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5.xml" ContentType="application/vnd.openxmlformats-officedocument.theme+xml"/>
  <Override PartName="/ppt/slideLayouts/slideLayout182.xml" ContentType="application/vnd.openxmlformats-officedocument.presentationml.slideLayout+xml"/>
  <Override PartName="/ppt/theme/theme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7.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8.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714" r:id="rId3"/>
    <p:sldMasterId id="2147483781" r:id="rId4"/>
    <p:sldMasterId id="2147483854" r:id="rId5"/>
    <p:sldMasterId id="2147483911" r:id="rId6"/>
    <p:sldMasterId id="2147483913" r:id="rId7"/>
    <p:sldMasterId id="2147483954" r:id="rId8"/>
    <p:sldMasterId id="2147483982" r:id="rId9"/>
    <p:sldMasterId id="2147484026" r:id="rId10"/>
  </p:sldMasterIdLst>
  <p:notesMasterIdLst>
    <p:notesMasterId r:id="rId51"/>
  </p:notesMasterIdLst>
  <p:sldIdLst>
    <p:sldId id="263" r:id="rId11"/>
    <p:sldId id="2140757150" r:id="rId12"/>
    <p:sldId id="416" r:id="rId13"/>
    <p:sldId id="2142532984" r:id="rId14"/>
    <p:sldId id="11782" r:id="rId15"/>
    <p:sldId id="2147470486" r:id="rId16"/>
    <p:sldId id="269" r:id="rId17"/>
    <p:sldId id="2147470473" r:id="rId18"/>
    <p:sldId id="359" r:id="rId19"/>
    <p:sldId id="2140757116" r:id="rId20"/>
    <p:sldId id="2140757145" r:id="rId21"/>
    <p:sldId id="2140757148" r:id="rId22"/>
    <p:sldId id="12979" r:id="rId23"/>
    <p:sldId id="13049" r:id="rId24"/>
    <p:sldId id="13058" r:id="rId25"/>
    <p:sldId id="11995" r:id="rId26"/>
    <p:sldId id="2140757114" r:id="rId27"/>
    <p:sldId id="2140757115" r:id="rId28"/>
    <p:sldId id="2140757137" r:id="rId29"/>
    <p:sldId id="2140757118" r:id="rId30"/>
    <p:sldId id="12921" r:id="rId31"/>
    <p:sldId id="2140757119" r:id="rId32"/>
    <p:sldId id="12967" r:id="rId33"/>
    <p:sldId id="11789" r:id="rId34"/>
    <p:sldId id="2140757080" r:id="rId35"/>
    <p:sldId id="2140757098" r:id="rId36"/>
    <p:sldId id="2140757122" r:id="rId37"/>
    <p:sldId id="2140757106" r:id="rId38"/>
    <p:sldId id="12926" r:id="rId39"/>
    <p:sldId id="2140757113" r:id="rId40"/>
    <p:sldId id="2140757132" r:id="rId41"/>
    <p:sldId id="2140757094" r:id="rId42"/>
    <p:sldId id="2140757143" r:id="rId43"/>
    <p:sldId id="2145706827" r:id="rId44"/>
    <p:sldId id="2145706846" r:id="rId45"/>
    <p:sldId id="2145706847" r:id="rId46"/>
    <p:sldId id="2145706855" r:id="rId47"/>
    <p:sldId id="2145706854" r:id="rId48"/>
    <p:sldId id="261" r:id="rId49"/>
    <p:sldId id="27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1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85000"/>
              </a:lnSpc>
              <a:spcAft>
                <a:spcPts val="600"/>
              </a:spcAft>
              <a:defRPr sz="1600" b="0" i="0" u="none" strike="noStrike" kern="1200" spc="0" baseline="0">
                <a:solidFill>
                  <a:schemeClr val="tx1">
                    <a:lumMod val="65000"/>
                    <a:lumOff val="35000"/>
                  </a:schemeClr>
                </a:solidFill>
                <a:latin typeface="+mn-lt"/>
                <a:ea typeface="+mn-ea"/>
                <a:cs typeface="+mn-cs"/>
              </a:defRPr>
            </a:pPr>
            <a:r>
              <a:rPr lang="en-US" sz="1800" b="1" dirty="0">
                <a:solidFill>
                  <a:srgbClr val="242E59"/>
                </a:solidFill>
                <a:latin typeface="Calibri" panose="020F0502020204030204" pitchFamily="34" charset="0"/>
                <a:cs typeface="Calibri" panose="020F0502020204030204" pitchFamily="34" charset="0"/>
              </a:rPr>
              <a:t>By</a:t>
            </a:r>
            <a:r>
              <a:rPr lang="en-US" sz="1800" b="1" baseline="0" dirty="0">
                <a:solidFill>
                  <a:srgbClr val="242E59"/>
                </a:solidFill>
                <a:latin typeface="Calibri" panose="020F0502020204030204" pitchFamily="34" charset="0"/>
                <a:cs typeface="Calibri" panose="020F0502020204030204" pitchFamily="34" charset="0"/>
              </a:rPr>
              <a:t> 2024, the FDA anticipates </a:t>
            </a:r>
            <a:br>
              <a:rPr lang="en-US" sz="1800" b="1" baseline="0" dirty="0">
                <a:solidFill>
                  <a:srgbClr val="242E59"/>
                </a:solidFill>
                <a:latin typeface="Calibri" panose="020F0502020204030204" pitchFamily="34" charset="0"/>
                <a:cs typeface="Calibri" panose="020F0502020204030204" pitchFamily="34" charset="0"/>
              </a:rPr>
            </a:br>
            <a:r>
              <a:rPr lang="en-US" sz="1800" b="1" baseline="0" dirty="0">
                <a:solidFill>
                  <a:srgbClr val="242E59"/>
                </a:solidFill>
                <a:latin typeface="Calibri" panose="020F0502020204030204" pitchFamily="34" charset="0"/>
                <a:cs typeface="Calibri" panose="020F0502020204030204" pitchFamily="34" charset="0"/>
              </a:rPr>
              <a:t>having 40+ approved therapies</a:t>
            </a:r>
            <a:endParaRPr lang="en-US" sz="1800" b="1" dirty="0">
              <a:solidFill>
                <a:srgbClr val="242E59"/>
              </a:solidFill>
              <a:latin typeface="Calibri" panose="020F0502020204030204" pitchFamily="34" charset="0"/>
              <a:cs typeface="Calibri" panose="020F0502020204030204" pitchFamily="34" charset="0"/>
            </a:endParaRPr>
          </a:p>
        </c:rich>
      </c:tx>
      <c:layout>
        <c:manualLayout>
          <c:xMode val="edge"/>
          <c:yMode val="edge"/>
          <c:x val="0.18025876330390586"/>
          <c:y val="3.1053834314307388E-2"/>
        </c:manualLayout>
      </c:layout>
      <c:overlay val="0"/>
      <c:spPr>
        <a:noFill/>
        <a:ln>
          <a:noFill/>
        </a:ln>
        <a:effectLst/>
      </c:spPr>
      <c:txPr>
        <a:bodyPr rot="0" spcFirstLastPara="1" vertOverflow="ellipsis" vert="horz" wrap="square" anchor="ctr" anchorCtr="1"/>
        <a:lstStyle/>
        <a:p>
          <a:pPr>
            <a:lnSpc>
              <a:spcPct val="85000"/>
            </a:lnSpc>
            <a:spcAft>
              <a:spcPts val="600"/>
            </a:spcAft>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579114447003718E-2"/>
          <c:y val="0.20419847519327092"/>
          <c:w val="0.9639506709961988"/>
          <c:h val="0.61685017236931117"/>
        </c:manualLayout>
      </c:layout>
      <c:barChart>
        <c:barDir val="col"/>
        <c:grouping val="clustered"/>
        <c:varyColors val="0"/>
        <c:ser>
          <c:idx val="0"/>
          <c:order val="0"/>
          <c:tx>
            <c:strRef>
              <c:f>Sheet1!$B$1</c:f>
              <c:strCache>
                <c:ptCount val="1"/>
                <c:pt idx="0">
                  <c:v>Series 1</c:v>
                </c:pt>
              </c:strCache>
            </c:strRef>
          </c:tx>
          <c:spPr>
            <a:solidFill>
              <a:srgbClr val="A8D32E"/>
            </a:solidFill>
            <a:ln>
              <a:noFill/>
            </a:ln>
            <a:effectLst/>
          </c:spPr>
          <c:invertIfNegative val="0"/>
          <c:dPt>
            <c:idx val="0"/>
            <c:invertIfNegative val="0"/>
            <c:bubble3D val="0"/>
            <c:spPr>
              <a:solidFill>
                <a:srgbClr val="A8D32E"/>
              </a:solidFill>
              <a:ln>
                <a:noFill/>
              </a:ln>
              <a:effectLst/>
            </c:spPr>
            <c:extLst>
              <c:ext xmlns:c16="http://schemas.microsoft.com/office/drawing/2014/chart" uri="{C3380CC4-5D6E-409C-BE32-E72D297353CC}">
                <c16:uniqueId val="{00000001-012D-4C8A-8D61-F125E2C49B3A}"/>
              </c:ext>
            </c:extLst>
          </c:dPt>
          <c:dPt>
            <c:idx val="1"/>
            <c:invertIfNegative val="0"/>
            <c:bubble3D val="0"/>
            <c:spPr>
              <a:solidFill>
                <a:srgbClr val="A8D32E"/>
              </a:solidFill>
              <a:ln>
                <a:noFill/>
              </a:ln>
              <a:effectLst/>
            </c:spPr>
            <c:extLst>
              <c:ext xmlns:c16="http://schemas.microsoft.com/office/drawing/2014/chart" uri="{C3380CC4-5D6E-409C-BE32-E72D297353CC}">
                <c16:uniqueId val="{00000003-012D-4C8A-8D61-F125E2C49B3A}"/>
              </c:ext>
            </c:extLst>
          </c:dPt>
          <c:dPt>
            <c:idx val="2"/>
            <c:invertIfNegative val="0"/>
            <c:bubble3D val="0"/>
            <c:spPr>
              <a:solidFill>
                <a:srgbClr val="A8D32E"/>
              </a:solidFill>
              <a:ln>
                <a:noFill/>
              </a:ln>
              <a:effectLst/>
            </c:spPr>
            <c:extLst>
              <c:ext xmlns:c16="http://schemas.microsoft.com/office/drawing/2014/chart" uri="{C3380CC4-5D6E-409C-BE32-E72D297353CC}">
                <c16:uniqueId val="{00000005-012D-4C8A-8D61-F125E2C49B3A}"/>
              </c:ext>
            </c:extLst>
          </c:dPt>
          <c:dPt>
            <c:idx val="3"/>
            <c:invertIfNegative val="0"/>
            <c:bubble3D val="0"/>
            <c:spPr>
              <a:solidFill>
                <a:srgbClr val="A8D32E"/>
              </a:solidFill>
              <a:ln>
                <a:noFill/>
              </a:ln>
              <a:effectLst/>
            </c:spPr>
            <c:extLst>
              <c:ext xmlns:c16="http://schemas.microsoft.com/office/drawing/2014/chart" uri="{C3380CC4-5D6E-409C-BE32-E72D297353CC}">
                <c16:uniqueId val="{00000007-012D-4C8A-8D61-F125E2C49B3A}"/>
              </c:ext>
            </c:extLst>
          </c:dPt>
          <c:dPt>
            <c:idx val="4"/>
            <c:invertIfNegative val="0"/>
            <c:bubble3D val="0"/>
            <c:spPr>
              <a:solidFill>
                <a:srgbClr val="A8D32E"/>
              </a:solidFill>
              <a:ln>
                <a:noFill/>
              </a:ln>
              <a:effectLst/>
            </c:spPr>
            <c:extLst>
              <c:ext xmlns:c16="http://schemas.microsoft.com/office/drawing/2014/chart" uri="{C3380CC4-5D6E-409C-BE32-E72D297353CC}">
                <c16:uniqueId val="{00000009-012D-4C8A-8D61-F125E2C49B3A}"/>
              </c:ext>
            </c:extLst>
          </c:dPt>
          <c:dPt>
            <c:idx val="5"/>
            <c:invertIfNegative val="0"/>
            <c:bubble3D val="0"/>
            <c:spPr>
              <a:solidFill>
                <a:srgbClr val="A8D32E"/>
              </a:solidFill>
              <a:ln>
                <a:noFill/>
              </a:ln>
              <a:effectLst/>
            </c:spPr>
            <c:extLst>
              <c:ext xmlns:c16="http://schemas.microsoft.com/office/drawing/2014/chart" uri="{C3380CC4-5D6E-409C-BE32-E72D297353CC}">
                <c16:uniqueId val="{0000000B-012D-4C8A-8D61-F125E2C49B3A}"/>
              </c:ext>
            </c:extLst>
          </c:dPt>
          <c:dPt>
            <c:idx val="6"/>
            <c:invertIfNegative val="0"/>
            <c:bubble3D val="0"/>
            <c:spPr>
              <a:solidFill>
                <a:srgbClr val="A8D32E"/>
              </a:solidFill>
              <a:ln>
                <a:noFill/>
              </a:ln>
              <a:effectLst/>
            </c:spPr>
            <c:extLst>
              <c:ext xmlns:c16="http://schemas.microsoft.com/office/drawing/2014/chart" uri="{C3380CC4-5D6E-409C-BE32-E72D297353CC}">
                <c16:uniqueId val="{0000000D-012D-4C8A-8D61-F125E2C49B3A}"/>
              </c:ext>
            </c:extLst>
          </c:dPt>
          <c:dPt>
            <c:idx val="7"/>
            <c:invertIfNegative val="0"/>
            <c:bubble3D val="0"/>
            <c:spPr>
              <a:solidFill>
                <a:srgbClr val="A8D32E"/>
              </a:solidFill>
              <a:ln>
                <a:noFill/>
              </a:ln>
              <a:effectLst/>
            </c:spPr>
            <c:extLst>
              <c:ext xmlns:c16="http://schemas.microsoft.com/office/drawing/2014/chart" uri="{C3380CC4-5D6E-409C-BE32-E72D297353CC}">
                <c16:uniqueId val="{0000000F-012D-4C8A-8D61-F125E2C49B3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Sheet1!$B$2:$B$9</c:f>
              <c:numCache>
                <c:formatCode>General</c:formatCode>
                <c:ptCount val="8"/>
                <c:pt idx="0">
                  <c:v>3</c:v>
                </c:pt>
                <c:pt idx="1">
                  <c:v>4</c:v>
                </c:pt>
                <c:pt idx="2">
                  <c:v>5</c:v>
                </c:pt>
                <c:pt idx="3">
                  <c:v>6</c:v>
                </c:pt>
                <c:pt idx="4">
                  <c:v>10</c:v>
                </c:pt>
                <c:pt idx="5">
                  <c:v>18</c:v>
                </c:pt>
                <c:pt idx="6">
                  <c:v>32</c:v>
                </c:pt>
                <c:pt idx="7">
                  <c:v>41</c:v>
                </c:pt>
              </c:numCache>
            </c:numRef>
          </c:val>
          <c:extLst>
            <c:ext xmlns:c16="http://schemas.microsoft.com/office/drawing/2014/chart" uri="{C3380CC4-5D6E-409C-BE32-E72D297353CC}">
              <c16:uniqueId val="{00000010-012D-4C8A-8D61-F125E2C49B3A}"/>
            </c:ext>
          </c:extLst>
        </c:ser>
        <c:dLbls>
          <c:dLblPos val="outEnd"/>
          <c:showLegendKey val="0"/>
          <c:showVal val="1"/>
          <c:showCatName val="0"/>
          <c:showSerName val="0"/>
          <c:showPercent val="0"/>
          <c:showBubbleSize val="0"/>
        </c:dLbls>
        <c:gapWidth val="70"/>
        <c:overlap val="-27"/>
        <c:axId val="1985221968"/>
        <c:axId val="240868128"/>
      </c:barChart>
      <c:catAx>
        <c:axId val="198522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42E59"/>
                </a:solidFill>
                <a:latin typeface="+mn-lt"/>
                <a:ea typeface="+mn-ea"/>
                <a:cs typeface="+mn-cs"/>
              </a:defRPr>
            </a:pPr>
            <a:endParaRPr lang="en-US"/>
          </a:p>
        </c:txPr>
        <c:crossAx val="240868128"/>
        <c:crosses val="autoZero"/>
        <c:auto val="1"/>
        <c:lblAlgn val="ctr"/>
        <c:lblOffset val="100"/>
        <c:noMultiLvlLbl val="0"/>
      </c:catAx>
      <c:valAx>
        <c:axId val="240868128"/>
        <c:scaling>
          <c:orientation val="minMax"/>
        </c:scaling>
        <c:delete val="1"/>
        <c:axPos val="l"/>
        <c:numFmt formatCode="General" sourceLinked="1"/>
        <c:majorTickMark val="none"/>
        <c:minorTickMark val="none"/>
        <c:tickLblPos val="nextTo"/>
        <c:crossAx val="198522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0.2511</cdr:x>
      <cdr:y>0.90483</cdr:y>
    </cdr:from>
    <cdr:to>
      <cdr:x>0.49218</cdr:x>
      <cdr:y>1</cdr:y>
    </cdr:to>
    <cdr:sp macro="" textlink="">
      <cdr:nvSpPr>
        <cdr:cNvPr id="2" name="TextBox 12">
          <a:extLst xmlns:a="http://schemas.openxmlformats.org/drawingml/2006/main">
            <a:ext uri="{FF2B5EF4-FFF2-40B4-BE49-F238E27FC236}">
              <a16:creationId xmlns:a16="http://schemas.microsoft.com/office/drawing/2014/main" id="{664D6457-F8F1-98E6-600B-2212EC00892B}"/>
            </a:ext>
          </a:extLst>
        </cdr:cNvPr>
        <cdr:cNvSpPr txBox="1"/>
      </cdr:nvSpPr>
      <cdr:spPr>
        <a:xfrm xmlns:a="http://schemas.openxmlformats.org/drawingml/2006/main">
          <a:off x="984624" y="2711036"/>
          <a:ext cx="945336" cy="28514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a:latin typeface="Calibri Light" panose="020F0302020204030204" pitchFamily="34" charset="0"/>
              <a:cs typeface="Calibri Light" panose="020F0302020204030204" pitchFamily="34" charset="0"/>
            </a:rPr>
            <a:t>Actual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D9E009-9976-4C6B-9CD7-4E597A0A0E0D}"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A22CA1-13A5-4E53-A233-7B6112D948CF}" type="slidenum">
              <a:rPr lang="en-US" smtClean="0"/>
              <a:t>‹#›</a:t>
            </a:fld>
            <a:endParaRPr lang="en-US"/>
          </a:p>
        </p:txBody>
      </p:sp>
    </p:spTree>
    <p:extLst>
      <p:ext uri="{BB962C8B-B14F-4D97-AF65-F5344CB8AC3E}">
        <p14:creationId xmlns:p14="http://schemas.microsoft.com/office/powerpoint/2010/main" val="1906407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lobenewswire.com/en/news-release/2023/06/13/2687700/0/en/GLP-1-Receptor-Agonist-Market-to-reach-USD-55-8-billion-by-2032-Says-Graphical-Research-Powered-by-GMI.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snews.com/news/best-states/north-carolina/articles/2024-01-26/north-carolina-state-workers-health-plan-ending-coverage-for-certain-weight-loss-drugs#:~:text=The%20North%20Carolina%20State%20Health%20Plan%20trustees%20board,reported.%20GLP-1-related%20prescriptions%20for%20diabetes%20treatment%20aren%E2%80%99t%20affecte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882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Employers Health: 60% of clients exclude obesity drugs, 25% cover them after prior authorization, and the remainder (15%) allow access without any restrictions. </a:t>
            </a:r>
          </a:p>
          <a:p>
            <a:r>
              <a:rPr lang="en-US" dirty="0"/>
              <a:t>International Foundation of Employee Benefit Plan survey: 22% offer coverage for weight loss drugs, 45% cover bariatric surgery, 32% cover weight management programs. Coverage for weight loss drugs higher among plan sponsors with 5,000 or more covered lives. </a:t>
            </a:r>
          </a:p>
        </p:txBody>
      </p:sp>
    </p:spTree>
    <p:extLst>
      <p:ext uri="{BB962C8B-B14F-4D97-AF65-F5344CB8AC3E}">
        <p14:creationId xmlns:p14="http://schemas.microsoft.com/office/powerpoint/2010/main" val="3706699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endParaRPr lang="en-US" dirty="0"/>
          </a:p>
        </p:txBody>
      </p:sp>
    </p:spTree>
    <p:extLst>
      <p:ext uri="{BB962C8B-B14F-4D97-AF65-F5344CB8AC3E}">
        <p14:creationId xmlns:p14="http://schemas.microsoft.com/office/powerpoint/2010/main" val="225891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ffectLst/>
                <a:latin typeface="Helvetica Neue" panose="02000503000000020004" pitchFamily="2" charset="0"/>
              </a:rPr>
              <a:t>First, I wanted to provide a little background on what exactly biosimilars are but before we talk about biosimilars we have to define what a biological product is. </a:t>
            </a:r>
          </a:p>
          <a:p>
            <a:pPr marL="171450" indent="-171450">
              <a:buFont typeface="Arial" panose="020B0604020202020204" pitchFamily="34" charset="0"/>
              <a:buChar char="•"/>
            </a:pPr>
            <a:r>
              <a:rPr lang="en-US" dirty="0">
                <a:effectLst/>
                <a:latin typeface="Helvetica Neue" panose="02000503000000020004" pitchFamily="2" charset="0"/>
              </a:rPr>
              <a:t>Biologics differ from the common oral medications we normally think about when you go to a pharmacy. Drugs such as Tylenol or Lipitor that are considered small-molecule drugs. </a:t>
            </a:r>
          </a:p>
          <a:p>
            <a:pPr marL="171450" indent="-171450">
              <a:buFont typeface="Arial" panose="020B0604020202020204" pitchFamily="34" charset="0"/>
              <a:buChar char="•"/>
            </a:pPr>
            <a:r>
              <a:rPr lang="en-US" dirty="0">
                <a:effectLst/>
                <a:latin typeface="Helvetica Neue" panose="02000503000000020004" pitchFamily="2" charset="0"/>
              </a:rPr>
              <a:t>Biologics are large, complex molecules that are derived from living cells. Because of this they are expensive to manufacture and they treat complicated specialty disease states such as RA or cancer. Examples of biologics include Humira or Lantus. </a:t>
            </a:r>
          </a:p>
          <a:p>
            <a:pPr marL="171450" indent="-171450">
              <a:buFont typeface="Arial" panose="020B0604020202020204" pitchFamily="34" charset="0"/>
              <a:buChar char="•"/>
            </a:pPr>
            <a:r>
              <a:rPr lang="en-US" dirty="0">
                <a:effectLst/>
                <a:latin typeface="Helvetica Neue" panose="02000503000000020004" pitchFamily="2" charset="0"/>
              </a:rPr>
              <a:t>A biosimilar is a biologic product that is highly similar to and has no clinically meaningful differences from the reference biologic product. So if we use the Humira example, a biosimilar for Humira will elicit the same response and be just as effective as Humira in treating a patient.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FDF5B-3514-4161-AB7D-BEB6443636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446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a:ea typeface="Calibri"/>
                <a:cs typeface="Calibri"/>
              </a:rPr>
              <a:t>Here we have a timeline of the last 12 months regarding Humira and its biosimilars. Over the past year there have been nine Humira biosimilar launched, one last January, 7 in July, and one more recently in October. </a:t>
            </a:r>
          </a:p>
          <a:p>
            <a:pPr marL="171450" indent="-171450">
              <a:buFont typeface="Arial" panose="020B0604020202020204" pitchFamily="34" charset="0"/>
              <a:buChar char="•"/>
            </a:pPr>
            <a:r>
              <a:rPr lang="en-US" dirty="0">
                <a:latin typeface="Calibri"/>
                <a:ea typeface="Calibri"/>
                <a:cs typeface="Calibri"/>
              </a:rPr>
              <a:t>Wanted to call out some interesting developments you may have heard about regarding CVS. Last August, CVS Health launched </a:t>
            </a:r>
            <a:r>
              <a:rPr lang="en-US" dirty="0" err="1">
                <a:latin typeface="Calibri"/>
                <a:ea typeface="Calibri"/>
                <a:cs typeface="Calibri"/>
              </a:rPr>
              <a:t>Cordavis</a:t>
            </a:r>
            <a:r>
              <a:rPr lang="en-US" dirty="0">
                <a:latin typeface="Calibri"/>
                <a:ea typeface="Calibri"/>
                <a:cs typeface="Calibri"/>
              </a:rPr>
              <a:t>, a subsidiary that will coproduce or commercialize biosimilar products. </a:t>
            </a:r>
            <a:r>
              <a:rPr lang="en-US" dirty="0" err="1">
                <a:latin typeface="Calibri"/>
                <a:ea typeface="Calibri"/>
                <a:cs typeface="Calibri"/>
              </a:rPr>
              <a:t>Cordavis</a:t>
            </a:r>
            <a:r>
              <a:rPr lang="en-US" dirty="0">
                <a:latin typeface="Calibri"/>
                <a:ea typeface="Calibri"/>
                <a:cs typeface="Calibri"/>
              </a:rPr>
              <a:t> has contracted with Sandoz to commercialize a private label version of </a:t>
            </a:r>
            <a:r>
              <a:rPr lang="en-US" dirty="0" err="1">
                <a:latin typeface="Calibri"/>
                <a:ea typeface="Calibri"/>
                <a:cs typeface="Calibri"/>
              </a:rPr>
              <a:t>Hyrimoz</a:t>
            </a:r>
            <a:r>
              <a:rPr lang="en-US" dirty="0">
                <a:latin typeface="Calibri"/>
                <a:ea typeface="Calibri"/>
                <a:cs typeface="Calibri"/>
              </a:rPr>
              <a:t>. </a:t>
            </a:r>
          </a:p>
          <a:p>
            <a:pPr marL="171450" indent="-171450">
              <a:buFont typeface="Arial" panose="020B0604020202020204" pitchFamily="34" charset="0"/>
              <a:buChar char="•"/>
            </a:pPr>
            <a:r>
              <a:rPr lang="en-US" dirty="0">
                <a:latin typeface="Calibri"/>
                <a:ea typeface="Calibri"/>
                <a:cs typeface="Calibri"/>
              </a:rPr>
              <a:t>In November when CVS announced their formulary changes for 1/1/24 they listed </a:t>
            </a:r>
            <a:r>
              <a:rPr lang="en-US" dirty="0" err="1">
                <a:latin typeface="Calibri"/>
                <a:ea typeface="Calibri"/>
                <a:cs typeface="Calibri"/>
              </a:rPr>
              <a:t>Hyrimoz</a:t>
            </a:r>
            <a:r>
              <a:rPr lang="en-US" dirty="0">
                <a:latin typeface="Calibri"/>
                <a:ea typeface="Calibri"/>
                <a:cs typeface="Calibri"/>
              </a:rPr>
              <a:t>, the </a:t>
            </a:r>
            <a:r>
              <a:rPr lang="en-US" dirty="0" err="1">
                <a:latin typeface="Calibri"/>
                <a:ea typeface="Calibri"/>
                <a:cs typeface="Calibri"/>
              </a:rPr>
              <a:t>Cordavis</a:t>
            </a:r>
            <a:r>
              <a:rPr lang="en-US" dirty="0">
                <a:latin typeface="Calibri"/>
                <a:ea typeface="Calibri"/>
                <a:cs typeface="Calibri"/>
              </a:rPr>
              <a:t> biosimilar, and Humira as preferred agents. Because of this we didn’t really expect there to be a lot of shift in utilization from Humira to its biosimilars, especially since Optum and ESI also kept Humira as a preferred product. </a:t>
            </a:r>
          </a:p>
          <a:p>
            <a:pPr marL="171450" indent="-171450">
              <a:buFont typeface="Arial" panose="020B0604020202020204" pitchFamily="34" charset="0"/>
              <a:buChar char="•"/>
            </a:pPr>
            <a:r>
              <a:rPr lang="en-US" dirty="0">
                <a:latin typeface="Calibri"/>
                <a:ea typeface="Calibri"/>
                <a:cs typeface="Calibri"/>
              </a:rPr>
              <a:t>However, due to the launch of </a:t>
            </a:r>
            <a:r>
              <a:rPr lang="en-US" dirty="0" err="1">
                <a:latin typeface="Calibri"/>
                <a:ea typeface="Calibri"/>
                <a:cs typeface="Calibri"/>
              </a:rPr>
              <a:t>Cordavis</a:t>
            </a:r>
            <a:r>
              <a:rPr lang="en-US" dirty="0">
                <a:latin typeface="Calibri"/>
                <a:ea typeface="Calibri"/>
                <a:cs typeface="Calibri"/>
              </a:rPr>
              <a:t> and partnership with Sandoz, the writing was on the wall that CVS would eventually attempt to move Humira utilization towards the Sandoz products and now they’ve done just that. Last week CVS announced that effective April 1 they would remove Humira as a preferred agent on some but not all of their formularies. </a:t>
            </a:r>
          </a:p>
          <a:p>
            <a:pPr marL="171450" indent="-171450">
              <a:buFont typeface="Arial" panose="020B0604020202020204" pitchFamily="34" charset="0"/>
              <a:buChar char="•"/>
            </a:pPr>
            <a:r>
              <a:rPr lang="en-US" dirty="0">
                <a:latin typeface="Calibri"/>
                <a:ea typeface="Calibri"/>
                <a:cs typeface="Calibri"/>
              </a:rPr>
              <a:t>This could potentially lead to a fair amount of member disruption as </a:t>
            </a:r>
            <a:r>
              <a:rPr lang="en-US" dirty="0" err="1">
                <a:latin typeface="Calibri"/>
                <a:ea typeface="Calibri"/>
                <a:cs typeface="Calibri"/>
              </a:rPr>
              <a:t>Hyrimoz</a:t>
            </a:r>
            <a:r>
              <a:rPr lang="en-US" dirty="0">
                <a:latin typeface="Calibri"/>
                <a:ea typeface="Calibri"/>
                <a:cs typeface="Calibri"/>
              </a:rPr>
              <a:t> does not have that interchangeable status we talked about earlier, but CVS has pulled off significant formulary changes like this before and will probably be able to do the same here. </a:t>
            </a:r>
          </a:p>
          <a:p>
            <a:pPr marL="171450" indent="-171450">
              <a:buFont typeface="Arial" panose="020B0604020202020204" pitchFamily="34" charset="0"/>
              <a:buChar char="•"/>
            </a:pPr>
            <a:r>
              <a:rPr lang="en-US" dirty="0">
                <a:latin typeface="Calibri"/>
                <a:ea typeface="Calibri"/>
                <a:cs typeface="Calibri"/>
              </a:rPr>
              <a:t>Pause for questions</a:t>
            </a:r>
          </a:p>
        </p:txBody>
      </p:sp>
    </p:spTree>
    <p:extLst>
      <p:ext uri="{BB962C8B-B14F-4D97-AF65-F5344CB8AC3E}">
        <p14:creationId xmlns:p14="http://schemas.microsoft.com/office/powerpoint/2010/main" val="3279113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05" indent="-171450" algn="l">
              <a:buFont typeface="Arial" panose="020B0604020202020204" pitchFamily="34" charset="0"/>
              <a:buChar char="•"/>
            </a:pPr>
            <a:r>
              <a:rPr lang="en-US" sz="2000" b="0" dirty="0"/>
              <a:t>When thinking about biosimilars, it is important to understand the impact that they have across each stakeholder.</a:t>
            </a:r>
          </a:p>
          <a:p>
            <a:pPr marL="8255" indent="0" algn="l">
              <a:buFont typeface="Arial" panose="020B0604020202020204" pitchFamily="34" charset="0"/>
              <a:buNone/>
            </a:pPr>
            <a:endParaRPr lang="en-US" sz="2000" b="0" dirty="0"/>
          </a:p>
          <a:p>
            <a:pPr marL="8255" indent="0" algn="l">
              <a:buFont typeface="Arial" panose="020B0604020202020204" pitchFamily="34" charset="0"/>
              <a:buNone/>
            </a:pPr>
            <a:r>
              <a:rPr lang="en-US" sz="2000" b="0" dirty="0"/>
              <a:t>Contracting</a:t>
            </a:r>
          </a:p>
          <a:p>
            <a:pPr marL="179705" indent="-171450" algn="l">
              <a:buFont typeface="Arial" panose="020B0604020202020204" pitchFamily="34" charset="0"/>
              <a:buChar char="•"/>
            </a:pPr>
            <a:r>
              <a:rPr lang="en-US" sz="2000" b="0" dirty="0"/>
              <a:t>From a contracting perspective, it is vital to have language included that clearly defines biosimilars and their guarantees across all channels. </a:t>
            </a:r>
          </a:p>
          <a:p>
            <a:pPr marL="179705" indent="-171450" algn="l">
              <a:buFont typeface="Arial" panose="020B0604020202020204" pitchFamily="34" charset="0"/>
              <a:buChar char="•"/>
            </a:pPr>
            <a:r>
              <a:rPr lang="en-US" sz="2000" b="0" dirty="0"/>
              <a:t>This also includes oversight into how a shift in volume from the reference product to a biosimilar will affect the financials. </a:t>
            </a:r>
          </a:p>
          <a:p>
            <a:pPr marL="179705" indent="-171450" algn="l">
              <a:buFont typeface="Arial" panose="020B0604020202020204" pitchFamily="34" charset="0"/>
              <a:buChar char="•"/>
            </a:pPr>
            <a:endParaRPr lang="en-US" sz="2000" b="0" dirty="0"/>
          </a:p>
          <a:p>
            <a:pPr marL="8255" indent="0" algn="l">
              <a:buFont typeface="Arial" panose="020B0604020202020204" pitchFamily="34" charset="0"/>
              <a:buNone/>
            </a:pPr>
            <a:r>
              <a:rPr lang="en-US" sz="2000" b="0" dirty="0"/>
              <a:t>Plan Design/UM</a:t>
            </a:r>
          </a:p>
          <a:p>
            <a:pPr marL="179705" indent="-171450" algn="l">
              <a:buFont typeface="Arial" panose="020B0604020202020204" pitchFamily="34" charset="0"/>
              <a:buChar char="•"/>
            </a:pPr>
            <a:r>
              <a:rPr lang="en-US" sz="2000" b="0" dirty="0"/>
              <a:t>For plan design, there are ways to incentivize patients to switch over to the biosimilar product including placement of biosimilars into a lower tier with reduced out of pocket expenses. </a:t>
            </a:r>
          </a:p>
          <a:p>
            <a:pPr marL="179705" indent="-171450" algn="l">
              <a:buFont typeface="Arial" panose="020B0604020202020204" pitchFamily="34" charset="0"/>
              <a:buChar char="•"/>
            </a:pPr>
            <a:r>
              <a:rPr lang="en-US" sz="2000" b="0" dirty="0"/>
              <a:t>As we discussed with CVS earlier, this is not the strategy they have begun to employ and have instead chosen to outright remove Humira as a preferred product from some of their formularies. </a:t>
            </a:r>
          </a:p>
          <a:p>
            <a:pPr marL="179705" indent="-171450" algn="l">
              <a:buFont typeface="Arial" panose="020B0604020202020204" pitchFamily="34" charset="0"/>
              <a:buChar char="•"/>
            </a:pPr>
            <a:r>
              <a:rPr lang="en-US" sz="2000" b="0" dirty="0"/>
              <a:t>Additionally, step therapies requiring a patient to try a biosimilar before the reference product or inclusion of a prior authorization could also steer patients to a biosimilar. </a:t>
            </a:r>
          </a:p>
          <a:p>
            <a:pPr marL="179705" indent="-171450" algn="l">
              <a:buFont typeface="Arial" panose="020B0604020202020204" pitchFamily="34" charset="0"/>
              <a:buChar char="•"/>
            </a:pPr>
            <a:endParaRPr lang="en-US" sz="2000" b="0" dirty="0"/>
          </a:p>
          <a:p>
            <a:pPr marL="8255" indent="0" algn="l">
              <a:buFont typeface="Arial" panose="020B0604020202020204" pitchFamily="34" charset="0"/>
              <a:buNone/>
            </a:pPr>
            <a:r>
              <a:rPr lang="en-US" sz="2000" b="0" dirty="0"/>
              <a:t>Member Experience</a:t>
            </a:r>
          </a:p>
          <a:p>
            <a:pPr marL="179705" indent="-171450" algn="l">
              <a:buFont typeface="Arial" panose="020B0604020202020204" pitchFamily="34" charset="0"/>
              <a:buChar char="•"/>
            </a:pPr>
            <a:r>
              <a:rPr lang="en-US" sz="2000" b="0" dirty="0"/>
              <a:t>I did want to go back to the member experience, which is often overlooked when talking about biosimilars. </a:t>
            </a:r>
          </a:p>
          <a:p>
            <a:pPr marL="179705" indent="-171450" algn="l">
              <a:buFont typeface="Arial" panose="020B0604020202020204" pitchFamily="34" charset="0"/>
              <a:buChar char="•"/>
            </a:pPr>
            <a:r>
              <a:rPr lang="en-US" sz="2000" b="0" dirty="0"/>
              <a:t>If you do end up removing a reference product from a preferred status or change tiers or delivery channel, you’re going to cause member disruption which can lead to employee dissatisfaction with their employer. In my experience, patients really don’t like to rock the boat when it comes to their medication and if something is working for them they’d very much prefer to stick with it. </a:t>
            </a:r>
          </a:p>
          <a:p>
            <a:pPr marL="179705" indent="-171450" algn="l">
              <a:buFont typeface="Arial" panose="020B0604020202020204" pitchFamily="34" charset="0"/>
              <a:buChar char="•"/>
            </a:pPr>
            <a:r>
              <a:rPr lang="en-US" sz="2000" b="0" dirty="0"/>
              <a:t>However, if there are changes like I just mentioned it is vital to have adequate communication and be as proactive as possible with any formulary change. This includes mail or emails notifying patients about formulary changes. In the CVS example, I would encourage pharmacies to get new prescriptions for the biosimilar products in advance of the change so that there isn’t disruption come April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FDF5B-3514-4161-AB7D-BEB6443636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894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D405507-76AF-4890-BC08-9E00248F208F}" type="slidenum">
              <a:rPr kumimoji="0" lang="en-US"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en-US"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41629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9999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D405507-76AF-4890-BC08-9E00248F208F}" type="slidenum">
              <a:rPr kumimoji="0" lang="en-US"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en-US"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22679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D405507-76AF-4890-BC08-9E00248F208F}" type="slidenum">
              <a:rPr kumimoji="0" lang="en-US"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0" lang="en-US"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04609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a:t>Purpose: </a:t>
            </a:r>
            <a:r>
              <a:rPr lang="en-US" b="0"/>
              <a:t>First opportunity to reinforce who we are and what our platform does to support the broker. This should start to show how we are innovative and purposeful with our solutions to support areas where both clients and brokers have opportunities to impact their current approach.</a:t>
            </a:r>
            <a:endParaRPr lang="en-US" b="1"/>
          </a:p>
          <a:p>
            <a:pPr marL="158750" indent="0">
              <a:buNone/>
            </a:pPr>
            <a:endParaRPr lang="en-US" b="1"/>
          </a:p>
          <a:p>
            <a:pPr marL="158750" indent="0">
              <a:buNone/>
            </a:pPr>
            <a:r>
              <a:rPr lang="en-US" b="1"/>
              <a:t>Talk Track: </a:t>
            </a:r>
          </a:p>
          <a:p>
            <a:pPr marL="158750" indent="0">
              <a:buNone/>
            </a:pPr>
            <a:endParaRPr lang="en-US" b="1"/>
          </a:p>
          <a:p>
            <a:pPr marL="158750" indent="0">
              <a:buNone/>
            </a:pPr>
            <a:r>
              <a:rPr lang="en-US" b="0"/>
              <a:t>You may know us for Clear Options Rx, but through this partnership there is a broader value we can bring to you and your portfolio through the use of our full platform.</a:t>
            </a:r>
          </a:p>
          <a:p>
            <a:pPr marL="158750" indent="0">
              <a:buNone/>
            </a:pPr>
            <a:endParaRPr lang="en-US" b="1"/>
          </a:p>
          <a:p>
            <a:pPr marL="158750" indent="0">
              <a:buNone/>
            </a:pPr>
            <a:r>
              <a:rPr lang="en-US"/>
              <a:t>Ok so what is the Truveris platform? We’ve designed the platform to pinpoint areas of the greatest impact for you and your clients when it comes to pharmacy. In addition to delivering competitive rates and terms on the pharmacy contracts through dynamic and tech-enabled procurement, we ensure that the contract is performing as intended throughout the contract terms through oversight, and lastly, we have rolled out a value-add solution that helps make an impact on cost and transparency on individual member-level. </a:t>
            </a:r>
          </a:p>
          <a:p>
            <a:pPr marL="158750" indent="0">
              <a:buNone/>
            </a:pPr>
            <a:endParaRPr lang="en-US"/>
          </a:p>
        </p:txBody>
      </p:sp>
    </p:spTree>
    <p:extLst>
      <p:ext uri="{BB962C8B-B14F-4D97-AF65-F5344CB8AC3E}">
        <p14:creationId xmlns:p14="http://schemas.microsoft.com/office/powerpoint/2010/main" val="379775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05305-1D01-8B69-73DA-A105400E0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8CAB0-AEC3-8B80-5B3D-7471F718B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B89A6-28D5-99FC-84BA-E2FC0185E2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column represents 19 BCBS Plans which own the PBM Prime Therapeutics.    In late 2022 Prime acquired </a:t>
            </a:r>
            <a:r>
              <a:rPr lang="en-US" dirty="0" err="1"/>
              <a:t>MagellanRx</a:t>
            </a:r>
            <a:r>
              <a:rPr lang="en-US" dirty="0"/>
              <a:t> which operates as a separate business unit within Prime.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Centene is a large healthcare enterprise that owns the PBM Envolve, </a:t>
            </a:r>
            <a:r>
              <a:rPr lang="en-US" dirty="0" err="1"/>
              <a:t>AcariaHealth</a:t>
            </a:r>
            <a:r>
              <a:rPr lang="en-US" dirty="0"/>
              <a:t> specialty pharmacy and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Cigna rebranded with The Cigna Group being the global holding company w/ Cigna Healthcare, </a:t>
            </a:r>
            <a:r>
              <a:rPr lang="en-US" dirty="0" err="1"/>
              <a:t>Evernorth</a:t>
            </a:r>
            <a:r>
              <a:rPr lang="en-US" dirty="0"/>
              <a:t> Health Services includes the PBM ESI, Ascent Health GPO/rebate aggregation, </a:t>
            </a:r>
            <a:r>
              <a:rPr lang="en-US" dirty="0" err="1"/>
              <a:t>Accredo</a:t>
            </a:r>
            <a:r>
              <a:rPr lang="en-US" dirty="0"/>
              <a:t> Specialty pharmacy and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CVS Health owns Aetna, CVS Caremark, CVS Specialty, Zinc GPO/rebate aggregation, </a:t>
            </a:r>
            <a:r>
              <a:rPr lang="en-US" dirty="0" err="1"/>
              <a:t>Cordavos</a:t>
            </a:r>
            <a:r>
              <a:rPr lang="en-US" dirty="0"/>
              <a:t> – a biosimilar manufacturer, CVS retail pharmacies and numerous provider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Anthem rebranded as Elevance Health and owns Blue Plans in accross13 states; </a:t>
            </a:r>
            <a:r>
              <a:rPr lang="en-US" dirty="0" err="1"/>
              <a:t>IngenioRx</a:t>
            </a:r>
            <a:r>
              <a:rPr lang="en-US" dirty="0"/>
              <a:t>, </a:t>
            </a:r>
            <a:r>
              <a:rPr lang="en-US" dirty="0" err="1"/>
              <a:t>CareMore</a:t>
            </a:r>
            <a:r>
              <a:rPr lang="en-US" dirty="0"/>
              <a:t>, Aspire Health, AIM Specialty and Beacon Health have rebranded under </a:t>
            </a:r>
            <a:r>
              <a:rPr lang="en-US" dirty="0" err="1"/>
              <a:t>Carelon</a:t>
            </a:r>
            <a:endParaRPr lang="en-US" dirty="0"/>
          </a:p>
          <a:p>
            <a:r>
              <a:rPr lang="en-US" dirty="0"/>
              <a:t>UnitedHealth Group owns UHC, OptumRx, Optum specialty pharmacy, </a:t>
            </a:r>
            <a:r>
              <a:rPr lang="en-US" dirty="0" err="1"/>
              <a:t>Emisar</a:t>
            </a:r>
            <a:r>
              <a:rPr lang="en-US" dirty="0"/>
              <a:t> GPO/rebate aggregation, Surest (formerly BIND) and numerous provider services</a:t>
            </a:r>
          </a:p>
          <a:p>
            <a:r>
              <a:rPr lang="en-US" dirty="0"/>
              <a:t>There are at least 73 full service PBMs in the US.  The big 3 administer 80%-89% of scripts in the U.S.  The 7 on this slide administer 94%+ of all prescriptions filled in the U.S. That leaves 66 PBMs fighting for less than 6% market share.</a:t>
            </a:r>
          </a:p>
          <a:p>
            <a:endParaRPr lang="en-US" dirty="0"/>
          </a:p>
          <a:p>
            <a:r>
              <a:rPr lang="en-US" dirty="0"/>
              <a:t>Drug Pipeline – an estimated 7k drugs in development; 70%-75% could be categorized as specialty drugs, and up to 50% of those might be LDDs.</a:t>
            </a:r>
          </a:p>
        </p:txBody>
      </p:sp>
      <p:sp>
        <p:nvSpPr>
          <p:cNvPr id="4" name="Slide Number Placeholder 3">
            <a:extLst>
              <a:ext uri="{FF2B5EF4-FFF2-40B4-BE49-F238E27FC236}">
                <a16:creationId xmlns:a16="http://schemas.microsoft.com/office/drawing/2014/main" id="{1878EB27-495C-4235-C366-E909A69DEBD6}"/>
              </a:ext>
            </a:extLst>
          </p:cNvPr>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6D5F9C9-5940-45AF-B323-DFECCD4405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812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947738"/>
            <a:ext cx="8415338" cy="473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6256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D405507-76AF-4890-BC08-9E00248F208F}" type="slidenum">
              <a:rPr kumimoji="0" lang="en-US"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en-US"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00072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D405507-76AF-4890-BC08-9E00248F208F}" type="slidenum">
              <a:rPr kumimoji="0" lang="en-US"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en-US"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1654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a:t>Purpose</a:t>
            </a:r>
            <a:r>
              <a:rPr lang="en-US"/>
              <a:t>: Demonstrate how procurement leads to insights that we provide today and fuels insights that we will continue to develop. Why it’s not a set it and let it.</a:t>
            </a:r>
          </a:p>
          <a:p>
            <a:pPr marL="158750" indent="0">
              <a:buNone/>
            </a:pPr>
            <a:endParaRPr lang="en-US"/>
          </a:p>
          <a:p>
            <a:pPr marL="158750" indent="0">
              <a:buNone/>
            </a:pPr>
            <a:r>
              <a:rPr lang="en-US" b="1"/>
              <a:t>Talk track: </a:t>
            </a:r>
            <a:r>
              <a:rPr lang="en-US" b="0"/>
              <a:t>We can deliver to you what you’re not getting by relying on PBM annual reports. We have 100% claim review, meaning that we can detect any discrepancies in adjudication. We hold the PBM accountable to those </a:t>
            </a:r>
            <a:r>
              <a:rPr lang="en-US" b="0" err="1"/>
              <a:t>disrecpancies</a:t>
            </a:r>
            <a:r>
              <a:rPr lang="en-US" b="0"/>
              <a:t>. We’ve caught hundreds of thousands of errors (erroneous charges, waste, incorrect coding) which have saved our clients billions, and we review over 46M in claims annually. We deliver that reporting to you monthly, so you can get that money back as soon as possible. We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a:t>Questions – Can you say with certainty, how confident are you that every one of your claims are being processed accurately and are being honored by your PBM contract?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0"/>
          </a:p>
          <a:p>
            <a:endParaRPr lang="en-US"/>
          </a:p>
        </p:txBody>
      </p:sp>
    </p:spTree>
    <p:extLst>
      <p:ext uri="{BB962C8B-B14F-4D97-AF65-F5344CB8AC3E}">
        <p14:creationId xmlns:p14="http://schemas.microsoft.com/office/powerpoint/2010/main" val="1048452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138C847-B025-430C-813B-59E41215ED58}" type="slidenum">
              <a:rPr kumimoji="0" lang="en-US"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en-US"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86047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D405507-76AF-4890-BC08-9E00248F208F}" type="slidenum">
              <a:rPr kumimoji="0" lang="en-US"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en-US"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41714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4C9B27C-5A99-E949-874E-E28C338CAD58}" type="slidenum">
              <a:rPr kumimoji="0" lang="en-US"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33</a:t>
            </a:fld>
            <a:endParaRPr kumimoji="0" lang="en-US"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76969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9D8AC-B715-2B4F-A59A-71A5A3095CB6}" type="slidenum">
              <a:rPr lang="en-US" smtClean="0"/>
              <a:t>34</a:t>
            </a:fld>
            <a:endParaRPr lang="en-US"/>
          </a:p>
        </p:txBody>
      </p:sp>
    </p:spTree>
    <p:extLst>
      <p:ext uri="{BB962C8B-B14F-4D97-AF65-F5344CB8AC3E}">
        <p14:creationId xmlns:p14="http://schemas.microsoft.com/office/powerpoint/2010/main" val="3611205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9D8AC-B715-2B4F-A59A-71A5A3095CB6}" type="slidenum">
              <a:rPr lang="en-US" smtClean="0"/>
              <a:t>35</a:t>
            </a:fld>
            <a:endParaRPr lang="en-US"/>
          </a:p>
        </p:txBody>
      </p:sp>
    </p:spTree>
    <p:extLst>
      <p:ext uri="{BB962C8B-B14F-4D97-AF65-F5344CB8AC3E}">
        <p14:creationId xmlns:p14="http://schemas.microsoft.com/office/powerpoint/2010/main" val="1386962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9D8AC-B715-2B4F-A59A-71A5A3095CB6}" type="slidenum">
              <a:rPr lang="en-US" smtClean="0"/>
              <a:t>36</a:t>
            </a:fld>
            <a:endParaRPr lang="en-US"/>
          </a:p>
        </p:txBody>
      </p:sp>
    </p:spTree>
    <p:extLst>
      <p:ext uri="{BB962C8B-B14F-4D97-AF65-F5344CB8AC3E}">
        <p14:creationId xmlns:p14="http://schemas.microsoft.com/office/powerpoint/2010/main" val="714984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6D5F9C9-5940-45AF-B323-DFECCD4405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683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Alternate headlines: </a:t>
            </a:r>
          </a:p>
          <a:p>
            <a:pPr marL="174708" indent="-174708">
              <a:buFontTx/>
              <a:buChar char="-"/>
            </a:pPr>
            <a:r>
              <a:rPr lang="en-US"/>
              <a:t>Your Partner in Risk Management</a:t>
            </a:r>
          </a:p>
          <a:p>
            <a:pPr marL="174708" indent="-174708">
              <a:buFontTx/>
              <a:buChar char="-"/>
            </a:pPr>
            <a:r>
              <a:rPr lang="en-US"/>
              <a:t>Count on us to be your risk partner</a:t>
            </a:r>
          </a:p>
          <a:p>
            <a:pPr marL="174708" indent="-174708">
              <a:buFontTx/>
              <a:buChar char="-"/>
            </a:pPr>
            <a:r>
              <a:rPr lang="en-US"/>
              <a:t>We help manage risk so your organization can thrive</a:t>
            </a:r>
          </a:p>
          <a:p>
            <a:pPr marL="174708" indent="-174708">
              <a:buFontTx/>
              <a:buChar char="-"/>
            </a:pPr>
            <a:endParaRPr lang="en-US"/>
          </a:p>
          <a:p>
            <a:r>
              <a:rPr lang="en-US"/>
              <a:t>Third icon: direction, navigation, vision</a:t>
            </a:r>
          </a:p>
        </p:txBody>
      </p:sp>
      <p:sp>
        <p:nvSpPr>
          <p:cNvPr id="4" name="Slide Number Placeholder 3"/>
          <p:cNvSpPr>
            <a:spLocks noGrp="1"/>
          </p:cNvSpPr>
          <p:nvPr>
            <p:ph type="sldNum" sz="quarter" idx="5"/>
          </p:nvPr>
        </p:nvSpPr>
        <p:spPr/>
        <p:txBody>
          <a:bodyPr/>
          <a:lstStyle/>
          <a:p>
            <a:fld id="{1299D8AC-B715-2B4F-A59A-71A5A3095CB6}" type="slidenum">
              <a:rPr lang="en-US" smtClean="0"/>
              <a:t>37</a:t>
            </a:fld>
            <a:endParaRPr lang="en-US"/>
          </a:p>
        </p:txBody>
      </p:sp>
    </p:spTree>
    <p:extLst>
      <p:ext uri="{BB962C8B-B14F-4D97-AF65-F5344CB8AC3E}">
        <p14:creationId xmlns:p14="http://schemas.microsoft.com/office/powerpoint/2010/main" val="1854168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Alternate headlines: </a:t>
            </a:r>
          </a:p>
          <a:p>
            <a:pPr marL="174708" indent="-174708">
              <a:buFontTx/>
              <a:buChar char="-"/>
            </a:pPr>
            <a:r>
              <a:rPr lang="en-US"/>
              <a:t>Your Partner in Risk Management</a:t>
            </a:r>
          </a:p>
          <a:p>
            <a:pPr marL="174708" indent="-174708">
              <a:buFontTx/>
              <a:buChar char="-"/>
            </a:pPr>
            <a:r>
              <a:rPr lang="en-US"/>
              <a:t>Count on us to be your risk partner</a:t>
            </a:r>
          </a:p>
          <a:p>
            <a:pPr marL="174708" indent="-174708">
              <a:buFontTx/>
              <a:buChar char="-"/>
            </a:pPr>
            <a:r>
              <a:rPr lang="en-US"/>
              <a:t>We help manage risk so your organization can thrive</a:t>
            </a:r>
          </a:p>
          <a:p>
            <a:pPr marL="174708" indent="-174708">
              <a:buFontTx/>
              <a:buChar char="-"/>
            </a:pPr>
            <a:endParaRPr lang="en-US"/>
          </a:p>
          <a:p>
            <a:r>
              <a:rPr lang="en-US"/>
              <a:t>Third icon: direction, navigation, vision</a:t>
            </a:r>
          </a:p>
        </p:txBody>
      </p:sp>
      <p:sp>
        <p:nvSpPr>
          <p:cNvPr id="4" name="Slide Number Placeholder 3"/>
          <p:cNvSpPr>
            <a:spLocks noGrp="1"/>
          </p:cNvSpPr>
          <p:nvPr>
            <p:ph type="sldNum" sz="quarter" idx="5"/>
          </p:nvPr>
        </p:nvSpPr>
        <p:spPr/>
        <p:txBody>
          <a:bodyPr/>
          <a:lstStyle/>
          <a:p>
            <a:fld id="{1299D8AC-B715-2B4F-A59A-71A5A3095CB6}" type="slidenum">
              <a:rPr lang="en-US" smtClean="0"/>
              <a:t>38</a:t>
            </a:fld>
            <a:endParaRPr lang="en-US"/>
          </a:p>
        </p:txBody>
      </p:sp>
    </p:spTree>
    <p:extLst>
      <p:ext uri="{BB962C8B-B14F-4D97-AF65-F5344CB8AC3E}">
        <p14:creationId xmlns:p14="http://schemas.microsoft.com/office/powerpoint/2010/main" val="166285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91919">
                  <a:lumMod val="75000"/>
                  <a:lumOff val="25000"/>
                </a:srgbClr>
              </a:solidFill>
              <a:latin typeface="Century Gothic" panose="020B0502020202020204" pitchFamily="34" charset="0"/>
              <a:cs typeface="Helvetica"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6D5F9C9-5940-45AF-B323-DFECCD44053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01253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D405507-76AF-4890-BC08-9E00248F208F}" type="slidenum">
              <a:rPr kumimoji="0" lang="en-US"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0" lang="en-US"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3128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D5F9C9-5940-45AF-B323-DFECCD440534}" type="slidenum">
              <a:rPr lang="en-US" smtClean="0"/>
              <a:t>6</a:t>
            </a:fld>
            <a:endParaRPr lang="en-US"/>
          </a:p>
        </p:txBody>
      </p:sp>
    </p:spTree>
    <p:extLst>
      <p:ext uri="{BB962C8B-B14F-4D97-AF65-F5344CB8AC3E}">
        <p14:creationId xmlns:p14="http://schemas.microsoft.com/office/powerpoint/2010/main" val="221185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defTabSz="933237">
              <a:spcBef>
                <a:spcPct val="0"/>
              </a:spcBef>
              <a:spcAft>
                <a:spcPct val="0"/>
              </a:spcAft>
              <a:defRPr/>
            </a:pPr>
            <a:fld id="{7F281BF6-FAC6-44B2-9E8D-487806DA4A1C}" type="slidenum">
              <a:rPr lang="en-US">
                <a:solidFill>
                  <a:prstClr val="black"/>
                </a:solidFill>
                <a:latin typeface="Calibri" panose="020F0502020204030204"/>
                <a:cs typeface="Arial"/>
              </a:rPr>
              <a:pPr defTabSz="933237">
                <a:spcBef>
                  <a:spcPct val="0"/>
                </a:spcBef>
                <a:spcAft>
                  <a:spcPct val="0"/>
                </a:spcAft>
                <a:defRPr/>
              </a:pPr>
              <a:t>8</a:t>
            </a:fld>
            <a:endParaRPr lang="en-US">
              <a:solidFill>
                <a:prstClr val="black"/>
              </a:solidFill>
              <a:latin typeface="Calibri" panose="020F0502020204030204"/>
              <a:cs typeface="Arial"/>
            </a:endParaRPr>
          </a:p>
        </p:txBody>
      </p:sp>
    </p:spTree>
    <p:extLst>
      <p:ext uri="{BB962C8B-B14F-4D97-AF65-F5344CB8AC3E}">
        <p14:creationId xmlns:p14="http://schemas.microsoft.com/office/powerpoint/2010/main" val="1283936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D405507-76AF-4890-BC08-9E00248F208F}" type="slidenum">
              <a:rPr kumimoji="0" lang="en-US" sz="14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1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2815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currently 10 FDA-Approved GLP1s.</a:t>
            </a:r>
          </a:p>
          <a:p>
            <a:r>
              <a:rPr lang="en-US" dirty="0"/>
              <a:t>Market size – </a:t>
            </a:r>
          </a:p>
          <a:p>
            <a:pPr marL="285750" indent="-285750" algn="l" defTabSz="1219170">
              <a:buClrTx/>
              <a:buSzPct val="120000"/>
              <a:buFont typeface="Arial" panose="020B0604020202020204" pitchFamily="34" charset="0"/>
              <a:buChar char="•"/>
              <a:defRPr/>
            </a:pPr>
            <a:r>
              <a:rPr lang="en-US" dirty="0">
                <a:cs typeface="Roboto Lt" panose="02000000000000000000" pitchFamily="2" charset="0"/>
              </a:rPr>
              <a:t>Growth in utilization of this medication class </a:t>
            </a:r>
          </a:p>
          <a:p>
            <a:pPr marL="741363" lvl="1" indent="-285750" algn="l" defTabSz="1219170">
              <a:lnSpc>
                <a:spcPct val="100000"/>
              </a:lnSpc>
              <a:buClrTx/>
              <a:buSzPct val="120000"/>
              <a:buFont typeface="Arial" panose="020B0604020202020204" pitchFamily="34" charset="0"/>
              <a:buChar char="•"/>
              <a:defRPr/>
            </a:pPr>
            <a:r>
              <a:rPr lang="en-US" dirty="0">
                <a:cs typeface="Roboto Lt" panose="02000000000000000000" pitchFamily="2" charset="0"/>
              </a:rPr>
              <a:t>A recent study on diabetes suggests that 1 in 10 people will have diabetes by 2050.  While this is a staggering statistic, it creates a financially ripe opportunity for manufacturers of diabetic medications.  Perhaps, none more so than those who manufacturer GLP-1 medications.  With that in mind, and all of the industry wide attention already surrounding this class of medications, I thought it would be ideal to take a closer look at utilization and costs specific to the plan for these medications.</a:t>
            </a:r>
          </a:p>
          <a:p>
            <a:r>
              <a:rPr lang="en-US" dirty="0">
                <a:hlinkClick r:id="rId3"/>
              </a:rPr>
              <a:t>GLP-1 Receptor Agonist Market to reach USD 55.8 billion by (globenewswire.com) </a:t>
            </a:r>
          </a:p>
          <a:p>
            <a:endParaRPr lang="en-US" dirty="0"/>
          </a:p>
          <a:p>
            <a:endParaRPr lang="en-US" dirty="0"/>
          </a:p>
          <a:p>
            <a:endParaRPr lang="en-US" dirty="0"/>
          </a:p>
          <a:p>
            <a:r>
              <a:rPr lang="en-US" dirty="0"/>
              <a:t>-So what are GLP-1's? Essentially, they are a revolutionary class of medications that are FDA-approved for type 2 diabetes (T2D) and/or obesity. Originally, they were only being approved for Type 2 DM, however it was quickly unveiled that weight loss was a prominent “side effect” and I say that with quotation marks because at that point manufacturers realized that this could be so much more. Like the quote... “When life gives you lemons, make lemonade” And that is exactly what they did. This was the pivotal turning point when the GLP-1 landscape became a game changer. </a:t>
            </a:r>
          </a:p>
          <a:p>
            <a:endParaRPr lang="en-US" dirty="0"/>
          </a:p>
          <a:p>
            <a:r>
              <a:rPr lang="en-US" dirty="0"/>
              <a:t>-State the facts on the hexagons..... The GLP market size in 2023 was 12Billion and the US Diabetes population is 37 million people. 41.9% of the US population is considered obese. </a:t>
            </a:r>
          </a:p>
          <a:p>
            <a:endParaRPr lang="en-US" dirty="0"/>
          </a:p>
        </p:txBody>
      </p:sp>
    </p:spTree>
    <p:extLst>
      <p:ext uri="{BB962C8B-B14F-4D97-AF65-F5344CB8AC3E}">
        <p14:creationId xmlns:p14="http://schemas.microsoft.com/office/powerpoint/2010/main" val="197019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Sources</a:t>
            </a:r>
          </a:p>
          <a:p>
            <a:endParaRPr lang="en-US"/>
          </a:p>
          <a:p>
            <a:r>
              <a:rPr lang="en-US"/>
              <a:t>https://www.cdc.gov/chronicdisease/programs-impact/pop/diabetes.htm</a:t>
            </a:r>
            <a:endParaRPr lang="en-US">
              <a:cs typeface="Calibri"/>
            </a:endParaRPr>
          </a:p>
          <a:p>
            <a:endParaRPr lang="en-US"/>
          </a:p>
          <a:p>
            <a:r>
              <a:rPr lang="en-US"/>
              <a:t>https://diabetesjournals.org/care/article/47/1/26/153797/Economic-Costs-of-Diabetes-in-the-U-S-in-2022</a:t>
            </a:r>
            <a:endParaRPr lang="en-US">
              <a:cs typeface="Calibri"/>
            </a:endParaRPr>
          </a:p>
          <a:p>
            <a:endParaRPr lang="en-US"/>
          </a:p>
        </p:txBody>
      </p:sp>
    </p:spTree>
    <p:extLst>
      <p:ext uri="{BB962C8B-B14F-4D97-AF65-F5344CB8AC3E}">
        <p14:creationId xmlns:p14="http://schemas.microsoft.com/office/powerpoint/2010/main" val="3158400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b="1">
                <a:ea typeface="Calibri"/>
                <a:cs typeface="Calibri"/>
              </a:rPr>
              <a:t>Intro</a:t>
            </a:r>
          </a:p>
          <a:p>
            <a:pPr marL="171450" indent="-171450">
              <a:buFont typeface="Arial" panose="020B0604020202020204" pitchFamily="34" charset="0"/>
              <a:buChar char="•"/>
            </a:pPr>
            <a:r>
              <a:rPr lang="en-US">
                <a:ea typeface="Calibri"/>
                <a:cs typeface="Calibri"/>
              </a:rPr>
              <a:t>GLP-1 medications continue to be one of the most talked about topics within the healthcare industry. Due to their popularity and cost, plan sponsors are exploring different approaches to covering GLP-1s for the weight loss indication. </a:t>
            </a:r>
          </a:p>
          <a:p>
            <a:pPr marL="171450" indent="-171450">
              <a:buFont typeface="Arial" panose="020B0604020202020204" pitchFamily="34" charset="0"/>
              <a:buChar char="•"/>
            </a:pPr>
            <a:endParaRPr lang="en-US">
              <a:ea typeface="Calibri"/>
              <a:cs typeface="Calibri"/>
            </a:endParaRPr>
          </a:p>
          <a:p>
            <a:pPr marL="0" indent="0">
              <a:buFont typeface="Arial" panose="020B0604020202020204" pitchFamily="34" charset="0"/>
              <a:buNone/>
            </a:pPr>
            <a:r>
              <a:rPr lang="en-US" b="1">
                <a:ea typeface="Calibri"/>
                <a:cs typeface="Calibri"/>
              </a:rPr>
              <a:t>Strategy 1: North Carolina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The State Health Plan of North Carolina recently decided to discontinue the coverage of weight loss GLP-1s due to rising costs, effective April 1</a:t>
            </a:r>
            <a:r>
              <a:rPr lang="en-US" baseline="30000">
                <a:ea typeface="Calibri"/>
                <a:cs typeface="Calibri"/>
              </a:rPr>
              <a:t>st</a:t>
            </a:r>
            <a:r>
              <a:rPr lang="en-US">
                <a:ea typeface="Calibri"/>
                <a:cs typeface="Calibri"/>
              </a:rPr>
              <a:t>,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The plan will still cover other weight loss medications, as well as GLP-1s that are indicated for diabetes.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ea typeface="Calibri"/>
                <a:cs typeface="Calibri"/>
              </a:rPr>
              <a:t>Strategy 2: Mayo Clinic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Mayo Clinic has implemented a lifetime limit of $20,000 for coverage of weight loss medications filled after January 1</a:t>
            </a:r>
            <a:r>
              <a:rPr lang="en-US" baseline="30000">
                <a:ea typeface="Calibri"/>
                <a:cs typeface="Calibri"/>
              </a:rPr>
              <a:t>st</a:t>
            </a:r>
            <a:r>
              <a:rPr lang="en-US">
                <a:ea typeface="Calibri"/>
                <a:cs typeface="Calibri"/>
              </a:rPr>
              <a:t>, 2024.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This lifetime limit will include all weight loss medications but will not include GLP-1s indicated for diabetes.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ea typeface="Calibri"/>
                <a:cs typeface="Calibri"/>
              </a:rPr>
              <a:t>A lifetime limit refers to a defined dollar amount or limit on what the plan sponsor would spend for a covered benefit (drug class in this case) during the entire duration that the member is enrolled in the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ea typeface="Calibri"/>
                <a:cs typeface="Calibri"/>
              </a:rPr>
              <a:t>Strategy 3: Medicare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CMS announced it would allow Part D plans to cover weight loss medications if they receive an additional indication.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On </a:t>
            </a:r>
            <a:r>
              <a:rPr lang="en-US" b="0">
                <a:ea typeface="Calibri"/>
                <a:cs typeface="Calibri"/>
              </a:rPr>
              <a:t>March</a:t>
            </a:r>
            <a:r>
              <a:rPr lang="en-US">
                <a:ea typeface="Calibri"/>
                <a:cs typeface="Calibri"/>
              </a:rPr>
              <a:t> 8</a:t>
            </a:r>
            <a:r>
              <a:rPr lang="en-US" baseline="30000">
                <a:ea typeface="Calibri"/>
                <a:cs typeface="Calibri"/>
              </a:rPr>
              <a:t>th</a:t>
            </a:r>
            <a:r>
              <a:rPr lang="en-US">
                <a:ea typeface="Calibri"/>
                <a:cs typeface="Calibri"/>
              </a:rPr>
              <a:t>, 2024 </a:t>
            </a:r>
            <a:r>
              <a:rPr lang="en-US" err="1">
                <a:ea typeface="Calibri"/>
                <a:cs typeface="Calibri"/>
              </a:rPr>
              <a:t>Wegovy</a:t>
            </a:r>
            <a:r>
              <a:rPr lang="en-US">
                <a:ea typeface="Calibri"/>
                <a:cs typeface="Calibri"/>
              </a:rPr>
              <a:t> was approved to reduce the risk of cardiovascular events in overweight or obese adults with established cardiovascular disease.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CMS had previously excluded weight loss medications and stated that Part D sponsors may consider using PAs to ensure </a:t>
            </a:r>
            <a:r>
              <a:rPr lang="en-US" err="1">
                <a:ea typeface="Calibri"/>
                <a:cs typeface="Calibri"/>
              </a:rPr>
              <a:t>Wegovy</a:t>
            </a:r>
            <a:r>
              <a:rPr lang="en-US">
                <a:ea typeface="Calibri"/>
                <a:cs typeface="Calibri"/>
              </a:rPr>
              <a:t> is used appropriately. </a:t>
            </a:r>
          </a:p>
          <a:p>
            <a:pPr marL="0" indent="0">
              <a:buFont typeface="Arial,Sans-Serif"/>
              <a:buNone/>
            </a:pPr>
            <a:endParaRPr lang="en-US">
              <a:solidFill>
                <a:srgbClr val="0563C1"/>
              </a:solidFill>
              <a:hlinkClick r:id="" action="ppaction://noaction">
                <a:extLst>
                  <a:ext uri="{A12FA001-AC4F-418D-AE19-62706E023703}">
                    <ahyp:hlinkClr xmlns:ahyp="http://schemas.microsoft.com/office/drawing/2018/hyperlinkcolor" val="tx"/>
                  </a:ext>
                </a:extLst>
              </a:hlinkClick>
            </a:endParaRPr>
          </a:p>
          <a:p>
            <a:pPr marL="0" indent="0">
              <a:buFont typeface="Arial,Sans-Serif"/>
              <a:buNone/>
            </a:pPr>
            <a:endParaRPr lang="en-US">
              <a:solidFill>
                <a:srgbClr val="0563C1"/>
              </a:solidFill>
              <a:hlinkClick r:id="" action="ppaction://noaction">
                <a:extLst>
                  <a:ext uri="{A12FA001-AC4F-418D-AE19-62706E023703}">
                    <ahyp:hlinkClr xmlns:ahyp="http://schemas.microsoft.com/office/drawing/2018/hyperlinkcolor" val="tx"/>
                  </a:ext>
                </a:extLst>
              </a:hlinkClick>
            </a:endParaRPr>
          </a:p>
          <a:p>
            <a:pPr marL="0" indent="0">
              <a:buFont typeface="Arial,Sans-Serif"/>
              <a:buNone/>
            </a:pPr>
            <a:r>
              <a:rPr lang="en-US" b="1">
                <a:solidFill>
                  <a:srgbClr val="0563C1"/>
                </a:solidFill>
                <a:hlinkClick r:id="rId3">
                  <a:extLst>
                    <a:ext uri="{A12FA001-AC4F-418D-AE19-62706E023703}">
                      <ahyp:hlinkClr xmlns:ahyp="http://schemas.microsoft.com/office/drawing/2018/hyperlinkcolor" val="tx"/>
                    </a:ext>
                  </a:extLst>
                </a:hlinkClick>
              </a:rPr>
              <a:t>Resources</a:t>
            </a:r>
          </a:p>
          <a:p>
            <a:pPr marL="171450" indent="-171450">
              <a:buFont typeface="Arial,Sans-Serif"/>
              <a:buChar char="•"/>
            </a:pPr>
            <a:r>
              <a:rPr lang="en-US">
                <a:solidFill>
                  <a:srgbClr val="0563C1"/>
                </a:solidFill>
                <a:hlinkClick r:id="rId3">
                  <a:extLst>
                    <a:ext uri="{A12FA001-AC4F-418D-AE19-62706E023703}">
                      <ahyp:hlinkClr xmlns:ahyp="http://schemas.microsoft.com/office/drawing/2018/hyperlinkcolor" val="tx"/>
                    </a:ext>
                  </a:extLst>
                </a:hlinkClick>
              </a:rPr>
              <a:t>North Carolina State Workers' Health Plan Ending Coverage for Certain Weight-Loss Drugs (usnews.com)</a:t>
            </a:r>
            <a:endParaRPr lang="en-US"/>
          </a:p>
          <a:p>
            <a:pPr marL="171450" indent="-171450">
              <a:buFont typeface="Arial,Sans-Serif"/>
              <a:buChar char="•"/>
            </a:pPr>
            <a:r>
              <a:rPr lang="en-US"/>
              <a:t>https://www.shpnc.org/blog/2024/03/07/statement-regarding-glp-1-coverage</a:t>
            </a:r>
          </a:p>
          <a:p>
            <a:pPr marL="171450" indent="-171450">
              <a:buFont typeface="Arial,Sans-Serif"/>
              <a:buChar char="•"/>
            </a:pPr>
            <a:r>
              <a:rPr lang="en-US"/>
              <a:t>https://www.beckershospitalreview.com/finance/mayo-clinic-moves-to-limit-weight-loss-drug-coverage-for-employees.html</a:t>
            </a:r>
          </a:p>
          <a:p>
            <a:pPr marL="171450" indent="-171450">
              <a:buFont typeface="Arial,Sans-Serif"/>
              <a:buChar char="•"/>
            </a:pPr>
            <a:r>
              <a:rPr lang="en-US" sz="1200">
                <a:solidFill>
                  <a:srgbClr val="0D0D0D"/>
                </a:solidFill>
                <a:latin typeface="Roboto Light"/>
                <a:ea typeface="Roboto Light"/>
                <a:cs typeface="Roboto Light"/>
              </a:rPr>
              <a:t>The projection indicates that maintaining coverage for this medication category for weight loss purposes would lead to a premium hike of $48.50 per subscriber per month, regardless of medication utilization.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sz="1200">
                <a:solidFill>
                  <a:srgbClr val="0D0D0D"/>
                </a:solidFill>
                <a:latin typeface="Roboto Light"/>
                <a:ea typeface="Roboto Light"/>
                <a:cs typeface="Roboto Light"/>
              </a:rPr>
              <a:t>https://www.healthline.com/health-news/medicare-wegovy-lower-heart-disease</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US" sz="1200">
              <a:solidFill>
                <a:srgbClr val="0D0D0D"/>
              </a:solidFill>
              <a:latin typeface="Roboto Light"/>
              <a:ea typeface="Roboto Light"/>
              <a:cs typeface="Roboto Light"/>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US" sz="1200" b="0">
              <a:solidFill>
                <a:srgbClr val="14289B"/>
              </a:solidFill>
              <a:latin typeface="Roboto Light"/>
              <a:ea typeface="Roboto Light"/>
              <a:cs typeface="Roboto Light"/>
            </a:endParaRPr>
          </a:p>
        </p:txBody>
      </p:sp>
    </p:spTree>
    <p:extLst>
      <p:ext uri="{BB962C8B-B14F-4D97-AF65-F5344CB8AC3E}">
        <p14:creationId xmlns:p14="http://schemas.microsoft.com/office/powerpoint/2010/main" val="1513991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9.xml"/><Relationship Id="rId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2191999" cy="6857999"/>
          </a:xfrm>
          <a:prstGeom prst="rect">
            <a:avLst/>
          </a:prstGeom>
        </p:spPr>
      </p:pic>
      <p:pic>
        <p:nvPicPr>
          <p:cNvPr id="17" name="bg object 17"/>
          <p:cNvPicPr/>
          <p:nvPr/>
        </p:nvPicPr>
        <p:blipFill>
          <a:blip r:embed="rId3" cstate="print"/>
          <a:stretch>
            <a:fillRect/>
          </a:stretch>
        </p:blipFill>
        <p:spPr>
          <a:xfrm>
            <a:off x="585215" y="863601"/>
            <a:ext cx="1572767" cy="288543"/>
          </a:xfrm>
          <a:prstGeom prst="rect">
            <a:avLst/>
          </a:prstGeom>
        </p:spPr>
      </p:pic>
      <p:sp>
        <p:nvSpPr>
          <p:cNvPr id="2" name="Holder 2"/>
          <p:cNvSpPr>
            <a:spLocks noGrp="1"/>
          </p:cNvSpPr>
          <p:nvPr>
            <p:ph type="ctrTitle"/>
          </p:nvPr>
        </p:nvSpPr>
        <p:spPr>
          <a:xfrm>
            <a:off x="576978" y="2388104"/>
            <a:ext cx="10156612" cy="574453"/>
          </a:xfrm>
          <a:prstGeom prst="rect">
            <a:avLst/>
          </a:prstGeom>
        </p:spPr>
        <p:txBody>
          <a:bodyPr wrap="square" lIns="0" tIns="0" rIns="0" bIns="0">
            <a:spAutoFit/>
          </a:bodyPr>
          <a:lstStyle>
            <a:lvl1pPr>
              <a:defRPr sz="3733" b="0" i="0">
                <a:solidFill>
                  <a:srgbClr val="13289B"/>
                </a:solidFill>
                <a:latin typeface="Century Schoolbook"/>
                <a:cs typeface="Century Schoolbook"/>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0" i="1">
                <a:solidFill>
                  <a:srgbClr val="8D9EB0"/>
                </a:solidFill>
                <a:latin typeface="Roboto Lt"/>
                <a:cs typeface="Roboto Lt"/>
              </a:defRPr>
            </a:lvl1pPr>
          </a:lstStyle>
          <a:p>
            <a:pPr marL="16933">
              <a:spcBef>
                <a:spcPts val="73"/>
              </a:spcBef>
            </a:pPr>
            <a:r>
              <a:rPr lang="en-US" spc="-13"/>
              <a:t>Proprietary</a:t>
            </a:r>
            <a:r>
              <a:rPr lang="en-US" spc="-53"/>
              <a:t> </a:t>
            </a:r>
            <a:r>
              <a:rPr lang="en-US"/>
              <a:t>and</a:t>
            </a:r>
            <a:r>
              <a:rPr lang="en-US" spc="7"/>
              <a:t> </a:t>
            </a:r>
            <a:r>
              <a:rPr lang="en-US"/>
              <a:t>Confidential</a:t>
            </a:r>
            <a:r>
              <a:rPr lang="en-US" spc="207"/>
              <a:t> </a:t>
            </a:r>
            <a:r>
              <a:rPr lang="en-US"/>
              <a:t>©</a:t>
            </a:r>
            <a:r>
              <a:rPr lang="en-US" spc="-13"/>
              <a:t> </a:t>
            </a:r>
            <a:r>
              <a:rPr lang="en-US"/>
              <a:t>2023</a:t>
            </a:r>
            <a:r>
              <a:rPr lang="en-US" spc="20"/>
              <a:t> </a:t>
            </a:r>
            <a:r>
              <a:rPr lang="en-US"/>
              <a:t>Truveris, </a:t>
            </a:r>
            <a:r>
              <a:rPr lang="en-US" spc="-27"/>
              <a:t>Inc.</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p:txBody>
          <a:bodyPr lIns="0" tIns="0" rIns="0" bIns="0"/>
          <a:lstStyle>
            <a:lvl1pPr>
              <a:defRPr sz="800" b="0" i="0">
                <a:solidFill>
                  <a:srgbClr val="8D9EB0"/>
                </a:solidFill>
                <a:latin typeface="Roboto Lt"/>
                <a:cs typeface="Roboto Lt"/>
              </a:defRPr>
            </a:lvl1pPr>
          </a:lstStyle>
          <a:p>
            <a:pPr marL="50799">
              <a:spcBef>
                <a:spcPts val="73"/>
              </a:spcBef>
            </a:pPr>
            <a:fld id="{81D60167-4931-47E6-BA6A-407CBD079E47}" type="slidenum">
              <a:rPr lang="en-US" smtClean="0"/>
              <a:pPr marL="50799">
                <a:spcBef>
                  <a:spcPts val="73"/>
                </a:spcBef>
              </a:pPr>
              <a:t>‹#›</a:t>
            </a:fld>
            <a:endParaRPr lang="en-US"/>
          </a:p>
        </p:txBody>
      </p:sp>
    </p:spTree>
    <p:extLst>
      <p:ext uri="{BB962C8B-B14F-4D97-AF65-F5344CB8AC3E}">
        <p14:creationId xmlns:p14="http://schemas.microsoft.com/office/powerpoint/2010/main" val="3463964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ntent Slide with Logo New">
    <p:spTree>
      <p:nvGrpSpPr>
        <p:cNvPr id="1" name=""/>
        <p:cNvGrpSpPr/>
        <p:nvPr/>
      </p:nvGrpSpPr>
      <p:grpSpPr>
        <a:xfrm>
          <a:off x="0" y="0"/>
          <a:ext cx="0" cy="0"/>
          <a:chOff x="0" y="0"/>
          <a:chExt cx="0" cy="0"/>
        </a:xfrm>
      </p:grpSpPr>
      <p:sp>
        <p:nvSpPr>
          <p:cNvPr id="14" name="txtTransparentWatermark"/>
          <p:cNvSpPr/>
          <p:nvPr/>
        </p:nvSpPr>
        <p:spPr>
          <a:xfrm>
            <a:off x="8128000" y="6223001"/>
            <a:ext cx="3386667" cy="300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spAutoFit/>
          </a:bodyPr>
          <a:lstStyle/>
          <a:p>
            <a:r>
              <a:rPr sz="678">
                <a:solidFill>
                  <a:srgbClr val="FFFFFF"/>
                </a:solidFill>
                <a:latin typeface="Century Gothic"/>
              </a:rPr>
              <a:t>USI Confidential &amp; Proprietary – EB document - 
Kirk Swartzbaugh  August 28, 2023 : 18:42:41</a:t>
            </a:r>
          </a:p>
        </p:txBody>
      </p:sp>
      <p:sp>
        <p:nvSpPr>
          <p:cNvPr id="12" name="Rectangle 11">
            <a:extLst>
              <a:ext uri="{FF2B5EF4-FFF2-40B4-BE49-F238E27FC236}">
                <a16:creationId xmlns:a16="http://schemas.microsoft.com/office/drawing/2014/main" id="{5AFD4F9D-6635-4F28-8FEC-7CABA05DD5CC}"/>
              </a:ext>
            </a:extLst>
          </p:cNvPr>
          <p:cNvSpPr>
            <a:spLocks noChangeArrowheads="1"/>
          </p:cNvSpPr>
          <p:nvPr userDrawn="1"/>
        </p:nvSpPr>
        <p:spPr bwMode="white">
          <a:xfrm>
            <a:off x="11235958" y="6497462"/>
            <a:ext cx="714655" cy="281164"/>
          </a:xfrm>
          <a:prstGeom prst="rect">
            <a:avLst/>
          </a:prstGeom>
          <a:noFill/>
          <a:ln>
            <a:noFill/>
          </a:ln>
          <a:effectLst/>
          <a:extLst>
            <a:ext uri="{909E8E84-426E-40dd-AFC4-6F175D3DCCD1}">
              <a14:hiddenFill xmlns:p14="http://schemas.microsoft.com/office/powerpoint/2010/main" xmlns:p15="http://schemas.microsoft.com/office/powerpoint/2012/main" xmlns:p159="http://schemas.microsoft.com/office/powerpoint/2015/09/main" xmlns:a14="http://schemas.microsoft.com/office/drawing/2010/main" xmlns="">
                <a:solidFill>
                  <a:schemeClr val="accent1"/>
                </a:solidFill>
              </a14:hiddenFill>
            </a:ext>
            <a:ext uri="{91240B29-F687-4f45-9708-019B960494DF}">
              <a14:hiddenLine xmlns:p14="http://schemas.microsoft.com/office/powerpoint/2010/main" xmlns:p15="http://schemas.microsoft.com/office/powerpoint/2012/main" xmlns:p159="http://schemas.microsoft.com/office/powerpoint/2015/09/main" xmlns:a14="http://schemas.microsoft.com/office/drawing/2010/main" xmlns="" w="9525">
                <a:solidFill>
                  <a:schemeClr val="tx1"/>
                </a:solidFill>
                <a:miter lim="800000"/>
                <a:headEnd/>
                <a:tailEnd/>
              </a14:hiddenLine>
            </a:ext>
            <a:ext uri="{AF507438-7753-43e0-B8FC-AC1667EBCBE1}">
              <a14:hiddenEffects xmlns:p14="http://schemas.microsoft.com/office/powerpoint/2010/main" xmlns:p15="http://schemas.microsoft.com/office/powerpoint/2012/main" xmlns:p159="http://schemas.microsoft.com/office/powerpoint/2015/09/main" xmlns:a14="http://schemas.microsoft.com/office/drawing/2010/main" xmlns="">
                <a:effectLst>
                  <a:outerShdw dist="35921" dir="2700000" algn="ctr" rotWithShape="0">
                    <a:schemeClr val="bg2"/>
                  </a:outerShdw>
                </a:effectLst>
              </a14:hiddenEffects>
            </a:ext>
          </a:extLst>
        </p:spPr>
        <p:txBody>
          <a:bodyPr/>
          <a:lstStyle>
            <a:defPPr>
              <a:defRPr lang="en-US"/>
            </a:defPPr>
          </a:lstStyle>
          <a:p>
            <a:pPr algn="r" defTabSz="860033" fontAlgn="base">
              <a:spcBef>
                <a:spcPct val="0"/>
              </a:spcBef>
              <a:spcAft>
                <a:spcPct val="0"/>
              </a:spcAft>
            </a:pPr>
            <a:r>
              <a:rPr lang="en-US" sz="872" b="0">
                <a:solidFill>
                  <a:srgbClr val="245397"/>
                </a:solidFill>
                <a:latin typeface="Century Gothic" panose="020B0502020202020204" pitchFamily="34" charset="0"/>
                <a:ea typeface="Arial Unicode MS"/>
                <a:cs typeface="Arial Unicode MS"/>
              </a:rPr>
              <a:t>|</a:t>
            </a:r>
            <a:fld id="{8D49C36D-2828-4A97-99A8-90B5CE38AFFC}" type="slidenum">
              <a:rPr lang="en-US" sz="872" b="0" smtClean="0">
                <a:solidFill>
                  <a:srgbClr val="245397"/>
                </a:solidFill>
                <a:latin typeface="Century Gothic" panose="020B0502020202020204" pitchFamily="34" charset="0"/>
                <a:ea typeface="Arial Unicode MS"/>
                <a:cs typeface="Arial Unicode MS"/>
              </a:rPr>
              <a:pPr algn="r" defTabSz="860033" fontAlgn="base">
                <a:spcBef>
                  <a:spcPct val="0"/>
                </a:spcBef>
                <a:spcAft>
                  <a:spcPct val="0"/>
                </a:spcAft>
              </a:pPr>
              <a:t>‹#›</a:t>
            </a:fld>
            <a:endParaRPr lang="en-US" sz="872" b="0">
              <a:solidFill>
                <a:srgbClr val="245397"/>
              </a:solidFill>
              <a:latin typeface="Century Gothic" panose="020B0502020202020204" pitchFamily="34" charset="0"/>
              <a:ea typeface="Arial Unicode MS"/>
              <a:cs typeface="Arial Unicode MS"/>
            </a:endParaRPr>
          </a:p>
        </p:txBody>
      </p:sp>
      <p:pic>
        <p:nvPicPr>
          <p:cNvPr id="13" name="Picture 12">
            <a:extLst>
              <a:ext uri="{FF2B5EF4-FFF2-40B4-BE49-F238E27FC236}">
                <a16:creationId xmlns:a16="http://schemas.microsoft.com/office/drawing/2014/main" id="{0AD4571E-0CD8-4577-BDAC-447CE1E7004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82683" y="6490835"/>
            <a:ext cx="596692" cy="227685"/>
          </a:xfrm>
          <a:prstGeom prst="rect">
            <a:avLst/>
          </a:prstGeom>
        </p:spPr>
      </p:pic>
    </p:spTree>
    <p:custDataLst>
      <p:tags r:id="rId1"/>
    </p:custDataLst>
    <p:extLst>
      <p:ext uri="{BB962C8B-B14F-4D97-AF65-F5344CB8AC3E}">
        <p14:creationId xmlns:p14="http://schemas.microsoft.com/office/powerpoint/2010/main" val="683725117"/>
      </p:ext>
    </p:extLst>
  </p:cSld>
  <p:clrMapOvr>
    <a:masterClrMapping/>
  </p:clrMapOvr>
  <p:transition/>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41010"/>
          <a:stretch/>
        </p:blipFill>
        <p:spPr>
          <a:xfrm>
            <a:off x="-15631" y="5483314"/>
            <a:ext cx="2199013"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599925" y="6376160"/>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8818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H="1" flipV="1">
            <a:off x="8476801" y="0"/>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166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485"/>
          <a:stretch/>
        </p:blipFill>
        <p:spPr>
          <a:xfrm flipH="1" flipV="1">
            <a:off x="9837172" y="-12833"/>
            <a:ext cx="2367661"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6167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V="1">
            <a:off x="-89833" y="-12833"/>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9678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363"/>
          <a:stretch/>
        </p:blipFill>
        <p:spPr>
          <a:xfrm flipV="1">
            <a:off x="-14013" y="-12833"/>
            <a:ext cx="237220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10761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7359" r="-1"/>
          <a:stretch/>
        </p:blipFill>
        <p:spPr>
          <a:xfrm flipV="1">
            <a:off x="-13253" y="-12833"/>
            <a:ext cx="1589569"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95467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6250" r="4691"/>
          <a:stretch/>
        </p:blipFill>
        <p:spPr>
          <a:xfrm flipH="1">
            <a:off x="-15631" y="5483314"/>
            <a:ext cx="145606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0405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0" y="2612770"/>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0" y="3960446"/>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4411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Payer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9" y="1864200"/>
            <a:ext cx="9479204"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3" name="Text Placeholder 2">
            <a:extLst>
              <a:ext uri="{FF2B5EF4-FFF2-40B4-BE49-F238E27FC236}">
                <a16:creationId xmlns:a16="http://schemas.microsoft.com/office/drawing/2014/main" id="{F545CF39-09FA-A746-BA16-39FF74B9A66E}"/>
              </a:ext>
            </a:extLst>
          </p:cNvPr>
          <p:cNvSpPr>
            <a:spLocks noGrp="1"/>
          </p:cNvSpPr>
          <p:nvPr>
            <p:ph type="body" sz="quarter" idx="11"/>
          </p:nvPr>
        </p:nvSpPr>
        <p:spPr>
          <a:xfrm>
            <a:off x="601134" y="3429000"/>
            <a:ext cx="11029951"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3040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_Payer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139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5_Section Header">
    <p:spTree>
      <p:nvGrpSpPr>
        <p:cNvPr id="1" name=""/>
        <p:cNvGrpSpPr/>
        <p:nvPr/>
      </p:nvGrpSpPr>
      <p:grpSpPr>
        <a:xfrm>
          <a:off x="0" y="0"/>
          <a:ext cx="0" cy="0"/>
          <a:chOff x="0" y="0"/>
          <a:chExt cx="0" cy="0"/>
        </a:xfrm>
      </p:grpSpPr>
      <p:sp>
        <p:nvSpPr>
          <p:cNvPr id="7" name="txtTransparentWatermark"/>
          <p:cNvSpPr/>
          <p:nvPr/>
        </p:nvSpPr>
        <p:spPr>
          <a:xfrm>
            <a:off x="8128000" y="6223000"/>
            <a:ext cx="338666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spAutoFit/>
          </a:bodyPr>
          <a:lstStyle/>
          <a:p>
            <a:r>
              <a:rPr sz="700">
                <a:solidFill>
                  <a:srgbClr val="FFFFFF"/>
                </a:solidFill>
                <a:latin typeface="Century Gothic"/>
              </a:rPr>
              <a:t>USI Confidential &amp; Proprietary – EB document - 
Kirk Swartzbaugh  April 19, 2024 : 11:17:48</a:t>
            </a:r>
          </a:p>
        </p:txBody>
      </p:sp>
      <p:sp>
        <p:nvSpPr>
          <p:cNvPr id="4" name="Rectangle 3"/>
          <p:cNvSpPr>
            <a:spLocks noChangeArrowheads="1"/>
          </p:cNvSpPr>
          <p:nvPr userDrawn="1"/>
        </p:nvSpPr>
        <p:spPr bwMode="white">
          <a:xfrm>
            <a:off x="10780298" y="6574952"/>
            <a:ext cx="714655" cy="378299"/>
          </a:xfrm>
          <a:prstGeom prst="rect">
            <a:avLst/>
          </a:prstGeom>
          <a:noFill/>
          <a:ln>
            <a:noFill/>
          </a:ln>
          <a:effectLst/>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chemeClr val="accent1"/>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9525">
                <a:solidFill>
                  <a:schemeClr val="tx1"/>
                </a:solidFill>
                <a:miter lim="800000"/>
                <a:headEnd/>
                <a:tailEnd/>
              </a14:hiddenLine>
            </a:ext>
            <a:ext uri="{AF507438-7753-43e0-B8FC-AC1667EBCBE1}">
              <a14:hiddenEffects xmlns:a14="http://schemas.microsoft.com/office/drawing/2010/main" xmlns="" xmlns:p159="http://schemas.microsoft.com/office/powerpoint/2015/09/main" xmlns:p15="http://schemas.microsoft.com/office/powerpoint/2012/main" xmlns:p14="http://schemas.microsoft.com/office/powerpoint/2010/main">
                <a:effectLst>
                  <a:outerShdw dist="35921" dir="2700000" algn="ctr" rotWithShape="0">
                    <a:schemeClr val="bg2"/>
                  </a:outerShdw>
                </a:effectLst>
              </a14:hiddenEffects>
            </a:ext>
          </a:extLst>
        </p:spPr>
        <p:txBody>
          <a:bodyPr/>
          <a:lstStyle>
            <a:defPPr>
              <a:defRPr lang="en-US"/>
            </a:defPPr>
          </a:lstStyle>
          <a:p>
            <a:pPr algn="r" defTabSz="887553" fontAlgn="base">
              <a:spcBef>
                <a:spcPct val="0"/>
              </a:spcBef>
              <a:spcAft>
                <a:spcPct val="0"/>
              </a:spcAft>
            </a:pPr>
            <a:r>
              <a:rPr lang="en-US" sz="900" b="0">
                <a:solidFill>
                  <a:srgbClr val="245397"/>
                </a:solidFill>
                <a:latin typeface="Century Gothic" panose="020B0502020202020204" pitchFamily="34" charset="0"/>
                <a:ea typeface="Arial Unicode MS"/>
                <a:cs typeface="Arial Unicode MS"/>
              </a:rPr>
              <a:t>|  </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a:solidFill>
                <a:srgbClr val="245397"/>
              </a:solidFill>
              <a:latin typeface="Century Gothic" panose="020B0502020202020204" pitchFamily="34" charset="0"/>
              <a:ea typeface="Arial Unicode MS"/>
              <a:cs typeface="Arial Unicode MS"/>
            </a:endParaRPr>
          </a:p>
        </p:txBody>
      </p:sp>
      <p:sp>
        <p:nvSpPr>
          <p:cNvPr id="6" name="TextBox 1">
            <a:extLst>
              <a:ext uri="{FF2B5EF4-FFF2-40B4-BE49-F238E27FC236}">
                <a16:creationId xmlns:a16="http://schemas.microsoft.com/office/drawing/2014/main" id="{B738B50C-D90C-4895-B291-EC85C603FB4C}"/>
              </a:ext>
            </a:extLst>
          </p:cNvPr>
          <p:cNvSpPr txBox="1"/>
          <p:nvPr userDrawn="1"/>
        </p:nvSpPr>
        <p:spPr>
          <a:xfrm>
            <a:off x="1546430" y="3244334"/>
            <a:ext cx="909914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Confidential &amp; Proprietary – USI Presentation</a:t>
            </a:r>
          </a:p>
        </p:txBody>
      </p:sp>
    </p:spTree>
    <p:custDataLst>
      <p:tags r:id="rId1"/>
    </p:custDataLst>
    <p:extLst>
      <p:ext uri="{BB962C8B-B14F-4D97-AF65-F5344CB8AC3E}">
        <p14:creationId xmlns:p14="http://schemas.microsoft.com/office/powerpoint/2010/main" val="35734232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Payer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0" y="2382752"/>
            <a:ext cx="7863000" cy="1046248"/>
          </a:xfrm>
          <a:prstGeom prst="rect">
            <a:avLst/>
          </a:prstGeom>
        </p:spPr>
        <p:txBody>
          <a:bodyPr anchor="b"/>
          <a:lstStyle>
            <a:lvl1pPr algn="l">
              <a:defRPr sz="3733">
                <a:solidFill>
                  <a:schemeClr val="accent2"/>
                </a:solidFill>
              </a:defRPr>
            </a:lvl1pPr>
          </a:lstStyle>
          <a:p>
            <a:r>
              <a:rPr lang="en-US"/>
              <a:t>Click to edit Master title style</a:t>
            </a:r>
          </a:p>
        </p:txBody>
      </p:sp>
      <p:sp>
        <p:nvSpPr>
          <p:cNvPr id="5" name="Google Shape;11;p2">
            <a:extLst>
              <a:ext uri="{FF2B5EF4-FFF2-40B4-BE49-F238E27FC236}">
                <a16:creationId xmlns:a16="http://schemas.microsoft.com/office/drawing/2014/main" id="{EF0B5709-32DB-914D-B984-DFAF1D93F217}"/>
              </a:ext>
            </a:extLst>
          </p:cNvPr>
          <p:cNvSpPr txBox="1">
            <a:spLocks noGrp="1"/>
          </p:cNvSpPr>
          <p:nvPr>
            <p:ph type="subTitle" idx="1"/>
          </p:nvPr>
        </p:nvSpPr>
        <p:spPr>
          <a:xfrm>
            <a:off x="595201" y="3429000"/>
            <a:ext cx="7862999" cy="940861"/>
          </a:xfrm>
          <a:prstGeom prst="rect">
            <a:avLst/>
          </a:prstGeom>
        </p:spPr>
        <p:txBody>
          <a:bodyPr spcFirstLastPara="1" wrap="square" lIns="0" tIns="91425" rIns="91425" bIns="91425" anchor="t" anchorCtr="0">
            <a:noAutofit/>
          </a:bodyPr>
          <a:lstStyle>
            <a:lvl1pPr marL="152396" lvl="0" indent="0" algn="l">
              <a:lnSpc>
                <a:spcPct val="100000"/>
              </a:lnSpc>
              <a:spcBef>
                <a:spcPts val="0"/>
              </a:spcBef>
              <a:spcAft>
                <a:spcPts val="0"/>
              </a:spcAft>
              <a:buSzPct val="100000"/>
              <a:buFont typeface="+mj-lt"/>
              <a:buNone/>
              <a:defRPr sz="2400" b="0" i="0">
                <a:solidFill>
                  <a:schemeClr val="bg2"/>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10656150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Payer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825455"/>
            <a:ext cx="11013703"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3" name="Text Placeholder 2">
            <a:extLst>
              <a:ext uri="{FF2B5EF4-FFF2-40B4-BE49-F238E27FC236}">
                <a16:creationId xmlns:a16="http://schemas.microsoft.com/office/drawing/2014/main" id="{FDEA6108-36E4-FA4F-8526-C85B59CEF37C}"/>
              </a:ext>
            </a:extLst>
          </p:cNvPr>
          <p:cNvSpPr>
            <a:spLocks noGrp="1"/>
          </p:cNvSpPr>
          <p:nvPr>
            <p:ph type="body" sz="quarter" idx="11"/>
          </p:nvPr>
        </p:nvSpPr>
        <p:spPr>
          <a:xfrm>
            <a:off x="601134" y="2389717"/>
            <a:ext cx="11013017" cy="2004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6397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ife Sciences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Text Placeholder 4">
            <a:extLst>
              <a:ext uri="{FF2B5EF4-FFF2-40B4-BE49-F238E27FC236}">
                <a16:creationId xmlns:a16="http://schemas.microsoft.com/office/drawing/2014/main" id="{B6F62FC3-6ECB-CD44-9505-AF541445B554}"/>
              </a:ext>
            </a:extLst>
          </p:cNvPr>
          <p:cNvSpPr>
            <a:spLocks noGrp="1"/>
          </p:cNvSpPr>
          <p:nvPr>
            <p:ph type="body" sz="quarter" idx="11"/>
          </p:nvPr>
        </p:nvSpPr>
        <p:spPr>
          <a:xfrm>
            <a:off x="578070" y="1941042"/>
            <a:ext cx="11035861" cy="333248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1810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Life Sciences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8663577" cy="1347676"/>
          </a:xfrm>
          <a:prstGeom prst="rect">
            <a:avLst/>
          </a:prstGeom>
        </p:spPr>
        <p:txBody>
          <a:bodyPr anchor="b"/>
          <a:lstStyle>
            <a:lvl1pP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4" name="Text Placeholder 3">
            <a:extLst>
              <a:ext uri="{FF2B5EF4-FFF2-40B4-BE49-F238E27FC236}">
                <a16:creationId xmlns:a16="http://schemas.microsoft.com/office/drawing/2014/main" id="{520C8721-1419-1749-A239-D1295135BB6B}"/>
              </a:ext>
            </a:extLst>
          </p:cNvPr>
          <p:cNvSpPr>
            <a:spLocks noGrp="1"/>
          </p:cNvSpPr>
          <p:nvPr>
            <p:ph type="body" sz="quarter" idx="11"/>
          </p:nvPr>
        </p:nvSpPr>
        <p:spPr>
          <a:xfrm>
            <a:off x="577851" y="1909234"/>
            <a:ext cx="11025716"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3081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ife Sciences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1505117"/>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9" name="Text Placeholder 4">
            <a:extLst>
              <a:ext uri="{FF2B5EF4-FFF2-40B4-BE49-F238E27FC236}">
                <a16:creationId xmlns:a16="http://schemas.microsoft.com/office/drawing/2014/main" id="{7135D58A-587D-C349-8F6D-02B23FBEC14B}"/>
              </a:ext>
            </a:extLst>
          </p:cNvPr>
          <p:cNvSpPr>
            <a:spLocks noGrp="1"/>
          </p:cNvSpPr>
          <p:nvPr>
            <p:ph type="body" sz="quarter" idx="11"/>
          </p:nvPr>
        </p:nvSpPr>
        <p:spPr>
          <a:xfrm>
            <a:off x="578070" y="2852792"/>
            <a:ext cx="11035861" cy="242073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72090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ife Sciences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9" name="Title 1">
            <a:extLst>
              <a:ext uri="{FF2B5EF4-FFF2-40B4-BE49-F238E27FC236}">
                <a16:creationId xmlns:a16="http://schemas.microsoft.com/office/drawing/2014/main" id="{625256BC-EABC-B744-A3BD-0A9FB4530EB2}"/>
              </a:ext>
            </a:extLst>
          </p:cNvPr>
          <p:cNvSpPr>
            <a:spLocks noGrp="1"/>
          </p:cNvSpPr>
          <p:nvPr>
            <p:ph type="title"/>
          </p:nvPr>
        </p:nvSpPr>
        <p:spPr>
          <a:xfrm>
            <a:off x="578070" y="1505117"/>
            <a:ext cx="11035861" cy="1347676"/>
          </a:xfrm>
          <a:prstGeom prst="rect">
            <a:avLst/>
          </a:prstGeom>
        </p:spPr>
        <p:txBody>
          <a:bodyPr/>
          <a:lstStyle>
            <a:lvl1pPr algn="l">
              <a:defRPr sz="3733">
                <a:solidFill>
                  <a:schemeClr val="accent3"/>
                </a:solidFill>
              </a:defRPr>
            </a:lvl1pPr>
          </a:lstStyle>
          <a:p>
            <a:r>
              <a:rPr lang="en-US"/>
              <a:t>Click to edit Master title style</a:t>
            </a:r>
          </a:p>
        </p:txBody>
      </p:sp>
      <p:sp>
        <p:nvSpPr>
          <p:cNvPr id="8" name="Text Placeholder 4">
            <a:extLst>
              <a:ext uri="{FF2B5EF4-FFF2-40B4-BE49-F238E27FC236}">
                <a16:creationId xmlns:a16="http://schemas.microsoft.com/office/drawing/2014/main" id="{84494002-4B69-5945-B3FF-350563F973BB}"/>
              </a:ext>
            </a:extLst>
          </p:cNvPr>
          <p:cNvSpPr>
            <a:spLocks noGrp="1"/>
          </p:cNvSpPr>
          <p:nvPr>
            <p:ph type="body" sz="quarter" idx="11"/>
          </p:nvPr>
        </p:nvSpPr>
        <p:spPr>
          <a:xfrm>
            <a:off x="578070" y="2852792"/>
            <a:ext cx="11035861" cy="3032699"/>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5165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7924800" y="2081323"/>
            <a:ext cx="3689131" cy="1347676"/>
          </a:xfrm>
          <a:prstGeom prst="rect">
            <a:avLst/>
          </a:prstGeom>
        </p:spPr>
        <p:txBody>
          <a:bodyPr anchor="b"/>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10" name="Text Placeholder 4">
            <a:extLst>
              <a:ext uri="{FF2B5EF4-FFF2-40B4-BE49-F238E27FC236}">
                <a16:creationId xmlns:a16="http://schemas.microsoft.com/office/drawing/2014/main" id="{F018C99F-8115-7749-983B-4503B7E4744A}"/>
              </a:ext>
            </a:extLst>
          </p:cNvPr>
          <p:cNvSpPr>
            <a:spLocks noGrp="1"/>
          </p:cNvSpPr>
          <p:nvPr>
            <p:ph type="body" sz="quarter" idx="11"/>
          </p:nvPr>
        </p:nvSpPr>
        <p:spPr>
          <a:xfrm>
            <a:off x="7924798" y="3422371"/>
            <a:ext cx="3689132" cy="245434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18278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9" name="Text Placeholder 4">
            <a:extLst>
              <a:ext uri="{FF2B5EF4-FFF2-40B4-BE49-F238E27FC236}">
                <a16:creationId xmlns:a16="http://schemas.microsoft.com/office/drawing/2014/main" id="{6C0E782C-75C9-EB49-871C-427AF38D098B}"/>
              </a:ext>
            </a:extLst>
          </p:cNvPr>
          <p:cNvSpPr>
            <a:spLocks noGrp="1"/>
          </p:cNvSpPr>
          <p:nvPr>
            <p:ph type="body" sz="quarter" idx="11"/>
          </p:nvPr>
        </p:nvSpPr>
        <p:spPr>
          <a:xfrm>
            <a:off x="578070" y="1941043"/>
            <a:ext cx="11035861" cy="393567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06097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Black_Style Guide">
    <p:bg>
      <p:bgPr>
        <a:solidFill>
          <a:schemeClr val="l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C0965F-BE47-8247-9843-9DD89EB2B5DD}"/>
              </a:ext>
            </a:extLst>
          </p:cNvPr>
          <p:cNvSpPr>
            <a:spLocks noGrp="1"/>
          </p:cNvSpPr>
          <p:nvPr>
            <p:ph type="title"/>
          </p:nvPr>
        </p:nvSpPr>
        <p:spPr>
          <a:xfrm>
            <a:off x="578070" y="593367"/>
            <a:ext cx="11035861" cy="739248"/>
          </a:xfrm>
          <a:prstGeom prst="rect">
            <a:avLst/>
          </a:prstGeom>
        </p:spPr>
        <p:txBody>
          <a:bodyPr lIns="0" anchor="b"/>
          <a:lstStyle>
            <a:lvl1pPr>
              <a:defRPr sz="3733">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2E453F1-50D7-D84C-94FE-73FB15C601A1}"/>
              </a:ext>
            </a:extLst>
          </p:cNvPr>
          <p:cNvSpPr>
            <a:spLocks noGrp="1"/>
          </p:cNvSpPr>
          <p:nvPr>
            <p:ph type="body" sz="quarter" idx="10"/>
          </p:nvPr>
        </p:nvSpPr>
        <p:spPr>
          <a:xfrm>
            <a:off x="577851" y="1587501"/>
            <a:ext cx="11036300" cy="4595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593B964-16D3-3A42-AA30-5E74832BE3A8}"/>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85484635-394C-8044-B4BA-2DA893833F03}"/>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9" name="Slide Number Placeholder 2">
            <a:extLst>
              <a:ext uri="{FF2B5EF4-FFF2-40B4-BE49-F238E27FC236}">
                <a16:creationId xmlns:a16="http://schemas.microsoft.com/office/drawing/2014/main" id="{ABDDA6A0-4227-9245-B228-C85A16B3E104}"/>
              </a:ext>
            </a:extLst>
          </p:cNvPr>
          <p:cNvSpPr>
            <a:spLocks noGrp="1"/>
          </p:cNvSpPr>
          <p:nvPr>
            <p:ph type="sldNum" idx="11"/>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29737855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Corporate_Content 4">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3606D89-AB39-CC41-B3FB-52331B79EE10}"/>
              </a:ext>
            </a:extLst>
          </p:cNvPr>
          <p:cNvPicPr>
            <a:picLocks noChangeAspect="1"/>
          </p:cNvPicPr>
          <p:nvPr userDrawn="1"/>
        </p:nvPicPr>
        <p:blipFill rotWithShape="1">
          <a:blip r:embed="rId2"/>
          <a:srcRect r="12790"/>
          <a:stretch/>
        </p:blipFill>
        <p:spPr>
          <a:xfrm flipH="1" flipV="1">
            <a:off x="-11613" y="13109"/>
            <a:ext cx="10632767" cy="6858000"/>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5230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C8327-37C6-B84A-B1BE-DD87909EA2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52AEB0-A002-6D4D-8851-61CA76686CF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0733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Corporate_Content 4">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3606D89-AB39-CC41-B3FB-52331B79EE10}"/>
              </a:ext>
            </a:extLst>
          </p:cNvPr>
          <p:cNvPicPr>
            <a:picLocks noChangeAspect="1"/>
          </p:cNvPicPr>
          <p:nvPr userDrawn="1"/>
        </p:nvPicPr>
        <p:blipFill rotWithShape="1">
          <a:blip r:embed="rId2"/>
          <a:srcRect l="82191" r="12790"/>
          <a:stretch/>
        </p:blipFill>
        <p:spPr>
          <a:xfrm flipH="1" flipV="1">
            <a:off x="-11614" y="13109"/>
            <a:ext cx="611841" cy="6858000"/>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65112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354092-EF00-22D1-00B4-938359C15A60}"/>
              </a:ext>
            </a:extLst>
          </p:cNvPr>
          <p:cNvSpPr/>
          <p:nvPr userDrawn="1"/>
        </p:nvSpPr>
        <p:spPr>
          <a:xfrm>
            <a:off x="8792309" y="0"/>
            <a:ext cx="3399692" cy="1606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0" y="2612770"/>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0" y="3960446"/>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Background pattern&#10;&#10;Description automatically generated">
            <a:extLst>
              <a:ext uri="{FF2B5EF4-FFF2-40B4-BE49-F238E27FC236}">
                <a16:creationId xmlns:a16="http://schemas.microsoft.com/office/drawing/2014/main" id="{6A841C66-0BE5-F453-006B-6EE447B54F95}"/>
              </a:ext>
            </a:extLst>
          </p:cNvPr>
          <p:cNvPicPr>
            <a:picLocks noChangeAspect="1"/>
          </p:cNvPicPr>
          <p:nvPr userDrawn="1"/>
        </p:nvPicPr>
        <p:blipFill rotWithShape="1">
          <a:blip r:embed="rId4">
            <a:alphaModFix/>
          </a:blip>
          <a:srcRect r="32543"/>
          <a:stretch/>
        </p:blipFill>
        <p:spPr>
          <a:xfrm>
            <a:off x="10060571" y="0"/>
            <a:ext cx="2131429" cy="1512125"/>
          </a:xfrm>
          <a:prstGeom prst="rect">
            <a:avLst/>
          </a:prstGeom>
        </p:spPr>
      </p:pic>
    </p:spTree>
    <p:extLst>
      <p:ext uri="{BB962C8B-B14F-4D97-AF65-F5344CB8AC3E}">
        <p14:creationId xmlns:p14="http://schemas.microsoft.com/office/powerpoint/2010/main" val="8238607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ayer_Content 13">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6F80BAA-D425-2147-9AA0-07641071208A}"/>
              </a:ext>
            </a:extLst>
          </p:cNvPr>
          <p:cNvPicPr>
            <a:picLocks noChangeAspect="1"/>
          </p:cNvPicPr>
          <p:nvPr userDrawn="1"/>
        </p:nvPicPr>
        <p:blipFill rotWithShape="1">
          <a:blip r:embed="rId2"/>
          <a:srcRect t="24490" r="21596"/>
          <a:stretch/>
        </p:blipFill>
        <p:spPr>
          <a:xfrm rot="10800000">
            <a:off x="0" y="5685285"/>
            <a:ext cx="2483005" cy="1189288"/>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405797"/>
            <a:ext cx="11035861" cy="666786"/>
          </a:xfrm>
          <a:prstGeom prst="rect">
            <a:avLst/>
          </a:prstGeom>
        </p:spPr>
        <p:txBody>
          <a:bodyPr anchor="t">
            <a:spAutoFit/>
          </a:bodyPr>
          <a:lstStyle>
            <a:lvl1pPr algn="ctr">
              <a:defRPr sz="3733">
                <a:solidFill>
                  <a:schemeClr val="accent6"/>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438032"/>
            <a:ext cx="11035861" cy="442991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24719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Payer_Content 11">
    <p:bg>
      <p:bgPr>
        <a:solidFill>
          <a:schemeClr val="bg1"/>
        </a:solid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39EA072C-CECD-5848-B939-F81BACE77635}"/>
              </a:ext>
            </a:extLst>
          </p:cNvPr>
          <p:cNvPicPr>
            <a:picLocks noChangeAspect="1"/>
          </p:cNvPicPr>
          <p:nvPr userDrawn="1"/>
        </p:nvPicPr>
        <p:blipFill rotWithShape="1">
          <a:blip r:embed="rId2"/>
          <a:srcRect t="23368"/>
          <a:stretch/>
        </p:blipFill>
        <p:spPr>
          <a:xfrm flipH="1">
            <a:off x="0" y="1"/>
            <a:ext cx="3166533" cy="1206793"/>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405797"/>
            <a:ext cx="11035861" cy="666786"/>
          </a:xfrm>
          <a:prstGeom prst="rect">
            <a:avLst/>
          </a:prstGeom>
        </p:spPr>
        <p:txBody>
          <a:bodyPr anchor="t">
            <a:spAutoFit/>
          </a:bodyPr>
          <a:lstStyle>
            <a:lvl1pPr algn="ctr">
              <a:defRPr sz="3733">
                <a:solidFill>
                  <a:schemeClr val="accent6"/>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1" y="1438032"/>
            <a:ext cx="11035861" cy="442991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7309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9957" y="244073"/>
            <a:ext cx="10767736" cy="574453"/>
          </a:xfrm>
        </p:spPr>
        <p:txBody>
          <a:bodyPr lIns="0" tIns="0" rIns="0" bIns="0"/>
          <a:lstStyle>
            <a:lvl1pPr>
              <a:defRPr sz="3733" b="0" i="0">
                <a:solidFill>
                  <a:srgbClr val="13289B"/>
                </a:solidFill>
                <a:latin typeface="Century Schoolbook"/>
                <a:cs typeface="Century Schoolboo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0" i="1">
                <a:solidFill>
                  <a:srgbClr val="8D9EB0"/>
                </a:solidFill>
                <a:latin typeface="Roboto Light"/>
                <a:cs typeface="Roboto Light"/>
              </a:defRPr>
            </a:lvl1pPr>
          </a:lstStyle>
          <a:p>
            <a:pPr marL="16933">
              <a:spcBef>
                <a:spcPts val="73"/>
              </a:spcBef>
            </a:pPr>
            <a:r>
              <a:rPr lang="en-US" spc="-13"/>
              <a:t>Proprietary</a:t>
            </a:r>
            <a:r>
              <a:rPr lang="en-US" spc="-53"/>
              <a:t> </a:t>
            </a:r>
            <a:r>
              <a:rPr lang="en-US"/>
              <a:t>and</a:t>
            </a:r>
            <a:r>
              <a:rPr lang="en-US" spc="7"/>
              <a:t> </a:t>
            </a:r>
            <a:r>
              <a:rPr lang="en-US"/>
              <a:t>Confidential</a:t>
            </a:r>
            <a:r>
              <a:rPr lang="en-US" spc="207"/>
              <a:t> </a:t>
            </a:r>
            <a:r>
              <a:rPr lang="en-US"/>
              <a:t>©</a:t>
            </a:r>
            <a:r>
              <a:rPr lang="en-US" spc="-13"/>
              <a:t> </a:t>
            </a:r>
            <a:r>
              <a:rPr lang="en-US"/>
              <a:t>2023</a:t>
            </a:r>
            <a:r>
              <a:rPr lang="en-US" spc="20"/>
              <a:t> </a:t>
            </a:r>
            <a:r>
              <a:rPr lang="en-US"/>
              <a:t>Truveris, </a:t>
            </a:r>
            <a:r>
              <a:rPr lang="en-US" spc="-27"/>
              <a:t>Inc.</a:t>
            </a:r>
            <a:endParaRPr lang="en-US" spc="-27"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dirty="0"/>
          </a:p>
        </p:txBody>
      </p:sp>
      <p:sp>
        <p:nvSpPr>
          <p:cNvPr id="6" name="Holder 6"/>
          <p:cNvSpPr>
            <a:spLocks noGrp="1"/>
          </p:cNvSpPr>
          <p:nvPr>
            <p:ph type="sldNum" sz="quarter" idx="7"/>
          </p:nvPr>
        </p:nvSpPr>
        <p:spPr/>
        <p:txBody>
          <a:bodyPr lIns="0" tIns="0" rIns="0" bIns="0"/>
          <a:lstStyle>
            <a:lvl1pPr>
              <a:defRPr sz="800" b="0" i="0">
                <a:solidFill>
                  <a:srgbClr val="8D9EB0"/>
                </a:solidFill>
                <a:latin typeface="Roboto Light"/>
                <a:cs typeface="Roboto Light"/>
              </a:defRPr>
            </a:lvl1pPr>
          </a:lstStyle>
          <a:p>
            <a:pPr marL="50799">
              <a:spcBef>
                <a:spcPts val="73"/>
              </a:spcBef>
            </a:pPr>
            <a:fld id="{81D60167-4931-47E6-BA6A-407CBD079E47}" type="slidenum">
              <a:rPr lang="en-US" smtClean="0"/>
              <a:pPr marL="50799">
                <a:spcBef>
                  <a:spcPts val="73"/>
                </a:spcBef>
              </a:pPr>
              <a:t>‹#›</a:t>
            </a:fld>
            <a:endParaRPr lang="en-US" dirty="0"/>
          </a:p>
        </p:txBody>
      </p:sp>
    </p:spTree>
    <p:extLst>
      <p:ext uri="{BB962C8B-B14F-4D97-AF65-F5344CB8AC3E}">
        <p14:creationId xmlns:p14="http://schemas.microsoft.com/office/powerpoint/2010/main" val="21558194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2191999" cy="6857999"/>
          </a:xfrm>
          <a:prstGeom prst="rect">
            <a:avLst/>
          </a:prstGeom>
        </p:spPr>
      </p:pic>
      <p:sp>
        <p:nvSpPr>
          <p:cNvPr id="2" name="Holder 2"/>
          <p:cNvSpPr>
            <a:spLocks noGrp="1"/>
          </p:cNvSpPr>
          <p:nvPr>
            <p:ph type="title"/>
          </p:nvPr>
        </p:nvSpPr>
        <p:spPr>
          <a:xfrm>
            <a:off x="369957" y="244073"/>
            <a:ext cx="10767736" cy="574453"/>
          </a:xfrm>
        </p:spPr>
        <p:txBody>
          <a:bodyPr lIns="0" tIns="0" rIns="0" bIns="0"/>
          <a:lstStyle>
            <a:lvl1pPr>
              <a:defRPr sz="3733" b="0" i="0">
                <a:solidFill>
                  <a:srgbClr val="13289B"/>
                </a:solidFill>
                <a:latin typeface="Century Schoolbook"/>
                <a:cs typeface="Century Schoolbook"/>
              </a:defRPr>
            </a:lvl1pPr>
          </a:lstStyle>
          <a:p>
            <a:endParaRPr/>
          </a:p>
        </p:txBody>
      </p:sp>
      <p:sp>
        <p:nvSpPr>
          <p:cNvPr id="3" name="Holder 3"/>
          <p:cNvSpPr>
            <a:spLocks noGrp="1"/>
          </p:cNvSpPr>
          <p:nvPr>
            <p:ph type="ftr" sz="quarter" idx="5"/>
          </p:nvPr>
        </p:nvSpPr>
        <p:spPr>
          <a:xfrm>
            <a:off x="11733921" y="8619646"/>
            <a:ext cx="2903564" cy="123111"/>
          </a:xfrm>
        </p:spPr>
        <p:txBody>
          <a:bodyPr lIns="0" tIns="0" rIns="0" bIns="0"/>
          <a:lstStyle>
            <a:lvl1pPr>
              <a:defRPr sz="800" b="0" i="1">
                <a:solidFill>
                  <a:srgbClr val="8D9EB0"/>
                </a:solidFill>
                <a:latin typeface="Roboto Lt"/>
                <a:cs typeface="Roboto Lt"/>
              </a:defRPr>
            </a:lvl1pPr>
          </a:lstStyle>
          <a:p>
            <a:pPr marL="16933">
              <a:spcBef>
                <a:spcPts val="73"/>
              </a:spcBef>
            </a:pPr>
            <a:r>
              <a:rPr lang="en-US" spc="-13"/>
              <a:t>Proprietary</a:t>
            </a:r>
            <a:r>
              <a:rPr lang="en-US" spc="-53"/>
              <a:t> </a:t>
            </a:r>
            <a:r>
              <a:rPr lang="en-US"/>
              <a:t>and</a:t>
            </a:r>
            <a:r>
              <a:rPr lang="en-US" spc="7"/>
              <a:t> </a:t>
            </a:r>
            <a:r>
              <a:rPr lang="en-US"/>
              <a:t>Confidential</a:t>
            </a:r>
            <a:r>
              <a:rPr lang="en-US" spc="207"/>
              <a:t> </a:t>
            </a:r>
            <a:r>
              <a:rPr lang="en-US"/>
              <a:t>©</a:t>
            </a:r>
            <a:r>
              <a:rPr lang="en-US" spc="-13"/>
              <a:t> </a:t>
            </a:r>
            <a:r>
              <a:rPr lang="en-US"/>
              <a:t>2023</a:t>
            </a:r>
            <a:r>
              <a:rPr lang="en-US" spc="20"/>
              <a:t> </a:t>
            </a:r>
            <a:r>
              <a:rPr lang="en-US"/>
              <a:t>Truveris, </a:t>
            </a:r>
            <a:r>
              <a:rPr lang="en-US" spc="-27"/>
              <a:t>Inc.</a:t>
            </a:r>
            <a:endParaRPr lang="en-US" spc="-27"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dirty="0"/>
          </a:p>
        </p:txBody>
      </p:sp>
      <p:sp>
        <p:nvSpPr>
          <p:cNvPr id="5" name="Holder 5"/>
          <p:cNvSpPr>
            <a:spLocks noGrp="1"/>
          </p:cNvSpPr>
          <p:nvPr>
            <p:ph type="sldNum" sz="quarter" idx="7"/>
          </p:nvPr>
        </p:nvSpPr>
        <p:spPr/>
        <p:txBody>
          <a:bodyPr lIns="0" tIns="0" rIns="0" bIns="0"/>
          <a:lstStyle>
            <a:lvl1pPr>
              <a:defRPr sz="800" b="0" i="0">
                <a:solidFill>
                  <a:srgbClr val="8D9EB0"/>
                </a:solidFill>
                <a:latin typeface="Roboto Lt"/>
                <a:cs typeface="Roboto Lt"/>
              </a:defRPr>
            </a:lvl1pPr>
          </a:lstStyle>
          <a:p>
            <a:pPr marL="50799">
              <a:spcBef>
                <a:spcPts val="73"/>
              </a:spcBef>
            </a:pPr>
            <a:fld id="{81D60167-4931-47E6-BA6A-407CBD079E47}" type="slidenum">
              <a:rPr lang="en-US" smtClean="0"/>
              <a:pPr marL="50799">
                <a:spcBef>
                  <a:spcPts val="73"/>
                </a:spcBef>
              </a:pPr>
              <a:t>‹#›</a:t>
            </a:fld>
            <a:endParaRPr lang="en-US" dirty="0"/>
          </a:p>
        </p:txBody>
      </p:sp>
    </p:spTree>
    <p:extLst>
      <p:ext uri="{BB962C8B-B14F-4D97-AF65-F5344CB8AC3E}">
        <p14:creationId xmlns:p14="http://schemas.microsoft.com/office/powerpoint/2010/main" val="26532066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7"/>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1" y="2084739"/>
            <a:ext cx="1573155" cy="288727"/>
          </a:xfrm>
          <a:prstGeom prst="rect">
            <a:avLst/>
          </a:prstGeom>
        </p:spPr>
      </p:pic>
    </p:spTree>
    <p:extLst>
      <p:ext uri="{BB962C8B-B14F-4D97-AF65-F5344CB8AC3E}">
        <p14:creationId xmlns:p14="http://schemas.microsoft.com/office/powerpoint/2010/main" val="33060071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7" name="Google Shape;10;p2">
            <a:extLst>
              <a:ext uri="{FF2B5EF4-FFF2-40B4-BE49-F238E27FC236}">
                <a16:creationId xmlns:a16="http://schemas.microsoft.com/office/drawing/2014/main" id="{8DC8D02A-4E9C-9249-A9B1-F3EE499E20BD}"/>
              </a:ext>
            </a:extLst>
          </p:cNvPr>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Google Shape;11;p2">
            <a:extLst>
              <a:ext uri="{FF2B5EF4-FFF2-40B4-BE49-F238E27FC236}">
                <a16:creationId xmlns:a16="http://schemas.microsoft.com/office/drawing/2014/main" id="{1D3816C4-DAF1-8240-86D5-A01929F41953}"/>
              </a:ext>
            </a:extLst>
          </p:cNvPr>
          <p:cNvSpPr txBox="1">
            <a:spLocks noGrp="1"/>
          </p:cNvSpPr>
          <p:nvPr>
            <p:ph type="subTitle" idx="1" hasCustomPrompt="1"/>
          </p:nvPr>
        </p:nvSpPr>
        <p:spPr>
          <a:xfrm>
            <a:off x="595189" y="3955972"/>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9" name="Picture 8">
            <a:extLst>
              <a:ext uri="{FF2B5EF4-FFF2-40B4-BE49-F238E27FC236}">
                <a16:creationId xmlns:a16="http://schemas.microsoft.com/office/drawing/2014/main" id="{F8908056-6481-0743-A614-500F759DF0C1}"/>
              </a:ext>
            </a:extLst>
          </p:cNvPr>
          <p:cNvPicPr>
            <a:picLocks noChangeAspect="1"/>
          </p:cNvPicPr>
          <p:nvPr userDrawn="1"/>
        </p:nvPicPr>
        <p:blipFill>
          <a:blip r:embed="rId3"/>
          <a:stretch>
            <a:fillRect/>
          </a:stretch>
        </p:blipFill>
        <p:spPr>
          <a:xfrm>
            <a:off x="585601" y="862872"/>
            <a:ext cx="1573155" cy="288727"/>
          </a:xfrm>
          <a:prstGeom prst="rect">
            <a:avLst/>
          </a:prstGeom>
        </p:spPr>
      </p:pic>
      <p:sp>
        <p:nvSpPr>
          <p:cNvPr id="12" name="Picture Placeholder 3">
            <a:extLst>
              <a:ext uri="{FF2B5EF4-FFF2-40B4-BE49-F238E27FC236}">
                <a16:creationId xmlns:a16="http://schemas.microsoft.com/office/drawing/2014/main" id="{F6B7D380-9FE7-0048-A9BB-BDE89568DFBD}"/>
              </a:ext>
            </a:extLst>
          </p:cNvPr>
          <p:cNvSpPr>
            <a:spLocks noGrp="1"/>
          </p:cNvSpPr>
          <p:nvPr>
            <p:ph type="pic" sz="quarter" idx="10" hasCustomPrompt="1"/>
          </p:nvPr>
        </p:nvSpPr>
        <p:spPr>
          <a:xfrm>
            <a:off x="594784" y="5438695"/>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13" name="Text Placeholder 3">
            <a:extLst>
              <a:ext uri="{FF2B5EF4-FFF2-40B4-BE49-F238E27FC236}">
                <a16:creationId xmlns:a16="http://schemas.microsoft.com/office/drawing/2014/main" id="{C72B7CC8-D048-AA41-9AA4-6779F8865D48}"/>
              </a:ext>
            </a:extLst>
          </p:cNvPr>
          <p:cNvSpPr>
            <a:spLocks noGrp="1"/>
          </p:cNvSpPr>
          <p:nvPr>
            <p:ph type="body" sz="quarter" idx="11" hasCustomPrompt="1"/>
          </p:nvPr>
        </p:nvSpPr>
        <p:spPr>
          <a:xfrm>
            <a:off x="594786"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5410793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7"/>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1" y="2084739"/>
            <a:ext cx="1573155" cy="288727"/>
          </a:xfrm>
          <a:prstGeom prst="rect">
            <a:avLst/>
          </a:prstGeom>
        </p:spPr>
      </p:pic>
    </p:spTree>
    <p:extLst>
      <p:ext uri="{BB962C8B-B14F-4D97-AF65-F5344CB8AC3E}">
        <p14:creationId xmlns:p14="http://schemas.microsoft.com/office/powerpoint/2010/main" val="31504581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7"/>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1" y="2084739"/>
            <a:ext cx="1573155" cy="288727"/>
          </a:xfrm>
          <a:prstGeom prst="rect">
            <a:avLst/>
          </a:prstGeom>
        </p:spPr>
      </p:pic>
    </p:spTree>
    <p:extLst>
      <p:ext uri="{BB962C8B-B14F-4D97-AF65-F5344CB8AC3E}">
        <p14:creationId xmlns:p14="http://schemas.microsoft.com/office/powerpoint/2010/main" val="910142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2835000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7"/>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1" y="2084739"/>
            <a:ext cx="1573155" cy="288727"/>
          </a:xfrm>
          <a:prstGeom prst="rect">
            <a:avLst/>
          </a:prstGeom>
        </p:spPr>
      </p:pic>
    </p:spTree>
    <p:extLst>
      <p:ext uri="{BB962C8B-B14F-4D97-AF65-F5344CB8AC3E}">
        <p14:creationId xmlns:p14="http://schemas.microsoft.com/office/powerpoint/2010/main" val="4556014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hasCustomPrompt="1"/>
          </p:nvPr>
        </p:nvSpPr>
        <p:spPr>
          <a:xfrm>
            <a:off x="595189" y="3955972"/>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2" y="862871"/>
            <a:ext cx="5314345" cy="975360"/>
          </a:xfrm>
          <a:prstGeom prst="rect">
            <a:avLst/>
          </a:prstGeom>
        </p:spPr>
      </p:pic>
      <p:sp>
        <p:nvSpPr>
          <p:cNvPr id="5" name="Picture Placeholder 3">
            <a:extLst>
              <a:ext uri="{FF2B5EF4-FFF2-40B4-BE49-F238E27FC236}">
                <a16:creationId xmlns:a16="http://schemas.microsoft.com/office/drawing/2014/main" id="{1A49E1B9-0DE7-CC4D-B2CB-ED68C30C70DB}"/>
              </a:ext>
            </a:extLst>
          </p:cNvPr>
          <p:cNvSpPr>
            <a:spLocks noGrp="1"/>
          </p:cNvSpPr>
          <p:nvPr>
            <p:ph type="pic" sz="quarter" idx="10" hasCustomPrompt="1"/>
          </p:nvPr>
        </p:nvSpPr>
        <p:spPr>
          <a:xfrm>
            <a:off x="594784" y="5438695"/>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4" name="Text Placeholder 3">
            <a:extLst>
              <a:ext uri="{FF2B5EF4-FFF2-40B4-BE49-F238E27FC236}">
                <a16:creationId xmlns:a16="http://schemas.microsoft.com/office/drawing/2014/main" id="{987F4772-64AA-2A49-B9F4-8493D4050FD9}"/>
              </a:ext>
            </a:extLst>
          </p:cNvPr>
          <p:cNvSpPr>
            <a:spLocks noGrp="1"/>
          </p:cNvSpPr>
          <p:nvPr>
            <p:ph type="body" sz="quarter" idx="11" hasCustomPrompt="1"/>
          </p:nvPr>
        </p:nvSpPr>
        <p:spPr>
          <a:xfrm>
            <a:off x="594786"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10504869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EE89-FAD6-3B4D-888E-6AD37C4A5A4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6F6E3A-E56D-4A4B-A21C-E07A3EF0907E}"/>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Tree>
    <p:extLst>
      <p:ext uri="{BB962C8B-B14F-4D97-AF65-F5344CB8AC3E}">
        <p14:creationId xmlns:p14="http://schemas.microsoft.com/office/powerpoint/2010/main" val="5520483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C8327-37C6-B84A-B1BE-DD87909EA2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52AEB0-A002-6D4D-8851-61CA76686CF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8712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656C-9F5A-DC44-9F9D-65FB656752AC}"/>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555779-BE0B-F544-9E74-778CFA07E126}"/>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8128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591A-84F9-CA4A-9181-14A81CB5DC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3938F3-C55C-184E-AB02-9FE397A29EE4}"/>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36F28E-9659-F545-A886-34331524901F}"/>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3514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35DE-7A99-AE44-B1A0-34CBDCF148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D0FB01-2E8D-A147-AA19-2918A9B006B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3F169-68B5-B64A-A5E0-260A8800AFF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D8F599-074E-3C40-8B5B-E3704C7453A9}"/>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C74598-2185-8944-AEBE-41D821BCE095}"/>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8284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4E99-E751-5147-9E8B-95DC1044E3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925731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4E99-E751-5147-9E8B-95DC1044E3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2">
            <a:extLst>
              <a:ext uri="{FF2B5EF4-FFF2-40B4-BE49-F238E27FC236}">
                <a16:creationId xmlns:a16="http://schemas.microsoft.com/office/drawing/2014/main" id="{86F00DBC-A9EE-F6C2-A8C8-40009A9FB6C9}"/>
              </a:ext>
            </a:extLst>
          </p:cNvPr>
          <p:cNvSpPr/>
          <p:nvPr userDrawn="1"/>
        </p:nvSpPr>
        <p:spPr>
          <a:xfrm rot="20052765">
            <a:off x="1028700" y="2412175"/>
            <a:ext cx="9906000" cy="2162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tx2">
                    <a:lumMod val="20000"/>
                    <a:lumOff val="80000"/>
                  </a:schemeClr>
                </a:solidFill>
                <a:latin typeface="Roboto Black" panose="02000000000000000000" pitchFamily="2" charset="0"/>
                <a:ea typeface="Roboto Black" panose="02000000000000000000" pitchFamily="2" charset="0"/>
              </a:rPr>
              <a:t>INTERNAL ONLY</a:t>
            </a:r>
          </a:p>
        </p:txBody>
      </p:sp>
    </p:spTree>
    <p:extLst>
      <p:ext uri="{BB962C8B-B14F-4D97-AF65-F5344CB8AC3E}">
        <p14:creationId xmlns:p14="http://schemas.microsoft.com/office/powerpoint/2010/main" val="33253017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50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7" name="Google Shape;10;p2">
            <a:extLst>
              <a:ext uri="{FF2B5EF4-FFF2-40B4-BE49-F238E27FC236}">
                <a16:creationId xmlns:a16="http://schemas.microsoft.com/office/drawing/2014/main" id="{8DC8D02A-4E9C-9249-A9B1-F3EE499E20BD}"/>
              </a:ext>
            </a:extLst>
          </p:cNvPr>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Google Shape;11;p2">
            <a:extLst>
              <a:ext uri="{FF2B5EF4-FFF2-40B4-BE49-F238E27FC236}">
                <a16:creationId xmlns:a16="http://schemas.microsoft.com/office/drawing/2014/main" id="{1D3816C4-DAF1-8240-86D5-A01929F41953}"/>
              </a:ext>
            </a:extLst>
          </p:cNvPr>
          <p:cNvSpPr txBox="1">
            <a:spLocks noGrp="1"/>
          </p:cNvSpPr>
          <p:nvPr>
            <p:ph type="subTitle" idx="1" hasCustomPrompt="1"/>
          </p:nvPr>
        </p:nvSpPr>
        <p:spPr>
          <a:xfrm>
            <a:off x="595189" y="3955970"/>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9" name="Picture 8">
            <a:extLst>
              <a:ext uri="{FF2B5EF4-FFF2-40B4-BE49-F238E27FC236}">
                <a16:creationId xmlns:a16="http://schemas.microsoft.com/office/drawing/2014/main" id="{F8908056-6481-0743-A614-500F759DF0C1}"/>
              </a:ext>
            </a:extLst>
          </p:cNvPr>
          <p:cNvPicPr>
            <a:picLocks noChangeAspect="1"/>
          </p:cNvPicPr>
          <p:nvPr userDrawn="1"/>
        </p:nvPicPr>
        <p:blipFill>
          <a:blip r:embed="rId3"/>
          <a:stretch>
            <a:fillRect/>
          </a:stretch>
        </p:blipFill>
        <p:spPr>
          <a:xfrm>
            <a:off x="585600" y="862872"/>
            <a:ext cx="1573155" cy="288727"/>
          </a:xfrm>
          <a:prstGeom prst="rect">
            <a:avLst/>
          </a:prstGeom>
        </p:spPr>
      </p:pic>
      <p:sp>
        <p:nvSpPr>
          <p:cNvPr id="12" name="Picture Placeholder 3">
            <a:extLst>
              <a:ext uri="{FF2B5EF4-FFF2-40B4-BE49-F238E27FC236}">
                <a16:creationId xmlns:a16="http://schemas.microsoft.com/office/drawing/2014/main" id="{F6B7D380-9FE7-0048-A9BB-BDE89568DFBD}"/>
              </a:ext>
            </a:extLst>
          </p:cNvPr>
          <p:cNvSpPr>
            <a:spLocks noGrp="1"/>
          </p:cNvSpPr>
          <p:nvPr>
            <p:ph type="pic" sz="quarter" idx="10" hasCustomPrompt="1"/>
          </p:nvPr>
        </p:nvSpPr>
        <p:spPr>
          <a:xfrm>
            <a:off x="594784" y="5438694"/>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13" name="Text Placeholder 3">
            <a:extLst>
              <a:ext uri="{FF2B5EF4-FFF2-40B4-BE49-F238E27FC236}">
                <a16:creationId xmlns:a16="http://schemas.microsoft.com/office/drawing/2014/main" id="{C72B7CC8-D048-AA41-9AA4-6779F8865D48}"/>
              </a:ext>
            </a:extLst>
          </p:cNvPr>
          <p:cNvSpPr>
            <a:spLocks noGrp="1"/>
          </p:cNvSpPr>
          <p:nvPr>
            <p:ph type="body" sz="quarter" idx="11" hasCustomPrompt="1"/>
          </p:nvPr>
        </p:nvSpPr>
        <p:spPr>
          <a:xfrm>
            <a:off x="594785"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42148925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64B5F-1071-1E40-B221-27CDF6A5AF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B8651C-ED7A-BF4D-9BB1-3C5CF04B4BA2}"/>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167EBE-06C4-0348-8086-774E6E21B089}"/>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Tree>
    <p:extLst>
      <p:ext uri="{BB962C8B-B14F-4D97-AF65-F5344CB8AC3E}">
        <p14:creationId xmlns:p14="http://schemas.microsoft.com/office/powerpoint/2010/main" val="16284525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30DD-EB49-E444-B2A3-0F0615AD1B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061D41-7FBE-BF4F-A658-399728FA1BEA}"/>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B8E0AF3A-B83D-8449-B9A9-1494104D4312}"/>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Tree>
    <p:extLst>
      <p:ext uri="{BB962C8B-B14F-4D97-AF65-F5344CB8AC3E}">
        <p14:creationId xmlns:p14="http://schemas.microsoft.com/office/powerpoint/2010/main" val="8032113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9508-673F-9744-944F-7C572F3AD0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7513B5-F55C-AC4A-910C-68125906D33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8975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0D007-694A-8544-87A0-DF1E5B484BFE}"/>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164FC9-5341-484B-8DFE-A6B8A2C65AA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2780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preserve="1" userDrawn="1">
  <p:cSld name="2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lnSpc>
                <a:spcPct val="80000"/>
              </a:lnSpc>
              <a:spcBef>
                <a:spcPts val="0"/>
              </a:spcBef>
              <a:spcAft>
                <a:spcPts val="0"/>
              </a:spcAft>
              <a:buSzPts val="5200"/>
              <a:buNone/>
              <a:defRPr sz="5333"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hasCustomPrompt="1"/>
          </p:nvPr>
        </p:nvSpPr>
        <p:spPr>
          <a:xfrm>
            <a:off x="595189" y="3955972"/>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1" y="862874"/>
            <a:ext cx="3440759" cy="631495"/>
          </a:xfrm>
          <a:prstGeom prst="rect">
            <a:avLst/>
          </a:prstGeom>
        </p:spPr>
      </p:pic>
      <p:sp>
        <p:nvSpPr>
          <p:cNvPr id="5" name="Picture Placeholder 3">
            <a:extLst>
              <a:ext uri="{FF2B5EF4-FFF2-40B4-BE49-F238E27FC236}">
                <a16:creationId xmlns:a16="http://schemas.microsoft.com/office/drawing/2014/main" id="{1A49E1B9-0DE7-CC4D-B2CB-ED68C30C70DB}"/>
              </a:ext>
            </a:extLst>
          </p:cNvPr>
          <p:cNvSpPr>
            <a:spLocks noGrp="1"/>
          </p:cNvSpPr>
          <p:nvPr>
            <p:ph type="pic" sz="quarter" idx="10" hasCustomPrompt="1"/>
          </p:nvPr>
        </p:nvSpPr>
        <p:spPr>
          <a:xfrm>
            <a:off x="594784" y="5438695"/>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4" name="Text Placeholder 3">
            <a:extLst>
              <a:ext uri="{FF2B5EF4-FFF2-40B4-BE49-F238E27FC236}">
                <a16:creationId xmlns:a16="http://schemas.microsoft.com/office/drawing/2014/main" id="{987F4772-64AA-2A49-B9F4-8493D4050FD9}"/>
              </a:ext>
            </a:extLst>
          </p:cNvPr>
          <p:cNvSpPr>
            <a:spLocks noGrp="1"/>
          </p:cNvSpPr>
          <p:nvPr>
            <p:ph type="body" sz="quarter" idx="11" hasCustomPrompt="1"/>
          </p:nvPr>
        </p:nvSpPr>
        <p:spPr>
          <a:xfrm>
            <a:off x="594786"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7623796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bg>
      <p:bgPr>
        <a:solidFill>
          <a:schemeClr val="bg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7"/>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tx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2"/>
          <a:srcRect/>
          <a:stretch/>
        </p:blipFill>
        <p:spPr>
          <a:xfrm>
            <a:off x="588588" y="2084739"/>
            <a:ext cx="1567181" cy="288727"/>
          </a:xfrm>
          <a:prstGeom prst="rect">
            <a:avLst/>
          </a:prstGeom>
        </p:spPr>
      </p:pic>
    </p:spTree>
    <p:extLst>
      <p:ext uri="{BB962C8B-B14F-4D97-AF65-F5344CB8AC3E}">
        <p14:creationId xmlns:p14="http://schemas.microsoft.com/office/powerpoint/2010/main" val="22131253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2"/>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5" name="Picture 4">
            <a:extLst>
              <a:ext uri="{FF2B5EF4-FFF2-40B4-BE49-F238E27FC236}">
                <a16:creationId xmlns:a16="http://schemas.microsoft.com/office/drawing/2014/main" id="{97971C2F-3E8C-0342-BF6D-B4F19BB62A54}"/>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6" name="Rectangle 5">
            <a:extLst>
              <a:ext uri="{FF2B5EF4-FFF2-40B4-BE49-F238E27FC236}">
                <a16:creationId xmlns:a16="http://schemas.microsoft.com/office/drawing/2014/main" id="{491A7889-531C-CE46-8F19-6D8644438865}"/>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Tree>
    <p:extLst>
      <p:ext uri="{BB962C8B-B14F-4D97-AF65-F5344CB8AC3E}">
        <p14:creationId xmlns:p14="http://schemas.microsoft.com/office/powerpoint/2010/main" val="1590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2"/>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6" name="Picture 5">
            <a:extLst>
              <a:ext uri="{FF2B5EF4-FFF2-40B4-BE49-F238E27FC236}">
                <a16:creationId xmlns:a16="http://schemas.microsoft.com/office/drawing/2014/main" id="{12F201C4-789F-0742-8219-94187A5F301A}"/>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8" name="Rectangle 7">
            <a:extLst>
              <a:ext uri="{FF2B5EF4-FFF2-40B4-BE49-F238E27FC236}">
                <a16:creationId xmlns:a16="http://schemas.microsoft.com/office/drawing/2014/main" id="{AC9ECC84-DA49-A24F-A9CA-C55252371ECE}"/>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2022 </a:t>
            </a:r>
            <a:r>
              <a:rPr kumimoji="0" lang="en-US" sz="800" b="0" i="1" u="none" strike="noStrike" kern="1200" cap="none" spc="0" normalizeH="0" baseline="0" noProof="0" err="1">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 Inc. </a:t>
            </a:r>
          </a:p>
        </p:txBody>
      </p:sp>
    </p:spTree>
    <p:extLst>
      <p:ext uri="{BB962C8B-B14F-4D97-AF65-F5344CB8AC3E}">
        <p14:creationId xmlns:p14="http://schemas.microsoft.com/office/powerpoint/2010/main" val="35207211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2" y="393669"/>
            <a:ext cx="10996583" cy="1046248"/>
          </a:xfrm>
          <a:prstGeom prst="rect">
            <a:avLst/>
          </a:prstGeom>
        </p:spPr>
        <p:txBody>
          <a:bodyPr anchor="b"/>
          <a:lstStyle>
            <a:lvl1pPr algn="ctr">
              <a:defRPr sz="3733">
                <a:solidFill>
                  <a:schemeClr val="bg1"/>
                </a:solidFill>
              </a:defRPr>
            </a:lvl1pPr>
          </a:lstStyle>
          <a:p>
            <a:r>
              <a:rPr lang="en-US"/>
              <a:t>Click to edit Master title style</a:t>
            </a: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2022 </a:t>
            </a:r>
            <a:r>
              <a:rPr kumimoji="0" lang="en-US" sz="800" b="0" i="1" u="none" strike="noStrike" kern="1200" cap="none" spc="0" normalizeH="0" baseline="0" noProof="0" err="1">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4" name="Text Placeholder 3">
            <a:extLst>
              <a:ext uri="{FF2B5EF4-FFF2-40B4-BE49-F238E27FC236}">
                <a16:creationId xmlns:a16="http://schemas.microsoft.com/office/drawing/2014/main" id="{D8E3B05A-657A-694F-A9E2-0DF47018AC13}"/>
              </a:ext>
            </a:extLst>
          </p:cNvPr>
          <p:cNvSpPr>
            <a:spLocks noGrp="1"/>
          </p:cNvSpPr>
          <p:nvPr>
            <p:ph type="body" sz="quarter" idx="11"/>
          </p:nvPr>
        </p:nvSpPr>
        <p:spPr>
          <a:xfrm>
            <a:off x="594785" y="1439335"/>
            <a:ext cx="10996083" cy="1445684"/>
          </a:xfrm>
        </p:spPr>
        <p:txBody>
          <a:bodyPr/>
          <a:lstStyle>
            <a:lvl1pPr algn="ctr">
              <a:defRPr>
                <a:solidFill>
                  <a:schemeClr val="bg1"/>
                </a:solidFill>
              </a:defRPr>
            </a:lvl1pPr>
            <a:lvl2pPr algn="ctr">
              <a:buClr>
                <a:schemeClr val="bg1"/>
              </a:buClr>
              <a:defRPr>
                <a:solidFill>
                  <a:schemeClr val="bg1"/>
                </a:solidFill>
              </a:defRPr>
            </a:lvl2pPr>
            <a:lvl3pPr algn="ctr">
              <a:buClr>
                <a:schemeClr val="bg1"/>
              </a:buClr>
              <a:defRPr>
                <a:solidFill>
                  <a:schemeClr val="bg1"/>
                </a:solidFill>
              </a:defRPr>
            </a:lvl3pPr>
            <a:lvl4pPr algn="ctr">
              <a:buClr>
                <a:schemeClr val="bg1"/>
              </a:buClr>
              <a:defRPr>
                <a:solidFill>
                  <a:schemeClr val="bg1"/>
                </a:solidFill>
              </a:defRPr>
            </a:lvl4pPr>
            <a:lvl5pPr algn="ct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6383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8" name="Google Shape;10;p2">
            <a:extLst>
              <a:ext uri="{FF2B5EF4-FFF2-40B4-BE49-F238E27FC236}">
                <a16:creationId xmlns:a16="http://schemas.microsoft.com/office/drawing/2014/main" id="{E49878DF-CFE3-9D40-9B12-BB3178CF0B94}"/>
              </a:ext>
            </a:extLst>
          </p:cNvPr>
          <p:cNvSpPr txBox="1">
            <a:spLocks noGrp="1"/>
          </p:cNvSpPr>
          <p:nvPr>
            <p:ph type="ctrTitle" hasCustomPrompt="1"/>
          </p:nvPr>
        </p:nvSpPr>
        <p:spPr>
          <a:xfrm>
            <a:off x="595200" y="547493"/>
            <a:ext cx="11011200" cy="4529177"/>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“Quote”</a:t>
            </a:r>
            <a:endParaRPr/>
          </a:p>
        </p:txBody>
      </p:sp>
      <p:sp>
        <p:nvSpPr>
          <p:cNvPr id="11" name="Google Shape;11;p2">
            <a:extLst>
              <a:ext uri="{FF2B5EF4-FFF2-40B4-BE49-F238E27FC236}">
                <a16:creationId xmlns:a16="http://schemas.microsoft.com/office/drawing/2014/main" id="{B2BE1E6C-FDAE-9C46-8089-67C202FA99BA}"/>
              </a:ext>
            </a:extLst>
          </p:cNvPr>
          <p:cNvSpPr txBox="1">
            <a:spLocks noGrp="1"/>
          </p:cNvSpPr>
          <p:nvPr>
            <p:ph type="subTitle" idx="1" hasCustomPrompt="1"/>
          </p:nvPr>
        </p:nvSpPr>
        <p:spPr>
          <a:xfrm>
            <a:off x="595191" y="5597297"/>
            <a:ext cx="5860575"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4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Name, title</a:t>
            </a:r>
            <a:endParaRPr/>
          </a:p>
        </p:txBody>
      </p:sp>
      <p:pic>
        <p:nvPicPr>
          <p:cNvPr id="12" name="Picture 11">
            <a:extLst>
              <a:ext uri="{FF2B5EF4-FFF2-40B4-BE49-F238E27FC236}">
                <a16:creationId xmlns:a16="http://schemas.microsoft.com/office/drawing/2014/main" id="{A40E0728-8D53-8F46-B463-EEB9380C706D}"/>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13" name="Rectangle 12">
            <a:extLst>
              <a:ext uri="{FF2B5EF4-FFF2-40B4-BE49-F238E27FC236}">
                <a16:creationId xmlns:a16="http://schemas.microsoft.com/office/drawing/2014/main" id="{773DABB4-44A8-6848-B3F3-99E72E5E7716}"/>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Tree>
    <p:extLst>
      <p:ext uri="{BB962C8B-B14F-4D97-AF65-F5344CB8AC3E}">
        <p14:creationId xmlns:p14="http://schemas.microsoft.com/office/powerpoint/2010/main" val="644024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1584598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rporate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4" name="Text Placeholder 3">
            <a:extLst>
              <a:ext uri="{FF2B5EF4-FFF2-40B4-BE49-F238E27FC236}">
                <a16:creationId xmlns:a16="http://schemas.microsoft.com/office/drawing/2014/main" id="{8E3896D7-9236-8941-A2A4-3A61E89374ED}"/>
              </a:ext>
            </a:extLst>
          </p:cNvPr>
          <p:cNvSpPr>
            <a:spLocks noGrp="1"/>
          </p:cNvSpPr>
          <p:nvPr>
            <p:ph type="body" sz="quarter" idx="11"/>
          </p:nvPr>
        </p:nvSpPr>
        <p:spPr>
          <a:xfrm>
            <a:off x="577851" y="1940986"/>
            <a:ext cx="11036300" cy="332951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9342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rporate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5481612" y="764419"/>
            <a:ext cx="6124800"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5482168" y="2544236"/>
            <a:ext cx="6123517"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693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orporate_Content 2">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3747436" y="764419"/>
            <a:ext cx="7858976"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2"/>
          <a:stretch>
            <a:fillRect/>
          </a:stretch>
        </p:blipFill>
        <p:spPr>
          <a:xfrm>
            <a:off x="11106402" y="6421805"/>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3748353" y="2544236"/>
            <a:ext cx="7857331"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Background pattern&#10;&#10;Description automatically generated">
            <a:extLst>
              <a:ext uri="{FF2B5EF4-FFF2-40B4-BE49-F238E27FC236}">
                <a16:creationId xmlns:a16="http://schemas.microsoft.com/office/drawing/2014/main" id="{445171D7-2CDF-DC41-8925-E416B70FEDCE}"/>
              </a:ext>
            </a:extLst>
          </p:cNvPr>
          <p:cNvPicPr>
            <a:picLocks noChangeAspect="1"/>
          </p:cNvPicPr>
          <p:nvPr userDrawn="1"/>
        </p:nvPicPr>
        <p:blipFill rotWithShape="1">
          <a:blip r:embed="rId3"/>
          <a:srcRect l="866" t="1" b="1067"/>
          <a:stretch/>
        </p:blipFill>
        <p:spPr>
          <a:xfrm flipV="1">
            <a:off x="-12833" y="-12833"/>
            <a:ext cx="4085893" cy="3807149"/>
          </a:xfrm>
          <a:prstGeom prst="rect">
            <a:avLst/>
          </a:prstGeom>
        </p:spPr>
      </p:pic>
    </p:spTree>
    <p:extLst>
      <p:ext uri="{BB962C8B-B14F-4D97-AF65-F5344CB8AC3E}">
        <p14:creationId xmlns:p14="http://schemas.microsoft.com/office/powerpoint/2010/main" val="14908996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rporate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2" y="562371"/>
            <a:ext cx="4305297"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9" name="Text Placeholder 4">
            <a:extLst>
              <a:ext uri="{FF2B5EF4-FFF2-40B4-BE49-F238E27FC236}">
                <a16:creationId xmlns:a16="http://schemas.microsoft.com/office/drawing/2014/main" id="{1C88AA53-9AE8-344E-B5C9-71B368FF1F51}"/>
              </a:ext>
            </a:extLst>
          </p:cNvPr>
          <p:cNvSpPr>
            <a:spLocks noGrp="1"/>
          </p:cNvSpPr>
          <p:nvPr>
            <p:ph type="body" sz="quarter" idx="11"/>
          </p:nvPr>
        </p:nvSpPr>
        <p:spPr>
          <a:xfrm>
            <a:off x="578072" y="1910045"/>
            <a:ext cx="4305297" cy="396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1147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rporate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2854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Corporate_Content 4">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3606D89-AB39-CC41-B3FB-52331B79EE10}"/>
              </a:ext>
            </a:extLst>
          </p:cNvPr>
          <p:cNvPicPr>
            <a:picLocks noChangeAspect="1"/>
          </p:cNvPicPr>
          <p:nvPr userDrawn="1"/>
        </p:nvPicPr>
        <p:blipFill rotWithShape="1">
          <a:blip r:embed="rId2"/>
          <a:srcRect r="12790"/>
          <a:stretch/>
        </p:blipFill>
        <p:spPr>
          <a:xfrm flipH="1" flipV="1">
            <a:off x="-11612" y="13109"/>
            <a:ext cx="10632767" cy="6858000"/>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9169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41010"/>
          <a:stretch/>
        </p:blipFill>
        <p:spPr>
          <a:xfrm>
            <a:off x="-15631" y="5483315"/>
            <a:ext cx="2199013"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246548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1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5310" r="5533"/>
          <a:stretch/>
        </p:blipFill>
        <p:spPr>
          <a:xfrm flipH="1">
            <a:off x="-13253" y="5483315"/>
            <a:ext cx="1459705"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28727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H="1" flipV="1">
            <a:off x="8476801" y="0"/>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15710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7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485"/>
          <a:stretch/>
        </p:blipFill>
        <p:spPr>
          <a:xfrm flipH="1" flipV="1">
            <a:off x="9837172" y="-12833"/>
            <a:ext cx="2367661"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501781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27718346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4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485" r="20910"/>
          <a:stretch/>
        </p:blipFill>
        <p:spPr>
          <a:xfrm flipH="1" flipV="1">
            <a:off x="10889747" y="-13697"/>
            <a:ext cx="1312565" cy="1149023"/>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33399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9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7093"/>
          <a:stretch/>
        </p:blipFill>
        <p:spPr>
          <a:xfrm flipH="1" flipV="1">
            <a:off x="10605799" y="-12833"/>
            <a:ext cx="1599455"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85906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2_Corporate_Content 4">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2"/>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background pattern&#10;&#10;Description automatically generated">
            <a:extLst>
              <a:ext uri="{FF2B5EF4-FFF2-40B4-BE49-F238E27FC236}">
                <a16:creationId xmlns:a16="http://schemas.microsoft.com/office/drawing/2014/main" id="{DD290E9A-0C02-5740-BC6D-8451B185FC94}"/>
              </a:ext>
            </a:extLst>
          </p:cNvPr>
          <p:cNvPicPr>
            <a:picLocks noChangeAspect="1"/>
          </p:cNvPicPr>
          <p:nvPr userDrawn="1"/>
        </p:nvPicPr>
        <p:blipFill rotWithShape="1">
          <a:blip r:embed="rId3"/>
          <a:srcRect l="15760" r="63183"/>
          <a:stretch/>
        </p:blipFill>
        <p:spPr>
          <a:xfrm flipV="1">
            <a:off x="11556969" y="-13697"/>
            <a:ext cx="648731" cy="1149023"/>
          </a:xfrm>
          <a:prstGeom prst="rect">
            <a:avLst/>
          </a:prstGeom>
        </p:spPr>
      </p:pic>
    </p:spTree>
    <p:extLst>
      <p:ext uri="{BB962C8B-B14F-4D97-AF65-F5344CB8AC3E}">
        <p14:creationId xmlns:p14="http://schemas.microsoft.com/office/powerpoint/2010/main" val="23254523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3_Corporate_Content 4">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2"/>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background pattern&#10;&#10;Description automatically generated">
            <a:extLst>
              <a:ext uri="{FF2B5EF4-FFF2-40B4-BE49-F238E27FC236}">
                <a16:creationId xmlns:a16="http://schemas.microsoft.com/office/drawing/2014/main" id="{DD290E9A-0C02-5740-BC6D-8451B185FC94}"/>
              </a:ext>
            </a:extLst>
          </p:cNvPr>
          <p:cNvPicPr>
            <a:picLocks noChangeAspect="1"/>
          </p:cNvPicPr>
          <p:nvPr userDrawn="1"/>
        </p:nvPicPr>
        <p:blipFill rotWithShape="1">
          <a:blip r:embed="rId3"/>
          <a:srcRect l="15760" r="63183"/>
          <a:stretch/>
        </p:blipFill>
        <p:spPr>
          <a:xfrm flipH="1" flipV="1">
            <a:off x="-13900" y="-13697"/>
            <a:ext cx="648731" cy="1149023"/>
          </a:xfrm>
          <a:prstGeom prst="rect">
            <a:avLst/>
          </a:prstGeom>
        </p:spPr>
      </p:pic>
    </p:spTree>
    <p:extLst>
      <p:ext uri="{BB962C8B-B14F-4D97-AF65-F5344CB8AC3E}">
        <p14:creationId xmlns:p14="http://schemas.microsoft.com/office/powerpoint/2010/main" val="16621027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V="1">
            <a:off x="-89833" y="-12833"/>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7754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363"/>
          <a:stretch/>
        </p:blipFill>
        <p:spPr>
          <a:xfrm flipV="1">
            <a:off x="-14013" y="-12833"/>
            <a:ext cx="237220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9510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8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7359" r="-1"/>
          <a:stretch/>
        </p:blipFill>
        <p:spPr>
          <a:xfrm flipV="1">
            <a:off x="-13253" y="-12833"/>
            <a:ext cx="1589569"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8872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0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7359" r="21311"/>
          <a:stretch/>
        </p:blipFill>
        <p:spPr>
          <a:xfrm flipV="1">
            <a:off x="-13253" y="-12833"/>
            <a:ext cx="79513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598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6250" r="4691"/>
          <a:stretch/>
        </p:blipFill>
        <p:spPr>
          <a:xfrm flipH="1">
            <a:off x="-15630" y="5483315"/>
            <a:ext cx="145606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76965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1" y="2612771"/>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1" y="3960447"/>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791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42586014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ayer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1864200"/>
            <a:ext cx="9479204"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3" name="Text Placeholder 2">
            <a:extLst>
              <a:ext uri="{FF2B5EF4-FFF2-40B4-BE49-F238E27FC236}">
                <a16:creationId xmlns:a16="http://schemas.microsoft.com/office/drawing/2014/main" id="{F545CF39-09FA-A746-BA16-39FF74B9A66E}"/>
              </a:ext>
            </a:extLst>
          </p:cNvPr>
          <p:cNvSpPr>
            <a:spLocks noGrp="1"/>
          </p:cNvSpPr>
          <p:nvPr>
            <p:ph type="body" sz="quarter" idx="11"/>
          </p:nvPr>
        </p:nvSpPr>
        <p:spPr>
          <a:xfrm>
            <a:off x="601135" y="3429000"/>
            <a:ext cx="11029951"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7605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ayer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1"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2119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ayer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0" y="2382752"/>
            <a:ext cx="7863000" cy="1046248"/>
          </a:xfrm>
          <a:prstGeom prst="rect">
            <a:avLst/>
          </a:prstGeom>
        </p:spPr>
        <p:txBody>
          <a:bodyPr anchor="b"/>
          <a:lstStyle>
            <a:lvl1pPr algn="l">
              <a:defRPr sz="3733">
                <a:solidFill>
                  <a:schemeClr val="accent2"/>
                </a:solidFill>
              </a:defRPr>
            </a:lvl1pPr>
          </a:lstStyle>
          <a:p>
            <a:r>
              <a:rPr lang="en-US"/>
              <a:t>Click to edit Master title style</a:t>
            </a:r>
          </a:p>
        </p:txBody>
      </p:sp>
      <p:sp>
        <p:nvSpPr>
          <p:cNvPr id="5" name="Google Shape;11;p2">
            <a:extLst>
              <a:ext uri="{FF2B5EF4-FFF2-40B4-BE49-F238E27FC236}">
                <a16:creationId xmlns:a16="http://schemas.microsoft.com/office/drawing/2014/main" id="{EF0B5709-32DB-914D-B984-DFAF1D93F217}"/>
              </a:ext>
            </a:extLst>
          </p:cNvPr>
          <p:cNvSpPr txBox="1">
            <a:spLocks noGrp="1"/>
          </p:cNvSpPr>
          <p:nvPr>
            <p:ph type="subTitle" idx="1"/>
          </p:nvPr>
        </p:nvSpPr>
        <p:spPr>
          <a:xfrm>
            <a:off x="595202" y="3429000"/>
            <a:ext cx="7862999" cy="940861"/>
          </a:xfrm>
          <a:prstGeom prst="rect">
            <a:avLst/>
          </a:prstGeom>
        </p:spPr>
        <p:txBody>
          <a:bodyPr spcFirstLastPara="1" wrap="square" lIns="0" tIns="91425" rIns="91425" bIns="91425" anchor="t" anchorCtr="0">
            <a:noAutofit/>
          </a:bodyPr>
          <a:lstStyle>
            <a:lvl1pPr marL="152392" lvl="0" indent="0" algn="l">
              <a:lnSpc>
                <a:spcPct val="100000"/>
              </a:lnSpc>
              <a:spcBef>
                <a:spcPts val="0"/>
              </a:spcBef>
              <a:spcAft>
                <a:spcPts val="0"/>
              </a:spcAft>
              <a:buSzPct val="100000"/>
              <a:buFont typeface="+mj-lt"/>
              <a:buNone/>
              <a:defRPr sz="2400" b="0" i="0">
                <a:solidFill>
                  <a:schemeClr val="bg2"/>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Tree>
    <p:extLst>
      <p:ext uri="{BB962C8B-B14F-4D97-AF65-F5344CB8AC3E}">
        <p14:creationId xmlns:p14="http://schemas.microsoft.com/office/powerpoint/2010/main" val="13911274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ayer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825455"/>
            <a:ext cx="11013703"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3" name="Text Placeholder 2">
            <a:extLst>
              <a:ext uri="{FF2B5EF4-FFF2-40B4-BE49-F238E27FC236}">
                <a16:creationId xmlns:a16="http://schemas.microsoft.com/office/drawing/2014/main" id="{FDEA6108-36E4-FA4F-8526-C85B59CEF37C}"/>
              </a:ext>
            </a:extLst>
          </p:cNvPr>
          <p:cNvSpPr>
            <a:spLocks noGrp="1"/>
          </p:cNvSpPr>
          <p:nvPr>
            <p:ph type="body" sz="quarter" idx="11"/>
          </p:nvPr>
        </p:nvSpPr>
        <p:spPr>
          <a:xfrm>
            <a:off x="601136" y="2389717"/>
            <a:ext cx="11013017" cy="2004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014866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ife Sciences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8" name="Text Placeholder 4">
            <a:extLst>
              <a:ext uri="{FF2B5EF4-FFF2-40B4-BE49-F238E27FC236}">
                <a16:creationId xmlns:a16="http://schemas.microsoft.com/office/drawing/2014/main" id="{B6F62FC3-6ECB-CD44-9505-AF541445B554}"/>
              </a:ext>
            </a:extLst>
          </p:cNvPr>
          <p:cNvSpPr>
            <a:spLocks noGrp="1"/>
          </p:cNvSpPr>
          <p:nvPr>
            <p:ph type="body" sz="quarter" idx="11"/>
          </p:nvPr>
        </p:nvSpPr>
        <p:spPr>
          <a:xfrm>
            <a:off x="578071" y="1941043"/>
            <a:ext cx="11035861" cy="333248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95509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ife Sciences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2" y="562371"/>
            <a:ext cx="8663577" cy="1347676"/>
          </a:xfrm>
          <a:prstGeom prst="rect">
            <a:avLst/>
          </a:prstGeom>
        </p:spPr>
        <p:txBody>
          <a:bodyPr anchor="b"/>
          <a:lstStyle>
            <a:lvl1pP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4" name="Text Placeholder 3">
            <a:extLst>
              <a:ext uri="{FF2B5EF4-FFF2-40B4-BE49-F238E27FC236}">
                <a16:creationId xmlns:a16="http://schemas.microsoft.com/office/drawing/2014/main" id="{520C8721-1419-1749-A239-D1295135BB6B}"/>
              </a:ext>
            </a:extLst>
          </p:cNvPr>
          <p:cNvSpPr>
            <a:spLocks noGrp="1"/>
          </p:cNvSpPr>
          <p:nvPr>
            <p:ph type="body" sz="quarter" idx="11"/>
          </p:nvPr>
        </p:nvSpPr>
        <p:spPr>
          <a:xfrm>
            <a:off x="577851" y="1909235"/>
            <a:ext cx="11025716"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990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ife Sciences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1505118"/>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9" name="Text Placeholder 4">
            <a:extLst>
              <a:ext uri="{FF2B5EF4-FFF2-40B4-BE49-F238E27FC236}">
                <a16:creationId xmlns:a16="http://schemas.microsoft.com/office/drawing/2014/main" id="{7135D58A-587D-C349-8F6D-02B23FBEC14B}"/>
              </a:ext>
            </a:extLst>
          </p:cNvPr>
          <p:cNvSpPr>
            <a:spLocks noGrp="1"/>
          </p:cNvSpPr>
          <p:nvPr>
            <p:ph type="body" sz="quarter" idx="11"/>
          </p:nvPr>
        </p:nvSpPr>
        <p:spPr>
          <a:xfrm>
            <a:off x="578071" y="2852792"/>
            <a:ext cx="11035861" cy="242073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1571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Life Sciences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9" name="Title 1">
            <a:extLst>
              <a:ext uri="{FF2B5EF4-FFF2-40B4-BE49-F238E27FC236}">
                <a16:creationId xmlns:a16="http://schemas.microsoft.com/office/drawing/2014/main" id="{625256BC-EABC-B744-A3BD-0A9FB4530EB2}"/>
              </a:ext>
            </a:extLst>
          </p:cNvPr>
          <p:cNvSpPr>
            <a:spLocks noGrp="1"/>
          </p:cNvSpPr>
          <p:nvPr>
            <p:ph type="title"/>
          </p:nvPr>
        </p:nvSpPr>
        <p:spPr>
          <a:xfrm>
            <a:off x="578071" y="1505118"/>
            <a:ext cx="11035861" cy="1347676"/>
          </a:xfrm>
          <a:prstGeom prst="rect">
            <a:avLst/>
          </a:prstGeom>
        </p:spPr>
        <p:txBody>
          <a:bodyPr/>
          <a:lstStyle>
            <a:lvl1pPr algn="l">
              <a:defRPr sz="3733">
                <a:solidFill>
                  <a:schemeClr val="accent3"/>
                </a:solidFill>
              </a:defRPr>
            </a:lvl1pPr>
          </a:lstStyle>
          <a:p>
            <a:r>
              <a:rPr lang="en-US"/>
              <a:t>Click to edit Master title style</a:t>
            </a:r>
          </a:p>
        </p:txBody>
      </p:sp>
      <p:sp>
        <p:nvSpPr>
          <p:cNvPr id="8" name="Text Placeholder 4">
            <a:extLst>
              <a:ext uri="{FF2B5EF4-FFF2-40B4-BE49-F238E27FC236}">
                <a16:creationId xmlns:a16="http://schemas.microsoft.com/office/drawing/2014/main" id="{84494002-4B69-5945-B3FF-350563F973BB}"/>
              </a:ext>
            </a:extLst>
          </p:cNvPr>
          <p:cNvSpPr>
            <a:spLocks noGrp="1"/>
          </p:cNvSpPr>
          <p:nvPr>
            <p:ph type="body" sz="quarter" idx="11"/>
          </p:nvPr>
        </p:nvSpPr>
        <p:spPr>
          <a:xfrm>
            <a:off x="578071" y="2852792"/>
            <a:ext cx="11035861" cy="3032699"/>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6413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7924801" y="2081323"/>
            <a:ext cx="3689131" cy="1347676"/>
          </a:xfrm>
          <a:prstGeom prst="rect">
            <a:avLst/>
          </a:prstGeom>
        </p:spPr>
        <p:txBody>
          <a:bodyPr anchor="b"/>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10" name="Text Placeholder 4">
            <a:extLst>
              <a:ext uri="{FF2B5EF4-FFF2-40B4-BE49-F238E27FC236}">
                <a16:creationId xmlns:a16="http://schemas.microsoft.com/office/drawing/2014/main" id="{F018C99F-8115-7749-983B-4503B7E4744A}"/>
              </a:ext>
            </a:extLst>
          </p:cNvPr>
          <p:cNvSpPr>
            <a:spLocks noGrp="1"/>
          </p:cNvSpPr>
          <p:nvPr>
            <p:ph type="body" sz="quarter" idx="11"/>
          </p:nvPr>
        </p:nvSpPr>
        <p:spPr>
          <a:xfrm>
            <a:off x="7924799" y="3422371"/>
            <a:ext cx="3689132" cy="245434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6435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4">
            <a:extLst>
              <a:ext uri="{FF2B5EF4-FFF2-40B4-BE49-F238E27FC236}">
                <a16:creationId xmlns:a16="http://schemas.microsoft.com/office/drawing/2014/main" id="{6C0E782C-75C9-EB49-871C-427AF38D098B}"/>
              </a:ext>
            </a:extLst>
          </p:cNvPr>
          <p:cNvSpPr>
            <a:spLocks noGrp="1"/>
          </p:cNvSpPr>
          <p:nvPr>
            <p:ph type="body" sz="quarter" idx="11"/>
          </p:nvPr>
        </p:nvSpPr>
        <p:spPr>
          <a:xfrm>
            <a:off x="578071" y="1941044"/>
            <a:ext cx="11035861" cy="393567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1207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hasCustomPrompt="1"/>
          </p:nvPr>
        </p:nvSpPr>
        <p:spPr>
          <a:xfrm>
            <a:off x="595189" y="3955970"/>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862872"/>
            <a:ext cx="1573155" cy="288727"/>
          </a:xfrm>
          <a:prstGeom prst="rect">
            <a:avLst/>
          </a:prstGeom>
        </p:spPr>
      </p:pic>
      <p:sp>
        <p:nvSpPr>
          <p:cNvPr id="5" name="Picture Placeholder 3">
            <a:extLst>
              <a:ext uri="{FF2B5EF4-FFF2-40B4-BE49-F238E27FC236}">
                <a16:creationId xmlns:a16="http://schemas.microsoft.com/office/drawing/2014/main" id="{1A49E1B9-0DE7-CC4D-B2CB-ED68C30C70DB}"/>
              </a:ext>
            </a:extLst>
          </p:cNvPr>
          <p:cNvSpPr>
            <a:spLocks noGrp="1"/>
          </p:cNvSpPr>
          <p:nvPr>
            <p:ph type="pic" sz="quarter" idx="10" hasCustomPrompt="1"/>
          </p:nvPr>
        </p:nvSpPr>
        <p:spPr>
          <a:xfrm>
            <a:off x="594784" y="5438694"/>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4" name="Text Placeholder 3">
            <a:extLst>
              <a:ext uri="{FF2B5EF4-FFF2-40B4-BE49-F238E27FC236}">
                <a16:creationId xmlns:a16="http://schemas.microsoft.com/office/drawing/2014/main" id="{987F4772-64AA-2A49-B9F4-8493D4050FD9}"/>
              </a:ext>
            </a:extLst>
          </p:cNvPr>
          <p:cNvSpPr>
            <a:spLocks noGrp="1"/>
          </p:cNvSpPr>
          <p:nvPr>
            <p:ph type="body" sz="quarter" idx="11" hasCustomPrompt="1"/>
          </p:nvPr>
        </p:nvSpPr>
        <p:spPr>
          <a:xfrm>
            <a:off x="594785"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2047420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ck_Style Guide">
    <p:bg>
      <p:bgPr>
        <a:solidFill>
          <a:schemeClr val="l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C0965F-BE47-8247-9843-9DD89EB2B5DD}"/>
              </a:ext>
            </a:extLst>
          </p:cNvPr>
          <p:cNvSpPr>
            <a:spLocks noGrp="1"/>
          </p:cNvSpPr>
          <p:nvPr>
            <p:ph type="title"/>
          </p:nvPr>
        </p:nvSpPr>
        <p:spPr>
          <a:xfrm>
            <a:off x="578071" y="593367"/>
            <a:ext cx="11035861" cy="739248"/>
          </a:xfrm>
          <a:prstGeom prst="rect">
            <a:avLst/>
          </a:prstGeom>
        </p:spPr>
        <p:txBody>
          <a:bodyPr lIns="0" anchor="b"/>
          <a:lstStyle>
            <a:lvl1pPr>
              <a:defRPr sz="3733">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2E453F1-50D7-D84C-94FE-73FB15C601A1}"/>
              </a:ext>
            </a:extLst>
          </p:cNvPr>
          <p:cNvSpPr>
            <a:spLocks noGrp="1"/>
          </p:cNvSpPr>
          <p:nvPr>
            <p:ph type="body" sz="quarter" idx="10"/>
          </p:nvPr>
        </p:nvSpPr>
        <p:spPr>
          <a:xfrm>
            <a:off x="577851" y="1587502"/>
            <a:ext cx="11036300" cy="4595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593B964-16D3-3A42-AA30-5E74832BE3A8}"/>
              </a:ext>
            </a:extLst>
          </p:cNvPr>
          <p:cNvPicPr>
            <a:picLocks noChangeAspect="1"/>
          </p:cNvPicPr>
          <p:nvPr userDrawn="1"/>
        </p:nvPicPr>
        <p:blipFill>
          <a:blip r:embed="rId2"/>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85484635-394C-8044-B4BA-2DA893833F03}"/>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9" name="Slide Number Placeholder 2">
            <a:extLst>
              <a:ext uri="{FF2B5EF4-FFF2-40B4-BE49-F238E27FC236}">
                <a16:creationId xmlns:a16="http://schemas.microsoft.com/office/drawing/2014/main" id="{ABDDA6A0-4227-9245-B228-C85A16B3E104}"/>
              </a:ext>
            </a:extLst>
          </p:cNvPr>
          <p:cNvSpPr>
            <a:spLocks noGrp="1"/>
          </p:cNvSpPr>
          <p:nvPr>
            <p:ph type="sldNum" idx="11"/>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23883088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4_Life Sciences_Content 4">
    <p:bg>
      <p:bgPr>
        <a:solidFill>
          <a:schemeClr val="lt1"/>
        </a:solid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2"/>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9" y="6421804"/>
            <a:ext cx="2369559"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grpSp>
        <p:nvGrpSpPr>
          <p:cNvPr id="11" name="Group 10">
            <a:extLst>
              <a:ext uri="{FF2B5EF4-FFF2-40B4-BE49-F238E27FC236}">
                <a16:creationId xmlns:a16="http://schemas.microsoft.com/office/drawing/2014/main" id="{22B30433-641C-7D41-96D4-66ED4924EC2A}"/>
              </a:ext>
            </a:extLst>
          </p:cNvPr>
          <p:cNvGrpSpPr/>
          <p:nvPr userDrawn="1"/>
        </p:nvGrpSpPr>
        <p:grpSpPr>
          <a:xfrm flipH="1">
            <a:off x="10160000" y="-11952"/>
            <a:ext cx="2032000" cy="1477375"/>
            <a:chOff x="-10510" y="1181348"/>
            <a:chExt cx="2057868" cy="1496182"/>
          </a:xfrm>
        </p:grpSpPr>
        <p:pic>
          <p:nvPicPr>
            <p:cNvPr id="12" name="Picture 11" descr="Background pattern&#10;&#10;Description automatically generated">
              <a:extLst>
                <a:ext uri="{FF2B5EF4-FFF2-40B4-BE49-F238E27FC236}">
                  <a16:creationId xmlns:a16="http://schemas.microsoft.com/office/drawing/2014/main" id="{F86174DE-A76C-1241-88F1-360910FBD668}"/>
                </a:ext>
              </a:extLst>
            </p:cNvPr>
            <p:cNvPicPr>
              <a:picLocks noChangeAspect="1"/>
            </p:cNvPicPr>
            <p:nvPr userDrawn="1"/>
          </p:nvPicPr>
          <p:blipFill rotWithShape="1">
            <a:blip r:embed="rId3"/>
            <a:srcRect l="26849" r="20398"/>
            <a:stretch/>
          </p:blipFill>
          <p:spPr>
            <a:xfrm>
              <a:off x="-10510" y="1181348"/>
              <a:ext cx="1768646" cy="1496182"/>
            </a:xfrm>
            <a:prstGeom prst="rect">
              <a:avLst/>
            </a:prstGeom>
          </p:spPr>
        </p:pic>
        <p:sp>
          <p:nvSpPr>
            <p:cNvPr id="13" name="Parallelogram 12">
              <a:extLst>
                <a:ext uri="{FF2B5EF4-FFF2-40B4-BE49-F238E27FC236}">
                  <a16:creationId xmlns:a16="http://schemas.microsoft.com/office/drawing/2014/main" id="{C567D940-D21E-9C40-8015-1E50198A8DA4}"/>
                </a:ext>
              </a:extLst>
            </p:cNvPr>
            <p:cNvSpPr/>
            <p:nvPr userDrawn="1"/>
          </p:nvSpPr>
          <p:spPr>
            <a:xfrm rot="2933278">
              <a:off x="1471269" y="1454684"/>
              <a:ext cx="457935" cy="694243"/>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3223689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9957" y="244073"/>
            <a:ext cx="10767736" cy="574453"/>
          </a:xfrm>
        </p:spPr>
        <p:txBody>
          <a:bodyPr lIns="0" tIns="0" rIns="0" bIns="0"/>
          <a:lstStyle>
            <a:lvl1pPr>
              <a:defRPr sz="3733" b="0" i="0">
                <a:solidFill>
                  <a:srgbClr val="13289B"/>
                </a:solidFill>
                <a:latin typeface="Century Schoolbook"/>
                <a:cs typeface="Century Schoolboo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8800440" y="6464734"/>
            <a:ext cx="2177673" cy="123111"/>
          </a:xfrm>
        </p:spPr>
        <p:txBody>
          <a:bodyPr lIns="0" tIns="0" rIns="0" bIns="0"/>
          <a:lstStyle>
            <a:lvl1pPr>
              <a:defRPr sz="800" b="0" i="1">
                <a:solidFill>
                  <a:srgbClr val="8D9EB0"/>
                </a:solidFill>
                <a:latin typeface="Roboto Light"/>
                <a:cs typeface="Roboto Light"/>
              </a:defRPr>
            </a:lvl1pPr>
          </a:lstStyle>
          <a:p>
            <a:pPr marL="16933">
              <a:spcBef>
                <a:spcPts val="73"/>
              </a:spcBef>
            </a:pPr>
            <a:r>
              <a:rPr lang="en-US" spc="-13"/>
              <a:t>Proprietary</a:t>
            </a:r>
            <a:r>
              <a:rPr lang="en-US" spc="-53"/>
              <a:t> </a:t>
            </a:r>
            <a:r>
              <a:rPr lang="en-US"/>
              <a:t>and</a:t>
            </a:r>
            <a:r>
              <a:rPr lang="en-US" spc="7"/>
              <a:t> </a:t>
            </a:r>
            <a:r>
              <a:rPr lang="en-US"/>
              <a:t>Confidential</a:t>
            </a:r>
            <a:r>
              <a:rPr lang="en-US" spc="207"/>
              <a:t> </a:t>
            </a:r>
            <a:r>
              <a:rPr lang="en-US"/>
              <a:t>©</a:t>
            </a:r>
            <a:r>
              <a:rPr lang="en-US" spc="-13"/>
              <a:t> </a:t>
            </a:r>
            <a:r>
              <a:rPr lang="en-US"/>
              <a:t>2024</a:t>
            </a:r>
            <a:r>
              <a:rPr lang="en-US" spc="20"/>
              <a:t> </a:t>
            </a:r>
            <a:r>
              <a:rPr lang="en-US"/>
              <a:t>Truveris, </a:t>
            </a:r>
            <a:r>
              <a:rPr lang="en-US" spc="-27"/>
              <a:t>Inc.</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p:txBody>
          <a:bodyPr lIns="0" tIns="0" rIns="0" bIns="0"/>
          <a:lstStyle>
            <a:lvl1pPr>
              <a:defRPr sz="800" b="0" i="0">
                <a:solidFill>
                  <a:srgbClr val="8D9EB0"/>
                </a:solidFill>
                <a:latin typeface="Roboto Light"/>
                <a:cs typeface="Roboto Light"/>
              </a:defRPr>
            </a:lvl1pPr>
          </a:lstStyle>
          <a:p>
            <a:pPr marL="50799">
              <a:spcBef>
                <a:spcPts val="73"/>
              </a:spcBef>
            </a:pPr>
            <a:fld id="{81D60167-4931-47E6-BA6A-407CBD079E47}" type="slidenum">
              <a:rPr lang="en-US" smtClean="0"/>
              <a:pPr marL="50799">
                <a:spcBef>
                  <a:spcPts val="73"/>
                </a:spcBef>
              </a:pPr>
              <a:t>‹#›</a:t>
            </a:fld>
            <a:endParaRPr lang="en-US"/>
          </a:p>
        </p:txBody>
      </p:sp>
    </p:spTree>
    <p:extLst>
      <p:ext uri="{BB962C8B-B14F-4D97-AF65-F5344CB8AC3E}">
        <p14:creationId xmlns:p14="http://schemas.microsoft.com/office/powerpoint/2010/main" val="38370735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31482518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7" name="Google Shape;10;p2">
            <a:extLst>
              <a:ext uri="{FF2B5EF4-FFF2-40B4-BE49-F238E27FC236}">
                <a16:creationId xmlns:a16="http://schemas.microsoft.com/office/drawing/2014/main" id="{8DC8D02A-4E9C-9249-A9B1-F3EE499E20BD}"/>
              </a:ext>
            </a:extLst>
          </p:cNvPr>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Google Shape;11;p2">
            <a:extLst>
              <a:ext uri="{FF2B5EF4-FFF2-40B4-BE49-F238E27FC236}">
                <a16:creationId xmlns:a16="http://schemas.microsoft.com/office/drawing/2014/main" id="{1D3816C4-DAF1-8240-86D5-A01929F41953}"/>
              </a:ext>
            </a:extLst>
          </p:cNvPr>
          <p:cNvSpPr txBox="1">
            <a:spLocks noGrp="1"/>
          </p:cNvSpPr>
          <p:nvPr>
            <p:ph type="subTitle" idx="1" hasCustomPrompt="1"/>
          </p:nvPr>
        </p:nvSpPr>
        <p:spPr>
          <a:xfrm>
            <a:off x="595189" y="3955970"/>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9" name="Picture 8">
            <a:extLst>
              <a:ext uri="{FF2B5EF4-FFF2-40B4-BE49-F238E27FC236}">
                <a16:creationId xmlns:a16="http://schemas.microsoft.com/office/drawing/2014/main" id="{F8908056-6481-0743-A614-500F759DF0C1}"/>
              </a:ext>
            </a:extLst>
          </p:cNvPr>
          <p:cNvPicPr>
            <a:picLocks noChangeAspect="1"/>
          </p:cNvPicPr>
          <p:nvPr userDrawn="1"/>
        </p:nvPicPr>
        <p:blipFill>
          <a:blip r:embed="rId3"/>
          <a:stretch>
            <a:fillRect/>
          </a:stretch>
        </p:blipFill>
        <p:spPr>
          <a:xfrm>
            <a:off x="585600" y="862872"/>
            <a:ext cx="1573155" cy="288727"/>
          </a:xfrm>
          <a:prstGeom prst="rect">
            <a:avLst/>
          </a:prstGeom>
        </p:spPr>
      </p:pic>
      <p:sp>
        <p:nvSpPr>
          <p:cNvPr id="12" name="Picture Placeholder 3">
            <a:extLst>
              <a:ext uri="{FF2B5EF4-FFF2-40B4-BE49-F238E27FC236}">
                <a16:creationId xmlns:a16="http://schemas.microsoft.com/office/drawing/2014/main" id="{F6B7D380-9FE7-0048-A9BB-BDE89568DFBD}"/>
              </a:ext>
            </a:extLst>
          </p:cNvPr>
          <p:cNvSpPr>
            <a:spLocks noGrp="1"/>
          </p:cNvSpPr>
          <p:nvPr>
            <p:ph type="pic" sz="quarter" idx="10" hasCustomPrompt="1"/>
          </p:nvPr>
        </p:nvSpPr>
        <p:spPr>
          <a:xfrm>
            <a:off x="594784" y="5438694"/>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13" name="Text Placeholder 3">
            <a:extLst>
              <a:ext uri="{FF2B5EF4-FFF2-40B4-BE49-F238E27FC236}">
                <a16:creationId xmlns:a16="http://schemas.microsoft.com/office/drawing/2014/main" id="{C72B7CC8-D048-AA41-9AA4-6779F8865D48}"/>
              </a:ext>
            </a:extLst>
          </p:cNvPr>
          <p:cNvSpPr>
            <a:spLocks noGrp="1"/>
          </p:cNvSpPr>
          <p:nvPr>
            <p:ph type="body" sz="quarter" idx="11" hasCustomPrompt="1"/>
          </p:nvPr>
        </p:nvSpPr>
        <p:spPr>
          <a:xfrm>
            <a:off x="594785"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27742793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8892241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3631380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9848296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hasCustomPrompt="1"/>
          </p:nvPr>
        </p:nvSpPr>
        <p:spPr>
          <a:xfrm>
            <a:off x="595189" y="3955970"/>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862872"/>
            <a:ext cx="1573155" cy="288727"/>
          </a:xfrm>
          <a:prstGeom prst="rect">
            <a:avLst/>
          </a:prstGeom>
        </p:spPr>
      </p:pic>
      <p:sp>
        <p:nvSpPr>
          <p:cNvPr id="5" name="Picture Placeholder 3">
            <a:extLst>
              <a:ext uri="{FF2B5EF4-FFF2-40B4-BE49-F238E27FC236}">
                <a16:creationId xmlns:a16="http://schemas.microsoft.com/office/drawing/2014/main" id="{1A49E1B9-0DE7-CC4D-B2CB-ED68C30C70DB}"/>
              </a:ext>
            </a:extLst>
          </p:cNvPr>
          <p:cNvSpPr>
            <a:spLocks noGrp="1"/>
          </p:cNvSpPr>
          <p:nvPr>
            <p:ph type="pic" sz="quarter" idx="10" hasCustomPrompt="1"/>
          </p:nvPr>
        </p:nvSpPr>
        <p:spPr>
          <a:xfrm>
            <a:off x="594784" y="5438694"/>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4" name="Text Placeholder 3">
            <a:extLst>
              <a:ext uri="{FF2B5EF4-FFF2-40B4-BE49-F238E27FC236}">
                <a16:creationId xmlns:a16="http://schemas.microsoft.com/office/drawing/2014/main" id="{987F4772-64AA-2A49-B9F4-8493D4050FD9}"/>
              </a:ext>
            </a:extLst>
          </p:cNvPr>
          <p:cNvSpPr>
            <a:spLocks noGrp="1"/>
          </p:cNvSpPr>
          <p:nvPr>
            <p:ph type="body" sz="quarter" idx="11" hasCustomPrompt="1"/>
          </p:nvPr>
        </p:nvSpPr>
        <p:spPr>
          <a:xfrm>
            <a:off x="594785"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26032364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bg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tx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2"/>
          <a:srcRect/>
          <a:stretch/>
        </p:blipFill>
        <p:spPr>
          <a:xfrm>
            <a:off x="588587" y="2084738"/>
            <a:ext cx="1567181" cy="288727"/>
          </a:xfrm>
          <a:prstGeom prst="rect">
            <a:avLst/>
          </a:prstGeom>
        </p:spPr>
      </p:pic>
    </p:spTree>
    <p:extLst>
      <p:ext uri="{BB962C8B-B14F-4D97-AF65-F5344CB8AC3E}">
        <p14:creationId xmlns:p14="http://schemas.microsoft.com/office/powerpoint/2010/main" val="3728244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bg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tx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2"/>
          <a:srcRect/>
          <a:stretch/>
        </p:blipFill>
        <p:spPr>
          <a:xfrm>
            <a:off x="588587" y="2084738"/>
            <a:ext cx="1567181" cy="288727"/>
          </a:xfrm>
          <a:prstGeom prst="rect">
            <a:avLst/>
          </a:prstGeom>
        </p:spPr>
      </p:pic>
    </p:spTree>
    <p:extLst>
      <p:ext uri="{BB962C8B-B14F-4D97-AF65-F5344CB8AC3E}">
        <p14:creationId xmlns:p14="http://schemas.microsoft.com/office/powerpoint/2010/main" val="21406443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5" name="Picture 4">
            <a:extLst>
              <a:ext uri="{FF2B5EF4-FFF2-40B4-BE49-F238E27FC236}">
                <a16:creationId xmlns:a16="http://schemas.microsoft.com/office/drawing/2014/main" id="{97971C2F-3E8C-0342-BF6D-B4F19BB62A5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6" name="Rectangle 5">
            <a:extLst>
              <a:ext uri="{FF2B5EF4-FFF2-40B4-BE49-F238E27FC236}">
                <a16:creationId xmlns:a16="http://schemas.microsoft.com/office/drawing/2014/main" id="{491A7889-531C-CE46-8F19-6D8644438865}"/>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Tree>
    <p:extLst>
      <p:ext uri="{BB962C8B-B14F-4D97-AF65-F5344CB8AC3E}">
        <p14:creationId xmlns:p14="http://schemas.microsoft.com/office/powerpoint/2010/main" val="32705814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6" name="Picture 5">
            <a:extLst>
              <a:ext uri="{FF2B5EF4-FFF2-40B4-BE49-F238E27FC236}">
                <a16:creationId xmlns:a16="http://schemas.microsoft.com/office/drawing/2014/main" id="{12F201C4-789F-0742-8219-94187A5F301A}"/>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8" name="Rectangle 7">
            <a:extLst>
              <a:ext uri="{FF2B5EF4-FFF2-40B4-BE49-F238E27FC236}">
                <a16:creationId xmlns:a16="http://schemas.microsoft.com/office/drawing/2014/main" id="{AC9ECC84-DA49-A24F-A9CA-C55252371ECE}"/>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Tree>
    <p:extLst>
      <p:ext uri="{BB962C8B-B14F-4D97-AF65-F5344CB8AC3E}">
        <p14:creationId xmlns:p14="http://schemas.microsoft.com/office/powerpoint/2010/main" val="5400051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1" y="393669"/>
            <a:ext cx="10996583" cy="1046248"/>
          </a:xfrm>
          <a:prstGeom prst="rect">
            <a:avLst/>
          </a:prstGeom>
        </p:spPr>
        <p:txBody>
          <a:bodyPr anchor="b"/>
          <a:lstStyle>
            <a:lvl1pPr algn="ctr">
              <a:defRPr sz="3733">
                <a:solidFill>
                  <a:schemeClr val="bg1"/>
                </a:solidFill>
              </a:defRPr>
            </a:lvl1pPr>
          </a:lstStyle>
          <a:p>
            <a:r>
              <a:rPr lang="en-US"/>
              <a:t>Click to edit Master title style</a:t>
            </a: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4" name="Text Placeholder 3">
            <a:extLst>
              <a:ext uri="{FF2B5EF4-FFF2-40B4-BE49-F238E27FC236}">
                <a16:creationId xmlns:a16="http://schemas.microsoft.com/office/drawing/2014/main" id="{D8E3B05A-657A-694F-A9E2-0DF47018AC13}"/>
              </a:ext>
            </a:extLst>
          </p:cNvPr>
          <p:cNvSpPr>
            <a:spLocks noGrp="1"/>
          </p:cNvSpPr>
          <p:nvPr>
            <p:ph type="body" sz="quarter" idx="11"/>
          </p:nvPr>
        </p:nvSpPr>
        <p:spPr>
          <a:xfrm>
            <a:off x="594784" y="1439334"/>
            <a:ext cx="10996083" cy="1445684"/>
          </a:xfrm>
        </p:spPr>
        <p:txBody>
          <a:bodyPr/>
          <a:lstStyle>
            <a:lvl1pPr algn="ctr">
              <a:defRPr>
                <a:solidFill>
                  <a:schemeClr val="bg1"/>
                </a:solidFill>
              </a:defRPr>
            </a:lvl1pPr>
            <a:lvl2pPr algn="ctr">
              <a:buClr>
                <a:schemeClr val="bg1"/>
              </a:buClr>
              <a:defRPr>
                <a:solidFill>
                  <a:schemeClr val="bg1"/>
                </a:solidFill>
              </a:defRPr>
            </a:lvl2pPr>
            <a:lvl3pPr algn="ctr">
              <a:buClr>
                <a:schemeClr val="bg1"/>
              </a:buClr>
              <a:defRPr>
                <a:solidFill>
                  <a:schemeClr val="bg1"/>
                </a:solidFill>
              </a:defRPr>
            </a:lvl3pPr>
            <a:lvl4pPr algn="ctr">
              <a:buClr>
                <a:schemeClr val="bg1"/>
              </a:buClr>
              <a:defRPr>
                <a:solidFill>
                  <a:schemeClr val="bg1"/>
                </a:solidFill>
              </a:defRPr>
            </a:lvl4pPr>
            <a:lvl5pPr algn="ct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082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8" name="Google Shape;10;p2">
            <a:extLst>
              <a:ext uri="{FF2B5EF4-FFF2-40B4-BE49-F238E27FC236}">
                <a16:creationId xmlns:a16="http://schemas.microsoft.com/office/drawing/2014/main" id="{E49878DF-CFE3-9D40-9B12-BB3178CF0B94}"/>
              </a:ext>
            </a:extLst>
          </p:cNvPr>
          <p:cNvSpPr txBox="1">
            <a:spLocks noGrp="1"/>
          </p:cNvSpPr>
          <p:nvPr>
            <p:ph type="ctrTitle" hasCustomPrompt="1"/>
          </p:nvPr>
        </p:nvSpPr>
        <p:spPr>
          <a:xfrm>
            <a:off x="595200" y="547492"/>
            <a:ext cx="11011200" cy="4529177"/>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“Quote”</a:t>
            </a:r>
            <a:endParaRPr/>
          </a:p>
        </p:txBody>
      </p:sp>
      <p:sp>
        <p:nvSpPr>
          <p:cNvPr id="11" name="Google Shape;11;p2">
            <a:extLst>
              <a:ext uri="{FF2B5EF4-FFF2-40B4-BE49-F238E27FC236}">
                <a16:creationId xmlns:a16="http://schemas.microsoft.com/office/drawing/2014/main" id="{B2BE1E6C-FDAE-9C46-8089-67C202FA99BA}"/>
              </a:ext>
            </a:extLst>
          </p:cNvPr>
          <p:cNvSpPr txBox="1">
            <a:spLocks noGrp="1"/>
          </p:cNvSpPr>
          <p:nvPr>
            <p:ph type="subTitle" idx="1" hasCustomPrompt="1"/>
          </p:nvPr>
        </p:nvSpPr>
        <p:spPr>
          <a:xfrm>
            <a:off x="595190" y="5597296"/>
            <a:ext cx="5860575"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4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Name, title</a:t>
            </a:r>
            <a:endParaRPr/>
          </a:p>
        </p:txBody>
      </p:sp>
      <p:pic>
        <p:nvPicPr>
          <p:cNvPr id="12" name="Picture 11">
            <a:extLst>
              <a:ext uri="{FF2B5EF4-FFF2-40B4-BE49-F238E27FC236}">
                <a16:creationId xmlns:a16="http://schemas.microsoft.com/office/drawing/2014/main" id="{A40E0728-8D53-8F46-B463-EEB9380C706D}"/>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13" name="Rectangle 12">
            <a:extLst>
              <a:ext uri="{FF2B5EF4-FFF2-40B4-BE49-F238E27FC236}">
                <a16:creationId xmlns:a16="http://schemas.microsoft.com/office/drawing/2014/main" id="{773DABB4-44A8-6848-B3F3-99E72E5E7716}"/>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Tree>
    <p:extLst>
      <p:ext uri="{BB962C8B-B14F-4D97-AF65-F5344CB8AC3E}">
        <p14:creationId xmlns:p14="http://schemas.microsoft.com/office/powerpoint/2010/main" val="42296196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rporate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4" name="Text Placeholder 3">
            <a:extLst>
              <a:ext uri="{FF2B5EF4-FFF2-40B4-BE49-F238E27FC236}">
                <a16:creationId xmlns:a16="http://schemas.microsoft.com/office/drawing/2014/main" id="{8E3896D7-9236-8941-A2A4-3A61E89374ED}"/>
              </a:ext>
            </a:extLst>
          </p:cNvPr>
          <p:cNvSpPr>
            <a:spLocks noGrp="1"/>
          </p:cNvSpPr>
          <p:nvPr>
            <p:ph type="body" sz="quarter" idx="11"/>
          </p:nvPr>
        </p:nvSpPr>
        <p:spPr>
          <a:xfrm>
            <a:off x="577851" y="1940985"/>
            <a:ext cx="11036300" cy="332951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7660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rporate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5481612" y="764419"/>
            <a:ext cx="6124800"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5482167" y="2544234"/>
            <a:ext cx="6123517"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7401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Corporate_Content 2">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3747436" y="764419"/>
            <a:ext cx="7858976"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3748353" y="2544234"/>
            <a:ext cx="7857331"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Background pattern&#10;&#10;Description automatically generated">
            <a:extLst>
              <a:ext uri="{FF2B5EF4-FFF2-40B4-BE49-F238E27FC236}">
                <a16:creationId xmlns:a16="http://schemas.microsoft.com/office/drawing/2014/main" id="{445171D7-2CDF-DC41-8925-E416B70FEDCE}"/>
              </a:ext>
            </a:extLst>
          </p:cNvPr>
          <p:cNvPicPr>
            <a:picLocks noChangeAspect="1"/>
          </p:cNvPicPr>
          <p:nvPr userDrawn="1"/>
        </p:nvPicPr>
        <p:blipFill rotWithShape="1">
          <a:blip r:embed="rId3"/>
          <a:srcRect l="866" t="1" b="1067"/>
          <a:stretch/>
        </p:blipFill>
        <p:spPr>
          <a:xfrm flipV="1">
            <a:off x="-12833" y="-12833"/>
            <a:ext cx="4085893" cy="3807149"/>
          </a:xfrm>
          <a:prstGeom prst="rect">
            <a:avLst/>
          </a:prstGeom>
        </p:spPr>
      </p:pic>
    </p:spTree>
    <p:extLst>
      <p:ext uri="{BB962C8B-B14F-4D97-AF65-F5344CB8AC3E}">
        <p14:creationId xmlns:p14="http://schemas.microsoft.com/office/powerpoint/2010/main" val="4604657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rporate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4305297"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9" name="Text Placeholder 4">
            <a:extLst>
              <a:ext uri="{FF2B5EF4-FFF2-40B4-BE49-F238E27FC236}">
                <a16:creationId xmlns:a16="http://schemas.microsoft.com/office/drawing/2014/main" id="{1C88AA53-9AE8-344E-B5C9-71B368FF1F51}"/>
              </a:ext>
            </a:extLst>
          </p:cNvPr>
          <p:cNvSpPr>
            <a:spLocks noGrp="1"/>
          </p:cNvSpPr>
          <p:nvPr>
            <p:ph type="body" sz="quarter" idx="11"/>
          </p:nvPr>
        </p:nvSpPr>
        <p:spPr>
          <a:xfrm>
            <a:off x="578070" y="1910045"/>
            <a:ext cx="4305297" cy="396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82718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rporate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4650"/>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73738"/>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2905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orporate_Content 4">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3606D89-AB39-CC41-B3FB-52331B79EE10}"/>
              </a:ext>
            </a:extLst>
          </p:cNvPr>
          <p:cNvPicPr>
            <a:picLocks noChangeAspect="1"/>
          </p:cNvPicPr>
          <p:nvPr userDrawn="1"/>
        </p:nvPicPr>
        <p:blipFill rotWithShape="1">
          <a:blip r:embed="rId2"/>
          <a:srcRect r="12790"/>
          <a:stretch/>
        </p:blipFill>
        <p:spPr>
          <a:xfrm flipH="1" flipV="1">
            <a:off x="-11613" y="13109"/>
            <a:ext cx="10632767" cy="6858000"/>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02620"/>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61708"/>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7071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9957" y="244073"/>
            <a:ext cx="10767736" cy="574453"/>
          </a:xfrm>
        </p:spPr>
        <p:txBody>
          <a:bodyPr lIns="0" tIns="0" rIns="0" bIns="0"/>
          <a:lstStyle>
            <a:lvl1pPr>
              <a:defRPr sz="3733" b="0" i="0">
                <a:solidFill>
                  <a:srgbClr val="13289B"/>
                </a:solidFill>
                <a:latin typeface="Century Schoolbook"/>
                <a:cs typeface="Century Schoolboo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0" i="1">
                <a:solidFill>
                  <a:srgbClr val="8D9EB0"/>
                </a:solidFill>
                <a:latin typeface="Roboto Lt"/>
                <a:cs typeface="Roboto Lt"/>
              </a:defRPr>
            </a:lvl1pPr>
          </a:lstStyle>
          <a:p>
            <a:pPr marL="16933">
              <a:spcBef>
                <a:spcPts val="73"/>
              </a:spcBef>
            </a:pPr>
            <a:r>
              <a:rPr lang="en-US" spc="-13"/>
              <a:t>Proprietary</a:t>
            </a:r>
            <a:r>
              <a:rPr lang="en-US" spc="-53"/>
              <a:t> </a:t>
            </a:r>
            <a:r>
              <a:rPr lang="en-US"/>
              <a:t>and</a:t>
            </a:r>
            <a:r>
              <a:rPr lang="en-US" spc="7"/>
              <a:t> </a:t>
            </a:r>
            <a:r>
              <a:rPr lang="en-US"/>
              <a:t>Confidential</a:t>
            </a:r>
            <a:r>
              <a:rPr lang="en-US" spc="207"/>
              <a:t> </a:t>
            </a:r>
            <a:r>
              <a:rPr lang="en-US"/>
              <a:t>©</a:t>
            </a:r>
            <a:r>
              <a:rPr lang="en-US" spc="-13"/>
              <a:t> </a:t>
            </a:r>
            <a:r>
              <a:rPr lang="en-US"/>
              <a:t>2023</a:t>
            </a:r>
            <a:r>
              <a:rPr lang="en-US" spc="20"/>
              <a:t> </a:t>
            </a:r>
            <a:r>
              <a:rPr lang="en-US"/>
              <a:t>Truveris, </a:t>
            </a:r>
            <a:r>
              <a:rPr lang="en-US" spc="-27"/>
              <a:t>Inc.</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p:txBody>
          <a:bodyPr lIns="0" tIns="0" rIns="0" bIns="0"/>
          <a:lstStyle>
            <a:lvl1pPr>
              <a:defRPr sz="800" b="0" i="0">
                <a:solidFill>
                  <a:srgbClr val="8D9EB0"/>
                </a:solidFill>
                <a:latin typeface="Roboto Lt"/>
                <a:cs typeface="Roboto Lt"/>
              </a:defRPr>
            </a:lvl1pPr>
          </a:lstStyle>
          <a:p>
            <a:pPr marL="50799">
              <a:spcBef>
                <a:spcPts val="73"/>
              </a:spcBef>
            </a:pPr>
            <a:fld id="{81D60167-4931-47E6-BA6A-407CBD079E47}" type="slidenum">
              <a:rPr lang="en-US" smtClean="0"/>
              <a:pPr marL="50799">
                <a:spcBef>
                  <a:spcPts val="73"/>
                </a:spcBef>
              </a:pPr>
              <a:t>‹#›</a:t>
            </a:fld>
            <a:endParaRPr lang="en-US"/>
          </a:p>
        </p:txBody>
      </p:sp>
    </p:spTree>
    <p:extLst>
      <p:ext uri="{BB962C8B-B14F-4D97-AF65-F5344CB8AC3E}">
        <p14:creationId xmlns:p14="http://schemas.microsoft.com/office/powerpoint/2010/main" val="1233343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5" name="Picture 4">
            <a:extLst>
              <a:ext uri="{FF2B5EF4-FFF2-40B4-BE49-F238E27FC236}">
                <a16:creationId xmlns:a16="http://schemas.microsoft.com/office/drawing/2014/main" id="{97971C2F-3E8C-0342-BF6D-B4F19BB62A5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6" name="Rectangle 5">
            <a:extLst>
              <a:ext uri="{FF2B5EF4-FFF2-40B4-BE49-F238E27FC236}">
                <a16:creationId xmlns:a16="http://schemas.microsoft.com/office/drawing/2014/main" id="{491A7889-531C-CE46-8F19-6D8644438865}"/>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13854607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41010"/>
          <a:stretch/>
        </p:blipFill>
        <p:spPr>
          <a:xfrm>
            <a:off x="-15631" y="5483314"/>
            <a:ext cx="2199013"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589149" y="614650"/>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66990" y="1373738"/>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30290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H="1" flipV="1">
            <a:off x="8476801" y="0"/>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31230"/>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90318"/>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07250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7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26730" r="21325"/>
          <a:stretch/>
        </p:blipFill>
        <p:spPr>
          <a:xfrm flipH="1" flipV="1">
            <a:off x="10255626" y="-12833"/>
            <a:ext cx="1936375"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31230"/>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90318"/>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2052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V="1">
            <a:off x="-89833" y="-12833"/>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8397"/>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77484"/>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80286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363"/>
          <a:stretch/>
        </p:blipFill>
        <p:spPr>
          <a:xfrm flipV="1">
            <a:off x="-14013" y="-12833"/>
            <a:ext cx="237220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8397"/>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77484"/>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1544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8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7359" r="-1"/>
          <a:stretch/>
        </p:blipFill>
        <p:spPr>
          <a:xfrm flipV="1">
            <a:off x="-13253" y="-12833"/>
            <a:ext cx="1589569"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8397"/>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77484"/>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77449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9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7359" r="-1"/>
          <a:stretch/>
        </p:blipFill>
        <p:spPr>
          <a:xfrm flipH="1" flipV="1">
            <a:off x="10615684" y="-12833"/>
            <a:ext cx="1589569"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8397"/>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77484"/>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8548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6250" r="4691"/>
          <a:stretch/>
        </p:blipFill>
        <p:spPr>
          <a:xfrm flipH="1">
            <a:off x="-15631" y="5483314"/>
            <a:ext cx="145606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3957"/>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571136"/>
            <a:ext cx="11035861" cy="3702393"/>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1355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0" y="2612770"/>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0" y="3960446"/>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34176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ayer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9" y="1864200"/>
            <a:ext cx="9479204"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a:t>
            </a:r>
            <a:r>
              <a:rPr kumimoji="0" lang="en-US" sz="800" b="0" i="1" u="none" strike="noStrike" kern="1200" cap="none" spc="0" normalizeH="0" baseline="0" noProof="0" err="1">
                <a:ln>
                  <a:noFill/>
                </a:ln>
                <a:solidFill>
                  <a:schemeClr val="tx2"/>
                </a:solidFill>
                <a:effectLst/>
                <a:uLnTx/>
                <a:uFillTx/>
                <a:latin typeface="Roboto Light" panose="02000000000000000000" pitchFamily="2" charset="0"/>
                <a:ea typeface="Roboto Light" panose="02000000000000000000" pitchFamily="2" charset="0"/>
                <a:cs typeface="Arial"/>
                <a:sym typeface="Arial"/>
              </a:rPr>
              <a:t>Truveris</a:t>
            </a: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 Inc. </a:t>
            </a:r>
          </a:p>
        </p:txBody>
      </p:sp>
      <p:sp>
        <p:nvSpPr>
          <p:cNvPr id="3" name="Text Placeholder 2">
            <a:extLst>
              <a:ext uri="{FF2B5EF4-FFF2-40B4-BE49-F238E27FC236}">
                <a16:creationId xmlns:a16="http://schemas.microsoft.com/office/drawing/2014/main" id="{F545CF39-09FA-A746-BA16-39FF74B9A66E}"/>
              </a:ext>
            </a:extLst>
          </p:cNvPr>
          <p:cNvSpPr>
            <a:spLocks noGrp="1"/>
          </p:cNvSpPr>
          <p:nvPr>
            <p:ph type="body" sz="quarter" idx="11"/>
          </p:nvPr>
        </p:nvSpPr>
        <p:spPr>
          <a:xfrm>
            <a:off x="601134" y="3429000"/>
            <a:ext cx="11029951"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11717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6" name="Picture 5">
            <a:extLst>
              <a:ext uri="{FF2B5EF4-FFF2-40B4-BE49-F238E27FC236}">
                <a16:creationId xmlns:a16="http://schemas.microsoft.com/office/drawing/2014/main" id="{12F201C4-789F-0742-8219-94187A5F301A}"/>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8" name="Rectangle 7">
            <a:extLst>
              <a:ext uri="{FF2B5EF4-FFF2-40B4-BE49-F238E27FC236}">
                <a16:creationId xmlns:a16="http://schemas.microsoft.com/office/drawing/2014/main" id="{AC9ECC84-DA49-A24F-A9CA-C55252371ECE}"/>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372502436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ayer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381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Payer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91EC06E1-6026-0543-9E66-BD8D852D0FD2}"/>
              </a:ext>
            </a:extLst>
          </p:cNvPr>
          <p:cNvSpPr/>
          <p:nvPr userDrawn="1"/>
        </p:nvSpPr>
        <p:spPr>
          <a:xfrm>
            <a:off x="8950713" y="1"/>
            <a:ext cx="1204332" cy="1011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524103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ayer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0" y="2382752"/>
            <a:ext cx="7863000" cy="1046248"/>
          </a:xfrm>
          <a:prstGeom prst="rect">
            <a:avLst/>
          </a:prstGeom>
        </p:spPr>
        <p:txBody>
          <a:bodyPr anchor="b"/>
          <a:lstStyle>
            <a:lvl1pPr algn="l">
              <a:defRPr sz="3733">
                <a:solidFill>
                  <a:schemeClr val="accent2"/>
                </a:solidFill>
              </a:defRPr>
            </a:lvl1pPr>
          </a:lstStyle>
          <a:p>
            <a:r>
              <a:rPr lang="en-US"/>
              <a:t>Click to edit Master title style</a:t>
            </a:r>
          </a:p>
        </p:txBody>
      </p:sp>
      <p:sp>
        <p:nvSpPr>
          <p:cNvPr id="5" name="Google Shape;11;p2">
            <a:extLst>
              <a:ext uri="{FF2B5EF4-FFF2-40B4-BE49-F238E27FC236}">
                <a16:creationId xmlns:a16="http://schemas.microsoft.com/office/drawing/2014/main" id="{EF0B5709-32DB-914D-B984-DFAF1D93F217}"/>
              </a:ext>
            </a:extLst>
          </p:cNvPr>
          <p:cNvSpPr txBox="1">
            <a:spLocks noGrp="1"/>
          </p:cNvSpPr>
          <p:nvPr>
            <p:ph type="subTitle" idx="1"/>
          </p:nvPr>
        </p:nvSpPr>
        <p:spPr>
          <a:xfrm>
            <a:off x="595201" y="3429000"/>
            <a:ext cx="7862999" cy="940861"/>
          </a:xfrm>
          <a:prstGeom prst="rect">
            <a:avLst/>
          </a:prstGeom>
        </p:spPr>
        <p:txBody>
          <a:bodyPr spcFirstLastPara="1" wrap="square" lIns="0" tIns="91425" rIns="91425" bIns="91425" anchor="t" anchorCtr="0">
            <a:noAutofit/>
          </a:bodyPr>
          <a:lstStyle>
            <a:lvl1pPr marL="152396" lvl="0" indent="0" algn="l">
              <a:lnSpc>
                <a:spcPct val="100000"/>
              </a:lnSpc>
              <a:spcBef>
                <a:spcPts val="0"/>
              </a:spcBef>
              <a:spcAft>
                <a:spcPts val="0"/>
              </a:spcAft>
              <a:buSzPct val="100000"/>
              <a:buFont typeface="+mj-lt"/>
              <a:buNone/>
              <a:defRPr sz="2400" b="0" i="0">
                <a:solidFill>
                  <a:schemeClr val="bg2"/>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Tree>
    <p:extLst>
      <p:ext uri="{BB962C8B-B14F-4D97-AF65-F5344CB8AC3E}">
        <p14:creationId xmlns:p14="http://schemas.microsoft.com/office/powerpoint/2010/main" val="33729104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ayer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825455"/>
            <a:ext cx="11013703"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3" name="Text Placeholder 2">
            <a:extLst>
              <a:ext uri="{FF2B5EF4-FFF2-40B4-BE49-F238E27FC236}">
                <a16:creationId xmlns:a16="http://schemas.microsoft.com/office/drawing/2014/main" id="{FDEA6108-36E4-FA4F-8526-C85B59CEF37C}"/>
              </a:ext>
            </a:extLst>
          </p:cNvPr>
          <p:cNvSpPr>
            <a:spLocks noGrp="1"/>
          </p:cNvSpPr>
          <p:nvPr>
            <p:ph type="body" sz="quarter" idx="11"/>
          </p:nvPr>
        </p:nvSpPr>
        <p:spPr>
          <a:xfrm>
            <a:off x="601134" y="2389717"/>
            <a:ext cx="11013017" cy="2004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7217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ife Sciences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8" name="Text Placeholder 4">
            <a:extLst>
              <a:ext uri="{FF2B5EF4-FFF2-40B4-BE49-F238E27FC236}">
                <a16:creationId xmlns:a16="http://schemas.microsoft.com/office/drawing/2014/main" id="{B6F62FC3-6ECB-CD44-9505-AF541445B554}"/>
              </a:ext>
            </a:extLst>
          </p:cNvPr>
          <p:cNvSpPr>
            <a:spLocks noGrp="1"/>
          </p:cNvSpPr>
          <p:nvPr>
            <p:ph type="body" sz="quarter" idx="11"/>
          </p:nvPr>
        </p:nvSpPr>
        <p:spPr>
          <a:xfrm>
            <a:off x="578070" y="1941042"/>
            <a:ext cx="11035861" cy="333248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5570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ife Sciences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8663577" cy="1347676"/>
          </a:xfrm>
          <a:prstGeom prst="rect">
            <a:avLst/>
          </a:prstGeom>
        </p:spPr>
        <p:txBody>
          <a:bodyPr anchor="b"/>
          <a:lstStyle>
            <a:lvl1pP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4" name="Text Placeholder 3">
            <a:extLst>
              <a:ext uri="{FF2B5EF4-FFF2-40B4-BE49-F238E27FC236}">
                <a16:creationId xmlns:a16="http://schemas.microsoft.com/office/drawing/2014/main" id="{520C8721-1419-1749-A239-D1295135BB6B}"/>
              </a:ext>
            </a:extLst>
          </p:cNvPr>
          <p:cNvSpPr>
            <a:spLocks noGrp="1"/>
          </p:cNvSpPr>
          <p:nvPr>
            <p:ph type="body" sz="quarter" idx="11"/>
          </p:nvPr>
        </p:nvSpPr>
        <p:spPr>
          <a:xfrm>
            <a:off x="577851" y="1909234"/>
            <a:ext cx="11025716"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160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ife Sciences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1505117"/>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9" name="Text Placeholder 4">
            <a:extLst>
              <a:ext uri="{FF2B5EF4-FFF2-40B4-BE49-F238E27FC236}">
                <a16:creationId xmlns:a16="http://schemas.microsoft.com/office/drawing/2014/main" id="{7135D58A-587D-C349-8F6D-02B23FBEC14B}"/>
              </a:ext>
            </a:extLst>
          </p:cNvPr>
          <p:cNvSpPr>
            <a:spLocks noGrp="1"/>
          </p:cNvSpPr>
          <p:nvPr>
            <p:ph type="body" sz="quarter" idx="11"/>
          </p:nvPr>
        </p:nvSpPr>
        <p:spPr>
          <a:xfrm>
            <a:off x="578070" y="2852792"/>
            <a:ext cx="11035861" cy="242073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7574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ife Sciences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9" name="Title 1">
            <a:extLst>
              <a:ext uri="{FF2B5EF4-FFF2-40B4-BE49-F238E27FC236}">
                <a16:creationId xmlns:a16="http://schemas.microsoft.com/office/drawing/2014/main" id="{625256BC-EABC-B744-A3BD-0A9FB4530EB2}"/>
              </a:ext>
            </a:extLst>
          </p:cNvPr>
          <p:cNvSpPr>
            <a:spLocks noGrp="1"/>
          </p:cNvSpPr>
          <p:nvPr>
            <p:ph type="title"/>
          </p:nvPr>
        </p:nvSpPr>
        <p:spPr>
          <a:xfrm>
            <a:off x="578070" y="1505117"/>
            <a:ext cx="11035861" cy="1347676"/>
          </a:xfrm>
          <a:prstGeom prst="rect">
            <a:avLst/>
          </a:prstGeom>
        </p:spPr>
        <p:txBody>
          <a:bodyPr/>
          <a:lstStyle>
            <a:lvl1pPr algn="l">
              <a:defRPr sz="3733">
                <a:solidFill>
                  <a:schemeClr val="accent3"/>
                </a:solidFill>
              </a:defRPr>
            </a:lvl1pPr>
          </a:lstStyle>
          <a:p>
            <a:r>
              <a:rPr lang="en-US"/>
              <a:t>Click to edit Master title style</a:t>
            </a:r>
          </a:p>
        </p:txBody>
      </p:sp>
      <p:sp>
        <p:nvSpPr>
          <p:cNvPr id="8" name="Text Placeholder 4">
            <a:extLst>
              <a:ext uri="{FF2B5EF4-FFF2-40B4-BE49-F238E27FC236}">
                <a16:creationId xmlns:a16="http://schemas.microsoft.com/office/drawing/2014/main" id="{84494002-4B69-5945-B3FF-350563F973BB}"/>
              </a:ext>
            </a:extLst>
          </p:cNvPr>
          <p:cNvSpPr>
            <a:spLocks noGrp="1"/>
          </p:cNvSpPr>
          <p:nvPr>
            <p:ph type="body" sz="quarter" idx="11"/>
          </p:nvPr>
        </p:nvSpPr>
        <p:spPr>
          <a:xfrm>
            <a:off x="578070" y="2852792"/>
            <a:ext cx="11035861" cy="3032699"/>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1673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7924800" y="2081323"/>
            <a:ext cx="3689131" cy="1347676"/>
          </a:xfrm>
          <a:prstGeom prst="rect">
            <a:avLst/>
          </a:prstGeom>
        </p:spPr>
        <p:txBody>
          <a:bodyPr anchor="b"/>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10" name="Text Placeholder 4">
            <a:extLst>
              <a:ext uri="{FF2B5EF4-FFF2-40B4-BE49-F238E27FC236}">
                <a16:creationId xmlns:a16="http://schemas.microsoft.com/office/drawing/2014/main" id="{F018C99F-8115-7749-983B-4503B7E4744A}"/>
              </a:ext>
            </a:extLst>
          </p:cNvPr>
          <p:cNvSpPr>
            <a:spLocks noGrp="1"/>
          </p:cNvSpPr>
          <p:nvPr>
            <p:ph type="body" sz="quarter" idx="11"/>
          </p:nvPr>
        </p:nvSpPr>
        <p:spPr>
          <a:xfrm>
            <a:off x="7924798" y="3422371"/>
            <a:ext cx="3689132" cy="245434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8452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4">
            <a:extLst>
              <a:ext uri="{FF2B5EF4-FFF2-40B4-BE49-F238E27FC236}">
                <a16:creationId xmlns:a16="http://schemas.microsoft.com/office/drawing/2014/main" id="{6C0E782C-75C9-EB49-871C-427AF38D098B}"/>
              </a:ext>
            </a:extLst>
          </p:cNvPr>
          <p:cNvSpPr>
            <a:spLocks noGrp="1"/>
          </p:cNvSpPr>
          <p:nvPr>
            <p:ph type="body" sz="quarter" idx="11"/>
          </p:nvPr>
        </p:nvSpPr>
        <p:spPr>
          <a:xfrm>
            <a:off x="578070" y="1941043"/>
            <a:ext cx="11035861" cy="393567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617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1" y="393669"/>
            <a:ext cx="10996583" cy="1046248"/>
          </a:xfrm>
          <a:prstGeom prst="rect">
            <a:avLst/>
          </a:prstGeom>
        </p:spPr>
        <p:txBody>
          <a:bodyPr anchor="b"/>
          <a:lstStyle>
            <a:lvl1pPr algn="ctr">
              <a:defRPr sz="3733">
                <a:solidFill>
                  <a:schemeClr val="bg1"/>
                </a:solidFill>
              </a:defRPr>
            </a:lvl1pPr>
          </a:lstStyle>
          <a:p>
            <a:r>
              <a:rPr lang="en-US"/>
              <a:t>Click to edit Master title style</a:t>
            </a: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4" name="Text Placeholder 3">
            <a:extLst>
              <a:ext uri="{FF2B5EF4-FFF2-40B4-BE49-F238E27FC236}">
                <a16:creationId xmlns:a16="http://schemas.microsoft.com/office/drawing/2014/main" id="{D8E3B05A-657A-694F-A9E2-0DF47018AC13}"/>
              </a:ext>
            </a:extLst>
          </p:cNvPr>
          <p:cNvSpPr>
            <a:spLocks noGrp="1"/>
          </p:cNvSpPr>
          <p:nvPr>
            <p:ph type="body" sz="quarter" idx="11"/>
          </p:nvPr>
        </p:nvSpPr>
        <p:spPr>
          <a:xfrm>
            <a:off x="594784" y="1439334"/>
            <a:ext cx="10996083" cy="1445684"/>
          </a:xfrm>
        </p:spPr>
        <p:txBody>
          <a:bodyPr/>
          <a:lstStyle>
            <a:lvl1pPr algn="ctr">
              <a:defRPr>
                <a:solidFill>
                  <a:schemeClr val="bg1"/>
                </a:solidFill>
              </a:defRPr>
            </a:lvl1pPr>
            <a:lvl2pPr algn="ctr">
              <a:buClr>
                <a:schemeClr val="bg1"/>
              </a:buClr>
              <a:defRPr>
                <a:solidFill>
                  <a:schemeClr val="bg1"/>
                </a:solidFill>
              </a:defRPr>
            </a:lvl2pPr>
            <a:lvl3pPr algn="ctr">
              <a:buClr>
                <a:schemeClr val="bg1"/>
              </a:buClr>
              <a:defRPr>
                <a:solidFill>
                  <a:schemeClr val="bg1"/>
                </a:solidFill>
              </a:defRPr>
            </a:lvl3pPr>
            <a:lvl4pPr algn="ctr">
              <a:buClr>
                <a:schemeClr val="bg1"/>
              </a:buClr>
              <a:defRPr>
                <a:solidFill>
                  <a:schemeClr val="bg1"/>
                </a:solidFill>
              </a:defRPr>
            </a:lvl4pPr>
            <a:lvl5pPr algn="ct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9388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4">
            <a:extLst>
              <a:ext uri="{FF2B5EF4-FFF2-40B4-BE49-F238E27FC236}">
                <a16:creationId xmlns:a16="http://schemas.microsoft.com/office/drawing/2014/main" id="{6C0E782C-75C9-EB49-871C-427AF38D098B}"/>
              </a:ext>
            </a:extLst>
          </p:cNvPr>
          <p:cNvSpPr>
            <a:spLocks noGrp="1"/>
          </p:cNvSpPr>
          <p:nvPr>
            <p:ph type="body" sz="quarter" idx="11"/>
          </p:nvPr>
        </p:nvSpPr>
        <p:spPr>
          <a:xfrm>
            <a:off x="578070" y="1941043"/>
            <a:ext cx="11035861" cy="393567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8637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ck_Style Guide">
    <p:bg>
      <p:bgPr>
        <a:solidFill>
          <a:schemeClr val="l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C0965F-BE47-8247-9843-9DD89EB2B5DD}"/>
              </a:ext>
            </a:extLst>
          </p:cNvPr>
          <p:cNvSpPr>
            <a:spLocks noGrp="1"/>
          </p:cNvSpPr>
          <p:nvPr>
            <p:ph type="title"/>
          </p:nvPr>
        </p:nvSpPr>
        <p:spPr>
          <a:xfrm>
            <a:off x="578070" y="593367"/>
            <a:ext cx="11035861" cy="739248"/>
          </a:xfrm>
          <a:prstGeom prst="rect">
            <a:avLst/>
          </a:prstGeom>
        </p:spPr>
        <p:txBody>
          <a:bodyPr lIns="0" anchor="b"/>
          <a:lstStyle>
            <a:lvl1pPr>
              <a:defRPr sz="3733">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2E453F1-50D7-D84C-94FE-73FB15C601A1}"/>
              </a:ext>
            </a:extLst>
          </p:cNvPr>
          <p:cNvSpPr>
            <a:spLocks noGrp="1"/>
          </p:cNvSpPr>
          <p:nvPr>
            <p:ph type="body" sz="quarter" idx="10"/>
          </p:nvPr>
        </p:nvSpPr>
        <p:spPr>
          <a:xfrm>
            <a:off x="577851" y="1587501"/>
            <a:ext cx="11036300" cy="4595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593B964-16D3-3A42-AA30-5E74832BE3A8}"/>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85484635-394C-8044-B4BA-2DA893833F03}"/>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9" name="Slide Number Placeholder 2">
            <a:extLst>
              <a:ext uri="{FF2B5EF4-FFF2-40B4-BE49-F238E27FC236}">
                <a16:creationId xmlns:a16="http://schemas.microsoft.com/office/drawing/2014/main" id="{ABDDA6A0-4227-9245-B228-C85A16B3E104}"/>
              </a:ext>
            </a:extLst>
          </p:cNvPr>
          <p:cNvSpPr>
            <a:spLocks noGrp="1"/>
          </p:cNvSpPr>
          <p:nvPr>
            <p:ph type="sldNum" idx="11"/>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26406446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4B1A01A-B76F-2246-A195-2A9AA1C49AB1}"/>
              </a:ext>
            </a:extLst>
          </p:cNvPr>
          <p:cNvGrpSpPr/>
          <p:nvPr userDrawn="1"/>
        </p:nvGrpSpPr>
        <p:grpSpPr>
          <a:xfrm>
            <a:off x="-69245" y="6029508"/>
            <a:ext cx="1582881" cy="828493"/>
            <a:chOff x="2024531" y="2777218"/>
            <a:chExt cx="2227959" cy="1166131"/>
          </a:xfrm>
        </p:grpSpPr>
        <p:pic>
          <p:nvPicPr>
            <p:cNvPr id="13" name="Picture 12" descr="Background pattern&#10;&#10;Description automatically generated">
              <a:extLst>
                <a:ext uri="{FF2B5EF4-FFF2-40B4-BE49-F238E27FC236}">
                  <a16:creationId xmlns:a16="http://schemas.microsoft.com/office/drawing/2014/main" id="{DB47FA8A-5E8B-CF47-B503-3D8D3F54D7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114550" y="2971800"/>
              <a:ext cx="1981200" cy="971549"/>
            </a:xfrm>
            <a:prstGeom prst="rect">
              <a:avLst/>
            </a:prstGeom>
          </p:spPr>
        </p:pic>
        <p:sp>
          <p:nvSpPr>
            <p:cNvPr id="14" name="Rectangle 13">
              <a:extLst>
                <a:ext uri="{FF2B5EF4-FFF2-40B4-BE49-F238E27FC236}">
                  <a16:creationId xmlns:a16="http://schemas.microsoft.com/office/drawing/2014/main" id="{290AE43F-C690-1849-BCA6-E069F324067F}"/>
                </a:ext>
              </a:extLst>
            </p:cNvPr>
            <p:cNvSpPr/>
            <p:nvPr userDrawn="1"/>
          </p:nvSpPr>
          <p:spPr>
            <a:xfrm rot="1848835">
              <a:off x="3566690" y="2842339"/>
              <a:ext cx="685800"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0">
              <a:extLst>
                <a:ext uri="{FF2B5EF4-FFF2-40B4-BE49-F238E27FC236}">
                  <a16:creationId xmlns:a16="http://schemas.microsoft.com/office/drawing/2014/main" id="{7318DB63-E356-0742-9048-3A4F6A76B404}"/>
                </a:ext>
              </a:extLst>
            </p:cNvPr>
            <p:cNvSpPr/>
            <p:nvPr userDrawn="1"/>
          </p:nvSpPr>
          <p:spPr>
            <a:xfrm rot="19986689">
              <a:off x="2024531" y="2777218"/>
              <a:ext cx="364366" cy="323791"/>
            </a:xfrm>
            <a:custGeom>
              <a:avLst/>
              <a:gdLst>
                <a:gd name="connsiteX0" fmla="*/ 0 w 205397"/>
                <a:gd name="connsiteY0" fmla="*/ 0 h 89255"/>
                <a:gd name="connsiteX1" fmla="*/ 205397 w 205397"/>
                <a:gd name="connsiteY1" fmla="*/ 0 h 89255"/>
                <a:gd name="connsiteX2" fmla="*/ 205397 w 205397"/>
                <a:gd name="connsiteY2" fmla="*/ 89255 h 89255"/>
                <a:gd name="connsiteX3" fmla="*/ 0 w 205397"/>
                <a:gd name="connsiteY3" fmla="*/ 89255 h 89255"/>
                <a:gd name="connsiteX4" fmla="*/ 0 w 205397"/>
                <a:gd name="connsiteY4" fmla="*/ 0 h 89255"/>
                <a:gd name="connsiteX0" fmla="*/ 86749 w 205397"/>
                <a:gd name="connsiteY0" fmla="*/ 0 h 112904"/>
                <a:gd name="connsiteX1" fmla="*/ 205397 w 205397"/>
                <a:gd name="connsiteY1" fmla="*/ 23649 h 112904"/>
                <a:gd name="connsiteX2" fmla="*/ 205397 w 205397"/>
                <a:gd name="connsiteY2" fmla="*/ 112904 h 112904"/>
                <a:gd name="connsiteX3" fmla="*/ 0 w 205397"/>
                <a:gd name="connsiteY3" fmla="*/ 112904 h 112904"/>
                <a:gd name="connsiteX4" fmla="*/ 86749 w 205397"/>
                <a:gd name="connsiteY4" fmla="*/ 0 h 112904"/>
                <a:gd name="connsiteX0" fmla="*/ 59668 w 178316"/>
                <a:gd name="connsiteY0" fmla="*/ 0 h 112904"/>
                <a:gd name="connsiteX1" fmla="*/ 178316 w 178316"/>
                <a:gd name="connsiteY1" fmla="*/ 23649 h 112904"/>
                <a:gd name="connsiteX2" fmla="*/ 178316 w 178316"/>
                <a:gd name="connsiteY2" fmla="*/ 112904 h 112904"/>
                <a:gd name="connsiteX3" fmla="*/ 0 w 178316"/>
                <a:gd name="connsiteY3" fmla="*/ 94598 h 112904"/>
                <a:gd name="connsiteX4" fmla="*/ 59668 w 178316"/>
                <a:gd name="connsiteY4" fmla="*/ 0 h 112904"/>
                <a:gd name="connsiteX0" fmla="*/ 72671 w 178316"/>
                <a:gd name="connsiteY0" fmla="*/ 0 h 152589"/>
                <a:gd name="connsiteX1" fmla="*/ 178316 w 178316"/>
                <a:gd name="connsiteY1" fmla="*/ 63334 h 152589"/>
                <a:gd name="connsiteX2" fmla="*/ 178316 w 178316"/>
                <a:gd name="connsiteY2" fmla="*/ 152589 h 152589"/>
                <a:gd name="connsiteX3" fmla="*/ 0 w 178316"/>
                <a:gd name="connsiteY3" fmla="*/ 134283 h 152589"/>
                <a:gd name="connsiteX4" fmla="*/ 72671 w 178316"/>
                <a:gd name="connsiteY4" fmla="*/ 0 h 152589"/>
                <a:gd name="connsiteX0" fmla="*/ 91297 w 196942"/>
                <a:gd name="connsiteY0" fmla="*/ 0 h 163996"/>
                <a:gd name="connsiteX1" fmla="*/ 196942 w 196942"/>
                <a:gd name="connsiteY1" fmla="*/ 63334 h 163996"/>
                <a:gd name="connsiteX2" fmla="*/ 196942 w 196942"/>
                <a:gd name="connsiteY2" fmla="*/ 152589 h 163996"/>
                <a:gd name="connsiteX3" fmla="*/ 0 w 196942"/>
                <a:gd name="connsiteY3" fmla="*/ 163996 h 163996"/>
                <a:gd name="connsiteX4" fmla="*/ 91297 w 196942"/>
                <a:gd name="connsiteY4" fmla="*/ 0 h 163996"/>
                <a:gd name="connsiteX0" fmla="*/ 88506 w 194151"/>
                <a:gd name="connsiteY0" fmla="*/ 0 h 172531"/>
                <a:gd name="connsiteX1" fmla="*/ 194151 w 194151"/>
                <a:gd name="connsiteY1" fmla="*/ 63334 h 172531"/>
                <a:gd name="connsiteX2" fmla="*/ 194151 w 194151"/>
                <a:gd name="connsiteY2" fmla="*/ 152589 h 172531"/>
                <a:gd name="connsiteX3" fmla="*/ 0 w 194151"/>
                <a:gd name="connsiteY3" fmla="*/ 172531 h 172531"/>
                <a:gd name="connsiteX4" fmla="*/ 88506 w 194151"/>
                <a:gd name="connsiteY4" fmla="*/ 0 h 17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51" h="172531">
                  <a:moveTo>
                    <a:pt x="88506" y="0"/>
                  </a:moveTo>
                  <a:lnTo>
                    <a:pt x="194151" y="63334"/>
                  </a:lnTo>
                  <a:lnTo>
                    <a:pt x="194151" y="152589"/>
                  </a:lnTo>
                  <a:lnTo>
                    <a:pt x="0" y="172531"/>
                  </a:lnTo>
                  <a:lnTo>
                    <a:pt x="885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 name="Title 1">
            <a:extLst>
              <a:ext uri="{FF2B5EF4-FFF2-40B4-BE49-F238E27FC236}">
                <a16:creationId xmlns:a16="http://schemas.microsoft.com/office/drawing/2014/main" id="{0B67E005-381A-6149-809D-DB6E9F518F4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FABABCC-4F24-104C-8003-23BB15432D4F}"/>
              </a:ext>
            </a:extLst>
          </p:cNvPr>
          <p:cNvSpPr>
            <a:spLocks noGrp="1"/>
          </p:cNvSpPr>
          <p:nvPr>
            <p:ph type="sldNum" idx="10"/>
          </p:nvPr>
        </p:nvSpPr>
        <p:spPr/>
        <p:txBody>
          <a:body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AEA0BDC2-9848-6840-95A4-19518F9CE7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06401" y="6421804"/>
            <a:ext cx="840985" cy="154937"/>
          </a:xfrm>
          <a:prstGeom prst="rect">
            <a:avLst/>
          </a:prstGeom>
        </p:spPr>
      </p:pic>
      <p:sp>
        <p:nvSpPr>
          <p:cNvPr id="9" name="Rectangle 8">
            <a:extLst>
              <a:ext uri="{FF2B5EF4-FFF2-40B4-BE49-F238E27FC236}">
                <a16:creationId xmlns:a16="http://schemas.microsoft.com/office/drawing/2014/main" id="{CC263AB3-4932-8043-99B6-0FBBD8062687}"/>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11" name="Content Placeholder 10">
            <a:extLst>
              <a:ext uri="{FF2B5EF4-FFF2-40B4-BE49-F238E27FC236}">
                <a16:creationId xmlns:a16="http://schemas.microsoft.com/office/drawing/2014/main" id="{5216A1F0-C0EF-CE4C-8616-AA41B55F7700}"/>
              </a:ext>
            </a:extLst>
          </p:cNvPr>
          <p:cNvSpPr>
            <a:spLocks noGrp="1"/>
          </p:cNvSpPr>
          <p:nvPr>
            <p:ph sz="quarter" idx="11"/>
          </p:nvPr>
        </p:nvSpPr>
        <p:spPr>
          <a:xfrm>
            <a:off x="838200" y="1300454"/>
            <a:ext cx="10515600" cy="454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7616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42102887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620975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0881610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5063142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bg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tx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2"/>
          <a:srcRect/>
          <a:stretch/>
        </p:blipFill>
        <p:spPr>
          <a:xfrm>
            <a:off x="588587" y="2084738"/>
            <a:ext cx="1567181" cy="288727"/>
          </a:xfrm>
          <a:prstGeom prst="rect">
            <a:avLst/>
          </a:prstGeom>
        </p:spPr>
      </p:pic>
    </p:spTree>
    <p:extLst>
      <p:ext uri="{BB962C8B-B14F-4D97-AF65-F5344CB8AC3E}">
        <p14:creationId xmlns:p14="http://schemas.microsoft.com/office/powerpoint/2010/main" val="9128809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pic>
        <p:nvPicPr>
          <p:cNvPr id="5" name="Picture 4">
            <a:extLst>
              <a:ext uri="{FF2B5EF4-FFF2-40B4-BE49-F238E27FC236}">
                <a16:creationId xmlns:a16="http://schemas.microsoft.com/office/drawing/2014/main" id="{97971C2F-3E8C-0342-BF6D-B4F19BB62A5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6" name="Rectangle 5">
            <a:extLst>
              <a:ext uri="{FF2B5EF4-FFF2-40B4-BE49-F238E27FC236}">
                <a16:creationId xmlns:a16="http://schemas.microsoft.com/office/drawing/2014/main" id="{491A7889-531C-CE46-8F19-6D8644438865}"/>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3577431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pic>
        <p:nvPicPr>
          <p:cNvPr id="6" name="Picture 5">
            <a:extLst>
              <a:ext uri="{FF2B5EF4-FFF2-40B4-BE49-F238E27FC236}">
                <a16:creationId xmlns:a16="http://schemas.microsoft.com/office/drawing/2014/main" id="{12F201C4-789F-0742-8219-94187A5F301A}"/>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8" name="Rectangle 7">
            <a:extLst>
              <a:ext uri="{FF2B5EF4-FFF2-40B4-BE49-F238E27FC236}">
                <a16:creationId xmlns:a16="http://schemas.microsoft.com/office/drawing/2014/main" id="{AC9ECC84-DA49-A24F-A9CA-C55252371ECE}"/>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2612017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8" name="Google Shape;10;p2">
            <a:extLst>
              <a:ext uri="{FF2B5EF4-FFF2-40B4-BE49-F238E27FC236}">
                <a16:creationId xmlns:a16="http://schemas.microsoft.com/office/drawing/2014/main" id="{E49878DF-CFE3-9D40-9B12-BB3178CF0B94}"/>
              </a:ext>
            </a:extLst>
          </p:cNvPr>
          <p:cNvSpPr txBox="1">
            <a:spLocks noGrp="1"/>
          </p:cNvSpPr>
          <p:nvPr>
            <p:ph type="ctrTitle" hasCustomPrompt="1"/>
          </p:nvPr>
        </p:nvSpPr>
        <p:spPr>
          <a:xfrm>
            <a:off x="595200" y="547492"/>
            <a:ext cx="11011200" cy="4529177"/>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“Quote”</a:t>
            </a:r>
            <a:endParaRPr/>
          </a:p>
        </p:txBody>
      </p:sp>
      <p:sp>
        <p:nvSpPr>
          <p:cNvPr id="11" name="Google Shape;11;p2">
            <a:extLst>
              <a:ext uri="{FF2B5EF4-FFF2-40B4-BE49-F238E27FC236}">
                <a16:creationId xmlns:a16="http://schemas.microsoft.com/office/drawing/2014/main" id="{B2BE1E6C-FDAE-9C46-8089-67C202FA99BA}"/>
              </a:ext>
            </a:extLst>
          </p:cNvPr>
          <p:cNvSpPr txBox="1">
            <a:spLocks noGrp="1"/>
          </p:cNvSpPr>
          <p:nvPr>
            <p:ph type="subTitle" idx="1" hasCustomPrompt="1"/>
          </p:nvPr>
        </p:nvSpPr>
        <p:spPr>
          <a:xfrm>
            <a:off x="595190" y="5597296"/>
            <a:ext cx="5860575"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4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Name, title</a:t>
            </a:r>
            <a:endParaRPr/>
          </a:p>
        </p:txBody>
      </p:sp>
      <p:pic>
        <p:nvPicPr>
          <p:cNvPr id="12" name="Picture 11">
            <a:extLst>
              <a:ext uri="{FF2B5EF4-FFF2-40B4-BE49-F238E27FC236}">
                <a16:creationId xmlns:a16="http://schemas.microsoft.com/office/drawing/2014/main" id="{A40E0728-8D53-8F46-B463-EEB9380C706D}"/>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13" name="Rectangle 12">
            <a:extLst>
              <a:ext uri="{FF2B5EF4-FFF2-40B4-BE49-F238E27FC236}">
                <a16:creationId xmlns:a16="http://schemas.microsoft.com/office/drawing/2014/main" id="{773DABB4-44A8-6848-B3F3-99E72E5E7716}"/>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218633184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1" y="393669"/>
            <a:ext cx="10996583" cy="1046248"/>
          </a:xfrm>
          <a:prstGeom prst="rect">
            <a:avLst/>
          </a:prstGeom>
        </p:spPr>
        <p:txBody>
          <a:bodyPr anchor="b"/>
          <a:lstStyle>
            <a:lvl1pPr algn="ctr">
              <a:defRPr sz="3733">
                <a:solidFill>
                  <a:schemeClr val="bg1"/>
                </a:solidFill>
              </a:defRPr>
            </a:lvl1pPr>
          </a:lstStyle>
          <a:p>
            <a:r>
              <a:rPr lang="en-US"/>
              <a:t>Click to edit Master title style</a:t>
            </a: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4" name="Text Placeholder 3">
            <a:extLst>
              <a:ext uri="{FF2B5EF4-FFF2-40B4-BE49-F238E27FC236}">
                <a16:creationId xmlns:a16="http://schemas.microsoft.com/office/drawing/2014/main" id="{D8E3B05A-657A-694F-A9E2-0DF47018AC13}"/>
              </a:ext>
            </a:extLst>
          </p:cNvPr>
          <p:cNvSpPr>
            <a:spLocks noGrp="1"/>
          </p:cNvSpPr>
          <p:nvPr>
            <p:ph type="body" sz="quarter" idx="11"/>
          </p:nvPr>
        </p:nvSpPr>
        <p:spPr>
          <a:xfrm>
            <a:off x="594784" y="1439334"/>
            <a:ext cx="10996083" cy="1445684"/>
          </a:xfrm>
        </p:spPr>
        <p:txBody>
          <a:bodyPr/>
          <a:lstStyle>
            <a:lvl1pPr algn="ctr">
              <a:defRPr>
                <a:solidFill>
                  <a:schemeClr val="bg1"/>
                </a:solidFill>
              </a:defRPr>
            </a:lvl1pPr>
            <a:lvl2pPr algn="ctr">
              <a:buClr>
                <a:schemeClr val="bg1"/>
              </a:buClr>
              <a:defRPr>
                <a:solidFill>
                  <a:schemeClr val="bg1"/>
                </a:solidFill>
              </a:defRPr>
            </a:lvl2pPr>
            <a:lvl3pPr algn="ctr">
              <a:buClr>
                <a:schemeClr val="bg1"/>
              </a:buClr>
              <a:defRPr>
                <a:solidFill>
                  <a:schemeClr val="bg1"/>
                </a:solidFill>
              </a:defRPr>
            </a:lvl3pPr>
            <a:lvl4pPr algn="ctr">
              <a:buClr>
                <a:schemeClr val="bg1"/>
              </a:buClr>
              <a:defRPr>
                <a:solidFill>
                  <a:schemeClr val="bg1"/>
                </a:solidFill>
              </a:defRPr>
            </a:lvl4pPr>
            <a:lvl5pPr algn="ct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8740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8" name="Google Shape;10;p2">
            <a:extLst>
              <a:ext uri="{FF2B5EF4-FFF2-40B4-BE49-F238E27FC236}">
                <a16:creationId xmlns:a16="http://schemas.microsoft.com/office/drawing/2014/main" id="{E49878DF-CFE3-9D40-9B12-BB3178CF0B94}"/>
              </a:ext>
            </a:extLst>
          </p:cNvPr>
          <p:cNvSpPr txBox="1">
            <a:spLocks noGrp="1"/>
          </p:cNvSpPr>
          <p:nvPr>
            <p:ph type="ctrTitle" hasCustomPrompt="1"/>
          </p:nvPr>
        </p:nvSpPr>
        <p:spPr>
          <a:xfrm>
            <a:off x="595200" y="547492"/>
            <a:ext cx="11011200" cy="4529177"/>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“Quote”</a:t>
            </a:r>
            <a:endParaRPr/>
          </a:p>
        </p:txBody>
      </p:sp>
      <p:sp>
        <p:nvSpPr>
          <p:cNvPr id="11" name="Google Shape;11;p2">
            <a:extLst>
              <a:ext uri="{FF2B5EF4-FFF2-40B4-BE49-F238E27FC236}">
                <a16:creationId xmlns:a16="http://schemas.microsoft.com/office/drawing/2014/main" id="{B2BE1E6C-FDAE-9C46-8089-67C202FA99BA}"/>
              </a:ext>
            </a:extLst>
          </p:cNvPr>
          <p:cNvSpPr txBox="1">
            <a:spLocks noGrp="1"/>
          </p:cNvSpPr>
          <p:nvPr>
            <p:ph type="subTitle" idx="1" hasCustomPrompt="1"/>
          </p:nvPr>
        </p:nvSpPr>
        <p:spPr>
          <a:xfrm>
            <a:off x="595190" y="5597296"/>
            <a:ext cx="5860575"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4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Name, title</a:t>
            </a:r>
            <a:endParaRPr/>
          </a:p>
        </p:txBody>
      </p:sp>
      <p:pic>
        <p:nvPicPr>
          <p:cNvPr id="12" name="Picture 11">
            <a:extLst>
              <a:ext uri="{FF2B5EF4-FFF2-40B4-BE49-F238E27FC236}">
                <a16:creationId xmlns:a16="http://schemas.microsoft.com/office/drawing/2014/main" id="{A40E0728-8D53-8F46-B463-EEB9380C706D}"/>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13" name="Rectangle 12">
            <a:extLst>
              <a:ext uri="{FF2B5EF4-FFF2-40B4-BE49-F238E27FC236}">
                <a16:creationId xmlns:a16="http://schemas.microsoft.com/office/drawing/2014/main" id="{773DABB4-44A8-6848-B3F3-99E72E5E7716}"/>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38343156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rporate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4" name="Text Placeholder 3">
            <a:extLst>
              <a:ext uri="{FF2B5EF4-FFF2-40B4-BE49-F238E27FC236}">
                <a16:creationId xmlns:a16="http://schemas.microsoft.com/office/drawing/2014/main" id="{8E3896D7-9236-8941-A2A4-3A61E89374ED}"/>
              </a:ext>
            </a:extLst>
          </p:cNvPr>
          <p:cNvSpPr>
            <a:spLocks noGrp="1"/>
          </p:cNvSpPr>
          <p:nvPr>
            <p:ph type="body" sz="quarter" idx="11"/>
          </p:nvPr>
        </p:nvSpPr>
        <p:spPr>
          <a:xfrm>
            <a:off x="577851" y="1940985"/>
            <a:ext cx="11036300" cy="332951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5502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rporate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5481612" y="764419"/>
            <a:ext cx="6124800"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5482167" y="2544234"/>
            <a:ext cx="6123517"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81990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rporate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4305297"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9" name="Text Placeholder 4">
            <a:extLst>
              <a:ext uri="{FF2B5EF4-FFF2-40B4-BE49-F238E27FC236}">
                <a16:creationId xmlns:a16="http://schemas.microsoft.com/office/drawing/2014/main" id="{1C88AA53-9AE8-344E-B5C9-71B368FF1F51}"/>
              </a:ext>
            </a:extLst>
          </p:cNvPr>
          <p:cNvSpPr>
            <a:spLocks noGrp="1"/>
          </p:cNvSpPr>
          <p:nvPr>
            <p:ph type="body" sz="quarter" idx="11"/>
          </p:nvPr>
        </p:nvSpPr>
        <p:spPr>
          <a:xfrm>
            <a:off x="578070" y="1910045"/>
            <a:ext cx="4305297" cy="396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0614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rporate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0475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0" y="2612770"/>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0" y="3960446"/>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6481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ayer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9" y="1864200"/>
            <a:ext cx="9479204"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3" name="Text Placeholder 2">
            <a:extLst>
              <a:ext uri="{FF2B5EF4-FFF2-40B4-BE49-F238E27FC236}">
                <a16:creationId xmlns:a16="http://schemas.microsoft.com/office/drawing/2014/main" id="{F545CF39-09FA-A746-BA16-39FF74B9A66E}"/>
              </a:ext>
            </a:extLst>
          </p:cNvPr>
          <p:cNvSpPr>
            <a:spLocks noGrp="1"/>
          </p:cNvSpPr>
          <p:nvPr>
            <p:ph type="body" sz="quarter" idx="11"/>
          </p:nvPr>
        </p:nvSpPr>
        <p:spPr>
          <a:xfrm>
            <a:off x="601134" y="3429000"/>
            <a:ext cx="11029951"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7918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ayer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5722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ayer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0" y="2382752"/>
            <a:ext cx="7863000" cy="1046248"/>
          </a:xfrm>
          <a:prstGeom prst="rect">
            <a:avLst/>
          </a:prstGeom>
        </p:spPr>
        <p:txBody>
          <a:bodyPr anchor="b"/>
          <a:lstStyle>
            <a:lvl1pPr algn="l">
              <a:defRPr sz="3733">
                <a:solidFill>
                  <a:schemeClr val="accent2"/>
                </a:solidFill>
              </a:defRPr>
            </a:lvl1pPr>
          </a:lstStyle>
          <a:p>
            <a:r>
              <a:rPr lang="en-US"/>
              <a:t>Click to edit Master title style</a:t>
            </a:r>
          </a:p>
        </p:txBody>
      </p:sp>
      <p:sp>
        <p:nvSpPr>
          <p:cNvPr id="5" name="Google Shape;11;p2">
            <a:extLst>
              <a:ext uri="{FF2B5EF4-FFF2-40B4-BE49-F238E27FC236}">
                <a16:creationId xmlns:a16="http://schemas.microsoft.com/office/drawing/2014/main" id="{EF0B5709-32DB-914D-B984-DFAF1D93F217}"/>
              </a:ext>
            </a:extLst>
          </p:cNvPr>
          <p:cNvSpPr txBox="1">
            <a:spLocks noGrp="1"/>
          </p:cNvSpPr>
          <p:nvPr>
            <p:ph type="subTitle" idx="1"/>
          </p:nvPr>
        </p:nvSpPr>
        <p:spPr>
          <a:xfrm>
            <a:off x="595201" y="3429000"/>
            <a:ext cx="7862999" cy="940861"/>
          </a:xfrm>
          <a:prstGeom prst="rect">
            <a:avLst/>
          </a:prstGeom>
        </p:spPr>
        <p:txBody>
          <a:bodyPr spcFirstLastPara="1" wrap="square" lIns="0" tIns="91425" rIns="91425" bIns="91425" anchor="t" anchorCtr="0">
            <a:noAutofit/>
          </a:bodyPr>
          <a:lstStyle>
            <a:lvl1pPr marL="152396" lvl="0" indent="0" algn="l">
              <a:lnSpc>
                <a:spcPct val="100000"/>
              </a:lnSpc>
              <a:spcBef>
                <a:spcPts val="0"/>
              </a:spcBef>
              <a:spcAft>
                <a:spcPts val="0"/>
              </a:spcAft>
              <a:buSzPct val="100000"/>
              <a:buFont typeface="+mj-lt"/>
              <a:buNone/>
              <a:defRPr sz="2400" b="0" i="0">
                <a:solidFill>
                  <a:schemeClr val="bg2"/>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3394701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rporate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4" name="Text Placeholder 3">
            <a:extLst>
              <a:ext uri="{FF2B5EF4-FFF2-40B4-BE49-F238E27FC236}">
                <a16:creationId xmlns:a16="http://schemas.microsoft.com/office/drawing/2014/main" id="{8E3896D7-9236-8941-A2A4-3A61E89374ED}"/>
              </a:ext>
            </a:extLst>
          </p:cNvPr>
          <p:cNvSpPr>
            <a:spLocks noGrp="1"/>
          </p:cNvSpPr>
          <p:nvPr>
            <p:ph type="body" sz="quarter" idx="11"/>
          </p:nvPr>
        </p:nvSpPr>
        <p:spPr>
          <a:xfrm>
            <a:off x="577851" y="1940985"/>
            <a:ext cx="11036300" cy="332951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86275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ayer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825455"/>
            <a:ext cx="11013703"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3" name="Text Placeholder 2">
            <a:extLst>
              <a:ext uri="{FF2B5EF4-FFF2-40B4-BE49-F238E27FC236}">
                <a16:creationId xmlns:a16="http://schemas.microsoft.com/office/drawing/2014/main" id="{FDEA6108-36E4-FA4F-8526-C85B59CEF37C}"/>
              </a:ext>
            </a:extLst>
          </p:cNvPr>
          <p:cNvSpPr>
            <a:spLocks noGrp="1"/>
          </p:cNvSpPr>
          <p:nvPr>
            <p:ph type="body" sz="quarter" idx="11"/>
          </p:nvPr>
        </p:nvSpPr>
        <p:spPr>
          <a:xfrm>
            <a:off x="601134" y="2389717"/>
            <a:ext cx="11013017" cy="2004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19163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Life Sciences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Text Placeholder 4">
            <a:extLst>
              <a:ext uri="{FF2B5EF4-FFF2-40B4-BE49-F238E27FC236}">
                <a16:creationId xmlns:a16="http://schemas.microsoft.com/office/drawing/2014/main" id="{B6F62FC3-6ECB-CD44-9505-AF541445B554}"/>
              </a:ext>
            </a:extLst>
          </p:cNvPr>
          <p:cNvSpPr>
            <a:spLocks noGrp="1"/>
          </p:cNvSpPr>
          <p:nvPr>
            <p:ph type="body" sz="quarter" idx="11"/>
          </p:nvPr>
        </p:nvSpPr>
        <p:spPr>
          <a:xfrm>
            <a:off x="578070" y="1941042"/>
            <a:ext cx="11035861" cy="333248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8208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Life Sciences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8663577" cy="1347676"/>
          </a:xfrm>
          <a:prstGeom prst="rect">
            <a:avLst/>
          </a:prstGeom>
        </p:spPr>
        <p:txBody>
          <a:bodyPr anchor="b"/>
          <a:lstStyle>
            <a:lvl1pP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4" name="Text Placeholder 3">
            <a:extLst>
              <a:ext uri="{FF2B5EF4-FFF2-40B4-BE49-F238E27FC236}">
                <a16:creationId xmlns:a16="http://schemas.microsoft.com/office/drawing/2014/main" id="{520C8721-1419-1749-A239-D1295135BB6B}"/>
              </a:ext>
            </a:extLst>
          </p:cNvPr>
          <p:cNvSpPr>
            <a:spLocks noGrp="1"/>
          </p:cNvSpPr>
          <p:nvPr>
            <p:ph type="body" sz="quarter" idx="11"/>
          </p:nvPr>
        </p:nvSpPr>
        <p:spPr>
          <a:xfrm>
            <a:off x="577851" y="1909234"/>
            <a:ext cx="11025716"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3497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Life Sciences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1505117"/>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9" name="Text Placeholder 4">
            <a:extLst>
              <a:ext uri="{FF2B5EF4-FFF2-40B4-BE49-F238E27FC236}">
                <a16:creationId xmlns:a16="http://schemas.microsoft.com/office/drawing/2014/main" id="{7135D58A-587D-C349-8F6D-02B23FBEC14B}"/>
              </a:ext>
            </a:extLst>
          </p:cNvPr>
          <p:cNvSpPr>
            <a:spLocks noGrp="1"/>
          </p:cNvSpPr>
          <p:nvPr>
            <p:ph type="body" sz="quarter" idx="11"/>
          </p:nvPr>
        </p:nvSpPr>
        <p:spPr>
          <a:xfrm>
            <a:off x="578070" y="2852792"/>
            <a:ext cx="11035861" cy="242073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2494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Life Sciences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9" name="Title 1">
            <a:extLst>
              <a:ext uri="{FF2B5EF4-FFF2-40B4-BE49-F238E27FC236}">
                <a16:creationId xmlns:a16="http://schemas.microsoft.com/office/drawing/2014/main" id="{625256BC-EABC-B744-A3BD-0A9FB4530EB2}"/>
              </a:ext>
            </a:extLst>
          </p:cNvPr>
          <p:cNvSpPr>
            <a:spLocks noGrp="1"/>
          </p:cNvSpPr>
          <p:nvPr>
            <p:ph type="title"/>
          </p:nvPr>
        </p:nvSpPr>
        <p:spPr>
          <a:xfrm>
            <a:off x="578070" y="1505117"/>
            <a:ext cx="11035861" cy="1347676"/>
          </a:xfrm>
          <a:prstGeom prst="rect">
            <a:avLst/>
          </a:prstGeom>
        </p:spPr>
        <p:txBody>
          <a:bodyPr/>
          <a:lstStyle>
            <a:lvl1pPr algn="l">
              <a:defRPr sz="3733">
                <a:solidFill>
                  <a:schemeClr val="accent3"/>
                </a:solidFill>
              </a:defRPr>
            </a:lvl1pPr>
          </a:lstStyle>
          <a:p>
            <a:r>
              <a:rPr lang="en-US"/>
              <a:t>Click to edit Master title style</a:t>
            </a:r>
          </a:p>
        </p:txBody>
      </p:sp>
      <p:sp>
        <p:nvSpPr>
          <p:cNvPr id="8" name="Text Placeholder 4">
            <a:extLst>
              <a:ext uri="{FF2B5EF4-FFF2-40B4-BE49-F238E27FC236}">
                <a16:creationId xmlns:a16="http://schemas.microsoft.com/office/drawing/2014/main" id="{84494002-4B69-5945-B3FF-350563F973BB}"/>
              </a:ext>
            </a:extLst>
          </p:cNvPr>
          <p:cNvSpPr>
            <a:spLocks noGrp="1"/>
          </p:cNvSpPr>
          <p:nvPr>
            <p:ph type="body" sz="quarter" idx="11"/>
          </p:nvPr>
        </p:nvSpPr>
        <p:spPr>
          <a:xfrm>
            <a:off x="578070" y="2852792"/>
            <a:ext cx="11035861" cy="3032699"/>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6089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7924800" y="2081323"/>
            <a:ext cx="3689131" cy="1347676"/>
          </a:xfrm>
          <a:prstGeom prst="rect">
            <a:avLst/>
          </a:prstGeom>
        </p:spPr>
        <p:txBody>
          <a:bodyPr anchor="b"/>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10" name="Text Placeholder 4">
            <a:extLst>
              <a:ext uri="{FF2B5EF4-FFF2-40B4-BE49-F238E27FC236}">
                <a16:creationId xmlns:a16="http://schemas.microsoft.com/office/drawing/2014/main" id="{F018C99F-8115-7749-983B-4503B7E4744A}"/>
              </a:ext>
            </a:extLst>
          </p:cNvPr>
          <p:cNvSpPr>
            <a:spLocks noGrp="1"/>
          </p:cNvSpPr>
          <p:nvPr>
            <p:ph type="body" sz="quarter" idx="11"/>
          </p:nvPr>
        </p:nvSpPr>
        <p:spPr>
          <a:xfrm>
            <a:off x="7924798" y="3422371"/>
            <a:ext cx="3689132" cy="245434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0941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9" name="Text Placeholder 4">
            <a:extLst>
              <a:ext uri="{FF2B5EF4-FFF2-40B4-BE49-F238E27FC236}">
                <a16:creationId xmlns:a16="http://schemas.microsoft.com/office/drawing/2014/main" id="{6C0E782C-75C9-EB49-871C-427AF38D098B}"/>
              </a:ext>
            </a:extLst>
          </p:cNvPr>
          <p:cNvSpPr>
            <a:spLocks noGrp="1"/>
          </p:cNvSpPr>
          <p:nvPr>
            <p:ph type="body" sz="quarter" idx="11"/>
          </p:nvPr>
        </p:nvSpPr>
        <p:spPr>
          <a:xfrm>
            <a:off x="578070" y="1941043"/>
            <a:ext cx="11035861" cy="393567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5062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lack_Style Guide">
    <p:bg>
      <p:bgPr>
        <a:solidFill>
          <a:schemeClr val="l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C0965F-BE47-8247-9843-9DD89EB2B5DD}"/>
              </a:ext>
            </a:extLst>
          </p:cNvPr>
          <p:cNvSpPr>
            <a:spLocks noGrp="1"/>
          </p:cNvSpPr>
          <p:nvPr>
            <p:ph type="title"/>
          </p:nvPr>
        </p:nvSpPr>
        <p:spPr>
          <a:xfrm>
            <a:off x="578070" y="593367"/>
            <a:ext cx="11035861" cy="739248"/>
          </a:xfrm>
          <a:prstGeom prst="rect">
            <a:avLst/>
          </a:prstGeom>
        </p:spPr>
        <p:txBody>
          <a:bodyPr lIns="0" anchor="b"/>
          <a:lstStyle>
            <a:lvl1pPr>
              <a:defRPr sz="3733">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2E453F1-50D7-D84C-94FE-73FB15C601A1}"/>
              </a:ext>
            </a:extLst>
          </p:cNvPr>
          <p:cNvSpPr>
            <a:spLocks noGrp="1"/>
          </p:cNvSpPr>
          <p:nvPr>
            <p:ph type="body" sz="quarter" idx="10"/>
          </p:nvPr>
        </p:nvSpPr>
        <p:spPr>
          <a:xfrm>
            <a:off x="577851" y="1595418"/>
            <a:ext cx="11036300" cy="4595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593B964-16D3-3A42-AA30-5E74832BE3A8}"/>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85484635-394C-8044-B4BA-2DA893833F03}"/>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9" name="Slide Number Placeholder 2">
            <a:extLst>
              <a:ext uri="{FF2B5EF4-FFF2-40B4-BE49-F238E27FC236}">
                <a16:creationId xmlns:a16="http://schemas.microsoft.com/office/drawing/2014/main" id="{ABDDA6A0-4227-9245-B228-C85A16B3E104}"/>
              </a:ext>
            </a:extLst>
          </p:cNvPr>
          <p:cNvSpPr>
            <a:spLocks noGrp="1"/>
          </p:cNvSpPr>
          <p:nvPr>
            <p:ph type="sldNum" idx="11"/>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684447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Payer_Content 14">
    <p:bg>
      <p:bgPr>
        <a:solidFill>
          <a:schemeClr val="bg1"/>
        </a:solid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3ADBE5EA-74F7-A142-A64F-5216044DA70C}"/>
              </a:ext>
            </a:extLst>
          </p:cNvPr>
          <p:cNvPicPr>
            <a:picLocks noChangeAspect="1"/>
          </p:cNvPicPr>
          <p:nvPr userDrawn="1"/>
        </p:nvPicPr>
        <p:blipFill>
          <a:blip r:embed="rId2">
            <a:alphaModFix/>
          </a:blip>
          <a:stretch>
            <a:fillRect/>
          </a:stretch>
        </p:blipFill>
        <p:spPr>
          <a:xfrm flipH="1" flipV="1">
            <a:off x="1" y="4466509"/>
            <a:ext cx="3765631" cy="2407535"/>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405797"/>
            <a:ext cx="11035861" cy="666786"/>
          </a:xfrm>
          <a:prstGeom prst="rect">
            <a:avLst/>
          </a:prstGeom>
        </p:spPr>
        <p:txBody>
          <a:bodyPr anchor="t">
            <a:spAutoFit/>
          </a:bodyPr>
          <a:lstStyle>
            <a:lvl1pPr algn="ctr">
              <a:defRPr sz="3733">
                <a:solidFill>
                  <a:schemeClr val="accent6"/>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bg1"/>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438032"/>
            <a:ext cx="11035861" cy="442991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2276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6"/>
            <a:ext cx="12192000" cy="775779"/>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377"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377" rtl="0" eaLnBrk="1" fontAlgn="auto" latinLnBrk="1" hangingPunct="1">
              <a:lnSpc>
                <a:spcPct val="90000"/>
              </a:lnSpc>
              <a:spcBef>
                <a:spcPts val="1000"/>
              </a:spcBef>
              <a:spcAft>
                <a:spcPts val="0"/>
              </a:spcAft>
              <a:buClrTx/>
              <a:buSzTx/>
              <a:buFontTx/>
              <a:buNone/>
              <a:tabLst/>
              <a:defRPr/>
            </a:pPr>
            <a:r>
              <a:rPr lang="en-US" altLang="ko-KR"/>
              <a:t>Subtitle in this line</a:t>
            </a:r>
            <a:endParaRPr lang="ko-KR" altLang="en-US"/>
          </a:p>
        </p:txBody>
      </p:sp>
    </p:spTree>
    <p:extLst>
      <p:ext uri="{BB962C8B-B14F-4D97-AF65-F5344CB8AC3E}">
        <p14:creationId xmlns:p14="http://schemas.microsoft.com/office/powerpoint/2010/main" val="4044636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rporate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5481612" y="764419"/>
            <a:ext cx="6124800"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5482167" y="2544234"/>
            <a:ext cx="6123517"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0881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6821B01-7376-2707-5BDC-47DA72487551}"/>
              </a:ext>
            </a:extLst>
          </p:cNvPr>
          <p:cNvSpPr>
            <a:spLocks noGrp="1"/>
          </p:cNvSpPr>
          <p:nvPr>
            <p:ph type="pic" sz="quarter" idx="15" hasCustomPrompt="1"/>
          </p:nvPr>
        </p:nvSpPr>
        <p:spPr>
          <a:xfrm rot="10800000" flipV="1">
            <a:off x="5481479" y="1746585"/>
            <a:ext cx="6231091" cy="4631984"/>
          </a:xfrm>
          <a:custGeom>
            <a:avLst/>
            <a:gdLst>
              <a:gd name="connsiteX0" fmla="*/ 6231091 w 6231091"/>
              <a:gd name="connsiteY0" fmla="*/ 0 h 4631984"/>
              <a:gd name="connsiteX1" fmla="*/ 3 w 6231091"/>
              <a:gd name="connsiteY1" fmla="*/ 0 h 4631984"/>
              <a:gd name="connsiteX2" fmla="*/ 3 w 6231091"/>
              <a:gd name="connsiteY2" fmla="*/ 272716 h 4631984"/>
              <a:gd name="connsiteX3" fmla="*/ 0 w 6231091"/>
              <a:gd name="connsiteY3" fmla="*/ 272716 h 4631984"/>
              <a:gd name="connsiteX4" fmla="*/ 0 w 6231091"/>
              <a:gd name="connsiteY4" fmla="*/ 2810420 h 4631984"/>
              <a:gd name="connsiteX5" fmla="*/ 1821564 w 6231091"/>
              <a:gd name="connsiteY5" fmla="*/ 4631984 h 4631984"/>
              <a:gd name="connsiteX6" fmla="*/ 6231090 w 6231091"/>
              <a:gd name="connsiteY6" fmla="*/ 4631984 h 4631984"/>
              <a:gd name="connsiteX7" fmla="*/ 6231090 w 6231091"/>
              <a:gd name="connsiteY7" fmla="*/ 2315829 h 4631984"/>
              <a:gd name="connsiteX8" fmla="*/ 6231091 w 6231091"/>
              <a:gd name="connsiteY8" fmla="*/ 2315829 h 463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1091" h="4631984">
                <a:moveTo>
                  <a:pt x="6231091" y="0"/>
                </a:moveTo>
                <a:lnTo>
                  <a:pt x="3" y="0"/>
                </a:lnTo>
                <a:lnTo>
                  <a:pt x="3" y="272716"/>
                </a:lnTo>
                <a:lnTo>
                  <a:pt x="0" y="272716"/>
                </a:lnTo>
                <a:lnTo>
                  <a:pt x="0" y="2810420"/>
                </a:lnTo>
                <a:cubicBezTo>
                  <a:pt x="0" y="3816442"/>
                  <a:pt x="815542" y="4631984"/>
                  <a:pt x="1821564" y="4631984"/>
                </a:cubicBezTo>
                <a:lnTo>
                  <a:pt x="6231090" y="4631984"/>
                </a:lnTo>
                <a:lnTo>
                  <a:pt x="6231090" y="2315829"/>
                </a:lnTo>
                <a:lnTo>
                  <a:pt x="6231091" y="2315829"/>
                </a:lnTo>
                <a:close/>
              </a:path>
            </a:pathLst>
          </a:custGeom>
          <a:solidFill>
            <a:schemeClr val="bg2"/>
          </a:solidFill>
        </p:spPr>
        <p:txBody>
          <a:bodyPr vert="horz" wrap="square" anchor="ctr">
            <a:noAutofit/>
          </a:bodyPr>
          <a:lstStyle>
            <a:lvl1pPr marL="0" indent="0" algn="ctr">
              <a:buNone/>
              <a:defRPr/>
            </a:lvl1pPr>
          </a:lstStyle>
          <a:p>
            <a:r>
              <a:rPr lang="en-US" dirty="0"/>
              <a:t>Click to Add Picture</a:t>
            </a:r>
          </a:p>
        </p:txBody>
      </p:sp>
      <p:grpSp>
        <p:nvGrpSpPr>
          <p:cNvPr id="10" name="Group 9">
            <a:extLst>
              <a:ext uri="{FF2B5EF4-FFF2-40B4-BE49-F238E27FC236}">
                <a16:creationId xmlns:a16="http://schemas.microsoft.com/office/drawing/2014/main" id="{9D1E5434-3AF2-9364-925A-8F0300ABE501}"/>
              </a:ext>
            </a:extLst>
          </p:cNvPr>
          <p:cNvGrpSpPr/>
          <p:nvPr userDrawn="1"/>
        </p:nvGrpSpPr>
        <p:grpSpPr>
          <a:xfrm>
            <a:off x="479424" y="1746585"/>
            <a:ext cx="5002052" cy="4631984"/>
            <a:chOff x="479424" y="1"/>
            <a:chExt cx="5020978" cy="6900772"/>
          </a:xfrm>
        </p:grpSpPr>
        <p:sp>
          <p:nvSpPr>
            <p:cNvPr id="11" name="Rectangle 10">
              <a:extLst>
                <a:ext uri="{FF2B5EF4-FFF2-40B4-BE49-F238E27FC236}">
                  <a16:creationId xmlns:a16="http://schemas.microsoft.com/office/drawing/2014/main" id="{804EEEFC-9B06-19FC-EE81-D23BB8F4CFE1}"/>
                </a:ext>
              </a:extLst>
            </p:cNvPr>
            <p:cNvSpPr/>
            <p:nvPr/>
          </p:nvSpPr>
          <p:spPr>
            <a:xfrm>
              <a:off x="479425" y="1"/>
              <a:ext cx="5020977" cy="69007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dirty="0"/>
            </a:p>
          </p:txBody>
        </p:sp>
        <p:sp>
          <p:nvSpPr>
            <p:cNvPr id="12" name="Rectangle 11">
              <a:extLst>
                <a:ext uri="{FF2B5EF4-FFF2-40B4-BE49-F238E27FC236}">
                  <a16:creationId xmlns:a16="http://schemas.microsoft.com/office/drawing/2014/main" id="{B9F966F1-D9BD-59BE-7204-A7DC2521993F}"/>
                </a:ext>
              </a:extLst>
            </p:cNvPr>
            <p:cNvSpPr/>
            <p:nvPr/>
          </p:nvSpPr>
          <p:spPr>
            <a:xfrm rot="10800000" flipV="1">
              <a:off x="479424" y="1"/>
              <a:ext cx="71488" cy="6900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dirty="0"/>
            </a:p>
          </p:txBody>
        </p:sp>
      </p:grpSp>
      <p:sp>
        <p:nvSpPr>
          <p:cNvPr id="17" name="Text Placeholder 16">
            <a:extLst>
              <a:ext uri="{FF2B5EF4-FFF2-40B4-BE49-F238E27FC236}">
                <a16:creationId xmlns:a16="http://schemas.microsoft.com/office/drawing/2014/main" id="{8FF374B8-88DC-F43F-5B56-47433D31EDF2}"/>
              </a:ext>
            </a:extLst>
          </p:cNvPr>
          <p:cNvSpPr>
            <a:spLocks noGrp="1"/>
          </p:cNvSpPr>
          <p:nvPr>
            <p:ph type="body" sz="quarter" idx="13" hasCustomPrompt="1"/>
          </p:nvPr>
        </p:nvSpPr>
        <p:spPr>
          <a:xfrm>
            <a:off x="1092201" y="2350101"/>
            <a:ext cx="3847990" cy="255968"/>
          </a:xfrm>
        </p:spPr>
        <p:txBody>
          <a:bodyPr vert="horz" wrap="square" lIns="0" tIns="45720" rIns="0" bIns="45720" rtlCol="0" anchor="t">
            <a:spAutoFit/>
          </a:bodyPr>
          <a:lstStyle>
            <a:lvl1pPr marL="0" indent="0">
              <a:buNone/>
              <a:defRPr lang="en-US" sz="1329" spc="148" dirty="0" smtClean="0">
                <a:solidFill>
                  <a:schemeClr val="accent4"/>
                </a:solidFill>
                <a:ea typeface="+mj-ea"/>
                <a:cs typeface="+mj-cs"/>
              </a:defRPr>
            </a:lvl1pPr>
            <a:lvl2pPr>
              <a:defRPr lang="en-US" sz="1329" dirty="0" smtClean="0"/>
            </a:lvl2pPr>
            <a:lvl3pPr>
              <a:defRPr lang="en-US" sz="1329" dirty="0" smtClean="0"/>
            </a:lvl3pPr>
            <a:lvl4pPr>
              <a:defRPr lang="en-US" dirty="0" smtClean="0"/>
            </a:lvl4pPr>
            <a:lvl5pPr>
              <a:defRPr lang="en-US" dirty="0"/>
            </a:lvl5pPr>
          </a:lstStyle>
          <a:p>
            <a:pPr marL="42193" lvl="0" indent="-210964">
              <a:lnSpc>
                <a:spcPct val="80000"/>
              </a:lnSpc>
              <a:spcBef>
                <a:spcPts val="886"/>
              </a:spcBef>
            </a:pPr>
            <a:r>
              <a:rPr lang="en-US" dirty="0"/>
              <a:t>EYEBROW HEADER</a:t>
            </a:r>
          </a:p>
        </p:txBody>
      </p:sp>
      <p:sp>
        <p:nvSpPr>
          <p:cNvPr id="4" name="Date Placeholder 3">
            <a:extLst>
              <a:ext uri="{FF2B5EF4-FFF2-40B4-BE49-F238E27FC236}">
                <a16:creationId xmlns:a16="http://schemas.microsoft.com/office/drawing/2014/main" id="{06724372-DFAB-2CBA-E668-E22B509B73B2}"/>
              </a:ext>
            </a:extLst>
          </p:cNvPr>
          <p:cNvSpPr>
            <a:spLocks noGrp="1"/>
          </p:cNvSpPr>
          <p:nvPr>
            <p:ph type="dt" sz="half" idx="10"/>
          </p:nvPr>
        </p:nvSpPr>
        <p:spPr/>
        <p:txBody>
          <a:bodyPr/>
          <a:lstStyle/>
          <a:p>
            <a:fld id="{22F74A13-432D-43BF-A831-E6012E9A8842}" type="datetime1">
              <a:rPr lang="en-US" smtClean="0"/>
              <a:t>5/22/2024</a:t>
            </a:fld>
            <a:endParaRPr lang="en-US" dirty="0"/>
          </a:p>
        </p:txBody>
      </p:sp>
      <p:sp>
        <p:nvSpPr>
          <p:cNvPr id="6" name="Slide Number Placeholder 5">
            <a:extLst>
              <a:ext uri="{FF2B5EF4-FFF2-40B4-BE49-F238E27FC236}">
                <a16:creationId xmlns:a16="http://schemas.microsoft.com/office/drawing/2014/main" id="{209DF690-A684-C99C-9266-C60877368E4B}"/>
              </a:ext>
            </a:extLst>
          </p:cNvPr>
          <p:cNvSpPr>
            <a:spLocks noGrp="1"/>
          </p:cNvSpPr>
          <p:nvPr>
            <p:ph type="sldNum" sz="quarter" idx="12"/>
          </p:nvPr>
        </p:nvSpPr>
        <p:spPr>
          <a:xfrm>
            <a:off x="387788" y="462543"/>
            <a:ext cx="427757" cy="365125"/>
          </a:xfrm>
        </p:spPr>
        <p:txBody>
          <a:bodyPr/>
          <a:lstStyle/>
          <a:p>
            <a:fld id="{D7C70E1A-568D-8145-8D26-269206D434C9}" type="slidenum">
              <a:rPr lang="en-US" smtClean="0"/>
              <a:t>‹#›</a:t>
            </a:fld>
            <a:endParaRPr lang="en-US" dirty="0"/>
          </a:p>
        </p:txBody>
      </p:sp>
      <p:pic>
        <p:nvPicPr>
          <p:cNvPr id="8" name="Graphic 7">
            <a:extLst>
              <a:ext uri="{FF2B5EF4-FFF2-40B4-BE49-F238E27FC236}">
                <a16:creationId xmlns:a16="http://schemas.microsoft.com/office/drawing/2014/main" id="{98D8F7B7-7E05-E347-BDED-2A3152BEF1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75840" y="462542"/>
            <a:ext cx="1850185" cy="1108132"/>
          </a:xfrm>
          <a:prstGeom prst="rect">
            <a:avLst/>
          </a:prstGeom>
        </p:spPr>
      </p:pic>
      <p:cxnSp>
        <p:nvCxnSpPr>
          <p:cNvPr id="15" name="Straight Connector 14">
            <a:extLst>
              <a:ext uri="{FF2B5EF4-FFF2-40B4-BE49-F238E27FC236}">
                <a16:creationId xmlns:a16="http://schemas.microsoft.com/office/drawing/2014/main" id="{17A3C742-C641-B045-5034-2995FCC1B535}"/>
              </a:ext>
            </a:extLst>
          </p:cNvPr>
          <p:cNvCxnSpPr>
            <a:cxnSpLocks/>
          </p:cNvCxnSpPr>
          <p:nvPr userDrawn="1"/>
        </p:nvCxnSpPr>
        <p:spPr>
          <a:xfrm>
            <a:off x="1092200" y="5949950"/>
            <a:ext cx="11588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5987CA4D-5D62-8DE2-F8EC-6301FA5A2864}"/>
              </a:ext>
            </a:extLst>
          </p:cNvPr>
          <p:cNvSpPr>
            <a:spLocks noGrp="1"/>
          </p:cNvSpPr>
          <p:nvPr>
            <p:ph type="title"/>
          </p:nvPr>
        </p:nvSpPr>
        <p:spPr>
          <a:xfrm>
            <a:off x="1092201" y="2669546"/>
            <a:ext cx="3847990" cy="965008"/>
          </a:xfrm>
        </p:spPr>
        <p:txBody>
          <a:bodyPr vert="horz" wrap="square" lIns="0" tIns="45720" rIns="0" bIns="45720" rtlCol="0" anchor="t">
            <a:spAutoFit/>
          </a:bodyPr>
          <a:lstStyle>
            <a:lvl1pPr>
              <a:defRPr lang="en-US" sz="3544" dirty="0">
                <a:solidFill>
                  <a:schemeClr val="bg1"/>
                </a:solidFill>
              </a:defRPr>
            </a:lvl1pPr>
          </a:lstStyle>
          <a:p>
            <a:pPr lvl="0">
              <a:lnSpc>
                <a:spcPct val="80000"/>
              </a:lnSpc>
              <a:spcBef>
                <a:spcPts val="886"/>
              </a:spcBef>
            </a:pPr>
            <a:r>
              <a:rPr lang="en-US" dirty="0"/>
              <a:t>Click to edit Master title style</a:t>
            </a:r>
          </a:p>
        </p:txBody>
      </p:sp>
    </p:spTree>
    <p:extLst>
      <p:ext uri="{BB962C8B-B14F-4D97-AF65-F5344CB8AC3E}">
        <p14:creationId xmlns:p14="http://schemas.microsoft.com/office/powerpoint/2010/main" val="6472981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2C55-DC15-C0E0-247C-A73C264405AC}"/>
              </a:ext>
            </a:extLst>
          </p:cNvPr>
          <p:cNvSpPr>
            <a:spLocks noGrp="1"/>
          </p:cNvSpPr>
          <p:nvPr>
            <p:ph type="title"/>
          </p:nvPr>
        </p:nvSpPr>
        <p:spPr>
          <a:xfrm>
            <a:off x="479424" y="891914"/>
            <a:ext cx="10515600" cy="408702"/>
          </a:xfrm>
          <a:noFill/>
        </p:spPr>
        <p:txBody>
          <a:bodyPr wrap="square" lIns="0" rIns="0" rtlCol="0" anchor="t">
            <a:spAutoFit/>
          </a:bodyPr>
          <a:lstStyle>
            <a:lvl1pPr>
              <a:defRPr lang="en-US" sz="2363" dirty="0">
                <a:solidFill>
                  <a:srgbClr val="414745"/>
                </a:solidFill>
                <a:latin typeface="+mn-lt"/>
                <a:ea typeface="+mn-ea"/>
                <a:cs typeface="+mn-cs"/>
              </a:defRPr>
            </a:lvl1pPr>
          </a:lstStyle>
          <a:p>
            <a:pPr marL="0" lvl="0">
              <a:lnSpc>
                <a:spcPct val="87000"/>
              </a:lnSpc>
            </a:pPr>
            <a:r>
              <a:rPr lang="en-US"/>
              <a:t>Click to edit Master title style</a:t>
            </a:r>
          </a:p>
        </p:txBody>
      </p:sp>
      <p:sp>
        <p:nvSpPr>
          <p:cNvPr id="3" name="Date Placeholder 2">
            <a:extLst>
              <a:ext uri="{FF2B5EF4-FFF2-40B4-BE49-F238E27FC236}">
                <a16:creationId xmlns:a16="http://schemas.microsoft.com/office/drawing/2014/main" id="{570E16E0-7CF6-2C46-98B2-DA5F50E3F7C8}"/>
              </a:ext>
            </a:extLst>
          </p:cNvPr>
          <p:cNvSpPr>
            <a:spLocks noGrp="1"/>
          </p:cNvSpPr>
          <p:nvPr>
            <p:ph type="dt" sz="half" idx="10"/>
          </p:nvPr>
        </p:nvSpPr>
        <p:spPr/>
        <p:txBody>
          <a:bodyPr/>
          <a:lstStyle/>
          <a:p>
            <a:fld id="{F18DE84D-6A27-4A24-86CC-42E1AD2189DB}" type="datetime1">
              <a:rPr lang="en-US" smtClean="0"/>
              <a:t>5/22/2024</a:t>
            </a:fld>
            <a:endParaRPr lang="en-US"/>
          </a:p>
        </p:txBody>
      </p:sp>
      <p:cxnSp>
        <p:nvCxnSpPr>
          <p:cNvPr id="7" name="Straight Connector 6">
            <a:extLst>
              <a:ext uri="{FF2B5EF4-FFF2-40B4-BE49-F238E27FC236}">
                <a16:creationId xmlns:a16="http://schemas.microsoft.com/office/drawing/2014/main" id="{3DB295C4-1680-2E5A-95F9-F5DAEF177B08}"/>
              </a:ext>
            </a:extLst>
          </p:cNvPr>
          <p:cNvCxnSpPr>
            <a:cxnSpLocks/>
          </p:cNvCxnSpPr>
          <p:nvPr userDrawn="1"/>
        </p:nvCxnSpPr>
        <p:spPr>
          <a:xfrm>
            <a:off x="479424" y="475692"/>
            <a:ext cx="11588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11">
            <a:extLst>
              <a:ext uri="{FF2B5EF4-FFF2-40B4-BE49-F238E27FC236}">
                <a16:creationId xmlns:a16="http://schemas.microsoft.com/office/drawing/2014/main" id="{F4F20513-FAC5-2463-DB7D-1E0F34887058}"/>
              </a:ext>
            </a:extLst>
          </p:cNvPr>
          <p:cNvSpPr>
            <a:spLocks noGrp="1"/>
          </p:cNvSpPr>
          <p:nvPr>
            <p:ph type="body" sz="quarter" idx="13" hasCustomPrompt="1"/>
          </p:nvPr>
        </p:nvSpPr>
        <p:spPr>
          <a:xfrm>
            <a:off x="479425" y="475693"/>
            <a:ext cx="1531317" cy="291541"/>
          </a:xfrm>
          <a:noFill/>
        </p:spPr>
        <p:txBody>
          <a:bodyPr wrap="none" lIns="0" tIns="108000" rIns="0" rtlCol="0">
            <a:spAutoFit/>
          </a:bodyPr>
          <a:lstStyle>
            <a:lvl1pPr marL="0" indent="0">
              <a:buNone/>
              <a:defRPr lang="en-US" sz="886" cap="all" spc="148" dirty="0" smtClean="0">
                <a:solidFill>
                  <a:schemeClr val="accent5"/>
                </a:solidFill>
              </a:defRPr>
            </a:lvl1pPr>
            <a:lvl2pPr>
              <a:defRPr lang="en-US" sz="1329" dirty="0" smtClean="0"/>
            </a:lvl2pPr>
            <a:lvl3pPr>
              <a:defRPr lang="en-US" sz="1329" dirty="0" smtClean="0"/>
            </a:lvl3pPr>
            <a:lvl4pPr>
              <a:defRPr lang="en-US" dirty="0" smtClean="0"/>
            </a:lvl4pPr>
            <a:lvl5pPr>
              <a:defRPr lang="en-US" dirty="0"/>
            </a:lvl5pPr>
          </a:lstStyle>
          <a:p>
            <a:pPr marL="0" lvl="0"/>
            <a:r>
              <a:rPr lang="en-US"/>
              <a:t>HEADER OR SECTION</a:t>
            </a:r>
          </a:p>
        </p:txBody>
      </p:sp>
    </p:spTree>
    <p:extLst>
      <p:ext uri="{BB962C8B-B14F-4D97-AF65-F5344CB8AC3E}">
        <p14:creationId xmlns:p14="http://schemas.microsoft.com/office/powerpoint/2010/main" val="279068360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_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2C55-DC15-C0E0-247C-A73C264405AC}"/>
              </a:ext>
            </a:extLst>
          </p:cNvPr>
          <p:cNvSpPr>
            <a:spLocks noGrp="1"/>
          </p:cNvSpPr>
          <p:nvPr>
            <p:ph type="title"/>
          </p:nvPr>
        </p:nvSpPr>
        <p:spPr>
          <a:xfrm>
            <a:off x="479424" y="854844"/>
            <a:ext cx="10515600" cy="527196"/>
          </a:xfrm>
          <a:noFill/>
        </p:spPr>
        <p:txBody>
          <a:bodyPr wrap="square" lIns="0" rIns="0" rtlCol="0" anchor="t">
            <a:spAutoFit/>
          </a:bodyPr>
          <a:lstStyle>
            <a:lvl1pPr algn="l" defTabSz="675084" rtl="0" eaLnBrk="1" latinLnBrk="0" hangingPunct="1">
              <a:lnSpc>
                <a:spcPct val="90000"/>
              </a:lnSpc>
              <a:spcBef>
                <a:spcPct val="0"/>
              </a:spcBef>
              <a:buNone/>
              <a:defRPr lang="en-US" sz="3248" kern="1200" dirty="0">
                <a:solidFill>
                  <a:srgbClr val="414745"/>
                </a:solidFill>
                <a:latin typeface="+mj-lt"/>
                <a:ea typeface="+mn-ea"/>
                <a:cs typeface="+mn-cs"/>
              </a:defRPr>
            </a:lvl1pPr>
          </a:lstStyle>
          <a:p>
            <a:pPr marL="0" lvl="0">
              <a:lnSpc>
                <a:spcPct val="87000"/>
              </a:lnSpc>
            </a:pPr>
            <a:r>
              <a:rPr lang="en-US"/>
              <a:t>Click to edit Master title style</a:t>
            </a:r>
          </a:p>
        </p:txBody>
      </p:sp>
      <p:sp>
        <p:nvSpPr>
          <p:cNvPr id="3" name="Date Placeholder 2">
            <a:extLst>
              <a:ext uri="{FF2B5EF4-FFF2-40B4-BE49-F238E27FC236}">
                <a16:creationId xmlns:a16="http://schemas.microsoft.com/office/drawing/2014/main" id="{570E16E0-7CF6-2C46-98B2-DA5F50E3F7C8}"/>
              </a:ext>
            </a:extLst>
          </p:cNvPr>
          <p:cNvSpPr>
            <a:spLocks noGrp="1"/>
          </p:cNvSpPr>
          <p:nvPr>
            <p:ph type="dt" sz="half" idx="10"/>
          </p:nvPr>
        </p:nvSpPr>
        <p:spPr/>
        <p:txBody>
          <a:bodyPr/>
          <a:lstStyle/>
          <a:p>
            <a:fld id="{AF108AAD-FB1F-4CFD-AE85-53CAF1FF2D24}" type="datetime1">
              <a:rPr lang="en-US" smtClean="0"/>
              <a:t>5/22/2024</a:t>
            </a:fld>
            <a:endParaRPr lang="en-US"/>
          </a:p>
        </p:txBody>
      </p:sp>
      <p:cxnSp>
        <p:nvCxnSpPr>
          <p:cNvPr id="9" name="Straight Connector 8">
            <a:extLst>
              <a:ext uri="{FF2B5EF4-FFF2-40B4-BE49-F238E27FC236}">
                <a16:creationId xmlns:a16="http://schemas.microsoft.com/office/drawing/2014/main" id="{F83BB7A7-3AA4-F42C-B23D-165E18CCFCDA}"/>
              </a:ext>
            </a:extLst>
          </p:cNvPr>
          <p:cNvCxnSpPr>
            <a:cxnSpLocks/>
          </p:cNvCxnSpPr>
          <p:nvPr/>
        </p:nvCxnSpPr>
        <p:spPr>
          <a:xfrm>
            <a:off x="479424" y="475692"/>
            <a:ext cx="115886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20F9E736-A517-074F-FDE6-BD58EB03291A}"/>
              </a:ext>
            </a:extLst>
          </p:cNvPr>
          <p:cNvSpPr>
            <a:spLocks noGrp="1"/>
          </p:cNvSpPr>
          <p:nvPr>
            <p:ph type="body" sz="quarter" idx="13" hasCustomPrompt="1"/>
          </p:nvPr>
        </p:nvSpPr>
        <p:spPr>
          <a:xfrm>
            <a:off x="479425" y="475693"/>
            <a:ext cx="1531317" cy="291541"/>
          </a:xfrm>
          <a:noFill/>
        </p:spPr>
        <p:txBody>
          <a:bodyPr wrap="none" lIns="0" tIns="108000" rIns="0" rtlCol="0">
            <a:spAutoFit/>
          </a:bodyPr>
          <a:lstStyle>
            <a:lvl1pPr marL="0" indent="0">
              <a:buNone/>
              <a:defRPr lang="en-US" sz="886" cap="all" spc="148" dirty="0" smtClean="0">
                <a:solidFill>
                  <a:schemeClr val="accent5"/>
                </a:solidFill>
              </a:defRPr>
            </a:lvl1pPr>
            <a:lvl2pPr>
              <a:defRPr lang="en-US" sz="1329" dirty="0" smtClean="0"/>
            </a:lvl2pPr>
            <a:lvl3pPr>
              <a:defRPr lang="en-US" sz="1329" dirty="0" smtClean="0"/>
            </a:lvl3pPr>
            <a:lvl4pPr>
              <a:defRPr lang="en-US" dirty="0" smtClean="0"/>
            </a:lvl4pPr>
            <a:lvl5pPr>
              <a:defRPr lang="en-US" dirty="0"/>
            </a:lvl5pPr>
          </a:lstStyle>
          <a:p>
            <a:pPr marL="0" lvl="0"/>
            <a:r>
              <a:rPr lang="en-US"/>
              <a:t>HEADER OR SECTION</a:t>
            </a:r>
          </a:p>
        </p:txBody>
      </p:sp>
    </p:spTree>
    <p:extLst>
      <p:ext uri="{BB962C8B-B14F-4D97-AF65-F5344CB8AC3E}">
        <p14:creationId xmlns:p14="http://schemas.microsoft.com/office/powerpoint/2010/main" val="38289697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b="12670"/>
          <a:stretch/>
        </p:blipFill>
        <p:spPr>
          <a:xfrm>
            <a:off x="1525" y="-1"/>
            <a:ext cx="12190476" cy="1434995"/>
          </a:xfrm>
          <a:prstGeom prst="rect">
            <a:avLst/>
          </a:prstGeom>
        </p:spPr>
      </p:pic>
      <p:sp>
        <p:nvSpPr>
          <p:cNvPr id="7" name="Rectangle 6"/>
          <p:cNvSpPr/>
          <p:nvPr userDrawn="1"/>
        </p:nvSpPr>
        <p:spPr>
          <a:xfrm>
            <a:off x="4402667" y="6172960"/>
            <a:ext cx="7789333" cy="307777"/>
          </a:xfrm>
          <a:prstGeom prst="rect">
            <a:avLst/>
          </a:prstGeom>
          <a:solidFill>
            <a:srgbClr val="0954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5" name="Rectangle 3"/>
          <p:cNvSpPr>
            <a:spLocks noChangeArrowheads="1"/>
          </p:cNvSpPr>
          <p:nvPr userDrawn="1"/>
        </p:nvSpPr>
        <p:spPr bwMode="white">
          <a:xfrm>
            <a:off x="10780298" y="6451126"/>
            <a:ext cx="71465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dirty="0">
                <a:solidFill>
                  <a:srgbClr val="245397"/>
                </a:solidFill>
                <a:latin typeface="Century Gothic" panose="020B0502020202020204" pitchFamily="34" charset="0"/>
                <a:ea typeface="Arial Unicode MS"/>
                <a:cs typeface="Arial Unicode MS"/>
              </a:rPr>
              <a:t>|  </a:t>
            </a:r>
            <a:fld id="{8D49C36D-2828-4A97-99A8-90B5CE38AFFC}" type="slidenum">
              <a:rPr lang="en-US" sz="90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dirty="0">
              <a:solidFill>
                <a:srgbClr val="245397"/>
              </a:solidFill>
              <a:latin typeface="Century Gothic" panose="020B0502020202020204" pitchFamily="34" charset="0"/>
              <a:ea typeface="Arial Unicode MS"/>
              <a:cs typeface="Arial Unicode M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4007" y="617162"/>
            <a:ext cx="1073951" cy="409845"/>
          </a:xfrm>
          <a:prstGeom prst="rect">
            <a:avLst/>
          </a:prstGeom>
        </p:spPr>
      </p:pic>
      <p:cxnSp>
        <p:nvCxnSpPr>
          <p:cNvPr id="14" name="Straight Connector 13"/>
          <p:cNvCxnSpPr/>
          <p:nvPr userDrawn="1"/>
        </p:nvCxnSpPr>
        <p:spPr>
          <a:xfrm>
            <a:off x="1684421" y="478191"/>
            <a:ext cx="0" cy="64970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451257" y="6678900"/>
            <a:ext cx="3168528" cy="184666"/>
          </a:xfrm>
          <a:prstGeom prst="rect">
            <a:avLst/>
          </a:prstGeom>
          <a:noFill/>
        </p:spPr>
        <p:txBody>
          <a:bodyPr wrap="square">
            <a:spAutoFit/>
          </a:bodyPr>
          <a:lstStyle/>
          <a:p>
            <a:pPr defTabSz="449505">
              <a:defRPr/>
            </a:pPr>
            <a:r>
              <a:rPr lang="en-US" sz="600" dirty="0">
                <a:solidFill>
                  <a:srgbClr val="191919">
                    <a:lumMod val="50000"/>
                    <a:lumOff val="50000"/>
                  </a:srgbClr>
                </a:solidFill>
                <a:latin typeface="Arial" pitchFamily="34" charset="0"/>
                <a:ea typeface="ＭＳ Ｐゴシック" charset="-128"/>
                <a:cs typeface="Arial" pitchFamily="34" charset="0"/>
              </a:rPr>
              <a:t>© 2023 USI Insurance Services. All rights reserved.</a:t>
            </a:r>
          </a:p>
        </p:txBody>
      </p:sp>
      <p:sp>
        <p:nvSpPr>
          <p:cNvPr id="9" name="TextBox 1"/>
          <p:cNvSpPr txBox="1"/>
          <p:nvPr userDrawn="1"/>
        </p:nvSpPr>
        <p:spPr>
          <a:xfrm>
            <a:off x="761752" y="3105835"/>
            <a:ext cx="1066849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800" dirty="0">
                <a:solidFill>
                  <a:prstClr val="white"/>
                </a:solidFill>
              </a:rPr>
              <a:t>Confidential &amp; Proprietary – EB One Pager</a:t>
            </a:r>
          </a:p>
          <a:p>
            <a:endParaRPr lang="en-US" sz="1800" dirty="0">
              <a:solidFill>
                <a:srgbClr val="191919"/>
              </a:solidFill>
            </a:endParaRPr>
          </a:p>
        </p:txBody>
      </p:sp>
    </p:spTree>
    <p:extLst>
      <p:ext uri="{BB962C8B-B14F-4D97-AF65-F5344CB8AC3E}">
        <p14:creationId xmlns:p14="http://schemas.microsoft.com/office/powerpoint/2010/main" val="254260960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35626964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7" name="Google Shape;10;p2">
            <a:extLst>
              <a:ext uri="{FF2B5EF4-FFF2-40B4-BE49-F238E27FC236}">
                <a16:creationId xmlns:a16="http://schemas.microsoft.com/office/drawing/2014/main" id="{8DC8D02A-4E9C-9249-A9B1-F3EE499E20BD}"/>
              </a:ext>
            </a:extLst>
          </p:cNvPr>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Google Shape;11;p2">
            <a:extLst>
              <a:ext uri="{FF2B5EF4-FFF2-40B4-BE49-F238E27FC236}">
                <a16:creationId xmlns:a16="http://schemas.microsoft.com/office/drawing/2014/main" id="{1D3816C4-DAF1-8240-86D5-A01929F41953}"/>
              </a:ext>
            </a:extLst>
          </p:cNvPr>
          <p:cNvSpPr txBox="1">
            <a:spLocks noGrp="1"/>
          </p:cNvSpPr>
          <p:nvPr>
            <p:ph type="subTitle" idx="1" hasCustomPrompt="1"/>
          </p:nvPr>
        </p:nvSpPr>
        <p:spPr>
          <a:xfrm>
            <a:off x="595189" y="3955970"/>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9" name="Picture 8">
            <a:extLst>
              <a:ext uri="{FF2B5EF4-FFF2-40B4-BE49-F238E27FC236}">
                <a16:creationId xmlns:a16="http://schemas.microsoft.com/office/drawing/2014/main" id="{F8908056-6481-0743-A614-500F759DF0C1}"/>
              </a:ext>
            </a:extLst>
          </p:cNvPr>
          <p:cNvPicPr>
            <a:picLocks noChangeAspect="1"/>
          </p:cNvPicPr>
          <p:nvPr userDrawn="1"/>
        </p:nvPicPr>
        <p:blipFill>
          <a:blip r:embed="rId3"/>
          <a:stretch>
            <a:fillRect/>
          </a:stretch>
        </p:blipFill>
        <p:spPr>
          <a:xfrm>
            <a:off x="585600" y="862872"/>
            <a:ext cx="1573155" cy="288727"/>
          </a:xfrm>
          <a:prstGeom prst="rect">
            <a:avLst/>
          </a:prstGeom>
        </p:spPr>
      </p:pic>
      <p:sp>
        <p:nvSpPr>
          <p:cNvPr id="12" name="Picture Placeholder 3">
            <a:extLst>
              <a:ext uri="{FF2B5EF4-FFF2-40B4-BE49-F238E27FC236}">
                <a16:creationId xmlns:a16="http://schemas.microsoft.com/office/drawing/2014/main" id="{F6B7D380-9FE7-0048-A9BB-BDE89568DFBD}"/>
              </a:ext>
            </a:extLst>
          </p:cNvPr>
          <p:cNvSpPr>
            <a:spLocks noGrp="1"/>
          </p:cNvSpPr>
          <p:nvPr>
            <p:ph type="pic" sz="quarter" idx="10" hasCustomPrompt="1"/>
          </p:nvPr>
        </p:nvSpPr>
        <p:spPr>
          <a:xfrm>
            <a:off x="594784" y="5438694"/>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13" name="Text Placeholder 3">
            <a:extLst>
              <a:ext uri="{FF2B5EF4-FFF2-40B4-BE49-F238E27FC236}">
                <a16:creationId xmlns:a16="http://schemas.microsoft.com/office/drawing/2014/main" id="{C72B7CC8-D048-AA41-9AA4-6779F8865D48}"/>
              </a:ext>
            </a:extLst>
          </p:cNvPr>
          <p:cNvSpPr>
            <a:spLocks noGrp="1"/>
          </p:cNvSpPr>
          <p:nvPr>
            <p:ph type="body" sz="quarter" idx="11" hasCustomPrompt="1"/>
          </p:nvPr>
        </p:nvSpPr>
        <p:spPr>
          <a:xfrm>
            <a:off x="594785"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28211781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6176425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350478622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6700444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hasCustomPrompt="1"/>
          </p:nvPr>
        </p:nvSpPr>
        <p:spPr>
          <a:xfrm>
            <a:off x="595189" y="3955970"/>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862872"/>
            <a:ext cx="1573155" cy="288727"/>
          </a:xfrm>
          <a:prstGeom prst="rect">
            <a:avLst/>
          </a:prstGeom>
        </p:spPr>
      </p:pic>
      <p:sp>
        <p:nvSpPr>
          <p:cNvPr id="5" name="Picture Placeholder 3">
            <a:extLst>
              <a:ext uri="{FF2B5EF4-FFF2-40B4-BE49-F238E27FC236}">
                <a16:creationId xmlns:a16="http://schemas.microsoft.com/office/drawing/2014/main" id="{1A49E1B9-0DE7-CC4D-B2CB-ED68C30C70DB}"/>
              </a:ext>
            </a:extLst>
          </p:cNvPr>
          <p:cNvSpPr>
            <a:spLocks noGrp="1"/>
          </p:cNvSpPr>
          <p:nvPr>
            <p:ph type="pic" sz="quarter" idx="10" hasCustomPrompt="1"/>
          </p:nvPr>
        </p:nvSpPr>
        <p:spPr>
          <a:xfrm>
            <a:off x="594784" y="5438694"/>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4" name="Text Placeholder 3">
            <a:extLst>
              <a:ext uri="{FF2B5EF4-FFF2-40B4-BE49-F238E27FC236}">
                <a16:creationId xmlns:a16="http://schemas.microsoft.com/office/drawing/2014/main" id="{987F4772-64AA-2A49-B9F4-8493D4050FD9}"/>
              </a:ext>
            </a:extLst>
          </p:cNvPr>
          <p:cNvSpPr>
            <a:spLocks noGrp="1"/>
          </p:cNvSpPr>
          <p:nvPr>
            <p:ph type="body" sz="quarter" idx="11" hasCustomPrompt="1"/>
          </p:nvPr>
        </p:nvSpPr>
        <p:spPr>
          <a:xfrm>
            <a:off x="594785"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2895812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rporate_Content 2">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3747436" y="764419"/>
            <a:ext cx="7858976"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3748353" y="2544234"/>
            <a:ext cx="7857331"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Background pattern&#10;&#10;Description automatically generated">
            <a:extLst>
              <a:ext uri="{FF2B5EF4-FFF2-40B4-BE49-F238E27FC236}">
                <a16:creationId xmlns:a16="http://schemas.microsoft.com/office/drawing/2014/main" id="{445171D7-2CDF-DC41-8925-E416B70FEDCE}"/>
              </a:ext>
            </a:extLst>
          </p:cNvPr>
          <p:cNvPicPr>
            <a:picLocks noChangeAspect="1"/>
          </p:cNvPicPr>
          <p:nvPr userDrawn="1"/>
        </p:nvPicPr>
        <p:blipFill rotWithShape="1">
          <a:blip r:embed="rId3"/>
          <a:srcRect l="866" t="1" b="1067"/>
          <a:stretch/>
        </p:blipFill>
        <p:spPr>
          <a:xfrm flipV="1">
            <a:off x="-12833" y="-12833"/>
            <a:ext cx="4085893" cy="3807149"/>
          </a:xfrm>
          <a:prstGeom prst="rect">
            <a:avLst/>
          </a:prstGeom>
        </p:spPr>
      </p:pic>
    </p:spTree>
    <p:extLst>
      <p:ext uri="{BB962C8B-B14F-4D97-AF65-F5344CB8AC3E}">
        <p14:creationId xmlns:p14="http://schemas.microsoft.com/office/powerpoint/2010/main" val="226347251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bg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tx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2"/>
          <a:srcRect/>
          <a:stretch/>
        </p:blipFill>
        <p:spPr>
          <a:xfrm>
            <a:off x="588587" y="2084738"/>
            <a:ext cx="1567181" cy="288727"/>
          </a:xfrm>
          <a:prstGeom prst="rect">
            <a:avLst/>
          </a:prstGeom>
        </p:spPr>
      </p:pic>
    </p:spTree>
    <p:extLst>
      <p:ext uri="{BB962C8B-B14F-4D97-AF65-F5344CB8AC3E}">
        <p14:creationId xmlns:p14="http://schemas.microsoft.com/office/powerpoint/2010/main" val="17893087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5" name="Picture 4">
            <a:extLst>
              <a:ext uri="{FF2B5EF4-FFF2-40B4-BE49-F238E27FC236}">
                <a16:creationId xmlns:a16="http://schemas.microsoft.com/office/drawing/2014/main" id="{97971C2F-3E8C-0342-BF6D-B4F19BB62A5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6" name="Rectangle 5">
            <a:extLst>
              <a:ext uri="{FF2B5EF4-FFF2-40B4-BE49-F238E27FC236}">
                <a16:creationId xmlns:a16="http://schemas.microsoft.com/office/drawing/2014/main" id="{491A7889-531C-CE46-8F19-6D8644438865}"/>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Tree>
    <p:extLst>
      <p:ext uri="{BB962C8B-B14F-4D97-AF65-F5344CB8AC3E}">
        <p14:creationId xmlns:p14="http://schemas.microsoft.com/office/powerpoint/2010/main" val="302082919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6" name="Picture 5">
            <a:extLst>
              <a:ext uri="{FF2B5EF4-FFF2-40B4-BE49-F238E27FC236}">
                <a16:creationId xmlns:a16="http://schemas.microsoft.com/office/drawing/2014/main" id="{12F201C4-789F-0742-8219-94187A5F301A}"/>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8" name="Rectangle 7">
            <a:extLst>
              <a:ext uri="{FF2B5EF4-FFF2-40B4-BE49-F238E27FC236}">
                <a16:creationId xmlns:a16="http://schemas.microsoft.com/office/drawing/2014/main" id="{AC9ECC84-DA49-A24F-A9CA-C55252371ECE}"/>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Tree>
    <p:extLst>
      <p:ext uri="{BB962C8B-B14F-4D97-AF65-F5344CB8AC3E}">
        <p14:creationId xmlns:p14="http://schemas.microsoft.com/office/powerpoint/2010/main" val="4146236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1" y="393669"/>
            <a:ext cx="10996583" cy="1046248"/>
          </a:xfrm>
          <a:prstGeom prst="rect">
            <a:avLst/>
          </a:prstGeom>
        </p:spPr>
        <p:txBody>
          <a:bodyPr anchor="b"/>
          <a:lstStyle>
            <a:lvl1pPr algn="ctr">
              <a:defRPr sz="3733">
                <a:solidFill>
                  <a:schemeClr val="bg1"/>
                </a:solidFill>
              </a:defRPr>
            </a:lvl1pPr>
          </a:lstStyle>
          <a:p>
            <a:r>
              <a:rPr lang="en-US"/>
              <a:t>Click to edit Master title style</a:t>
            </a: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4" name="Text Placeholder 3">
            <a:extLst>
              <a:ext uri="{FF2B5EF4-FFF2-40B4-BE49-F238E27FC236}">
                <a16:creationId xmlns:a16="http://schemas.microsoft.com/office/drawing/2014/main" id="{D8E3B05A-657A-694F-A9E2-0DF47018AC13}"/>
              </a:ext>
            </a:extLst>
          </p:cNvPr>
          <p:cNvSpPr>
            <a:spLocks noGrp="1"/>
          </p:cNvSpPr>
          <p:nvPr>
            <p:ph type="body" sz="quarter" idx="11"/>
          </p:nvPr>
        </p:nvSpPr>
        <p:spPr>
          <a:xfrm>
            <a:off x="594784" y="1439334"/>
            <a:ext cx="10996083" cy="1445684"/>
          </a:xfrm>
        </p:spPr>
        <p:txBody>
          <a:bodyPr/>
          <a:lstStyle>
            <a:lvl1pPr algn="ctr">
              <a:defRPr>
                <a:solidFill>
                  <a:schemeClr val="bg1"/>
                </a:solidFill>
              </a:defRPr>
            </a:lvl1pPr>
            <a:lvl2pPr algn="ctr">
              <a:buClr>
                <a:schemeClr val="bg1"/>
              </a:buClr>
              <a:defRPr>
                <a:solidFill>
                  <a:schemeClr val="bg1"/>
                </a:solidFill>
              </a:defRPr>
            </a:lvl2pPr>
            <a:lvl3pPr algn="ctr">
              <a:buClr>
                <a:schemeClr val="bg1"/>
              </a:buClr>
              <a:defRPr>
                <a:solidFill>
                  <a:schemeClr val="bg1"/>
                </a:solidFill>
              </a:defRPr>
            </a:lvl3pPr>
            <a:lvl4pPr algn="ctr">
              <a:buClr>
                <a:schemeClr val="bg1"/>
              </a:buClr>
              <a:defRPr>
                <a:solidFill>
                  <a:schemeClr val="bg1"/>
                </a:solidFill>
              </a:defRPr>
            </a:lvl4pPr>
            <a:lvl5pPr algn="ct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449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8" name="Google Shape;10;p2">
            <a:extLst>
              <a:ext uri="{FF2B5EF4-FFF2-40B4-BE49-F238E27FC236}">
                <a16:creationId xmlns:a16="http://schemas.microsoft.com/office/drawing/2014/main" id="{E49878DF-CFE3-9D40-9B12-BB3178CF0B94}"/>
              </a:ext>
            </a:extLst>
          </p:cNvPr>
          <p:cNvSpPr txBox="1">
            <a:spLocks noGrp="1"/>
          </p:cNvSpPr>
          <p:nvPr>
            <p:ph type="ctrTitle" hasCustomPrompt="1"/>
          </p:nvPr>
        </p:nvSpPr>
        <p:spPr>
          <a:xfrm>
            <a:off x="595200" y="547492"/>
            <a:ext cx="11011200" cy="4529177"/>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“Quote”</a:t>
            </a:r>
            <a:endParaRPr/>
          </a:p>
        </p:txBody>
      </p:sp>
      <p:sp>
        <p:nvSpPr>
          <p:cNvPr id="11" name="Google Shape;11;p2">
            <a:extLst>
              <a:ext uri="{FF2B5EF4-FFF2-40B4-BE49-F238E27FC236}">
                <a16:creationId xmlns:a16="http://schemas.microsoft.com/office/drawing/2014/main" id="{B2BE1E6C-FDAE-9C46-8089-67C202FA99BA}"/>
              </a:ext>
            </a:extLst>
          </p:cNvPr>
          <p:cNvSpPr txBox="1">
            <a:spLocks noGrp="1"/>
          </p:cNvSpPr>
          <p:nvPr>
            <p:ph type="subTitle" idx="1" hasCustomPrompt="1"/>
          </p:nvPr>
        </p:nvSpPr>
        <p:spPr>
          <a:xfrm>
            <a:off x="595190" y="5597296"/>
            <a:ext cx="5860575"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467" b="0" i="0">
                <a:solidFill>
                  <a:schemeClr val="bg1"/>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Name, title</a:t>
            </a:r>
            <a:endParaRPr/>
          </a:p>
        </p:txBody>
      </p:sp>
      <p:pic>
        <p:nvPicPr>
          <p:cNvPr id="12" name="Picture 11">
            <a:extLst>
              <a:ext uri="{FF2B5EF4-FFF2-40B4-BE49-F238E27FC236}">
                <a16:creationId xmlns:a16="http://schemas.microsoft.com/office/drawing/2014/main" id="{A40E0728-8D53-8F46-B463-EEB9380C706D}"/>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13" name="Rectangle 12">
            <a:extLst>
              <a:ext uri="{FF2B5EF4-FFF2-40B4-BE49-F238E27FC236}">
                <a16:creationId xmlns:a16="http://schemas.microsoft.com/office/drawing/2014/main" id="{773DABB4-44A8-6848-B3F3-99E72E5E7716}"/>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Tree>
    <p:extLst>
      <p:ext uri="{BB962C8B-B14F-4D97-AF65-F5344CB8AC3E}">
        <p14:creationId xmlns:p14="http://schemas.microsoft.com/office/powerpoint/2010/main" val="395360739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rporate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4" name="Text Placeholder 3">
            <a:extLst>
              <a:ext uri="{FF2B5EF4-FFF2-40B4-BE49-F238E27FC236}">
                <a16:creationId xmlns:a16="http://schemas.microsoft.com/office/drawing/2014/main" id="{8E3896D7-9236-8941-A2A4-3A61E89374ED}"/>
              </a:ext>
            </a:extLst>
          </p:cNvPr>
          <p:cNvSpPr>
            <a:spLocks noGrp="1"/>
          </p:cNvSpPr>
          <p:nvPr>
            <p:ph type="body" sz="quarter" idx="11"/>
          </p:nvPr>
        </p:nvSpPr>
        <p:spPr>
          <a:xfrm>
            <a:off x="577851" y="1940985"/>
            <a:ext cx="11036300" cy="332951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1070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rporate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5481612" y="764419"/>
            <a:ext cx="6124800"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5482167" y="2544234"/>
            <a:ext cx="6123517"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7084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Corporate_Content 2">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3747436" y="764419"/>
            <a:ext cx="7858976"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7"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3748353" y="2544234"/>
            <a:ext cx="7857331"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Background pattern&#10;&#10;Description automatically generated">
            <a:extLst>
              <a:ext uri="{FF2B5EF4-FFF2-40B4-BE49-F238E27FC236}">
                <a16:creationId xmlns:a16="http://schemas.microsoft.com/office/drawing/2014/main" id="{445171D7-2CDF-DC41-8925-E416B70FEDCE}"/>
              </a:ext>
            </a:extLst>
          </p:cNvPr>
          <p:cNvPicPr>
            <a:picLocks noChangeAspect="1"/>
          </p:cNvPicPr>
          <p:nvPr userDrawn="1"/>
        </p:nvPicPr>
        <p:blipFill rotWithShape="1">
          <a:blip r:embed="rId3"/>
          <a:srcRect l="866" t="1" b="1067"/>
          <a:stretch/>
        </p:blipFill>
        <p:spPr>
          <a:xfrm flipV="1">
            <a:off x="-12833" y="-12833"/>
            <a:ext cx="4085893" cy="3807149"/>
          </a:xfrm>
          <a:prstGeom prst="rect">
            <a:avLst/>
          </a:prstGeom>
        </p:spPr>
      </p:pic>
    </p:spTree>
    <p:extLst>
      <p:ext uri="{BB962C8B-B14F-4D97-AF65-F5344CB8AC3E}">
        <p14:creationId xmlns:p14="http://schemas.microsoft.com/office/powerpoint/2010/main" val="26002835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orporate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4305297"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9" name="Text Placeholder 4">
            <a:extLst>
              <a:ext uri="{FF2B5EF4-FFF2-40B4-BE49-F238E27FC236}">
                <a16:creationId xmlns:a16="http://schemas.microsoft.com/office/drawing/2014/main" id="{1C88AA53-9AE8-344E-B5C9-71B368FF1F51}"/>
              </a:ext>
            </a:extLst>
          </p:cNvPr>
          <p:cNvSpPr>
            <a:spLocks noGrp="1"/>
          </p:cNvSpPr>
          <p:nvPr>
            <p:ph type="body" sz="quarter" idx="11"/>
          </p:nvPr>
        </p:nvSpPr>
        <p:spPr>
          <a:xfrm>
            <a:off x="578070" y="1910045"/>
            <a:ext cx="4305297" cy="396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70411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rporate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0238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rporate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4305297"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9" name="Text Placeholder 4">
            <a:extLst>
              <a:ext uri="{FF2B5EF4-FFF2-40B4-BE49-F238E27FC236}">
                <a16:creationId xmlns:a16="http://schemas.microsoft.com/office/drawing/2014/main" id="{1C88AA53-9AE8-344E-B5C9-71B368FF1F51}"/>
              </a:ext>
            </a:extLst>
          </p:cNvPr>
          <p:cNvSpPr>
            <a:spLocks noGrp="1"/>
          </p:cNvSpPr>
          <p:nvPr>
            <p:ph type="body" sz="quarter" idx="11"/>
          </p:nvPr>
        </p:nvSpPr>
        <p:spPr>
          <a:xfrm>
            <a:off x="578070" y="1910045"/>
            <a:ext cx="4305297" cy="396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4203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Corporate_Content 4">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3606D89-AB39-CC41-B3FB-52331B79EE10}"/>
              </a:ext>
            </a:extLst>
          </p:cNvPr>
          <p:cNvPicPr>
            <a:picLocks noChangeAspect="1"/>
          </p:cNvPicPr>
          <p:nvPr userDrawn="1"/>
        </p:nvPicPr>
        <p:blipFill rotWithShape="1">
          <a:blip r:embed="rId2"/>
          <a:srcRect r="12790"/>
          <a:stretch/>
        </p:blipFill>
        <p:spPr>
          <a:xfrm flipH="1" flipV="1">
            <a:off x="-11613" y="13109"/>
            <a:ext cx="10632767" cy="6858000"/>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7872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41010"/>
          <a:stretch/>
        </p:blipFill>
        <p:spPr>
          <a:xfrm>
            <a:off x="-15631" y="5483314"/>
            <a:ext cx="2199013"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8366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H="1" flipV="1">
            <a:off x="8476801" y="0"/>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95960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7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485"/>
          <a:stretch/>
        </p:blipFill>
        <p:spPr>
          <a:xfrm flipH="1" flipV="1">
            <a:off x="9837172" y="-12833"/>
            <a:ext cx="2367661"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557648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5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V="1">
            <a:off x="-89833" y="-12833"/>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3465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6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363"/>
          <a:stretch/>
        </p:blipFill>
        <p:spPr>
          <a:xfrm flipV="1">
            <a:off x="-14013" y="-12833"/>
            <a:ext cx="237220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93316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8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7359" r="-1"/>
          <a:stretch/>
        </p:blipFill>
        <p:spPr>
          <a:xfrm flipV="1">
            <a:off x="-13253" y="-12833"/>
            <a:ext cx="1589569"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60155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3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6250" r="4691"/>
          <a:stretch/>
        </p:blipFill>
        <p:spPr>
          <a:xfrm flipH="1">
            <a:off x="-15631" y="5483314"/>
            <a:ext cx="145606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54875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0" y="2612770"/>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0" y="3960446"/>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73403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354092-EF00-22D1-00B4-938359C15A60}"/>
              </a:ext>
            </a:extLst>
          </p:cNvPr>
          <p:cNvSpPr/>
          <p:nvPr userDrawn="1"/>
        </p:nvSpPr>
        <p:spPr>
          <a:xfrm>
            <a:off x="8792309" y="0"/>
            <a:ext cx="3399692" cy="1606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0" y="2612770"/>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0" y="3960446"/>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Background pattern&#10;&#10;Description automatically generated">
            <a:extLst>
              <a:ext uri="{FF2B5EF4-FFF2-40B4-BE49-F238E27FC236}">
                <a16:creationId xmlns:a16="http://schemas.microsoft.com/office/drawing/2014/main" id="{6A841C66-0BE5-F453-006B-6EE447B54F95}"/>
              </a:ext>
            </a:extLst>
          </p:cNvPr>
          <p:cNvPicPr>
            <a:picLocks noChangeAspect="1"/>
          </p:cNvPicPr>
          <p:nvPr userDrawn="1"/>
        </p:nvPicPr>
        <p:blipFill rotWithShape="1">
          <a:blip r:embed="rId4">
            <a:alphaModFix/>
          </a:blip>
          <a:srcRect r="32543"/>
          <a:stretch/>
        </p:blipFill>
        <p:spPr>
          <a:xfrm>
            <a:off x="10060571" y="0"/>
            <a:ext cx="2131429" cy="1512125"/>
          </a:xfrm>
          <a:prstGeom prst="rect">
            <a:avLst/>
          </a:prstGeom>
        </p:spPr>
      </p:pic>
    </p:spTree>
    <p:extLst>
      <p:ext uri="{BB962C8B-B14F-4D97-AF65-F5344CB8AC3E}">
        <p14:creationId xmlns:p14="http://schemas.microsoft.com/office/powerpoint/2010/main" val="4173452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rporate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89518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Payer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9" y="1864200"/>
            <a:ext cx="9479204"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7"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3" name="Text Placeholder 2">
            <a:extLst>
              <a:ext uri="{FF2B5EF4-FFF2-40B4-BE49-F238E27FC236}">
                <a16:creationId xmlns:a16="http://schemas.microsoft.com/office/drawing/2014/main" id="{F545CF39-09FA-A746-BA16-39FF74B9A66E}"/>
              </a:ext>
            </a:extLst>
          </p:cNvPr>
          <p:cNvSpPr>
            <a:spLocks noGrp="1"/>
          </p:cNvSpPr>
          <p:nvPr>
            <p:ph type="body" sz="quarter" idx="11"/>
          </p:nvPr>
        </p:nvSpPr>
        <p:spPr>
          <a:xfrm>
            <a:off x="601134" y="3429000"/>
            <a:ext cx="11029951"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7790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ayer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3894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ayer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0" y="2382752"/>
            <a:ext cx="7863000" cy="1046248"/>
          </a:xfrm>
          <a:prstGeom prst="rect">
            <a:avLst/>
          </a:prstGeom>
        </p:spPr>
        <p:txBody>
          <a:bodyPr anchor="b"/>
          <a:lstStyle>
            <a:lvl1pPr algn="l">
              <a:defRPr sz="3733">
                <a:solidFill>
                  <a:schemeClr val="accent2"/>
                </a:solidFill>
              </a:defRPr>
            </a:lvl1pPr>
          </a:lstStyle>
          <a:p>
            <a:r>
              <a:rPr lang="en-US"/>
              <a:t>Click to edit Master title style</a:t>
            </a:r>
          </a:p>
        </p:txBody>
      </p:sp>
      <p:sp>
        <p:nvSpPr>
          <p:cNvPr id="5" name="Google Shape;11;p2">
            <a:extLst>
              <a:ext uri="{FF2B5EF4-FFF2-40B4-BE49-F238E27FC236}">
                <a16:creationId xmlns:a16="http://schemas.microsoft.com/office/drawing/2014/main" id="{EF0B5709-32DB-914D-B984-DFAF1D93F217}"/>
              </a:ext>
            </a:extLst>
          </p:cNvPr>
          <p:cNvSpPr txBox="1">
            <a:spLocks noGrp="1"/>
          </p:cNvSpPr>
          <p:nvPr>
            <p:ph type="subTitle" idx="1"/>
          </p:nvPr>
        </p:nvSpPr>
        <p:spPr>
          <a:xfrm>
            <a:off x="595201" y="3429000"/>
            <a:ext cx="7862999" cy="940861"/>
          </a:xfrm>
          <a:prstGeom prst="rect">
            <a:avLst/>
          </a:prstGeom>
        </p:spPr>
        <p:txBody>
          <a:bodyPr spcFirstLastPara="1" wrap="square" lIns="0" tIns="91425" rIns="91425" bIns="91425" anchor="t" anchorCtr="0">
            <a:noAutofit/>
          </a:bodyPr>
          <a:lstStyle>
            <a:lvl1pPr marL="152396" lvl="0" indent="0" algn="l">
              <a:lnSpc>
                <a:spcPct val="100000"/>
              </a:lnSpc>
              <a:spcBef>
                <a:spcPts val="0"/>
              </a:spcBef>
              <a:spcAft>
                <a:spcPts val="0"/>
              </a:spcAft>
              <a:buSzPct val="100000"/>
              <a:buFont typeface="+mj-lt"/>
              <a:buNone/>
              <a:defRPr sz="2400" b="0" i="0">
                <a:solidFill>
                  <a:schemeClr val="bg2"/>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Tree>
    <p:extLst>
      <p:ext uri="{BB962C8B-B14F-4D97-AF65-F5344CB8AC3E}">
        <p14:creationId xmlns:p14="http://schemas.microsoft.com/office/powerpoint/2010/main" val="8835944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ayer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825455"/>
            <a:ext cx="11013703"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3" name="Text Placeholder 2">
            <a:extLst>
              <a:ext uri="{FF2B5EF4-FFF2-40B4-BE49-F238E27FC236}">
                <a16:creationId xmlns:a16="http://schemas.microsoft.com/office/drawing/2014/main" id="{FDEA6108-36E4-FA4F-8526-C85B59CEF37C}"/>
              </a:ext>
            </a:extLst>
          </p:cNvPr>
          <p:cNvSpPr>
            <a:spLocks noGrp="1"/>
          </p:cNvSpPr>
          <p:nvPr>
            <p:ph type="body" sz="quarter" idx="11"/>
          </p:nvPr>
        </p:nvSpPr>
        <p:spPr>
          <a:xfrm>
            <a:off x="601134" y="2389717"/>
            <a:ext cx="11013017" cy="2004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6129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Life Sciences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8" name="Text Placeholder 4">
            <a:extLst>
              <a:ext uri="{FF2B5EF4-FFF2-40B4-BE49-F238E27FC236}">
                <a16:creationId xmlns:a16="http://schemas.microsoft.com/office/drawing/2014/main" id="{B6F62FC3-6ECB-CD44-9505-AF541445B554}"/>
              </a:ext>
            </a:extLst>
          </p:cNvPr>
          <p:cNvSpPr>
            <a:spLocks noGrp="1"/>
          </p:cNvSpPr>
          <p:nvPr>
            <p:ph type="body" sz="quarter" idx="11"/>
          </p:nvPr>
        </p:nvSpPr>
        <p:spPr>
          <a:xfrm>
            <a:off x="578070" y="1941042"/>
            <a:ext cx="11035861" cy="333248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85372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Life Sciences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8663577" cy="1347676"/>
          </a:xfrm>
          <a:prstGeom prst="rect">
            <a:avLst/>
          </a:prstGeom>
        </p:spPr>
        <p:txBody>
          <a:bodyPr anchor="b"/>
          <a:lstStyle>
            <a:lvl1pP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7"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4" name="Text Placeholder 3">
            <a:extLst>
              <a:ext uri="{FF2B5EF4-FFF2-40B4-BE49-F238E27FC236}">
                <a16:creationId xmlns:a16="http://schemas.microsoft.com/office/drawing/2014/main" id="{520C8721-1419-1749-A239-D1295135BB6B}"/>
              </a:ext>
            </a:extLst>
          </p:cNvPr>
          <p:cNvSpPr>
            <a:spLocks noGrp="1"/>
          </p:cNvSpPr>
          <p:nvPr>
            <p:ph type="body" sz="quarter" idx="11"/>
          </p:nvPr>
        </p:nvSpPr>
        <p:spPr>
          <a:xfrm>
            <a:off x="577851" y="1909234"/>
            <a:ext cx="11025716"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9039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Life Sciences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1505117"/>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9" name="Text Placeholder 4">
            <a:extLst>
              <a:ext uri="{FF2B5EF4-FFF2-40B4-BE49-F238E27FC236}">
                <a16:creationId xmlns:a16="http://schemas.microsoft.com/office/drawing/2014/main" id="{7135D58A-587D-C349-8F6D-02B23FBEC14B}"/>
              </a:ext>
            </a:extLst>
          </p:cNvPr>
          <p:cNvSpPr>
            <a:spLocks noGrp="1"/>
          </p:cNvSpPr>
          <p:nvPr>
            <p:ph type="body" sz="quarter" idx="11"/>
          </p:nvPr>
        </p:nvSpPr>
        <p:spPr>
          <a:xfrm>
            <a:off x="578070" y="2852792"/>
            <a:ext cx="11035861" cy="242073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9643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Life Sciences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9" name="Title 1">
            <a:extLst>
              <a:ext uri="{FF2B5EF4-FFF2-40B4-BE49-F238E27FC236}">
                <a16:creationId xmlns:a16="http://schemas.microsoft.com/office/drawing/2014/main" id="{625256BC-EABC-B744-A3BD-0A9FB4530EB2}"/>
              </a:ext>
            </a:extLst>
          </p:cNvPr>
          <p:cNvSpPr>
            <a:spLocks noGrp="1"/>
          </p:cNvSpPr>
          <p:nvPr>
            <p:ph type="title"/>
          </p:nvPr>
        </p:nvSpPr>
        <p:spPr>
          <a:xfrm>
            <a:off x="578070" y="1505117"/>
            <a:ext cx="11035861" cy="1347676"/>
          </a:xfrm>
          <a:prstGeom prst="rect">
            <a:avLst/>
          </a:prstGeom>
        </p:spPr>
        <p:txBody>
          <a:bodyPr/>
          <a:lstStyle>
            <a:lvl1pPr algn="l">
              <a:defRPr sz="3733">
                <a:solidFill>
                  <a:schemeClr val="accent3"/>
                </a:solidFill>
              </a:defRPr>
            </a:lvl1pPr>
          </a:lstStyle>
          <a:p>
            <a:r>
              <a:rPr lang="en-US"/>
              <a:t>Click to edit Master title style</a:t>
            </a:r>
          </a:p>
        </p:txBody>
      </p:sp>
      <p:sp>
        <p:nvSpPr>
          <p:cNvPr id="8" name="Text Placeholder 4">
            <a:extLst>
              <a:ext uri="{FF2B5EF4-FFF2-40B4-BE49-F238E27FC236}">
                <a16:creationId xmlns:a16="http://schemas.microsoft.com/office/drawing/2014/main" id="{84494002-4B69-5945-B3FF-350563F973BB}"/>
              </a:ext>
            </a:extLst>
          </p:cNvPr>
          <p:cNvSpPr>
            <a:spLocks noGrp="1"/>
          </p:cNvSpPr>
          <p:nvPr>
            <p:ph type="body" sz="quarter" idx="11"/>
          </p:nvPr>
        </p:nvSpPr>
        <p:spPr>
          <a:xfrm>
            <a:off x="578070" y="2852792"/>
            <a:ext cx="11035861" cy="3032699"/>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18657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7924800" y="2081323"/>
            <a:ext cx="3689131" cy="1347676"/>
          </a:xfrm>
          <a:prstGeom prst="rect">
            <a:avLst/>
          </a:prstGeom>
        </p:spPr>
        <p:txBody>
          <a:bodyPr anchor="b"/>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10" name="Text Placeholder 4">
            <a:extLst>
              <a:ext uri="{FF2B5EF4-FFF2-40B4-BE49-F238E27FC236}">
                <a16:creationId xmlns:a16="http://schemas.microsoft.com/office/drawing/2014/main" id="{F018C99F-8115-7749-983B-4503B7E4744A}"/>
              </a:ext>
            </a:extLst>
          </p:cNvPr>
          <p:cNvSpPr>
            <a:spLocks noGrp="1"/>
          </p:cNvSpPr>
          <p:nvPr>
            <p:ph type="body" sz="quarter" idx="11"/>
          </p:nvPr>
        </p:nvSpPr>
        <p:spPr>
          <a:xfrm>
            <a:off x="7924798" y="3422371"/>
            <a:ext cx="3689132" cy="245434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2586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4">
            <a:extLst>
              <a:ext uri="{FF2B5EF4-FFF2-40B4-BE49-F238E27FC236}">
                <a16:creationId xmlns:a16="http://schemas.microsoft.com/office/drawing/2014/main" id="{6C0E782C-75C9-EB49-871C-427AF38D098B}"/>
              </a:ext>
            </a:extLst>
          </p:cNvPr>
          <p:cNvSpPr>
            <a:spLocks noGrp="1"/>
          </p:cNvSpPr>
          <p:nvPr>
            <p:ph type="body" sz="quarter" idx="11"/>
          </p:nvPr>
        </p:nvSpPr>
        <p:spPr>
          <a:xfrm>
            <a:off x="578070" y="1941043"/>
            <a:ext cx="11035861" cy="393567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632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rporate_Content 4">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3606D89-AB39-CC41-B3FB-52331B79EE10}"/>
              </a:ext>
            </a:extLst>
          </p:cNvPr>
          <p:cNvPicPr>
            <a:picLocks noChangeAspect="1"/>
          </p:cNvPicPr>
          <p:nvPr userDrawn="1"/>
        </p:nvPicPr>
        <p:blipFill rotWithShape="1">
          <a:blip r:embed="rId2"/>
          <a:srcRect r="12790"/>
          <a:stretch/>
        </p:blipFill>
        <p:spPr>
          <a:xfrm flipH="1" flipV="1">
            <a:off x="-30966" y="0"/>
            <a:ext cx="10632767" cy="6858000"/>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3402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ck_Style Guide">
    <p:bg>
      <p:bgPr>
        <a:solidFill>
          <a:schemeClr val="l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C0965F-BE47-8247-9843-9DD89EB2B5DD}"/>
              </a:ext>
            </a:extLst>
          </p:cNvPr>
          <p:cNvSpPr>
            <a:spLocks noGrp="1"/>
          </p:cNvSpPr>
          <p:nvPr>
            <p:ph type="title"/>
          </p:nvPr>
        </p:nvSpPr>
        <p:spPr>
          <a:xfrm>
            <a:off x="578070" y="593367"/>
            <a:ext cx="11035861" cy="739248"/>
          </a:xfrm>
          <a:prstGeom prst="rect">
            <a:avLst/>
          </a:prstGeom>
        </p:spPr>
        <p:txBody>
          <a:bodyPr lIns="0" anchor="b"/>
          <a:lstStyle>
            <a:lvl1pPr>
              <a:defRPr sz="3733">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2E453F1-50D7-D84C-94FE-73FB15C601A1}"/>
              </a:ext>
            </a:extLst>
          </p:cNvPr>
          <p:cNvSpPr>
            <a:spLocks noGrp="1"/>
          </p:cNvSpPr>
          <p:nvPr>
            <p:ph type="body" sz="quarter" idx="10"/>
          </p:nvPr>
        </p:nvSpPr>
        <p:spPr>
          <a:xfrm>
            <a:off x="577851" y="1587501"/>
            <a:ext cx="11036300" cy="4595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593B964-16D3-3A42-AA30-5E74832BE3A8}"/>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85484635-394C-8044-B4BA-2DA893833F03}"/>
              </a:ext>
            </a:extLst>
          </p:cNvPr>
          <p:cNvSpPr/>
          <p:nvPr userDrawn="1"/>
        </p:nvSpPr>
        <p:spPr>
          <a:xfrm>
            <a:off x="8696177" y="6421804"/>
            <a:ext cx="2387192"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9" name="Slide Number Placeholder 2">
            <a:extLst>
              <a:ext uri="{FF2B5EF4-FFF2-40B4-BE49-F238E27FC236}">
                <a16:creationId xmlns:a16="http://schemas.microsoft.com/office/drawing/2014/main" id="{ABDDA6A0-4227-9245-B228-C85A16B3E104}"/>
              </a:ext>
            </a:extLst>
          </p:cNvPr>
          <p:cNvSpPr>
            <a:spLocks noGrp="1"/>
          </p:cNvSpPr>
          <p:nvPr>
            <p:ph type="sldNum" idx="11"/>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6088420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591A-84F9-CA4A-9181-14A81CB5DC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3938F3-C55C-184E-AB02-9FE397A29EE4}"/>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36F28E-9659-F545-A886-34331524901F}"/>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4924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cSld name="Color Pallete">
    <p:spTree>
      <p:nvGrpSpPr>
        <p:cNvPr id="1" name=""/>
        <p:cNvGrpSpPr/>
        <p:nvPr/>
      </p:nvGrpSpPr>
      <p:grpSpPr>
        <a:xfrm>
          <a:off x="0" y="0"/>
          <a:ext cx="0" cy="0"/>
          <a:chOff x="0" y="0"/>
          <a:chExt cx="0" cy="0"/>
        </a:xfrm>
      </p:grpSpPr>
      <p:sp>
        <p:nvSpPr>
          <p:cNvPr id="2" name="Title 1"/>
          <p:cNvSpPr>
            <a:spLocks noGrp="1"/>
          </p:cNvSpPr>
          <p:nvPr>
            <p:ph type="title"/>
          </p:nvPr>
        </p:nvSpPr>
        <p:spPr>
          <a:xfrm>
            <a:off x="163871" y="122608"/>
            <a:ext cx="11379200" cy="542544"/>
          </a:xfrm>
          <a:prstGeom prst="rect">
            <a:avLst/>
          </a:prstGeom>
        </p:spPr>
        <p:txBody>
          <a:bodyPr/>
          <a:lstStyle>
            <a:lvl1pPr>
              <a:defRPr>
                <a:latin typeface="Segoe Print" panose="02000600000000000000" pitchFamily="2" charset="0"/>
              </a:defRPr>
            </a:lvl1pPr>
          </a:lstStyle>
          <a:p>
            <a:r>
              <a:rPr lang="en-US"/>
              <a:t>Click to edit Master title style</a:t>
            </a:r>
          </a:p>
        </p:txBody>
      </p:sp>
      <p:sp>
        <p:nvSpPr>
          <p:cNvPr id="3" name="TextBox 2">
            <a:extLst>
              <a:ext uri="{FF2B5EF4-FFF2-40B4-BE49-F238E27FC236}">
                <a16:creationId xmlns:a16="http://schemas.microsoft.com/office/drawing/2014/main" id="{F7ABB8E9-9ECD-49FB-B1F0-630D13A4A042}"/>
              </a:ext>
            </a:extLst>
          </p:cNvPr>
          <p:cNvSpPr txBox="1"/>
          <p:nvPr userDrawn="1"/>
        </p:nvSpPr>
        <p:spPr>
          <a:xfrm>
            <a:off x="11480800" y="6585909"/>
            <a:ext cx="609600" cy="297491"/>
          </a:xfrm>
          <a:prstGeom prst="rect">
            <a:avLst/>
          </a:prstGeom>
        </p:spPr>
        <p:txBody>
          <a:bodyPr wrap="none" rtlCol="0">
            <a:normAutofit fontScale="92500" lnSpcReduction="10000"/>
          </a:bodyPr>
          <a:lstStyle/>
          <a:p>
            <a:fld id="{07EE0FD2-06C2-4AC1-829C-50F93129977C}" type="slidenum">
              <a:rPr lang="en-US" sz="1467" smtClean="0">
                <a:solidFill>
                  <a:schemeClr val="bg1"/>
                </a:solidFill>
              </a:rPr>
              <a:pPr/>
              <a:t>‹#›</a:t>
            </a:fld>
            <a:endParaRPr lang="en-US" sz="1467">
              <a:solidFill>
                <a:schemeClr val="bg1"/>
              </a:solidFill>
            </a:endParaRPr>
          </a:p>
        </p:txBody>
      </p:sp>
    </p:spTree>
    <p:extLst>
      <p:ext uri="{BB962C8B-B14F-4D97-AF65-F5344CB8AC3E}">
        <p14:creationId xmlns:p14="http://schemas.microsoft.com/office/powerpoint/2010/main" val="323445250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20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45536" y="177801"/>
            <a:ext cx="11662833" cy="515599"/>
          </a:xfrm>
        </p:spPr>
        <p:txBody>
          <a:bodyPr/>
          <a:lstStyle>
            <a:lvl1pPr>
              <a:defRPr>
                <a:latin typeface="Segoe Print" panose="02000600000000000000" pitchFamily="2" charset="0"/>
              </a:defRPr>
            </a:lvl1pPr>
          </a:lstStyle>
          <a:p>
            <a:r>
              <a:rPr lang="en-US"/>
              <a:t>Click to edit Master title style</a:t>
            </a:r>
          </a:p>
        </p:txBody>
      </p:sp>
      <p:sp>
        <p:nvSpPr>
          <p:cNvPr id="6" name="Text Placeholder 5"/>
          <p:cNvSpPr>
            <a:spLocks noGrp="1"/>
          </p:cNvSpPr>
          <p:nvPr>
            <p:ph type="body" sz="quarter" idx="10"/>
          </p:nvPr>
        </p:nvSpPr>
        <p:spPr>
          <a:xfrm>
            <a:off x="609600" y="1371600"/>
            <a:ext cx="10972800" cy="4724400"/>
          </a:xfrm>
        </p:spPr>
        <p:txBody>
          <a:bodyPr/>
          <a:lstStyle>
            <a:lvl1pPr>
              <a:defRPr sz="2667"/>
            </a:lvl1pPr>
            <a:lvl2pPr>
              <a:defRPr sz="2667"/>
            </a:lvl2pPr>
            <a:lvl3pPr>
              <a:defRPr sz="2667"/>
            </a:lvl3pPr>
            <a:lvl4pPr>
              <a:defRPr sz="2133"/>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11480800" y="6585909"/>
            <a:ext cx="609600" cy="297491"/>
          </a:xfrm>
          <a:prstGeom prst="rect">
            <a:avLst/>
          </a:prstGeom>
        </p:spPr>
        <p:txBody>
          <a:bodyPr wrap="none" rtlCol="0">
            <a:normAutofit fontScale="92500" lnSpcReduction="10000"/>
          </a:bodyPr>
          <a:lstStyle/>
          <a:p>
            <a:fld id="{07EE0FD2-06C2-4AC1-829C-50F93129977C}" type="slidenum">
              <a:rPr lang="en-US" sz="1467" smtClean="0">
                <a:solidFill>
                  <a:schemeClr val="bg1"/>
                </a:solidFill>
              </a:rPr>
              <a:pPr/>
              <a:t>‹#›</a:t>
            </a:fld>
            <a:endParaRPr lang="en-US" sz="1467">
              <a:solidFill>
                <a:schemeClr val="bg1"/>
              </a:solidFill>
            </a:endParaRPr>
          </a:p>
        </p:txBody>
      </p:sp>
    </p:spTree>
    <p:extLst>
      <p:ext uri="{BB962C8B-B14F-4D97-AF65-F5344CB8AC3E}">
        <p14:creationId xmlns:p14="http://schemas.microsoft.com/office/powerpoint/2010/main" val="513067550"/>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itle-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11480800" y="6585909"/>
            <a:ext cx="609600" cy="297491"/>
          </a:xfrm>
          <a:prstGeom prst="rect">
            <a:avLst/>
          </a:prstGeom>
        </p:spPr>
        <p:txBody>
          <a:bodyPr wrap="none" rtlCol="0">
            <a:normAutofit fontScale="92500" lnSpcReduction="10000"/>
          </a:bodyPr>
          <a:lstStyle/>
          <a:p>
            <a:fld id="{07EE0FD2-06C2-4AC1-829C-50F93129977C}" type="slidenum">
              <a:rPr lang="en-US" sz="1467" smtClean="0">
                <a:solidFill>
                  <a:schemeClr val="bg1"/>
                </a:solidFill>
              </a:rPr>
              <a:pPr/>
              <a:t>‹#›</a:t>
            </a:fld>
            <a:endParaRPr lang="en-US" sz="1467">
              <a:solidFill>
                <a:schemeClr val="bg1"/>
              </a:solidFill>
            </a:endParaRPr>
          </a:p>
        </p:txBody>
      </p:sp>
    </p:spTree>
    <p:extLst>
      <p:ext uri="{BB962C8B-B14F-4D97-AF65-F5344CB8AC3E}">
        <p14:creationId xmlns:p14="http://schemas.microsoft.com/office/powerpoint/2010/main" val="1846863465"/>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Payer_Content 05">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FBD79D-094A-D949-895A-0EEBD02C1D26}"/>
              </a:ext>
            </a:extLst>
          </p:cNvPr>
          <p:cNvGrpSpPr/>
          <p:nvPr userDrawn="1"/>
        </p:nvGrpSpPr>
        <p:grpSpPr>
          <a:xfrm>
            <a:off x="9854843" y="-10433"/>
            <a:ext cx="2337156" cy="2407535"/>
            <a:chOff x="7391132" y="-7825"/>
            <a:chExt cx="1752867" cy="1805651"/>
          </a:xfrm>
        </p:grpSpPr>
        <p:pic>
          <p:nvPicPr>
            <p:cNvPr id="9" name="Picture 8" descr="Background pattern&#10;&#10;Description automatically generated">
              <a:extLst>
                <a:ext uri="{FF2B5EF4-FFF2-40B4-BE49-F238E27FC236}">
                  <a16:creationId xmlns:a16="http://schemas.microsoft.com/office/drawing/2014/main" id="{8685CC87-B225-8E49-96F0-AE622CC70D04}"/>
                </a:ext>
              </a:extLst>
            </p:cNvPr>
            <p:cNvPicPr>
              <a:picLocks noChangeAspect="1"/>
            </p:cNvPicPr>
            <p:nvPr userDrawn="1"/>
          </p:nvPicPr>
          <p:blipFill rotWithShape="1">
            <a:blip r:embed="rId2">
              <a:alphaModFix/>
            </a:blip>
            <a:srcRect l="820" r="65944"/>
            <a:stretch/>
          </p:blipFill>
          <p:spPr>
            <a:xfrm>
              <a:off x="7391132" y="-7825"/>
              <a:ext cx="938668" cy="1805651"/>
            </a:xfrm>
            <a:prstGeom prst="rect">
              <a:avLst/>
            </a:prstGeom>
          </p:spPr>
        </p:pic>
        <p:pic>
          <p:nvPicPr>
            <p:cNvPr id="11" name="Picture 10" descr="Background pattern&#10;&#10;Description automatically generated">
              <a:extLst>
                <a:ext uri="{FF2B5EF4-FFF2-40B4-BE49-F238E27FC236}">
                  <a16:creationId xmlns:a16="http://schemas.microsoft.com/office/drawing/2014/main" id="{3ADBE5EA-74F7-A142-A64F-5216044DA70C}"/>
                </a:ext>
              </a:extLst>
            </p:cNvPr>
            <p:cNvPicPr>
              <a:picLocks noChangeAspect="1"/>
            </p:cNvPicPr>
            <p:nvPr userDrawn="1"/>
          </p:nvPicPr>
          <p:blipFill rotWithShape="1">
            <a:blip r:embed="rId2">
              <a:alphaModFix/>
            </a:blip>
            <a:srcRect l="55820" r="15351"/>
            <a:stretch/>
          </p:blipFill>
          <p:spPr>
            <a:xfrm>
              <a:off x="8329800" y="-7825"/>
              <a:ext cx="814199" cy="1805651"/>
            </a:xfrm>
            <a:prstGeom prst="rect">
              <a:avLst/>
            </a:prstGeom>
          </p:spPr>
        </p:pic>
      </p:grpSp>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405797"/>
            <a:ext cx="11035861" cy="666786"/>
          </a:xfrm>
          <a:prstGeom prst="rect">
            <a:avLst/>
          </a:prstGeom>
        </p:spPr>
        <p:txBody>
          <a:bodyPr anchor="t">
            <a:spAutoFit/>
          </a:bodyPr>
          <a:lstStyle>
            <a:lvl1pPr algn="ctr">
              <a:defRPr sz="3733">
                <a:solidFill>
                  <a:schemeClr val="accent6"/>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438032"/>
            <a:ext cx="11035861" cy="442991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9926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31326204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7" name="Google Shape;10;p2">
            <a:extLst>
              <a:ext uri="{FF2B5EF4-FFF2-40B4-BE49-F238E27FC236}">
                <a16:creationId xmlns:a16="http://schemas.microsoft.com/office/drawing/2014/main" id="{8DC8D02A-4E9C-9249-A9B1-F3EE499E20BD}"/>
              </a:ext>
            </a:extLst>
          </p:cNvPr>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Google Shape;11;p2">
            <a:extLst>
              <a:ext uri="{FF2B5EF4-FFF2-40B4-BE49-F238E27FC236}">
                <a16:creationId xmlns:a16="http://schemas.microsoft.com/office/drawing/2014/main" id="{1D3816C4-DAF1-8240-86D5-A01929F41953}"/>
              </a:ext>
            </a:extLst>
          </p:cNvPr>
          <p:cNvSpPr txBox="1">
            <a:spLocks noGrp="1"/>
          </p:cNvSpPr>
          <p:nvPr>
            <p:ph type="subTitle" idx="1" hasCustomPrompt="1"/>
          </p:nvPr>
        </p:nvSpPr>
        <p:spPr>
          <a:xfrm>
            <a:off x="595189" y="3955970"/>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9" name="Picture 8">
            <a:extLst>
              <a:ext uri="{FF2B5EF4-FFF2-40B4-BE49-F238E27FC236}">
                <a16:creationId xmlns:a16="http://schemas.microsoft.com/office/drawing/2014/main" id="{F8908056-6481-0743-A614-500F759DF0C1}"/>
              </a:ext>
            </a:extLst>
          </p:cNvPr>
          <p:cNvPicPr>
            <a:picLocks noChangeAspect="1"/>
          </p:cNvPicPr>
          <p:nvPr userDrawn="1"/>
        </p:nvPicPr>
        <p:blipFill>
          <a:blip r:embed="rId3"/>
          <a:stretch>
            <a:fillRect/>
          </a:stretch>
        </p:blipFill>
        <p:spPr>
          <a:xfrm>
            <a:off x="585600" y="862872"/>
            <a:ext cx="1573155" cy="288727"/>
          </a:xfrm>
          <a:prstGeom prst="rect">
            <a:avLst/>
          </a:prstGeom>
        </p:spPr>
      </p:pic>
      <p:sp>
        <p:nvSpPr>
          <p:cNvPr id="12" name="Picture Placeholder 3">
            <a:extLst>
              <a:ext uri="{FF2B5EF4-FFF2-40B4-BE49-F238E27FC236}">
                <a16:creationId xmlns:a16="http://schemas.microsoft.com/office/drawing/2014/main" id="{F6B7D380-9FE7-0048-A9BB-BDE89568DFBD}"/>
              </a:ext>
            </a:extLst>
          </p:cNvPr>
          <p:cNvSpPr>
            <a:spLocks noGrp="1"/>
          </p:cNvSpPr>
          <p:nvPr>
            <p:ph type="pic" sz="quarter" idx="10" hasCustomPrompt="1"/>
          </p:nvPr>
        </p:nvSpPr>
        <p:spPr>
          <a:xfrm>
            <a:off x="594784" y="5438694"/>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13" name="Text Placeholder 3">
            <a:extLst>
              <a:ext uri="{FF2B5EF4-FFF2-40B4-BE49-F238E27FC236}">
                <a16:creationId xmlns:a16="http://schemas.microsoft.com/office/drawing/2014/main" id="{C72B7CC8-D048-AA41-9AA4-6779F8865D48}"/>
              </a:ext>
            </a:extLst>
          </p:cNvPr>
          <p:cNvSpPr>
            <a:spLocks noGrp="1"/>
          </p:cNvSpPr>
          <p:nvPr>
            <p:ph type="body" sz="quarter" idx="11" hasCustomPrompt="1"/>
          </p:nvPr>
        </p:nvSpPr>
        <p:spPr>
          <a:xfrm>
            <a:off x="594785"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326093136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29792577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2438041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69957" y="244073"/>
            <a:ext cx="10767736" cy="574453"/>
          </a:xfrm>
        </p:spPr>
        <p:txBody>
          <a:bodyPr lIns="0" tIns="0" rIns="0" bIns="0"/>
          <a:lstStyle>
            <a:lvl1pPr>
              <a:defRPr sz="3733" b="0" i="0">
                <a:solidFill>
                  <a:srgbClr val="13289B"/>
                </a:solidFill>
                <a:latin typeface="Century Schoolbook"/>
                <a:cs typeface="Century Schoolbook"/>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1">
                <a:solidFill>
                  <a:srgbClr val="8D9EB0"/>
                </a:solidFill>
                <a:latin typeface="Roboto Lt"/>
                <a:cs typeface="Roboto Lt"/>
              </a:defRPr>
            </a:lvl1pPr>
          </a:lstStyle>
          <a:p>
            <a:pPr marL="16933">
              <a:spcBef>
                <a:spcPts val="73"/>
              </a:spcBef>
            </a:pPr>
            <a:r>
              <a:rPr lang="en-US" spc="-13"/>
              <a:t>Proprietary</a:t>
            </a:r>
            <a:r>
              <a:rPr lang="en-US" spc="-53"/>
              <a:t> </a:t>
            </a:r>
            <a:r>
              <a:rPr lang="en-US"/>
              <a:t>and</a:t>
            </a:r>
            <a:r>
              <a:rPr lang="en-US" spc="7"/>
              <a:t> </a:t>
            </a:r>
            <a:r>
              <a:rPr lang="en-US"/>
              <a:t>Confidential</a:t>
            </a:r>
            <a:r>
              <a:rPr lang="en-US" spc="207"/>
              <a:t> </a:t>
            </a:r>
            <a:r>
              <a:rPr lang="en-US"/>
              <a:t>©</a:t>
            </a:r>
            <a:r>
              <a:rPr lang="en-US" spc="-13"/>
              <a:t> </a:t>
            </a:r>
            <a:r>
              <a:rPr lang="en-US"/>
              <a:t>2023</a:t>
            </a:r>
            <a:r>
              <a:rPr lang="en-US" spc="20"/>
              <a:t> </a:t>
            </a:r>
            <a:r>
              <a:rPr lang="en-US"/>
              <a:t>Truveris, </a:t>
            </a:r>
            <a:r>
              <a:rPr lang="en-US" spc="-27"/>
              <a:t>Inc.</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7" name="Holder 7"/>
          <p:cNvSpPr>
            <a:spLocks noGrp="1"/>
          </p:cNvSpPr>
          <p:nvPr>
            <p:ph type="sldNum" sz="quarter" idx="7"/>
          </p:nvPr>
        </p:nvSpPr>
        <p:spPr/>
        <p:txBody>
          <a:bodyPr lIns="0" tIns="0" rIns="0" bIns="0"/>
          <a:lstStyle>
            <a:lvl1pPr>
              <a:defRPr sz="800" b="0" i="0">
                <a:solidFill>
                  <a:srgbClr val="8D9EB0"/>
                </a:solidFill>
                <a:latin typeface="Roboto Lt"/>
                <a:cs typeface="Roboto Lt"/>
              </a:defRPr>
            </a:lvl1pPr>
          </a:lstStyle>
          <a:p>
            <a:pPr marL="50799">
              <a:spcBef>
                <a:spcPts val="73"/>
              </a:spcBef>
            </a:pPr>
            <a:fld id="{81D60167-4931-47E6-BA6A-407CBD079E47}" type="slidenum">
              <a:rPr lang="en-US" smtClean="0"/>
              <a:pPr marL="50799">
                <a:spcBef>
                  <a:spcPts val="73"/>
                </a:spcBef>
              </a:pPr>
              <a:t>‹#›</a:t>
            </a:fld>
            <a:endParaRPr lang="en-US"/>
          </a:p>
        </p:txBody>
      </p:sp>
    </p:spTree>
    <p:extLst>
      <p:ext uri="{BB962C8B-B14F-4D97-AF65-F5344CB8AC3E}">
        <p14:creationId xmlns:p14="http://schemas.microsoft.com/office/powerpoint/2010/main" val="3042940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41010"/>
          <a:stretch/>
        </p:blipFill>
        <p:spPr>
          <a:xfrm>
            <a:off x="-15631" y="5483314"/>
            <a:ext cx="2199013"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7325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40950966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hasCustomPrompt="1"/>
          </p:nvPr>
        </p:nvSpPr>
        <p:spPr>
          <a:xfrm>
            <a:off x="595189" y="3955970"/>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862872"/>
            <a:ext cx="1573155" cy="288727"/>
          </a:xfrm>
          <a:prstGeom prst="rect">
            <a:avLst/>
          </a:prstGeom>
        </p:spPr>
      </p:pic>
      <p:sp>
        <p:nvSpPr>
          <p:cNvPr id="5" name="Picture Placeholder 3">
            <a:extLst>
              <a:ext uri="{FF2B5EF4-FFF2-40B4-BE49-F238E27FC236}">
                <a16:creationId xmlns:a16="http://schemas.microsoft.com/office/drawing/2014/main" id="{1A49E1B9-0DE7-CC4D-B2CB-ED68C30C70DB}"/>
              </a:ext>
            </a:extLst>
          </p:cNvPr>
          <p:cNvSpPr>
            <a:spLocks noGrp="1"/>
          </p:cNvSpPr>
          <p:nvPr>
            <p:ph type="pic" sz="quarter" idx="10" hasCustomPrompt="1"/>
          </p:nvPr>
        </p:nvSpPr>
        <p:spPr>
          <a:xfrm>
            <a:off x="594784" y="5438694"/>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4" name="Text Placeholder 3">
            <a:extLst>
              <a:ext uri="{FF2B5EF4-FFF2-40B4-BE49-F238E27FC236}">
                <a16:creationId xmlns:a16="http://schemas.microsoft.com/office/drawing/2014/main" id="{987F4772-64AA-2A49-B9F4-8493D4050FD9}"/>
              </a:ext>
            </a:extLst>
          </p:cNvPr>
          <p:cNvSpPr>
            <a:spLocks noGrp="1"/>
          </p:cNvSpPr>
          <p:nvPr>
            <p:ph type="body" sz="quarter" idx="11" hasCustomPrompt="1"/>
          </p:nvPr>
        </p:nvSpPr>
        <p:spPr>
          <a:xfrm>
            <a:off x="594785"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25199436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bg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tx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2"/>
          <a:srcRect/>
          <a:stretch/>
        </p:blipFill>
        <p:spPr>
          <a:xfrm>
            <a:off x="588587" y="2084738"/>
            <a:ext cx="1567181" cy="288727"/>
          </a:xfrm>
          <a:prstGeom prst="rect">
            <a:avLst/>
          </a:prstGeom>
        </p:spPr>
      </p:pic>
    </p:spTree>
    <p:extLst>
      <p:ext uri="{BB962C8B-B14F-4D97-AF65-F5344CB8AC3E}">
        <p14:creationId xmlns:p14="http://schemas.microsoft.com/office/powerpoint/2010/main" val="302023856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5" name="Picture 4">
            <a:extLst>
              <a:ext uri="{FF2B5EF4-FFF2-40B4-BE49-F238E27FC236}">
                <a16:creationId xmlns:a16="http://schemas.microsoft.com/office/drawing/2014/main" id="{97971C2F-3E8C-0342-BF6D-B4F19BB62A5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6" name="Rectangle 5">
            <a:extLst>
              <a:ext uri="{FF2B5EF4-FFF2-40B4-BE49-F238E27FC236}">
                <a16:creationId xmlns:a16="http://schemas.microsoft.com/office/drawing/2014/main" id="{491A7889-531C-CE46-8F19-6D8644438865}"/>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Tree>
    <p:extLst>
      <p:ext uri="{BB962C8B-B14F-4D97-AF65-F5344CB8AC3E}">
        <p14:creationId xmlns:p14="http://schemas.microsoft.com/office/powerpoint/2010/main" val="272597958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6" name="Picture 5">
            <a:extLst>
              <a:ext uri="{FF2B5EF4-FFF2-40B4-BE49-F238E27FC236}">
                <a16:creationId xmlns:a16="http://schemas.microsoft.com/office/drawing/2014/main" id="{12F201C4-789F-0742-8219-94187A5F301A}"/>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8" name="Rectangle 7">
            <a:extLst>
              <a:ext uri="{FF2B5EF4-FFF2-40B4-BE49-F238E27FC236}">
                <a16:creationId xmlns:a16="http://schemas.microsoft.com/office/drawing/2014/main" id="{AC9ECC84-DA49-A24F-A9CA-C55252371ECE}"/>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Tree>
    <p:extLst>
      <p:ext uri="{BB962C8B-B14F-4D97-AF65-F5344CB8AC3E}">
        <p14:creationId xmlns:p14="http://schemas.microsoft.com/office/powerpoint/2010/main" val="9600549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1" y="393669"/>
            <a:ext cx="10996583" cy="1046248"/>
          </a:xfrm>
          <a:prstGeom prst="rect">
            <a:avLst/>
          </a:prstGeom>
        </p:spPr>
        <p:txBody>
          <a:bodyPr anchor="b"/>
          <a:lstStyle>
            <a:lvl1pPr algn="ctr">
              <a:defRPr sz="3733">
                <a:solidFill>
                  <a:schemeClr val="bg1"/>
                </a:solidFill>
              </a:defRPr>
            </a:lvl1pPr>
          </a:lstStyle>
          <a:p>
            <a:r>
              <a:rPr lang="en-US"/>
              <a:t>Click to edit Master title style</a:t>
            </a: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2021 Truveris, Inc. </a:t>
            </a:r>
          </a:p>
        </p:txBody>
      </p:sp>
      <p:sp>
        <p:nvSpPr>
          <p:cNvPr id="4" name="Text Placeholder 3">
            <a:extLst>
              <a:ext uri="{FF2B5EF4-FFF2-40B4-BE49-F238E27FC236}">
                <a16:creationId xmlns:a16="http://schemas.microsoft.com/office/drawing/2014/main" id="{D8E3B05A-657A-694F-A9E2-0DF47018AC13}"/>
              </a:ext>
            </a:extLst>
          </p:cNvPr>
          <p:cNvSpPr>
            <a:spLocks noGrp="1"/>
          </p:cNvSpPr>
          <p:nvPr>
            <p:ph type="body" sz="quarter" idx="11"/>
          </p:nvPr>
        </p:nvSpPr>
        <p:spPr>
          <a:xfrm>
            <a:off x="594784" y="1439334"/>
            <a:ext cx="10996083" cy="1445684"/>
          </a:xfrm>
        </p:spPr>
        <p:txBody>
          <a:bodyPr/>
          <a:lstStyle>
            <a:lvl1pPr algn="ctr">
              <a:defRPr>
                <a:solidFill>
                  <a:schemeClr val="bg1"/>
                </a:solidFill>
              </a:defRPr>
            </a:lvl1pPr>
            <a:lvl2pPr algn="ctr">
              <a:buClr>
                <a:schemeClr val="bg1"/>
              </a:buClr>
              <a:defRPr>
                <a:solidFill>
                  <a:schemeClr val="bg1"/>
                </a:solidFill>
              </a:defRPr>
            </a:lvl2pPr>
            <a:lvl3pPr algn="ctr">
              <a:buClr>
                <a:schemeClr val="bg1"/>
              </a:buClr>
              <a:defRPr>
                <a:solidFill>
                  <a:schemeClr val="bg1"/>
                </a:solidFill>
              </a:defRPr>
            </a:lvl3pPr>
            <a:lvl4pPr algn="ctr">
              <a:buClr>
                <a:schemeClr val="bg1"/>
              </a:buClr>
              <a:defRPr>
                <a:solidFill>
                  <a:schemeClr val="bg1"/>
                </a:solidFill>
              </a:defRPr>
            </a:lvl4pPr>
            <a:lvl5pPr algn="ct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22420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8" name="Google Shape;10;p2">
            <a:extLst>
              <a:ext uri="{FF2B5EF4-FFF2-40B4-BE49-F238E27FC236}">
                <a16:creationId xmlns:a16="http://schemas.microsoft.com/office/drawing/2014/main" id="{E49878DF-CFE3-9D40-9B12-BB3178CF0B94}"/>
              </a:ext>
            </a:extLst>
          </p:cNvPr>
          <p:cNvSpPr txBox="1">
            <a:spLocks noGrp="1"/>
          </p:cNvSpPr>
          <p:nvPr>
            <p:ph type="ctrTitle" hasCustomPrompt="1"/>
          </p:nvPr>
        </p:nvSpPr>
        <p:spPr>
          <a:xfrm>
            <a:off x="595200" y="547492"/>
            <a:ext cx="11011200" cy="4529177"/>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“Quote”</a:t>
            </a:r>
            <a:endParaRPr/>
          </a:p>
        </p:txBody>
      </p:sp>
      <p:sp>
        <p:nvSpPr>
          <p:cNvPr id="11" name="Google Shape;11;p2">
            <a:extLst>
              <a:ext uri="{FF2B5EF4-FFF2-40B4-BE49-F238E27FC236}">
                <a16:creationId xmlns:a16="http://schemas.microsoft.com/office/drawing/2014/main" id="{B2BE1E6C-FDAE-9C46-8089-67C202FA99BA}"/>
              </a:ext>
            </a:extLst>
          </p:cNvPr>
          <p:cNvSpPr txBox="1">
            <a:spLocks noGrp="1"/>
          </p:cNvSpPr>
          <p:nvPr>
            <p:ph type="subTitle" idx="1" hasCustomPrompt="1"/>
          </p:nvPr>
        </p:nvSpPr>
        <p:spPr>
          <a:xfrm>
            <a:off x="595190" y="5597296"/>
            <a:ext cx="5860575"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4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Name, title</a:t>
            </a:r>
            <a:endParaRPr/>
          </a:p>
        </p:txBody>
      </p:sp>
      <p:pic>
        <p:nvPicPr>
          <p:cNvPr id="12" name="Picture 11">
            <a:extLst>
              <a:ext uri="{FF2B5EF4-FFF2-40B4-BE49-F238E27FC236}">
                <a16:creationId xmlns:a16="http://schemas.microsoft.com/office/drawing/2014/main" id="{A40E0728-8D53-8F46-B463-EEB9380C706D}"/>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13" name="Rectangle 12">
            <a:extLst>
              <a:ext uri="{FF2B5EF4-FFF2-40B4-BE49-F238E27FC236}">
                <a16:creationId xmlns:a16="http://schemas.microsoft.com/office/drawing/2014/main" id="{773DABB4-44A8-6848-B3F3-99E72E5E7716}"/>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2021 Truveris, Inc. </a:t>
            </a:r>
          </a:p>
        </p:txBody>
      </p:sp>
    </p:spTree>
    <p:extLst>
      <p:ext uri="{BB962C8B-B14F-4D97-AF65-F5344CB8AC3E}">
        <p14:creationId xmlns:p14="http://schemas.microsoft.com/office/powerpoint/2010/main" val="260897999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rporate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4" name="Text Placeholder 3">
            <a:extLst>
              <a:ext uri="{FF2B5EF4-FFF2-40B4-BE49-F238E27FC236}">
                <a16:creationId xmlns:a16="http://schemas.microsoft.com/office/drawing/2014/main" id="{8E3896D7-9236-8941-A2A4-3A61E89374ED}"/>
              </a:ext>
            </a:extLst>
          </p:cNvPr>
          <p:cNvSpPr>
            <a:spLocks noGrp="1"/>
          </p:cNvSpPr>
          <p:nvPr>
            <p:ph type="body" sz="quarter" idx="11"/>
          </p:nvPr>
        </p:nvSpPr>
        <p:spPr>
          <a:xfrm>
            <a:off x="577851" y="1940985"/>
            <a:ext cx="11036300" cy="332951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5804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rporate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5481612" y="764419"/>
            <a:ext cx="6124800"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5482167" y="2544234"/>
            <a:ext cx="6123517"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61378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Corporate_Content 2">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3747436" y="764419"/>
            <a:ext cx="7858976"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3748353" y="2544234"/>
            <a:ext cx="7857331"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Background pattern&#10;&#10;Description automatically generated">
            <a:extLst>
              <a:ext uri="{FF2B5EF4-FFF2-40B4-BE49-F238E27FC236}">
                <a16:creationId xmlns:a16="http://schemas.microsoft.com/office/drawing/2014/main" id="{445171D7-2CDF-DC41-8925-E416B70FEDCE}"/>
              </a:ext>
            </a:extLst>
          </p:cNvPr>
          <p:cNvPicPr>
            <a:picLocks noChangeAspect="1"/>
          </p:cNvPicPr>
          <p:nvPr userDrawn="1"/>
        </p:nvPicPr>
        <p:blipFill rotWithShape="1">
          <a:blip r:embed="rId3"/>
          <a:srcRect l="866" t="1" b="1067"/>
          <a:stretch/>
        </p:blipFill>
        <p:spPr>
          <a:xfrm flipV="1">
            <a:off x="-12833" y="-12833"/>
            <a:ext cx="4085893" cy="3807149"/>
          </a:xfrm>
          <a:prstGeom prst="rect">
            <a:avLst/>
          </a:prstGeom>
        </p:spPr>
      </p:pic>
    </p:spTree>
    <p:extLst>
      <p:ext uri="{BB962C8B-B14F-4D97-AF65-F5344CB8AC3E}">
        <p14:creationId xmlns:p14="http://schemas.microsoft.com/office/powerpoint/2010/main" val="2344040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H="1" flipV="1">
            <a:off x="8476801" y="0"/>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2338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rporate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4305297"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9" name="Text Placeholder 4">
            <a:extLst>
              <a:ext uri="{FF2B5EF4-FFF2-40B4-BE49-F238E27FC236}">
                <a16:creationId xmlns:a16="http://schemas.microsoft.com/office/drawing/2014/main" id="{1C88AA53-9AE8-344E-B5C9-71B368FF1F51}"/>
              </a:ext>
            </a:extLst>
          </p:cNvPr>
          <p:cNvSpPr>
            <a:spLocks noGrp="1"/>
          </p:cNvSpPr>
          <p:nvPr>
            <p:ph type="body" sz="quarter" idx="11"/>
          </p:nvPr>
        </p:nvSpPr>
        <p:spPr>
          <a:xfrm>
            <a:off x="578070" y="1910045"/>
            <a:ext cx="4305297" cy="396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4815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rporate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4650"/>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73738"/>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02628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Corporate_Content 4">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3606D89-AB39-CC41-B3FB-52331B79EE10}"/>
              </a:ext>
            </a:extLst>
          </p:cNvPr>
          <p:cNvPicPr>
            <a:picLocks noChangeAspect="1"/>
          </p:cNvPicPr>
          <p:nvPr userDrawn="1"/>
        </p:nvPicPr>
        <p:blipFill rotWithShape="1">
          <a:blip r:embed="rId2"/>
          <a:srcRect r="12790"/>
          <a:stretch/>
        </p:blipFill>
        <p:spPr>
          <a:xfrm flipH="1" flipV="1">
            <a:off x="-11613" y="13109"/>
            <a:ext cx="10632767" cy="6858000"/>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02620"/>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61708"/>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251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41010"/>
          <a:stretch/>
        </p:blipFill>
        <p:spPr>
          <a:xfrm>
            <a:off x="-15631" y="5483314"/>
            <a:ext cx="2199013"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589149" y="614650"/>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66990" y="1373738"/>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9864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4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H="1" flipV="1">
            <a:off x="8476801" y="0"/>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31230"/>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90318"/>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58646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7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26730" r="21325"/>
          <a:stretch/>
        </p:blipFill>
        <p:spPr>
          <a:xfrm flipH="1" flipV="1">
            <a:off x="10255626" y="-12833"/>
            <a:ext cx="1936375"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31230"/>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90318"/>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16075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5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V="1">
            <a:off x="-89833" y="-12833"/>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8397"/>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77484"/>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319365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6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363"/>
          <a:stretch/>
        </p:blipFill>
        <p:spPr>
          <a:xfrm flipV="1">
            <a:off x="-14013" y="-12833"/>
            <a:ext cx="237220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8397"/>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77484"/>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13887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8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7359" r="-1"/>
          <a:stretch/>
        </p:blipFill>
        <p:spPr>
          <a:xfrm flipV="1">
            <a:off x="-13253" y="-12833"/>
            <a:ext cx="1589569"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8397"/>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77484"/>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0689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9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7359" r="-1"/>
          <a:stretch/>
        </p:blipFill>
        <p:spPr>
          <a:xfrm flipH="1" flipV="1">
            <a:off x="10615684" y="-12833"/>
            <a:ext cx="1589569"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8397"/>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377484"/>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353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485"/>
          <a:stretch/>
        </p:blipFill>
        <p:spPr>
          <a:xfrm flipH="1" flipV="1">
            <a:off x="9837172" y="-12833"/>
            <a:ext cx="2367661"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0147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6250" r="4691"/>
          <a:stretch/>
        </p:blipFill>
        <p:spPr>
          <a:xfrm flipH="1">
            <a:off x="-15631" y="5483314"/>
            <a:ext cx="145606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613957"/>
            <a:ext cx="11013703" cy="759088"/>
          </a:xfrm>
          <a:prstGeom prst="rect">
            <a:avLst/>
          </a:prstGeom>
        </p:spPr>
        <p:txBody>
          <a:bodyPr spcFirstLastPara="1" wrap="square" lIns="91440" tIns="91425" rIns="91440" bIns="91425" anchor="b" anchorCtr="0">
            <a:sp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1571136"/>
            <a:ext cx="11035861" cy="3702393"/>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44940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0" y="2612770"/>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0" y="3960446"/>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7186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Payer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9" y="1864200"/>
            <a:ext cx="9479204"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a:t>
            </a:r>
            <a:r>
              <a:rPr kumimoji="0" lang="en-US" sz="800" b="0" i="1" u="none" strike="noStrike" kern="1200" cap="none" spc="0" normalizeH="0" baseline="0" noProof="0" dirty="0" err="1">
                <a:ln>
                  <a:noFill/>
                </a:ln>
                <a:solidFill>
                  <a:schemeClr val="tx2"/>
                </a:solidFill>
                <a:effectLst/>
                <a:uLnTx/>
                <a:uFillTx/>
                <a:latin typeface="Roboto Lt" panose="02000000000000000000" pitchFamily="2" charset="0"/>
                <a:ea typeface="Roboto Lt" panose="02000000000000000000" pitchFamily="2" charset="0"/>
                <a:cs typeface="Arial"/>
                <a:sym typeface="Arial"/>
              </a:rPr>
              <a:t>Truveris</a:t>
            </a:r>
            <a:r>
              <a:rPr kumimoji="0" lang="en-US" sz="800" b="0" i="1" u="none" strike="noStrike" kern="1200" cap="none" spc="0" normalizeH="0" baseline="0" noProof="0" dirty="0">
                <a:ln>
                  <a:noFill/>
                </a:ln>
                <a:solidFill>
                  <a:schemeClr val="tx2"/>
                </a:solidFill>
                <a:effectLst/>
                <a:uLnTx/>
                <a:uFillTx/>
                <a:latin typeface="Roboto Lt" panose="02000000000000000000" pitchFamily="2" charset="0"/>
                <a:ea typeface="Roboto Lt" panose="02000000000000000000" pitchFamily="2" charset="0"/>
                <a:cs typeface="Arial"/>
                <a:sym typeface="Arial"/>
              </a:rPr>
              <a:t>, Inc. </a:t>
            </a:r>
          </a:p>
        </p:txBody>
      </p:sp>
      <p:sp>
        <p:nvSpPr>
          <p:cNvPr id="3" name="Text Placeholder 2">
            <a:extLst>
              <a:ext uri="{FF2B5EF4-FFF2-40B4-BE49-F238E27FC236}">
                <a16:creationId xmlns:a16="http://schemas.microsoft.com/office/drawing/2014/main" id="{F545CF39-09FA-A746-BA16-39FF74B9A66E}"/>
              </a:ext>
            </a:extLst>
          </p:cNvPr>
          <p:cNvSpPr>
            <a:spLocks noGrp="1"/>
          </p:cNvSpPr>
          <p:nvPr>
            <p:ph type="body" sz="quarter" idx="11"/>
          </p:nvPr>
        </p:nvSpPr>
        <p:spPr>
          <a:xfrm>
            <a:off x="601134" y="3429000"/>
            <a:ext cx="11029951"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4572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ayer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41234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Payer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91EC06E1-6026-0543-9E66-BD8D852D0FD2}"/>
              </a:ext>
            </a:extLst>
          </p:cNvPr>
          <p:cNvSpPr/>
          <p:nvPr userDrawn="1"/>
        </p:nvSpPr>
        <p:spPr>
          <a:xfrm>
            <a:off x="8950713" y="1"/>
            <a:ext cx="1204332" cy="1011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599469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Payer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0" y="2382752"/>
            <a:ext cx="7863000" cy="1046248"/>
          </a:xfrm>
          <a:prstGeom prst="rect">
            <a:avLst/>
          </a:prstGeom>
        </p:spPr>
        <p:txBody>
          <a:bodyPr anchor="b"/>
          <a:lstStyle>
            <a:lvl1pPr algn="l">
              <a:defRPr sz="3733">
                <a:solidFill>
                  <a:schemeClr val="accent2"/>
                </a:solidFill>
              </a:defRPr>
            </a:lvl1pPr>
          </a:lstStyle>
          <a:p>
            <a:r>
              <a:rPr lang="en-US"/>
              <a:t>Click to edit Master title style</a:t>
            </a:r>
          </a:p>
        </p:txBody>
      </p:sp>
      <p:sp>
        <p:nvSpPr>
          <p:cNvPr id="5" name="Google Shape;11;p2">
            <a:extLst>
              <a:ext uri="{FF2B5EF4-FFF2-40B4-BE49-F238E27FC236}">
                <a16:creationId xmlns:a16="http://schemas.microsoft.com/office/drawing/2014/main" id="{EF0B5709-32DB-914D-B984-DFAF1D93F217}"/>
              </a:ext>
            </a:extLst>
          </p:cNvPr>
          <p:cNvSpPr txBox="1">
            <a:spLocks noGrp="1"/>
          </p:cNvSpPr>
          <p:nvPr>
            <p:ph type="subTitle" idx="1"/>
          </p:nvPr>
        </p:nvSpPr>
        <p:spPr>
          <a:xfrm>
            <a:off x="595201" y="3429000"/>
            <a:ext cx="7862999" cy="940861"/>
          </a:xfrm>
          <a:prstGeom prst="rect">
            <a:avLst/>
          </a:prstGeom>
        </p:spPr>
        <p:txBody>
          <a:bodyPr spcFirstLastPara="1" wrap="square" lIns="0" tIns="91425" rIns="91425" bIns="91425" anchor="t" anchorCtr="0">
            <a:noAutofit/>
          </a:bodyPr>
          <a:lstStyle>
            <a:lvl1pPr marL="152396" lvl="0" indent="0" algn="l">
              <a:lnSpc>
                <a:spcPct val="100000"/>
              </a:lnSpc>
              <a:spcBef>
                <a:spcPts val="0"/>
              </a:spcBef>
              <a:spcAft>
                <a:spcPts val="0"/>
              </a:spcAft>
              <a:buSzPct val="100000"/>
              <a:buFont typeface="+mj-lt"/>
              <a:buNone/>
              <a:defRPr sz="2400" b="0" i="0">
                <a:solidFill>
                  <a:schemeClr val="bg2"/>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Tree>
    <p:extLst>
      <p:ext uri="{BB962C8B-B14F-4D97-AF65-F5344CB8AC3E}">
        <p14:creationId xmlns:p14="http://schemas.microsoft.com/office/powerpoint/2010/main" val="8281326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Payer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825455"/>
            <a:ext cx="11013703"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3" name="Text Placeholder 2">
            <a:extLst>
              <a:ext uri="{FF2B5EF4-FFF2-40B4-BE49-F238E27FC236}">
                <a16:creationId xmlns:a16="http://schemas.microsoft.com/office/drawing/2014/main" id="{FDEA6108-36E4-FA4F-8526-C85B59CEF37C}"/>
              </a:ext>
            </a:extLst>
          </p:cNvPr>
          <p:cNvSpPr>
            <a:spLocks noGrp="1"/>
          </p:cNvSpPr>
          <p:nvPr>
            <p:ph type="body" sz="quarter" idx="11"/>
          </p:nvPr>
        </p:nvSpPr>
        <p:spPr>
          <a:xfrm>
            <a:off x="601134" y="2389717"/>
            <a:ext cx="11013017" cy="2004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6105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Life Sciences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2021 Truveris, Inc. </a:t>
            </a:r>
          </a:p>
        </p:txBody>
      </p:sp>
      <p:sp>
        <p:nvSpPr>
          <p:cNvPr id="8" name="Text Placeholder 4">
            <a:extLst>
              <a:ext uri="{FF2B5EF4-FFF2-40B4-BE49-F238E27FC236}">
                <a16:creationId xmlns:a16="http://schemas.microsoft.com/office/drawing/2014/main" id="{B6F62FC3-6ECB-CD44-9505-AF541445B554}"/>
              </a:ext>
            </a:extLst>
          </p:cNvPr>
          <p:cNvSpPr>
            <a:spLocks noGrp="1"/>
          </p:cNvSpPr>
          <p:nvPr>
            <p:ph type="body" sz="quarter" idx="11"/>
          </p:nvPr>
        </p:nvSpPr>
        <p:spPr>
          <a:xfrm>
            <a:off x="578070" y="1941042"/>
            <a:ext cx="11035861" cy="333248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9055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Life Sciences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8663577" cy="1347676"/>
          </a:xfrm>
          <a:prstGeom prst="rect">
            <a:avLst/>
          </a:prstGeom>
        </p:spPr>
        <p:txBody>
          <a:bodyPr anchor="b"/>
          <a:lstStyle>
            <a:lvl1pP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2021 Truveris, Inc. </a:t>
            </a:r>
          </a:p>
        </p:txBody>
      </p:sp>
      <p:sp>
        <p:nvSpPr>
          <p:cNvPr id="4" name="Text Placeholder 3">
            <a:extLst>
              <a:ext uri="{FF2B5EF4-FFF2-40B4-BE49-F238E27FC236}">
                <a16:creationId xmlns:a16="http://schemas.microsoft.com/office/drawing/2014/main" id="{520C8721-1419-1749-A239-D1295135BB6B}"/>
              </a:ext>
            </a:extLst>
          </p:cNvPr>
          <p:cNvSpPr>
            <a:spLocks noGrp="1"/>
          </p:cNvSpPr>
          <p:nvPr>
            <p:ph type="body" sz="quarter" idx="11"/>
          </p:nvPr>
        </p:nvSpPr>
        <p:spPr>
          <a:xfrm>
            <a:off x="577851" y="1909234"/>
            <a:ext cx="11025716"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97353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Life Sciences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1505117"/>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2021 Truveris, Inc. </a:t>
            </a:r>
          </a:p>
        </p:txBody>
      </p:sp>
      <p:sp>
        <p:nvSpPr>
          <p:cNvPr id="9" name="Text Placeholder 4">
            <a:extLst>
              <a:ext uri="{FF2B5EF4-FFF2-40B4-BE49-F238E27FC236}">
                <a16:creationId xmlns:a16="http://schemas.microsoft.com/office/drawing/2014/main" id="{7135D58A-587D-C349-8F6D-02B23FBEC14B}"/>
              </a:ext>
            </a:extLst>
          </p:cNvPr>
          <p:cNvSpPr>
            <a:spLocks noGrp="1"/>
          </p:cNvSpPr>
          <p:nvPr>
            <p:ph type="body" sz="quarter" idx="11"/>
          </p:nvPr>
        </p:nvSpPr>
        <p:spPr>
          <a:xfrm>
            <a:off x="578070" y="2852792"/>
            <a:ext cx="11035861" cy="242073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977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V="1">
            <a:off x="-89833" y="-12833"/>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0975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Life Sciences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2021 Truveris, Inc. </a:t>
            </a:r>
          </a:p>
        </p:txBody>
      </p:sp>
      <p:sp>
        <p:nvSpPr>
          <p:cNvPr id="9" name="Title 1">
            <a:extLst>
              <a:ext uri="{FF2B5EF4-FFF2-40B4-BE49-F238E27FC236}">
                <a16:creationId xmlns:a16="http://schemas.microsoft.com/office/drawing/2014/main" id="{625256BC-EABC-B744-A3BD-0A9FB4530EB2}"/>
              </a:ext>
            </a:extLst>
          </p:cNvPr>
          <p:cNvSpPr>
            <a:spLocks noGrp="1"/>
          </p:cNvSpPr>
          <p:nvPr>
            <p:ph type="title"/>
          </p:nvPr>
        </p:nvSpPr>
        <p:spPr>
          <a:xfrm>
            <a:off x="578070" y="1505117"/>
            <a:ext cx="11035861" cy="1347676"/>
          </a:xfrm>
          <a:prstGeom prst="rect">
            <a:avLst/>
          </a:prstGeom>
        </p:spPr>
        <p:txBody>
          <a:bodyPr/>
          <a:lstStyle>
            <a:lvl1pPr algn="l">
              <a:defRPr sz="3733">
                <a:solidFill>
                  <a:schemeClr val="accent3"/>
                </a:solidFill>
              </a:defRPr>
            </a:lvl1pPr>
          </a:lstStyle>
          <a:p>
            <a:r>
              <a:rPr lang="en-US"/>
              <a:t>Click to edit Master title style</a:t>
            </a:r>
          </a:p>
        </p:txBody>
      </p:sp>
      <p:sp>
        <p:nvSpPr>
          <p:cNvPr id="8" name="Text Placeholder 4">
            <a:extLst>
              <a:ext uri="{FF2B5EF4-FFF2-40B4-BE49-F238E27FC236}">
                <a16:creationId xmlns:a16="http://schemas.microsoft.com/office/drawing/2014/main" id="{84494002-4B69-5945-B3FF-350563F973BB}"/>
              </a:ext>
            </a:extLst>
          </p:cNvPr>
          <p:cNvSpPr>
            <a:spLocks noGrp="1"/>
          </p:cNvSpPr>
          <p:nvPr>
            <p:ph type="body" sz="quarter" idx="11"/>
          </p:nvPr>
        </p:nvSpPr>
        <p:spPr>
          <a:xfrm>
            <a:off x="578070" y="2852792"/>
            <a:ext cx="11035861" cy="3032699"/>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09086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7924800" y="2081323"/>
            <a:ext cx="3689131" cy="1347676"/>
          </a:xfrm>
          <a:prstGeom prst="rect">
            <a:avLst/>
          </a:prstGeom>
        </p:spPr>
        <p:txBody>
          <a:bodyPr anchor="b"/>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10" name="Text Placeholder 4">
            <a:extLst>
              <a:ext uri="{FF2B5EF4-FFF2-40B4-BE49-F238E27FC236}">
                <a16:creationId xmlns:a16="http://schemas.microsoft.com/office/drawing/2014/main" id="{F018C99F-8115-7749-983B-4503B7E4744A}"/>
              </a:ext>
            </a:extLst>
          </p:cNvPr>
          <p:cNvSpPr>
            <a:spLocks noGrp="1"/>
          </p:cNvSpPr>
          <p:nvPr>
            <p:ph type="body" sz="quarter" idx="11"/>
          </p:nvPr>
        </p:nvSpPr>
        <p:spPr>
          <a:xfrm>
            <a:off x="7924798" y="3422371"/>
            <a:ext cx="3689132" cy="245434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4461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9" name="Text Placeholder 4">
            <a:extLst>
              <a:ext uri="{FF2B5EF4-FFF2-40B4-BE49-F238E27FC236}">
                <a16:creationId xmlns:a16="http://schemas.microsoft.com/office/drawing/2014/main" id="{6C0E782C-75C9-EB49-871C-427AF38D098B}"/>
              </a:ext>
            </a:extLst>
          </p:cNvPr>
          <p:cNvSpPr>
            <a:spLocks noGrp="1"/>
          </p:cNvSpPr>
          <p:nvPr>
            <p:ph type="body" sz="quarter" idx="11"/>
          </p:nvPr>
        </p:nvSpPr>
        <p:spPr>
          <a:xfrm>
            <a:off x="578070" y="1941043"/>
            <a:ext cx="11035861" cy="393567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18663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9" name="Text Placeholder 4">
            <a:extLst>
              <a:ext uri="{FF2B5EF4-FFF2-40B4-BE49-F238E27FC236}">
                <a16:creationId xmlns:a16="http://schemas.microsoft.com/office/drawing/2014/main" id="{6C0E782C-75C9-EB49-871C-427AF38D098B}"/>
              </a:ext>
            </a:extLst>
          </p:cNvPr>
          <p:cNvSpPr>
            <a:spLocks noGrp="1"/>
          </p:cNvSpPr>
          <p:nvPr>
            <p:ph type="body" sz="quarter" idx="11"/>
          </p:nvPr>
        </p:nvSpPr>
        <p:spPr>
          <a:xfrm>
            <a:off x="578070" y="1941043"/>
            <a:ext cx="11035861" cy="393567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10683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lack_Style Guide">
    <p:bg>
      <p:bgPr>
        <a:solidFill>
          <a:schemeClr val="l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C0965F-BE47-8247-9843-9DD89EB2B5DD}"/>
              </a:ext>
            </a:extLst>
          </p:cNvPr>
          <p:cNvSpPr>
            <a:spLocks noGrp="1"/>
          </p:cNvSpPr>
          <p:nvPr>
            <p:ph type="title"/>
          </p:nvPr>
        </p:nvSpPr>
        <p:spPr>
          <a:xfrm>
            <a:off x="578070" y="593367"/>
            <a:ext cx="11035861" cy="739248"/>
          </a:xfrm>
          <a:prstGeom prst="rect">
            <a:avLst/>
          </a:prstGeom>
        </p:spPr>
        <p:txBody>
          <a:bodyPr lIns="0" anchor="b"/>
          <a:lstStyle>
            <a:lvl1pPr>
              <a:defRPr sz="3733">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2E453F1-50D7-D84C-94FE-73FB15C601A1}"/>
              </a:ext>
            </a:extLst>
          </p:cNvPr>
          <p:cNvSpPr>
            <a:spLocks noGrp="1"/>
          </p:cNvSpPr>
          <p:nvPr>
            <p:ph type="body" sz="quarter" idx="10"/>
          </p:nvPr>
        </p:nvSpPr>
        <p:spPr>
          <a:xfrm>
            <a:off x="577851" y="1587501"/>
            <a:ext cx="11036300" cy="4595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593B964-16D3-3A42-AA30-5E74832BE3A8}"/>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85484635-394C-8044-B4BA-2DA893833F03}"/>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9" name="Slide Number Placeholder 2">
            <a:extLst>
              <a:ext uri="{FF2B5EF4-FFF2-40B4-BE49-F238E27FC236}">
                <a16:creationId xmlns:a16="http://schemas.microsoft.com/office/drawing/2014/main" id="{ABDDA6A0-4227-9245-B228-C85A16B3E104}"/>
              </a:ext>
            </a:extLst>
          </p:cNvPr>
          <p:cNvSpPr>
            <a:spLocks noGrp="1"/>
          </p:cNvSpPr>
          <p:nvPr>
            <p:ph type="sldNum" idx="11"/>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8350797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4B1A01A-B76F-2246-A195-2A9AA1C49AB1}"/>
              </a:ext>
            </a:extLst>
          </p:cNvPr>
          <p:cNvGrpSpPr/>
          <p:nvPr userDrawn="1"/>
        </p:nvGrpSpPr>
        <p:grpSpPr>
          <a:xfrm>
            <a:off x="-69245" y="6029508"/>
            <a:ext cx="1582881" cy="828493"/>
            <a:chOff x="2024531" y="2777218"/>
            <a:chExt cx="2227959" cy="1166131"/>
          </a:xfrm>
        </p:grpSpPr>
        <p:pic>
          <p:nvPicPr>
            <p:cNvPr id="13" name="Picture 12" descr="Background pattern&#10;&#10;Description automatically generated">
              <a:extLst>
                <a:ext uri="{FF2B5EF4-FFF2-40B4-BE49-F238E27FC236}">
                  <a16:creationId xmlns:a16="http://schemas.microsoft.com/office/drawing/2014/main" id="{DB47FA8A-5E8B-CF47-B503-3D8D3F54D7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114550" y="2971800"/>
              <a:ext cx="1981200" cy="971549"/>
            </a:xfrm>
            <a:prstGeom prst="rect">
              <a:avLst/>
            </a:prstGeom>
          </p:spPr>
        </p:pic>
        <p:sp>
          <p:nvSpPr>
            <p:cNvPr id="14" name="Rectangle 13">
              <a:extLst>
                <a:ext uri="{FF2B5EF4-FFF2-40B4-BE49-F238E27FC236}">
                  <a16:creationId xmlns:a16="http://schemas.microsoft.com/office/drawing/2014/main" id="{290AE43F-C690-1849-BCA6-E069F324067F}"/>
                </a:ext>
              </a:extLst>
            </p:cNvPr>
            <p:cNvSpPr/>
            <p:nvPr userDrawn="1"/>
          </p:nvSpPr>
          <p:spPr>
            <a:xfrm rot="1848835">
              <a:off x="3566690" y="2842339"/>
              <a:ext cx="685800"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0">
              <a:extLst>
                <a:ext uri="{FF2B5EF4-FFF2-40B4-BE49-F238E27FC236}">
                  <a16:creationId xmlns:a16="http://schemas.microsoft.com/office/drawing/2014/main" id="{7318DB63-E356-0742-9048-3A4F6A76B404}"/>
                </a:ext>
              </a:extLst>
            </p:cNvPr>
            <p:cNvSpPr/>
            <p:nvPr userDrawn="1"/>
          </p:nvSpPr>
          <p:spPr>
            <a:xfrm rot="19986689">
              <a:off x="2024531" y="2777218"/>
              <a:ext cx="364366" cy="323791"/>
            </a:xfrm>
            <a:custGeom>
              <a:avLst/>
              <a:gdLst>
                <a:gd name="connsiteX0" fmla="*/ 0 w 205397"/>
                <a:gd name="connsiteY0" fmla="*/ 0 h 89255"/>
                <a:gd name="connsiteX1" fmla="*/ 205397 w 205397"/>
                <a:gd name="connsiteY1" fmla="*/ 0 h 89255"/>
                <a:gd name="connsiteX2" fmla="*/ 205397 w 205397"/>
                <a:gd name="connsiteY2" fmla="*/ 89255 h 89255"/>
                <a:gd name="connsiteX3" fmla="*/ 0 w 205397"/>
                <a:gd name="connsiteY3" fmla="*/ 89255 h 89255"/>
                <a:gd name="connsiteX4" fmla="*/ 0 w 205397"/>
                <a:gd name="connsiteY4" fmla="*/ 0 h 89255"/>
                <a:gd name="connsiteX0" fmla="*/ 86749 w 205397"/>
                <a:gd name="connsiteY0" fmla="*/ 0 h 112904"/>
                <a:gd name="connsiteX1" fmla="*/ 205397 w 205397"/>
                <a:gd name="connsiteY1" fmla="*/ 23649 h 112904"/>
                <a:gd name="connsiteX2" fmla="*/ 205397 w 205397"/>
                <a:gd name="connsiteY2" fmla="*/ 112904 h 112904"/>
                <a:gd name="connsiteX3" fmla="*/ 0 w 205397"/>
                <a:gd name="connsiteY3" fmla="*/ 112904 h 112904"/>
                <a:gd name="connsiteX4" fmla="*/ 86749 w 205397"/>
                <a:gd name="connsiteY4" fmla="*/ 0 h 112904"/>
                <a:gd name="connsiteX0" fmla="*/ 59668 w 178316"/>
                <a:gd name="connsiteY0" fmla="*/ 0 h 112904"/>
                <a:gd name="connsiteX1" fmla="*/ 178316 w 178316"/>
                <a:gd name="connsiteY1" fmla="*/ 23649 h 112904"/>
                <a:gd name="connsiteX2" fmla="*/ 178316 w 178316"/>
                <a:gd name="connsiteY2" fmla="*/ 112904 h 112904"/>
                <a:gd name="connsiteX3" fmla="*/ 0 w 178316"/>
                <a:gd name="connsiteY3" fmla="*/ 94598 h 112904"/>
                <a:gd name="connsiteX4" fmla="*/ 59668 w 178316"/>
                <a:gd name="connsiteY4" fmla="*/ 0 h 112904"/>
                <a:gd name="connsiteX0" fmla="*/ 72671 w 178316"/>
                <a:gd name="connsiteY0" fmla="*/ 0 h 152589"/>
                <a:gd name="connsiteX1" fmla="*/ 178316 w 178316"/>
                <a:gd name="connsiteY1" fmla="*/ 63334 h 152589"/>
                <a:gd name="connsiteX2" fmla="*/ 178316 w 178316"/>
                <a:gd name="connsiteY2" fmla="*/ 152589 h 152589"/>
                <a:gd name="connsiteX3" fmla="*/ 0 w 178316"/>
                <a:gd name="connsiteY3" fmla="*/ 134283 h 152589"/>
                <a:gd name="connsiteX4" fmla="*/ 72671 w 178316"/>
                <a:gd name="connsiteY4" fmla="*/ 0 h 152589"/>
                <a:gd name="connsiteX0" fmla="*/ 91297 w 196942"/>
                <a:gd name="connsiteY0" fmla="*/ 0 h 163996"/>
                <a:gd name="connsiteX1" fmla="*/ 196942 w 196942"/>
                <a:gd name="connsiteY1" fmla="*/ 63334 h 163996"/>
                <a:gd name="connsiteX2" fmla="*/ 196942 w 196942"/>
                <a:gd name="connsiteY2" fmla="*/ 152589 h 163996"/>
                <a:gd name="connsiteX3" fmla="*/ 0 w 196942"/>
                <a:gd name="connsiteY3" fmla="*/ 163996 h 163996"/>
                <a:gd name="connsiteX4" fmla="*/ 91297 w 196942"/>
                <a:gd name="connsiteY4" fmla="*/ 0 h 163996"/>
                <a:gd name="connsiteX0" fmla="*/ 88506 w 194151"/>
                <a:gd name="connsiteY0" fmla="*/ 0 h 172531"/>
                <a:gd name="connsiteX1" fmla="*/ 194151 w 194151"/>
                <a:gd name="connsiteY1" fmla="*/ 63334 h 172531"/>
                <a:gd name="connsiteX2" fmla="*/ 194151 w 194151"/>
                <a:gd name="connsiteY2" fmla="*/ 152589 h 172531"/>
                <a:gd name="connsiteX3" fmla="*/ 0 w 194151"/>
                <a:gd name="connsiteY3" fmla="*/ 172531 h 172531"/>
                <a:gd name="connsiteX4" fmla="*/ 88506 w 194151"/>
                <a:gd name="connsiteY4" fmla="*/ 0 h 17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51" h="172531">
                  <a:moveTo>
                    <a:pt x="88506" y="0"/>
                  </a:moveTo>
                  <a:lnTo>
                    <a:pt x="194151" y="63334"/>
                  </a:lnTo>
                  <a:lnTo>
                    <a:pt x="194151" y="152589"/>
                  </a:lnTo>
                  <a:lnTo>
                    <a:pt x="0" y="172531"/>
                  </a:lnTo>
                  <a:lnTo>
                    <a:pt x="885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 name="Title 1">
            <a:extLst>
              <a:ext uri="{FF2B5EF4-FFF2-40B4-BE49-F238E27FC236}">
                <a16:creationId xmlns:a16="http://schemas.microsoft.com/office/drawing/2014/main" id="{0B67E005-381A-6149-809D-DB6E9F518F4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FABABCC-4F24-104C-8003-23BB15432D4F}"/>
              </a:ext>
            </a:extLst>
          </p:cNvPr>
          <p:cNvSpPr>
            <a:spLocks noGrp="1"/>
          </p:cNvSpPr>
          <p:nvPr>
            <p:ph type="sldNum" idx="10"/>
          </p:nvPr>
        </p:nvSpPr>
        <p:spPr/>
        <p:txBody>
          <a:body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AEA0BDC2-9848-6840-95A4-19518F9CE7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06401" y="6421804"/>
            <a:ext cx="840985" cy="154937"/>
          </a:xfrm>
          <a:prstGeom prst="rect">
            <a:avLst/>
          </a:prstGeom>
        </p:spPr>
      </p:pic>
      <p:sp>
        <p:nvSpPr>
          <p:cNvPr id="9" name="Rectangle 8">
            <a:extLst>
              <a:ext uri="{FF2B5EF4-FFF2-40B4-BE49-F238E27FC236}">
                <a16:creationId xmlns:a16="http://schemas.microsoft.com/office/drawing/2014/main" id="{CC263AB3-4932-8043-99B6-0FBBD8062687}"/>
              </a:ext>
            </a:extLst>
          </p:cNvPr>
          <p:cNvSpPr/>
          <p:nvPr userDrawn="1"/>
        </p:nvSpPr>
        <p:spPr>
          <a:xfrm>
            <a:off x="8696178" y="6421804"/>
            <a:ext cx="2457724"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2021 Truveris, Inc. </a:t>
            </a:r>
          </a:p>
        </p:txBody>
      </p:sp>
      <p:sp>
        <p:nvSpPr>
          <p:cNvPr id="11" name="Content Placeholder 10">
            <a:extLst>
              <a:ext uri="{FF2B5EF4-FFF2-40B4-BE49-F238E27FC236}">
                <a16:creationId xmlns:a16="http://schemas.microsoft.com/office/drawing/2014/main" id="{5216A1F0-C0EF-CE4C-8616-AA41B55F7700}"/>
              </a:ext>
            </a:extLst>
          </p:cNvPr>
          <p:cNvSpPr>
            <a:spLocks noGrp="1"/>
          </p:cNvSpPr>
          <p:nvPr>
            <p:ph sz="quarter" idx="11"/>
          </p:nvPr>
        </p:nvSpPr>
        <p:spPr>
          <a:xfrm>
            <a:off x="838200" y="1300454"/>
            <a:ext cx="10515600" cy="454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12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36363"/>
          <a:stretch/>
        </p:blipFill>
        <p:spPr>
          <a:xfrm flipV="1">
            <a:off x="-14013" y="-12833"/>
            <a:ext cx="237220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21194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7359" r="-1"/>
          <a:stretch/>
        </p:blipFill>
        <p:spPr>
          <a:xfrm flipV="1">
            <a:off x="-13253" y="-12833"/>
            <a:ext cx="1589569"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8841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56250" r="4691"/>
          <a:stretch/>
        </p:blipFill>
        <p:spPr>
          <a:xfrm flipH="1">
            <a:off x="-15631" y="5483314"/>
            <a:ext cx="1456068"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708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0" y="2612770"/>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0" y="3960446"/>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3319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yer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9" y="1864200"/>
            <a:ext cx="9479204"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3" name="Text Placeholder 2">
            <a:extLst>
              <a:ext uri="{FF2B5EF4-FFF2-40B4-BE49-F238E27FC236}">
                <a16:creationId xmlns:a16="http://schemas.microsoft.com/office/drawing/2014/main" id="{F545CF39-09FA-A746-BA16-39FF74B9A66E}"/>
              </a:ext>
            </a:extLst>
          </p:cNvPr>
          <p:cNvSpPr>
            <a:spLocks noGrp="1"/>
          </p:cNvSpPr>
          <p:nvPr>
            <p:ph type="body" sz="quarter" idx="11"/>
          </p:nvPr>
        </p:nvSpPr>
        <p:spPr>
          <a:xfrm>
            <a:off x="601134" y="3429000"/>
            <a:ext cx="11029951"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71197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yer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6449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2191999" cy="6857999"/>
          </a:xfrm>
          <a:prstGeom prst="rect">
            <a:avLst/>
          </a:prstGeom>
        </p:spPr>
      </p:pic>
      <p:sp>
        <p:nvSpPr>
          <p:cNvPr id="2" name="Holder 2"/>
          <p:cNvSpPr>
            <a:spLocks noGrp="1"/>
          </p:cNvSpPr>
          <p:nvPr>
            <p:ph type="title"/>
          </p:nvPr>
        </p:nvSpPr>
        <p:spPr>
          <a:xfrm>
            <a:off x="369957" y="244073"/>
            <a:ext cx="10767736" cy="574453"/>
          </a:xfrm>
        </p:spPr>
        <p:txBody>
          <a:bodyPr lIns="0" tIns="0" rIns="0" bIns="0"/>
          <a:lstStyle>
            <a:lvl1pPr>
              <a:defRPr sz="3733" b="0" i="0">
                <a:solidFill>
                  <a:srgbClr val="13289B"/>
                </a:solidFill>
                <a:latin typeface="Century Schoolbook"/>
                <a:cs typeface="Century Schoolbook"/>
              </a:defRPr>
            </a:lvl1pPr>
          </a:lstStyle>
          <a:p>
            <a:endParaRPr/>
          </a:p>
        </p:txBody>
      </p:sp>
      <p:sp>
        <p:nvSpPr>
          <p:cNvPr id="3" name="Holder 3"/>
          <p:cNvSpPr>
            <a:spLocks noGrp="1"/>
          </p:cNvSpPr>
          <p:nvPr>
            <p:ph type="ftr" sz="quarter" idx="5"/>
          </p:nvPr>
        </p:nvSpPr>
        <p:spPr/>
        <p:txBody>
          <a:bodyPr lIns="0" tIns="0" rIns="0" bIns="0"/>
          <a:lstStyle>
            <a:lvl1pPr>
              <a:defRPr sz="800" b="0" i="1">
                <a:solidFill>
                  <a:srgbClr val="8D9EB0"/>
                </a:solidFill>
                <a:latin typeface="Roboto Lt"/>
                <a:cs typeface="Roboto Lt"/>
              </a:defRPr>
            </a:lvl1pPr>
          </a:lstStyle>
          <a:p>
            <a:pPr marL="16933">
              <a:spcBef>
                <a:spcPts val="73"/>
              </a:spcBef>
            </a:pPr>
            <a:r>
              <a:rPr lang="en-US" spc="-13"/>
              <a:t>Proprietary</a:t>
            </a:r>
            <a:r>
              <a:rPr lang="en-US" spc="-53"/>
              <a:t> </a:t>
            </a:r>
            <a:r>
              <a:rPr lang="en-US"/>
              <a:t>and</a:t>
            </a:r>
            <a:r>
              <a:rPr lang="en-US" spc="7"/>
              <a:t> </a:t>
            </a:r>
            <a:r>
              <a:rPr lang="en-US"/>
              <a:t>Confidential</a:t>
            </a:r>
            <a:r>
              <a:rPr lang="en-US" spc="207"/>
              <a:t> </a:t>
            </a:r>
            <a:r>
              <a:rPr lang="en-US"/>
              <a:t>©</a:t>
            </a:r>
            <a:r>
              <a:rPr lang="en-US" spc="-13"/>
              <a:t> </a:t>
            </a:r>
            <a:r>
              <a:rPr lang="en-US"/>
              <a:t>2023</a:t>
            </a:r>
            <a:r>
              <a:rPr lang="en-US" spc="20"/>
              <a:t> </a:t>
            </a:r>
            <a:r>
              <a:rPr lang="en-US"/>
              <a:t>Truveris, </a:t>
            </a:r>
            <a:r>
              <a:rPr lang="en-US" spc="-27"/>
              <a:t>Inc.</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5" name="Holder 5"/>
          <p:cNvSpPr>
            <a:spLocks noGrp="1"/>
          </p:cNvSpPr>
          <p:nvPr>
            <p:ph type="sldNum" sz="quarter" idx="7"/>
          </p:nvPr>
        </p:nvSpPr>
        <p:spPr/>
        <p:txBody>
          <a:bodyPr lIns="0" tIns="0" rIns="0" bIns="0"/>
          <a:lstStyle>
            <a:lvl1pPr>
              <a:defRPr sz="800" b="0" i="0">
                <a:solidFill>
                  <a:srgbClr val="8D9EB0"/>
                </a:solidFill>
                <a:latin typeface="Roboto Lt"/>
                <a:cs typeface="Roboto Lt"/>
              </a:defRPr>
            </a:lvl1pPr>
          </a:lstStyle>
          <a:p>
            <a:pPr marL="50799">
              <a:spcBef>
                <a:spcPts val="73"/>
              </a:spcBef>
            </a:pPr>
            <a:fld id="{81D60167-4931-47E6-BA6A-407CBD079E47}" type="slidenum">
              <a:rPr lang="en-US" smtClean="0"/>
              <a:pPr marL="50799">
                <a:spcBef>
                  <a:spcPts val="73"/>
                </a:spcBef>
              </a:pPr>
              <a:t>‹#›</a:t>
            </a:fld>
            <a:endParaRPr lang="en-US"/>
          </a:p>
        </p:txBody>
      </p:sp>
    </p:spTree>
    <p:extLst>
      <p:ext uri="{BB962C8B-B14F-4D97-AF65-F5344CB8AC3E}">
        <p14:creationId xmlns:p14="http://schemas.microsoft.com/office/powerpoint/2010/main" val="2562115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yer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0" y="2382752"/>
            <a:ext cx="7863000" cy="1046248"/>
          </a:xfrm>
          <a:prstGeom prst="rect">
            <a:avLst/>
          </a:prstGeom>
        </p:spPr>
        <p:txBody>
          <a:bodyPr anchor="b"/>
          <a:lstStyle>
            <a:lvl1pPr algn="l">
              <a:defRPr sz="3733">
                <a:solidFill>
                  <a:schemeClr val="accent2"/>
                </a:solidFill>
              </a:defRPr>
            </a:lvl1pPr>
          </a:lstStyle>
          <a:p>
            <a:r>
              <a:rPr lang="en-US"/>
              <a:t>Click to edit Master title style</a:t>
            </a:r>
          </a:p>
        </p:txBody>
      </p:sp>
      <p:sp>
        <p:nvSpPr>
          <p:cNvPr id="5" name="Google Shape;11;p2">
            <a:extLst>
              <a:ext uri="{FF2B5EF4-FFF2-40B4-BE49-F238E27FC236}">
                <a16:creationId xmlns:a16="http://schemas.microsoft.com/office/drawing/2014/main" id="{EF0B5709-32DB-914D-B984-DFAF1D93F217}"/>
              </a:ext>
            </a:extLst>
          </p:cNvPr>
          <p:cNvSpPr txBox="1">
            <a:spLocks noGrp="1"/>
          </p:cNvSpPr>
          <p:nvPr>
            <p:ph type="subTitle" idx="1"/>
          </p:nvPr>
        </p:nvSpPr>
        <p:spPr>
          <a:xfrm>
            <a:off x="595201" y="3429000"/>
            <a:ext cx="7862999" cy="940861"/>
          </a:xfrm>
          <a:prstGeom prst="rect">
            <a:avLst/>
          </a:prstGeom>
        </p:spPr>
        <p:txBody>
          <a:bodyPr spcFirstLastPara="1" wrap="square" lIns="0" tIns="91425" rIns="91425" bIns="91425" anchor="t" anchorCtr="0">
            <a:noAutofit/>
          </a:bodyPr>
          <a:lstStyle>
            <a:lvl1pPr marL="152396" lvl="0" indent="0" algn="l">
              <a:lnSpc>
                <a:spcPct val="100000"/>
              </a:lnSpc>
              <a:spcBef>
                <a:spcPts val="0"/>
              </a:spcBef>
              <a:spcAft>
                <a:spcPts val="0"/>
              </a:spcAft>
              <a:buSzPct val="100000"/>
              <a:buFont typeface="+mj-lt"/>
              <a:buNone/>
              <a:defRPr sz="2400" b="0" i="0">
                <a:solidFill>
                  <a:schemeClr val="bg2"/>
                </a:solidFill>
                <a:latin typeface="Roboto Light" panose="02000000000000000000" pitchFamily="2" charset="0"/>
                <a:ea typeface="Roboto Ligh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3295034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yer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825455"/>
            <a:ext cx="11013703"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3" name="Text Placeholder 2">
            <a:extLst>
              <a:ext uri="{FF2B5EF4-FFF2-40B4-BE49-F238E27FC236}">
                <a16:creationId xmlns:a16="http://schemas.microsoft.com/office/drawing/2014/main" id="{FDEA6108-36E4-FA4F-8526-C85B59CEF37C}"/>
              </a:ext>
            </a:extLst>
          </p:cNvPr>
          <p:cNvSpPr>
            <a:spLocks noGrp="1"/>
          </p:cNvSpPr>
          <p:nvPr>
            <p:ph type="body" sz="quarter" idx="11"/>
          </p:nvPr>
        </p:nvSpPr>
        <p:spPr>
          <a:xfrm>
            <a:off x="601134" y="2389717"/>
            <a:ext cx="11013017" cy="2004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3147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fe Sciences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8" name="Text Placeholder 4">
            <a:extLst>
              <a:ext uri="{FF2B5EF4-FFF2-40B4-BE49-F238E27FC236}">
                <a16:creationId xmlns:a16="http://schemas.microsoft.com/office/drawing/2014/main" id="{B6F62FC3-6ECB-CD44-9505-AF541445B554}"/>
              </a:ext>
            </a:extLst>
          </p:cNvPr>
          <p:cNvSpPr>
            <a:spLocks noGrp="1"/>
          </p:cNvSpPr>
          <p:nvPr>
            <p:ph type="body" sz="quarter" idx="11"/>
          </p:nvPr>
        </p:nvSpPr>
        <p:spPr>
          <a:xfrm>
            <a:off x="578070" y="1941042"/>
            <a:ext cx="11035861" cy="333248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272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fe Sciences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8663577" cy="1347676"/>
          </a:xfrm>
          <a:prstGeom prst="rect">
            <a:avLst/>
          </a:prstGeom>
        </p:spPr>
        <p:txBody>
          <a:bodyPr anchor="b"/>
          <a:lstStyle>
            <a:lvl1pP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4" name="Text Placeholder 3">
            <a:extLst>
              <a:ext uri="{FF2B5EF4-FFF2-40B4-BE49-F238E27FC236}">
                <a16:creationId xmlns:a16="http://schemas.microsoft.com/office/drawing/2014/main" id="{520C8721-1419-1749-A239-D1295135BB6B}"/>
              </a:ext>
            </a:extLst>
          </p:cNvPr>
          <p:cNvSpPr>
            <a:spLocks noGrp="1"/>
          </p:cNvSpPr>
          <p:nvPr>
            <p:ph type="body" sz="quarter" idx="11"/>
          </p:nvPr>
        </p:nvSpPr>
        <p:spPr>
          <a:xfrm>
            <a:off x="577851" y="1909234"/>
            <a:ext cx="11025716"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124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fe Sciences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1505117"/>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9" name="Text Placeholder 4">
            <a:extLst>
              <a:ext uri="{FF2B5EF4-FFF2-40B4-BE49-F238E27FC236}">
                <a16:creationId xmlns:a16="http://schemas.microsoft.com/office/drawing/2014/main" id="{7135D58A-587D-C349-8F6D-02B23FBEC14B}"/>
              </a:ext>
            </a:extLst>
          </p:cNvPr>
          <p:cNvSpPr>
            <a:spLocks noGrp="1"/>
          </p:cNvSpPr>
          <p:nvPr>
            <p:ph type="body" sz="quarter" idx="11"/>
          </p:nvPr>
        </p:nvSpPr>
        <p:spPr>
          <a:xfrm>
            <a:off x="578070" y="2852792"/>
            <a:ext cx="11035861" cy="242073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330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fe Sciences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2021 Truveris, Inc. </a:t>
            </a:r>
          </a:p>
        </p:txBody>
      </p:sp>
      <p:sp>
        <p:nvSpPr>
          <p:cNvPr id="9" name="Title 1">
            <a:extLst>
              <a:ext uri="{FF2B5EF4-FFF2-40B4-BE49-F238E27FC236}">
                <a16:creationId xmlns:a16="http://schemas.microsoft.com/office/drawing/2014/main" id="{625256BC-EABC-B744-A3BD-0A9FB4530EB2}"/>
              </a:ext>
            </a:extLst>
          </p:cNvPr>
          <p:cNvSpPr>
            <a:spLocks noGrp="1"/>
          </p:cNvSpPr>
          <p:nvPr>
            <p:ph type="title"/>
          </p:nvPr>
        </p:nvSpPr>
        <p:spPr>
          <a:xfrm>
            <a:off x="578070" y="1505117"/>
            <a:ext cx="11035861" cy="1347676"/>
          </a:xfrm>
          <a:prstGeom prst="rect">
            <a:avLst/>
          </a:prstGeom>
        </p:spPr>
        <p:txBody>
          <a:bodyPr/>
          <a:lstStyle>
            <a:lvl1pPr algn="l">
              <a:defRPr sz="3733">
                <a:solidFill>
                  <a:schemeClr val="accent3"/>
                </a:solidFill>
              </a:defRPr>
            </a:lvl1pPr>
          </a:lstStyle>
          <a:p>
            <a:r>
              <a:rPr lang="en-US"/>
              <a:t>Click to edit Master title style</a:t>
            </a:r>
          </a:p>
        </p:txBody>
      </p:sp>
      <p:sp>
        <p:nvSpPr>
          <p:cNvPr id="8" name="Text Placeholder 4">
            <a:extLst>
              <a:ext uri="{FF2B5EF4-FFF2-40B4-BE49-F238E27FC236}">
                <a16:creationId xmlns:a16="http://schemas.microsoft.com/office/drawing/2014/main" id="{84494002-4B69-5945-B3FF-350563F973BB}"/>
              </a:ext>
            </a:extLst>
          </p:cNvPr>
          <p:cNvSpPr>
            <a:spLocks noGrp="1"/>
          </p:cNvSpPr>
          <p:nvPr>
            <p:ph type="body" sz="quarter" idx="11"/>
          </p:nvPr>
        </p:nvSpPr>
        <p:spPr>
          <a:xfrm>
            <a:off x="578070" y="2852792"/>
            <a:ext cx="11035861" cy="3032699"/>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80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7924800" y="2081323"/>
            <a:ext cx="3689131" cy="1347676"/>
          </a:xfrm>
          <a:prstGeom prst="rect">
            <a:avLst/>
          </a:prstGeom>
        </p:spPr>
        <p:txBody>
          <a:bodyPr anchor="b"/>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10" name="Text Placeholder 4">
            <a:extLst>
              <a:ext uri="{FF2B5EF4-FFF2-40B4-BE49-F238E27FC236}">
                <a16:creationId xmlns:a16="http://schemas.microsoft.com/office/drawing/2014/main" id="{F018C99F-8115-7749-983B-4503B7E4744A}"/>
              </a:ext>
            </a:extLst>
          </p:cNvPr>
          <p:cNvSpPr>
            <a:spLocks noGrp="1"/>
          </p:cNvSpPr>
          <p:nvPr>
            <p:ph type="body" sz="quarter" idx="11"/>
          </p:nvPr>
        </p:nvSpPr>
        <p:spPr>
          <a:xfrm>
            <a:off x="7924798" y="3422371"/>
            <a:ext cx="3689132" cy="245434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419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9" name="Text Placeholder 4">
            <a:extLst>
              <a:ext uri="{FF2B5EF4-FFF2-40B4-BE49-F238E27FC236}">
                <a16:creationId xmlns:a16="http://schemas.microsoft.com/office/drawing/2014/main" id="{6C0E782C-75C9-EB49-871C-427AF38D098B}"/>
              </a:ext>
            </a:extLst>
          </p:cNvPr>
          <p:cNvSpPr>
            <a:spLocks noGrp="1"/>
          </p:cNvSpPr>
          <p:nvPr>
            <p:ph type="body" sz="quarter" idx="11"/>
          </p:nvPr>
        </p:nvSpPr>
        <p:spPr>
          <a:xfrm>
            <a:off x="578070" y="1941043"/>
            <a:ext cx="11035861" cy="393567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71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_Style Guide">
    <p:bg>
      <p:bgPr>
        <a:solidFill>
          <a:schemeClr val="l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C0965F-BE47-8247-9843-9DD89EB2B5DD}"/>
              </a:ext>
            </a:extLst>
          </p:cNvPr>
          <p:cNvSpPr>
            <a:spLocks noGrp="1"/>
          </p:cNvSpPr>
          <p:nvPr>
            <p:ph type="title"/>
          </p:nvPr>
        </p:nvSpPr>
        <p:spPr>
          <a:xfrm>
            <a:off x="578070" y="593367"/>
            <a:ext cx="11035861" cy="739248"/>
          </a:xfrm>
          <a:prstGeom prst="rect">
            <a:avLst/>
          </a:prstGeom>
        </p:spPr>
        <p:txBody>
          <a:bodyPr lIns="0" anchor="b"/>
          <a:lstStyle>
            <a:lvl1pPr>
              <a:defRPr sz="3733">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2E453F1-50D7-D84C-94FE-73FB15C601A1}"/>
              </a:ext>
            </a:extLst>
          </p:cNvPr>
          <p:cNvSpPr>
            <a:spLocks noGrp="1"/>
          </p:cNvSpPr>
          <p:nvPr>
            <p:ph type="body" sz="quarter" idx="10"/>
          </p:nvPr>
        </p:nvSpPr>
        <p:spPr>
          <a:xfrm>
            <a:off x="577851" y="1587501"/>
            <a:ext cx="11036300" cy="4595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593B964-16D3-3A42-AA30-5E74832BE3A8}"/>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85484635-394C-8044-B4BA-2DA893833F03}"/>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9" name="Slide Number Placeholder 2">
            <a:extLst>
              <a:ext uri="{FF2B5EF4-FFF2-40B4-BE49-F238E27FC236}">
                <a16:creationId xmlns:a16="http://schemas.microsoft.com/office/drawing/2014/main" id="{ABDDA6A0-4227-9245-B228-C85A16B3E104}"/>
              </a:ext>
            </a:extLst>
          </p:cNvPr>
          <p:cNvSpPr>
            <a:spLocks noGrp="1"/>
          </p:cNvSpPr>
          <p:nvPr>
            <p:ph type="sldNum" idx="11"/>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659369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Corporate_Content 4">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3606D89-AB39-CC41-B3FB-52331B79EE10}"/>
              </a:ext>
            </a:extLst>
          </p:cNvPr>
          <p:cNvPicPr>
            <a:picLocks noChangeAspect="1"/>
          </p:cNvPicPr>
          <p:nvPr userDrawn="1"/>
        </p:nvPicPr>
        <p:blipFill rotWithShape="1">
          <a:blip r:embed="rId2"/>
          <a:srcRect r="12790"/>
          <a:stretch/>
        </p:blipFill>
        <p:spPr>
          <a:xfrm flipH="1" flipV="1">
            <a:off x="-11613" y="13109"/>
            <a:ext cx="10632767" cy="6858000"/>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8310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840977" y="1"/>
            <a:ext cx="2351023" cy="1377695"/>
          </a:xfrm>
          <a:prstGeom prst="rect">
            <a:avLst/>
          </a:prstGeom>
        </p:spPr>
      </p:pic>
      <p:pic>
        <p:nvPicPr>
          <p:cNvPr id="17" name="bg object 17"/>
          <p:cNvPicPr/>
          <p:nvPr/>
        </p:nvPicPr>
        <p:blipFill>
          <a:blip r:embed="rId3" cstate="print"/>
          <a:stretch>
            <a:fillRect/>
          </a:stretch>
        </p:blipFill>
        <p:spPr>
          <a:xfrm>
            <a:off x="11106911" y="6421121"/>
            <a:ext cx="841247" cy="156463"/>
          </a:xfrm>
          <a:prstGeom prst="rect">
            <a:avLst/>
          </a:prstGeom>
        </p:spPr>
      </p:pic>
      <p:sp>
        <p:nvSpPr>
          <p:cNvPr id="2" name="Holder 2"/>
          <p:cNvSpPr>
            <a:spLocks noGrp="1"/>
          </p:cNvSpPr>
          <p:nvPr>
            <p:ph type="ftr" sz="quarter" idx="5"/>
          </p:nvPr>
        </p:nvSpPr>
        <p:spPr/>
        <p:txBody>
          <a:bodyPr lIns="0" tIns="0" rIns="0" bIns="0"/>
          <a:lstStyle>
            <a:lvl1pPr>
              <a:defRPr sz="800" b="0" i="1">
                <a:solidFill>
                  <a:srgbClr val="8D9EB0"/>
                </a:solidFill>
                <a:latin typeface="Roboto Lt"/>
                <a:cs typeface="Roboto Lt"/>
              </a:defRPr>
            </a:lvl1pPr>
          </a:lstStyle>
          <a:p>
            <a:pPr marL="16933">
              <a:spcBef>
                <a:spcPts val="73"/>
              </a:spcBef>
            </a:pPr>
            <a:r>
              <a:rPr lang="en-US" spc="-13"/>
              <a:t>Proprietary</a:t>
            </a:r>
            <a:r>
              <a:rPr lang="en-US" spc="-53"/>
              <a:t> </a:t>
            </a:r>
            <a:r>
              <a:rPr lang="en-US"/>
              <a:t>and</a:t>
            </a:r>
            <a:r>
              <a:rPr lang="en-US" spc="7"/>
              <a:t> </a:t>
            </a:r>
            <a:r>
              <a:rPr lang="en-US"/>
              <a:t>Confidential</a:t>
            </a:r>
            <a:r>
              <a:rPr lang="en-US" spc="207"/>
              <a:t> </a:t>
            </a:r>
            <a:r>
              <a:rPr lang="en-US"/>
              <a:t>©</a:t>
            </a:r>
            <a:r>
              <a:rPr lang="en-US" spc="-13"/>
              <a:t> </a:t>
            </a:r>
            <a:r>
              <a:rPr lang="en-US"/>
              <a:t>2023</a:t>
            </a:r>
            <a:r>
              <a:rPr lang="en-US" spc="20"/>
              <a:t> </a:t>
            </a:r>
            <a:r>
              <a:rPr lang="en-US"/>
              <a:t>Truveris, </a:t>
            </a:r>
            <a:r>
              <a:rPr lang="en-US" spc="-27"/>
              <a:t>Inc.</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4" name="Holder 4"/>
          <p:cNvSpPr>
            <a:spLocks noGrp="1"/>
          </p:cNvSpPr>
          <p:nvPr>
            <p:ph type="sldNum" sz="quarter" idx="7"/>
          </p:nvPr>
        </p:nvSpPr>
        <p:spPr/>
        <p:txBody>
          <a:bodyPr lIns="0" tIns="0" rIns="0" bIns="0"/>
          <a:lstStyle>
            <a:lvl1pPr>
              <a:defRPr sz="800" b="0" i="0">
                <a:solidFill>
                  <a:srgbClr val="8D9EB0"/>
                </a:solidFill>
                <a:latin typeface="Roboto Lt"/>
                <a:cs typeface="Roboto Lt"/>
              </a:defRPr>
            </a:lvl1pPr>
          </a:lstStyle>
          <a:p>
            <a:pPr marL="50799">
              <a:spcBef>
                <a:spcPts val="73"/>
              </a:spcBef>
            </a:pPr>
            <a:fld id="{81D60167-4931-47E6-BA6A-407CBD079E47}" type="slidenum">
              <a:rPr lang="en-US" smtClean="0"/>
              <a:pPr marL="50799">
                <a:spcBef>
                  <a:spcPts val="73"/>
                </a:spcBef>
              </a:pPr>
              <a:t>‹#›</a:t>
            </a:fld>
            <a:endParaRPr lang="en-US"/>
          </a:p>
        </p:txBody>
      </p:sp>
    </p:spTree>
    <p:extLst>
      <p:ext uri="{BB962C8B-B14F-4D97-AF65-F5344CB8AC3E}">
        <p14:creationId xmlns:p14="http://schemas.microsoft.com/office/powerpoint/2010/main" val="3286978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Corporate_Content 4">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3606D89-AB39-CC41-B3FB-52331B79EE10}"/>
              </a:ext>
            </a:extLst>
          </p:cNvPr>
          <p:cNvPicPr>
            <a:picLocks noChangeAspect="1"/>
          </p:cNvPicPr>
          <p:nvPr userDrawn="1"/>
        </p:nvPicPr>
        <p:blipFill rotWithShape="1">
          <a:blip r:embed="rId2"/>
          <a:srcRect l="82191" r="12790"/>
          <a:stretch/>
        </p:blipFill>
        <p:spPr>
          <a:xfrm flipH="1" flipV="1">
            <a:off x="-11614" y="13109"/>
            <a:ext cx="611841" cy="6858000"/>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509377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354092-EF00-22D1-00B4-938359C15A60}"/>
              </a:ext>
            </a:extLst>
          </p:cNvPr>
          <p:cNvSpPr/>
          <p:nvPr userDrawn="1"/>
        </p:nvSpPr>
        <p:spPr>
          <a:xfrm>
            <a:off x="8792309" y="0"/>
            <a:ext cx="3399692" cy="1606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0" y="2612770"/>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0" y="3960446"/>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Background pattern&#10;&#10;Description automatically generated">
            <a:extLst>
              <a:ext uri="{FF2B5EF4-FFF2-40B4-BE49-F238E27FC236}">
                <a16:creationId xmlns:a16="http://schemas.microsoft.com/office/drawing/2014/main" id="{6A841C66-0BE5-F453-006B-6EE447B54F95}"/>
              </a:ext>
            </a:extLst>
          </p:cNvPr>
          <p:cNvPicPr>
            <a:picLocks noChangeAspect="1"/>
          </p:cNvPicPr>
          <p:nvPr userDrawn="1"/>
        </p:nvPicPr>
        <p:blipFill rotWithShape="1">
          <a:blip r:embed="rId4">
            <a:alphaModFix/>
          </a:blip>
          <a:srcRect r="32543"/>
          <a:stretch/>
        </p:blipFill>
        <p:spPr>
          <a:xfrm>
            <a:off x="10060571" y="0"/>
            <a:ext cx="2131429" cy="1512125"/>
          </a:xfrm>
          <a:prstGeom prst="rect">
            <a:avLst/>
          </a:prstGeom>
        </p:spPr>
      </p:pic>
    </p:spTree>
    <p:extLst>
      <p:ext uri="{BB962C8B-B14F-4D97-AF65-F5344CB8AC3E}">
        <p14:creationId xmlns:p14="http://schemas.microsoft.com/office/powerpoint/2010/main" val="4129909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Life Sciences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B6F62FC3-6ECB-CD44-9505-AF541445B554}"/>
              </a:ext>
            </a:extLst>
          </p:cNvPr>
          <p:cNvSpPr>
            <a:spLocks noGrp="1"/>
          </p:cNvSpPr>
          <p:nvPr>
            <p:ph type="body" sz="quarter" idx="11"/>
          </p:nvPr>
        </p:nvSpPr>
        <p:spPr>
          <a:xfrm>
            <a:off x="578070" y="1941042"/>
            <a:ext cx="11035861" cy="333248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144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Life Sciences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8663577" cy="1347676"/>
          </a:xfrm>
          <a:prstGeom prst="rect">
            <a:avLst/>
          </a:prstGeom>
        </p:spPr>
        <p:txBody>
          <a:bodyPr anchor="b"/>
          <a:lstStyle>
            <a:lvl1pP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4" name="Text Placeholder 3">
            <a:extLst>
              <a:ext uri="{FF2B5EF4-FFF2-40B4-BE49-F238E27FC236}">
                <a16:creationId xmlns:a16="http://schemas.microsoft.com/office/drawing/2014/main" id="{520C8721-1419-1749-A239-D1295135BB6B}"/>
              </a:ext>
            </a:extLst>
          </p:cNvPr>
          <p:cNvSpPr>
            <a:spLocks noGrp="1"/>
          </p:cNvSpPr>
          <p:nvPr>
            <p:ph type="body" sz="quarter" idx="11"/>
          </p:nvPr>
        </p:nvSpPr>
        <p:spPr>
          <a:xfrm>
            <a:off x="577851" y="1909234"/>
            <a:ext cx="11025716"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4535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ife Sciences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1505117"/>
            <a:ext cx="11035861" cy="1347676"/>
          </a:xfrm>
          <a:prstGeom prst="rect">
            <a:avLst/>
          </a:prstGeom>
        </p:spPr>
        <p:txBody>
          <a:bodyPr/>
          <a:lstStyle>
            <a:lvl1pPr algn="ct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9" name="Text Placeholder 4">
            <a:extLst>
              <a:ext uri="{FF2B5EF4-FFF2-40B4-BE49-F238E27FC236}">
                <a16:creationId xmlns:a16="http://schemas.microsoft.com/office/drawing/2014/main" id="{7135D58A-587D-C349-8F6D-02B23FBEC14B}"/>
              </a:ext>
            </a:extLst>
          </p:cNvPr>
          <p:cNvSpPr>
            <a:spLocks noGrp="1"/>
          </p:cNvSpPr>
          <p:nvPr>
            <p:ph type="body" sz="quarter" idx="11"/>
          </p:nvPr>
        </p:nvSpPr>
        <p:spPr>
          <a:xfrm>
            <a:off x="578070" y="2852792"/>
            <a:ext cx="11035861" cy="242073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4224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Life Sciences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2022 Truveris, Inc. </a:t>
            </a:r>
          </a:p>
        </p:txBody>
      </p:sp>
      <p:sp>
        <p:nvSpPr>
          <p:cNvPr id="9" name="Title 1">
            <a:extLst>
              <a:ext uri="{FF2B5EF4-FFF2-40B4-BE49-F238E27FC236}">
                <a16:creationId xmlns:a16="http://schemas.microsoft.com/office/drawing/2014/main" id="{625256BC-EABC-B744-A3BD-0A9FB4530EB2}"/>
              </a:ext>
            </a:extLst>
          </p:cNvPr>
          <p:cNvSpPr>
            <a:spLocks noGrp="1"/>
          </p:cNvSpPr>
          <p:nvPr>
            <p:ph type="title"/>
          </p:nvPr>
        </p:nvSpPr>
        <p:spPr>
          <a:xfrm>
            <a:off x="578070" y="1505117"/>
            <a:ext cx="11035861" cy="1347676"/>
          </a:xfrm>
          <a:prstGeom prst="rect">
            <a:avLst/>
          </a:prstGeom>
        </p:spPr>
        <p:txBody>
          <a:bodyPr/>
          <a:lstStyle>
            <a:lvl1pPr algn="l">
              <a:defRPr sz="3733">
                <a:solidFill>
                  <a:schemeClr val="accent3"/>
                </a:solidFill>
              </a:defRPr>
            </a:lvl1pPr>
          </a:lstStyle>
          <a:p>
            <a:r>
              <a:rPr lang="en-US"/>
              <a:t>Click to edit Master title style</a:t>
            </a:r>
          </a:p>
        </p:txBody>
      </p:sp>
      <p:sp>
        <p:nvSpPr>
          <p:cNvPr id="8" name="Text Placeholder 4">
            <a:extLst>
              <a:ext uri="{FF2B5EF4-FFF2-40B4-BE49-F238E27FC236}">
                <a16:creationId xmlns:a16="http://schemas.microsoft.com/office/drawing/2014/main" id="{84494002-4B69-5945-B3FF-350563F973BB}"/>
              </a:ext>
            </a:extLst>
          </p:cNvPr>
          <p:cNvSpPr>
            <a:spLocks noGrp="1"/>
          </p:cNvSpPr>
          <p:nvPr>
            <p:ph type="body" sz="quarter" idx="11"/>
          </p:nvPr>
        </p:nvSpPr>
        <p:spPr>
          <a:xfrm>
            <a:off x="578070" y="2852792"/>
            <a:ext cx="11035861" cy="3032699"/>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188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ayer_Content 13">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6F80BAA-D425-2147-9AA0-07641071208A}"/>
              </a:ext>
            </a:extLst>
          </p:cNvPr>
          <p:cNvPicPr>
            <a:picLocks noChangeAspect="1"/>
          </p:cNvPicPr>
          <p:nvPr userDrawn="1"/>
        </p:nvPicPr>
        <p:blipFill rotWithShape="1">
          <a:blip r:embed="rId2"/>
          <a:srcRect t="24490" r="21596"/>
          <a:stretch/>
        </p:blipFill>
        <p:spPr>
          <a:xfrm rot="10800000">
            <a:off x="0" y="5685285"/>
            <a:ext cx="2483005" cy="1189288"/>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405797"/>
            <a:ext cx="11035861" cy="666786"/>
          </a:xfrm>
          <a:prstGeom prst="rect">
            <a:avLst/>
          </a:prstGeom>
        </p:spPr>
        <p:txBody>
          <a:bodyPr anchor="t">
            <a:spAutoFit/>
          </a:bodyPr>
          <a:lstStyle>
            <a:lvl1pPr algn="ctr">
              <a:defRPr sz="3733">
                <a:solidFill>
                  <a:schemeClr val="accent6"/>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8" y="6421804"/>
            <a:ext cx="2369559"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2023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0" y="1438032"/>
            <a:ext cx="11035861" cy="442991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142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67" b="0" i="0">
                <a:solidFill>
                  <a:schemeClr val="bg1"/>
                </a:solidFill>
                <a:latin typeface="Century Schoolbook"/>
                <a:cs typeface="Century Schoolboo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800" b="0" i="1">
                <a:solidFill>
                  <a:srgbClr val="8D9EB2"/>
                </a:solidFill>
                <a:latin typeface="Roboto Light"/>
                <a:cs typeface="Roboto Light"/>
              </a:defRPr>
            </a:lvl1pPr>
          </a:lstStyle>
          <a:p>
            <a:pPr marL="16933">
              <a:spcBef>
                <a:spcPts val="73"/>
              </a:spcBef>
            </a:pPr>
            <a:r>
              <a:rPr lang="en-US"/>
              <a:t>Proprietary</a:t>
            </a:r>
            <a:r>
              <a:rPr lang="en-US" spc="-33"/>
              <a:t> </a:t>
            </a:r>
            <a:r>
              <a:rPr lang="en-US"/>
              <a:t>and</a:t>
            </a:r>
            <a:r>
              <a:rPr lang="en-US" spc="-20"/>
              <a:t> </a:t>
            </a:r>
            <a:r>
              <a:rPr lang="en-US"/>
              <a:t>Confidential</a:t>
            </a:r>
            <a:r>
              <a:rPr lang="en-US" spc="173"/>
              <a:t> </a:t>
            </a:r>
            <a:r>
              <a:rPr lang="en-US"/>
              <a:t>©</a:t>
            </a:r>
            <a:r>
              <a:rPr lang="en-US" spc="-13"/>
              <a:t> </a:t>
            </a:r>
            <a:r>
              <a:rPr lang="en-US"/>
              <a:t>2023</a:t>
            </a:r>
            <a:r>
              <a:rPr lang="en-US" spc="-20"/>
              <a:t> </a:t>
            </a:r>
            <a:r>
              <a:rPr lang="en-US"/>
              <a:t>Truveris,</a:t>
            </a:r>
            <a:r>
              <a:rPr lang="en-US" spc="-13"/>
              <a:t> </a:t>
            </a:r>
            <a:r>
              <a:rPr lang="en-US" spc="-27"/>
              <a:t>Inc.</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p:txBody>
          <a:bodyPr lIns="0" tIns="0" rIns="0" bIns="0"/>
          <a:lstStyle>
            <a:lvl1pPr>
              <a:defRPr sz="800" b="0" i="0">
                <a:solidFill>
                  <a:srgbClr val="8D9EB2"/>
                </a:solidFill>
                <a:latin typeface="Roboto Light"/>
                <a:cs typeface="Roboto Light"/>
              </a:defRPr>
            </a:lvl1pPr>
          </a:lstStyle>
          <a:p>
            <a:pPr marL="50799">
              <a:spcBef>
                <a:spcPts val="73"/>
              </a:spcBef>
            </a:pPr>
            <a:fld id="{81D60167-4931-47E6-BA6A-407CBD079E47}" type="slidenum">
              <a:rPr lang="en-US" smtClean="0"/>
              <a:pPr marL="50799">
                <a:spcBef>
                  <a:spcPts val="73"/>
                </a:spcBef>
              </a:pPr>
              <a:t>‹#›</a:t>
            </a:fld>
            <a:endParaRPr lang="en-US"/>
          </a:p>
        </p:txBody>
      </p:sp>
    </p:spTree>
    <p:extLst>
      <p:ext uri="{BB962C8B-B14F-4D97-AF65-F5344CB8AC3E}">
        <p14:creationId xmlns:p14="http://schemas.microsoft.com/office/powerpoint/2010/main" val="2396500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2191999" cy="6857999"/>
          </a:xfrm>
          <a:prstGeom prst="rect">
            <a:avLst/>
          </a:prstGeom>
        </p:spPr>
      </p:pic>
      <p:sp>
        <p:nvSpPr>
          <p:cNvPr id="2" name="Holder 2"/>
          <p:cNvSpPr>
            <a:spLocks noGrp="1"/>
          </p:cNvSpPr>
          <p:nvPr>
            <p:ph type="title"/>
          </p:nvPr>
        </p:nvSpPr>
        <p:spPr/>
        <p:txBody>
          <a:bodyPr lIns="0" tIns="0" rIns="0" bIns="0"/>
          <a:lstStyle>
            <a:lvl1pPr>
              <a:defRPr sz="3733" b="0" i="0">
                <a:solidFill>
                  <a:srgbClr val="13289B"/>
                </a:solidFill>
                <a:latin typeface="Century Schoolbook"/>
                <a:cs typeface="Century Schoolbook"/>
              </a:defRPr>
            </a:lvl1pPr>
          </a:lstStyle>
          <a:p>
            <a:endParaRPr/>
          </a:p>
        </p:txBody>
      </p:sp>
      <p:sp>
        <p:nvSpPr>
          <p:cNvPr id="3" name="Holder 3"/>
          <p:cNvSpPr>
            <a:spLocks noGrp="1"/>
          </p:cNvSpPr>
          <p:nvPr>
            <p:ph type="ftr" sz="quarter" idx="5"/>
          </p:nvPr>
        </p:nvSpPr>
        <p:spPr/>
        <p:txBody>
          <a:bodyPr lIns="0" tIns="0" rIns="0" bIns="0"/>
          <a:lstStyle>
            <a:lvl1pPr>
              <a:defRPr sz="800" b="0" i="1">
                <a:solidFill>
                  <a:srgbClr val="8D9EB0"/>
                </a:solidFill>
                <a:latin typeface="Roboto Lt"/>
                <a:cs typeface="Roboto Lt"/>
              </a:defRPr>
            </a:lvl1pPr>
          </a:lstStyle>
          <a:p>
            <a:pPr marL="16933">
              <a:spcBef>
                <a:spcPts val="73"/>
              </a:spcBef>
            </a:pPr>
            <a:r>
              <a:rPr lang="en-US" spc="-13"/>
              <a:t>Proprietary</a:t>
            </a:r>
            <a:r>
              <a:rPr lang="en-US" spc="-53"/>
              <a:t> </a:t>
            </a:r>
            <a:r>
              <a:rPr lang="en-US"/>
              <a:t>and</a:t>
            </a:r>
            <a:r>
              <a:rPr lang="en-US" spc="7"/>
              <a:t> </a:t>
            </a:r>
            <a:r>
              <a:rPr lang="en-US"/>
              <a:t>Confidential</a:t>
            </a:r>
            <a:r>
              <a:rPr lang="en-US" spc="207"/>
              <a:t> </a:t>
            </a:r>
            <a:r>
              <a:rPr lang="en-US"/>
              <a:t>©</a:t>
            </a:r>
            <a:r>
              <a:rPr lang="en-US" spc="-13"/>
              <a:t> </a:t>
            </a:r>
            <a:r>
              <a:rPr lang="en-US"/>
              <a:t>2023</a:t>
            </a:r>
            <a:r>
              <a:rPr lang="en-US" spc="20"/>
              <a:t> </a:t>
            </a:r>
            <a:r>
              <a:rPr lang="en-US"/>
              <a:t>Truveris, </a:t>
            </a:r>
            <a:r>
              <a:rPr lang="en-US" spc="-27"/>
              <a:t>Inc.</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5" name="Holder 5"/>
          <p:cNvSpPr>
            <a:spLocks noGrp="1"/>
          </p:cNvSpPr>
          <p:nvPr>
            <p:ph type="sldNum" sz="quarter" idx="7"/>
          </p:nvPr>
        </p:nvSpPr>
        <p:spPr/>
        <p:txBody>
          <a:bodyPr lIns="0" tIns="0" rIns="0" bIns="0"/>
          <a:lstStyle>
            <a:lvl1pPr>
              <a:defRPr sz="800" b="0" i="0">
                <a:solidFill>
                  <a:srgbClr val="8D9EB0"/>
                </a:solidFill>
                <a:latin typeface="Roboto Lt"/>
                <a:cs typeface="Roboto Lt"/>
              </a:defRPr>
            </a:lvl1pPr>
          </a:lstStyle>
          <a:p>
            <a:pPr marL="50799">
              <a:spcBef>
                <a:spcPts val="73"/>
              </a:spcBef>
            </a:pPr>
            <a:fld id="{81D60167-4931-47E6-BA6A-407CBD079E47}" type="slidenum">
              <a:rPr lang="en-US" smtClean="0"/>
              <a:pPr marL="50799">
                <a:spcBef>
                  <a:spcPts val="73"/>
                </a:spcBef>
              </a:pPr>
              <a:t>‹#›</a:t>
            </a:fld>
            <a:endParaRPr lang="en-US"/>
          </a:p>
        </p:txBody>
      </p:sp>
    </p:spTree>
    <p:extLst>
      <p:ext uri="{BB962C8B-B14F-4D97-AF65-F5344CB8AC3E}">
        <p14:creationId xmlns:p14="http://schemas.microsoft.com/office/powerpoint/2010/main" val="4026709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15081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6" name="txtTransparentWatermark"/>
          <p:cNvSpPr/>
          <p:nvPr/>
        </p:nvSpPr>
        <p:spPr>
          <a:xfrm>
            <a:off x="8128000" y="6223000"/>
            <a:ext cx="3386667"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spAutoFit/>
          </a:bodyPr>
          <a:lstStyle/>
          <a:p>
            <a:r>
              <a:rPr sz="700">
                <a:solidFill>
                  <a:srgbClr val="FFFFFF"/>
                </a:solidFill>
                <a:latin typeface="Century Gothic"/>
              </a:rPr>
              <a:t>USI Confidential &amp; Proprietary – EB document - 
Kirk Swartzbaugh  December 10, 2023 : 18:52:30</a:t>
            </a:r>
          </a:p>
        </p:txBody>
      </p:sp>
      <p:sp>
        <p:nvSpPr>
          <p:cNvPr id="14" name="Picture Placeholder 13">
            <a:extLst>
              <a:ext uri="{FF2B5EF4-FFF2-40B4-BE49-F238E27FC236}">
                <a16:creationId xmlns:a16="http://schemas.microsoft.com/office/drawing/2014/main" id="{E3FAE0B5-912F-4681-AD20-D5C8152D921B}"/>
              </a:ext>
            </a:extLst>
          </p:cNvPr>
          <p:cNvSpPr>
            <a:spLocks noGrp="1"/>
          </p:cNvSpPr>
          <p:nvPr>
            <p:ph type="pic" sz="quarter" idx="26"/>
          </p:nvPr>
        </p:nvSpPr>
        <p:spPr>
          <a:xfrm>
            <a:off x="4939481" y="1"/>
            <a:ext cx="6085519" cy="6858001"/>
          </a:xfrm>
          <a:custGeom>
            <a:avLst/>
            <a:gdLst>
              <a:gd name="connsiteX0" fmla="*/ 1807906 w 4564139"/>
              <a:gd name="connsiteY0" fmla="*/ 0 h 6858001"/>
              <a:gd name="connsiteX1" fmla="*/ 4564139 w 4564139"/>
              <a:gd name="connsiteY1" fmla="*/ 0 h 6858001"/>
              <a:gd name="connsiteX2" fmla="*/ 2756233 w 4564139"/>
              <a:gd name="connsiteY2" fmla="*/ 6858001 h 6858001"/>
              <a:gd name="connsiteX3" fmla="*/ 0 w 4564139"/>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4564139" h="6858001">
                <a:moveTo>
                  <a:pt x="1807906" y="0"/>
                </a:moveTo>
                <a:lnTo>
                  <a:pt x="4564139" y="0"/>
                </a:lnTo>
                <a:lnTo>
                  <a:pt x="2756233" y="6858001"/>
                </a:lnTo>
                <a:lnTo>
                  <a:pt x="0" y="6858001"/>
                </a:lnTo>
                <a:close/>
              </a:path>
            </a:pathLst>
          </a:custGeom>
          <a:solidFill>
            <a:schemeClr val="bg1">
              <a:lumMod val="85000"/>
            </a:schemeClr>
          </a:solidFill>
        </p:spPr>
        <p:txBody>
          <a:bodyPr wrap="square">
            <a:noAutofit/>
          </a:bodyPr>
          <a:lstStyle>
            <a:lvl1pPr marL="0" indent="0">
              <a:buNone/>
              <a:defRPr/>
            </a:lvl1pPr>
          </a:lstStyle>
          <a:p>
            <a:endParaRPr lang="en-US"/>
          </a:p>
        </p:txBody>
      </p:sp>
      <p:sp>
        <p:nvSpPr>
          <p:cNvPr id="2" name="Text Placeholder 19">
            <a:extLst>
              <a:ext uri="{FF2B5EF4-FFF2-40B4-BE49-F238E27FC236}">
                <a16:creationId xmlns:a16="http://schemas.microsoft.com/office/drawing/2014/main" id="{8D28A517-D7BE-EF04-A6B2-0E6B68A7787F}"/>
              </a:ext>
            </a:extLst>
          </p:cNvPr>
          <p:cNvSpPr>
            <a:spLocks noGrp="1"/>
          </p:cNvSpPr>
          <p:nvPr>
            <p:ph type="body" sz="quarter" idx="11" hasCustomPrompt="1"/>
          </p:nvPr>
        </p:nvSpPr>
        <p:spPr>
          <a:xfrm>
            <a:off x="475903" y="1896230"/>
            <a:ext cx="5564445" cy="830997"/>
          </a:xfrm>
        </p:spPr>
        <p:txBody>
          <a:bodyPr anchor="t">
            <a:noAutofit/>
          </a:bodyPr>
          <a:lstStyle>
            <a:lvl1pPr marL="0" marR="0" indent="0" algn="l" defTabSz="914400" rtl="0" eaLnBrk="1" fontAlgn="base" latinLnBrk="0" hangingPunct="1">
              <a:lnSpc>
                <a:spcPct val="100000"/>
              </a:lnSpc>
              <a:spcBef>
                <a:spcPct val="0"/>
              </a:spcBef>
              <a:spcAft>
                <a:spcPts val="600"/>
              </a:spcAft>
              <a:buClr>
                <a:srgbClr val="00529B"/>
              </a:buClr>
              <a:buSzTx/>
              <a:buFont typeface="Wingdings" pitchFamily="2" charset="2"/>
              <a:buNone/>
              <a:defRPr lang="en-US" sz="2800" b="1" kern="1200" cap="all" baseline="0">
                <a:solidFill>
                  <a:srgbClr val="00529B"/>
                </a:solidFill>
                <a:latin typeface="Century Gothic" panose="020B0502020202020204" pitchFamily="34" charset="0"/>
                <a:ea typeface="+mn-ea"/>
                <a:cs typeface="+mn-cs"/>
              </a:defRPr>
            </a:lvl1pPr>
            <a:lvl2pPr marL="344488" indent="0">
              <a:buNone/>
              <a:defRPr/>
            </a:lvl2pPr>
          </a:lstStyle>
          <a:p>
            <a:pPr lvl="0"/>
            <a:r>
              <a:rPr lang="en-US"/>
              <a:t>Insert report title here</a:t>
            </a:r>
          </a:p>
        </p:txBody>
      </p:sp>
      <p:sp>
        <p:nvSpPr>
          <p:cNvPr id="3" name="Text Placeholder 22">
            <a:extLst>
              <a:ext uri="{FF2B5EF4-FFF2-40B4-BE49-F238E27FC236}">
                <a16:creationId xmlns:a16="http://schemas.microsoft.com/office/drawing/2014/main" id="{89AFFC90-369F-DFD3-E158-11944F257539}"/>
              </a:ext>
            </a:extLst>
          </p:cNvPr>
          <p:cNvSpPr>
            <a:spLocks noGrp="1"/>
          </p:cNvSpPr>
          <p:nvPr>
            <p:ph type="body" sz="quarter" idx="12" hasCustomPrompt="1"/>
          </p:nvPr>
        </p:nvSpPr>
        <p:spPr>
          <a:xfrm>
            <a:off x="507299" y="3192366"/>
            <a:ext cx="4916261" cy="307777"/>
          </a:xfrm>
        </p:spPr>
        <p:txBody>
          <a:bodyPr wrap="square">
            <a:spAutoFit/>
          </a:bodyPr>
          <a:lstStyle>
            <a:lvl1pPr marL="0" indent="0">
              <a:buNone/>
              <a:defRPr sz="2000">
                <a:solidFill>
                  <a:schemeClr val="tx1">
                    <a:lumMod val="65000"/>
                    <a:lumOff val="35000"/>
                  </a:schemeClr>
                </a:solidFill>
                <a:latin typeface="Century Gothic" panose="020B0502020202020204" pitchFamily="34" charset="0"/>
              </a:defRPr>
            </a:lvl1pPr>
            <a:lvl2pPr marL="344488" indent="0">
              <a:buNone/>
              <a:defRPr/>
            </a:lvl2pPr>
          </a:lstStyle>
          <a:p>
            <a:pPr lvl="0"/>
            <a:r>
              <a:rPr lang="en-US"/>
              <a:t>INSERT COMPANY NAME</a:t>
            </a:r>
          </a:p>
        </p:txBody>
      </p:sp>
      <p:pic>
        <p:nvPicPr>
          <p:cNvPr id="4" name="Picture 3">
            <a:extLst>
              <a:ext uri="{FF2B5EF4-FFF2-40B4-BE49-F238E27FC236}">
                <a16:creationId xmlns:a16="http://schemas.microsoft.com/office/drawing/2014/main" id="{C6BC8797-C75E-B57F-4E81-2214143AFF1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25420" y="500344"/>
            <a:ext cx="1119933" cy="427343"/>
          </a:xfrm>
          <a:prstGeom prst="rect">
            <a:avLst/>
          </a:prstGeom>
        </p:spPr>
      </p:pic>
      <p:sp>
        <p:nvSpPr>
          <p:cNvPr id="8" name="Rectangle 7">
            <a:extLst>
              <a:ext uri="{FF2B5EF4-FFF2-40B4-BE49-F238E27FC236}">
                <a16:creationId xmlns:a16="http://schemas.microsoft.com/office/drawing/2014/main" id="{DBE102E4-3D82-FA62-C194-C9A762557B8D}"/>
              </a:ext>
            </a:extLst>
          </p:cNvPr>
          <p:cNvSpPr/>
          <p:nvPr userDrawn="1"/>
        </p:nvSpPr>
        <p:spPr>
          <a:xfrm>
            <a:off x="518889" y="6002254"/>
            <a:ext cx="4371163" cy="55399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00" spc="0" baseline="0">
                <a:solidFill>
                  <a:schemeClr val="bg1">
                    <a:lumMod val="65000"/>
                  </a:schemeClr>
                </a:solidFill>
                <a:latin typeface="Century Gothic" panose="020B0502020202020204" pitchFamily="34" charset="0"/>
                <a:ea typeface="Calibri" panose="020F0502020204030204" pitchFamily="34" charset="0"/>
                <a:cs typeface="Times New Roman" panose="02020603050405020304" pitchFamily="18" charset="0"/>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a:t>
            </a:r>
            <a:r>
              <a:rPr lang="en-US" sz="600" spc="0">
                <a:solidFill>
                  <a:schemeClr val="bg1">
                    <a:lumMod val="65000"/>
                  </a:schemeClr>
                </a:solidFill>
                <a:latin typeface="Century Gothic" panose="020B0502020202020204" pitchFamily="34" charset="0"/>
                <a:ea typeface="Calibri" panose="020F0502020204030204" pitchFamily="34" charset="0"/>
                <a:cs typeface="Times New Roman" panose="02020603050405020304" pitchFamily="18" charset="0"/>
              </a:rPr>
              <a:t>© 2023 USI Insurance Services. All rights reserved. </a:t>
            </a:r>
          </a:p>
        </p:txBody>
      </p:sp>
      <p:pic>
        <p:nvPicPr>
          <p:cNvPr id="9" name="Picture 8" descr="Graphical user interface, text&#10;&#10;Description automatically generated">
            <a:extLst>
              <a:ext uri="{FF2B5EF4-FFF2-40B4-BE49-F238E27FC236}">
                <a16:creationId xmlns:a16="http://schemas.microsoft.com/office/drawing/2014/main" id="{5AABE766-F06B-4A4A-28D9-6705592465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561" y="5375087"/>
            <a:ext cx="3793664" cy="519285"/>
          </a:xfrm>
          <a:prstGeom prst="rect">
            <a:avLst/>
          </a:prstGeom>
        </p:spPr>
      </p:pic>
      <p:sp>
        <p:nvSpPr>
          <p:cNvPr id="15" name="Picture Placeholder 14">
            <a:extLst>
              <a:ext uri="{FF2B5EF4-FFF2-40B4-BE49-F238E27FC236}">
                <a16:creationId xmlns:a16="http://schemas.microsoft.com/office/drawing/2014/main" id="{111E719D-9028-4AB2-B037-49990BBFC528}"/>
              </a:ext>
            </a:extLst>
          </p:cNvPr>
          <p:cNvSpPr>
            <a:spLocks noGrp="1"/>
          </p:cNvSpPr>
          <p:nvPr>
            <p:ph type="pic" sz="quarter" idx="25"/>
          </p:nvPr>
        </p:nvSpPr>
        <p:spPr>
          <a:xfrm>
            <a:off x="7002965" y="0"/>
            <a:ext cx="5189035" cy="6858000"/>
          </a:xfrm>
          <a:custGeom>
            <a:avLst/>
            <a:gdLst>
              <a:gd name="connsiteX0" fmla="*/ 1792433 w 3891776"/>
              <a:gd name="connsiteY0" fmla="*/ 0 h 6858000"/>
              <a:gd name="connsiteX1" fmla="*/ 3891776 w 3891776"/>
              <a:gd name="connsiteY1" fmla="*/ 0 h 6858000"/>
              <a:gd name="connsiteX2" fmla="*/ 3891776 w 3891776"/>
              <a:gd name="connsiteY2" fmla="*/ 6858000 h 6858000"/>
              <a:gd name="connsiteX3" fmla="*/ 0 w 38917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91776" h="6858000">
                <a:moveTo>
                  <a:pt x="1792433" y="0"/>
                </a:moveTo>
                <a:lnTo>
                  <a:pt x="3891776" y="0"/>
                </a:lnTo>
                <a:lnTo>
                  <a:pt x="3891776" y="6858000"/>
                </a:lnTo>
                <a:lnTo>
                  <a:pt x="0" y="6858000"/>
                </a:lnTo>
                <a:close/>
              </a:path>
            </a:pathLst>
          </a:custGeom>
          <a:solidFill>
            <a:schemeClr val="bg1">
              <a:lumMod val="95000"/>
            </a:schemeClr>
          </a:solidFill>
        </p:spPr>
        <p:txBody>
          <a:bodyPr wrap="square">
            <a:noAutofit/>
          </a:bodyPr>
          <a:lstStyle>
            <a:lvl1pPr marL="0" indent="0">
              <a:buNone/>
              <a:defRPr/>
            </a:lvl1pPr>
          </a:lstStyle>
          <a:p>
            <a:endParaRPr lang="en-US"/>
          </a:p>
        </p:txBody>
      </p:sp>
      <p:cxnSp>
        <p:nvCxnSpPr>
          <p:cNvPr id="5" name="Straight Connector 4">
            <a:extLst>
              <a:ext uri="{FF2B5EF4-FFF2-40B4-BE49-F238E27FC236}">
                <a16:creationId xmlns:a16="http://schemas.microsoft.com/office/drawing/2014/main" id="{7FA248A5-983E-7BE5-6AED-6B821EFED425}"/>
              </a:ext>
            </a:extLst>
          </p:cNvPr>
          <p:cNvCxnSpPr/>
          <p:nvPr userDrawn="1"/>
        </p:nvCxnSpPr>
        <p:spPr>
          <a:xfrm>
            <a:off x="629772" y="2972028"/>
            <a:ext cx="486384" cy="0"/>
          </a:xfrm>
          <a:prstGeom prst="line">
            <a:avLst/>
          </a:prstGeom>
          <a:ln w="38100">
            <a:solidFill>
              <a:srgbClr val="666A6D"/>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ustDataLst>
      <p:tags r:id="rId1"/>
    </p:custDataLst>
    <p:extLst>
      <p:ext uri="{BB962C8B-B14F-4D97-AF65-F5344CB8AC3E}">
        <p14:creationId xmlns:p14="http://schemas.microsoft.com/office/powerpoint/2010/main" val="39496085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7" name="Google Shape;10;p2">
            <a:extLst>
              <a:ext uri="{FF2B5EF4-FFF2-40B4-BE49-F238E27FC236}">
                <a16:creationId xmlns:a16="http://schemas.microsoft.com/office/drawing/2014/main" id="{8DC8D02A-4E9C-9249-A9B1-F3EE499E20BD}"/>
              </a:ext>
            </a:extLst>
          </p:cNvPr>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Google Shape;11;p2">
            <a:extLst>
              <a:ext uri="{FF2B5EF4-FFF2-40B4-BE49-F238E27FC236}">
                <a16:creationId xmlns:a16="http://schemas.microsoft.com/office/drawing/2014/main" id="{1D3816C4-DAF1-8240-86D5-A01929F41953}"/>
              </a:ext>
            </a:extLst>
          </p:cNvPr>
          <p:cNvSpPr txBox="1">
            <a:spLocks noGrp="1"/>
          </p:cNvSpPr>
          <p:nvPr>
            <p:ph type="subTitle" idx="1" hasCustomPrompt="1"/>
          </p:nvPr>
        </p:nvSpPr>
        <p:spPr>
          <a:xfrm>
            <a:off x="595189" y="3955970"/>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9" name="Picture 8">
            <a:extLst>
              <a:ext uri="{FF2B5EF4-FFF2-40B4-BE49-F238E27FC236}">
                <a16:creationId xmlns:a16="http://schemas.microsoft.com/office/drawing/2014/main" id="{F8908056-6481-0743-A614-500F759DF0C1}"/>
              </a:ext>
            </a:extLst>
          </p:cNvPr>
          <p:cNvPicPr>
            <a:picLocks noChangeAspect="1"/>
          </p:cNvPicPr>
          <p:nvPr userDrawn="1"/>
        </p:nvPicPr>
        <p:blipFill>
          <a:blip r:embed="rId3"/>
          <a:stretch>
            <a:fillRect/>
          </a:stretch>
        </p:blipFill>
        <p:spPr>
          <a:xfrm>
            <a:off x="585600" y="862872"/>
            <a:ext cx="1573155" cy="288727"/>
          </a:xfrm>
          <a:prstGeom prst="rect">
            <a:avLst/>
          </a:prstGeom>
        </p:spPr>
      </p:pic>
      <p:sp>
        <p:nvSpPr>
          <p:cNvPr id="12" name="Picture Placeholder 3">
            <a:extLst>
              <a:ext uri="{FF2B5EF4-FFF2-40B4-BE49-F238E27FC236}">
                <a16:creationId xmlns:a16="http://schemas.microsoft.com/office/drawing/2014/main" id="{F6B7D380-9FE7-0048-A9BB-BDE89568DFBD}"/>
              </a:ext>
            </a:extLst>
          </p:cNvPr>
          <p:cNvSpPr>
            <a:spLocks noGrp="1"/>
          </p:cNvSpPr>
          <p:nvPr>
            <p:ph type="pic" sz="quarter" idx="10" hasCustomPrompt="1"/>
          </p:nvPr>
        </p:nvSpPr>
        <p:spPr>
          <a:xfrm>
            <a:off x="594784" y="5438694"/>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13" name="Text Placeholder 3">
            <a:extLst>
              <a:ext uri="{FF2B5EF4-FFF2-40B4-BE49-F238E27FC236}">
                <a16:creationId xmlns:a16="http://schemas.microsoft.com/office/drawing/2014/main" id="{C72B7CC8-D048-AA41-9AA4-6779F8865D48}"/>
              </a:ext>
            </a:extLst>
          </p:cNvPr>
          <p:cNvSpPr>
            <a:spLocks noGrp="1"/>
          </p:cNvSpPr>
          <p:nvPr>
            <p:ph type="body" sz="quarter" idx="11" hasCustomPrompt="1"/>
          </p:nvPr>
        </p:nvSpPr>
        <p:spPr>
          <a:xfrm>
            <a:off x="594785"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2857239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2216377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7"/>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67158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1886787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2084738"/>
            <a:ext cx="1573155" cy="288727"/>
          </a:xfrm>
          <a:prstGeom prst="rect">
            <a:avLst/>
          </a:prstGeom>
        </p:spPr>
      </p:pic>
    </p:spTree>
    <p:extLst>
      <p:ext uri="{BB962C8B-B14F-4D97-AF65-F5344CB8AC3E}">
        <p14:creationId xmlns:p14="http://schemas.microsoft.com/office/powerpoint/2010/main" val="3833528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151600"/>
            <a:ext cx="11011200" cy="2736800"/>
          </a:xfrm>
          <a:prstGeom prst="rect">
            <a:avLst/>
          </a:prstGeom>
        </p:spPr>
        <p:txBody>
          <a:bodyPr spcFirstLastPara="1" wrap="square" lIns="0" tIns="91425" rIns="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hasCustomPrompt="1"/>
          </p:nvPr>
        </p:nvSpPr>
        <p:spPr>
          <a:xfrm>
            <a:off x="595189" y="3955970"/>
            <a:ext cx="11011200" cy="585129"/>
          </a:xfrm>
          <a:prstGeom prst="rect">
            <a:avLst/>
          </a:prstGeom>
        </p:spPr>
        <p:txBody>
          <a:bodyPr spcFirstLastPara="1" wrap="square" lIns="0" tIns="91425" rIns="0"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Date</a:t>
            </a:r>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3"/>
          <a:stretch>
            <a:fillRect/>
          </a:stretch>
        </p:blipFill>
        <p:spPr>
          <a:xfrm>
            <a:off x="585600" y="862872"/>
            <a:ext cx="1573155" cy="288727"/>
          </a:xfrm>
          <a:prstGeom prst="rect">
            <a:avLst/>
          </a:prstGeom>
        </p:spPr>
      </p:pic>
      <p:sp>
        <p:nvSpPr>
          <p:cNvPr id="5" name="Picture Placeholder 3">
            <a:extLst>
              <a:ext uri="{FF2B5EF4-FFF2-40B4-BE49-F238E27FC236}">
                <a16:creationId xmlns:a16="http://schemas.microsoft.com/office/drawing/2014/main" id="{1A49E1B9-0DE7-CC4D-B2CB-ED68C30C70DB}"/>
              </a:ext>
            </a:extLst>
          </p:cNvPr>
          <p:cNvSpPr>
            <a:spLocks noGrp="1"/>
          </p:cNvSpPr>
          <p:nvPr>
            <p:ph type="pic" sz="quarter" idx="10" hasCustomPrompt="1"/>
          </p:nvPr>
        </p:nvSpPr>
        <p:spPr>
          <a:xfrm>
            <a:off x="594784" y="5438694"/>
            <a:ext cx="3455080" cy="900725"/>
          </a:xfrm>
        </p:spPr>
        <p:txBody>
          <a:bodyPr lIns="0" rIns="0" anchor="ctr">
            <a:normAutofit/>
          </a:bodyPr>
          <a:lstStyle>
            <a:lvl1pPr algn="ctr">
              <a:defRPr sz="1333"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HERE TO INSERT CLIENT LOGO</a:t>
            </a:r>
          </a:p>
        </p:txBody>
      </p:sp>
      <p:sp>
        <p:nvSpPr>
          <p:cNvPr id="4" name="Text Placeholder 3">
            <a:extLst>
              <a:ext uri="{FF2B5EF4-FFF2-40B4-BE49-F238E27FC236}">
                <a16:creationId xmlns:a16="http://schemas.microsoft.com/office/drawing/2014/main" id="{987F4772-64AA-2A49-B9F4-8493D4050FD9}"/>
              </a:ext>
            </a:extLst>
          </p:cNvPr>
          <p:cNvSpPr>
            <a:spLocks noGrp="1"/>
          </p:cNvSpPr>
          <p:nvPr>
            <p:ph type="body" sz="quarter" idx="11" hasCustomPrompt="1"/>
          </p:nvPr>
        </p:nvSpPr>
        <p:spPr>
          <a:xfrm>
            <a:off x="594785" y="4823884"/>
            <a:ext cx="11010900" cy="539749"/>
          </a:xfrm>
        </p:spPr>
        <p:txBody>
          <a:bodyPr spcFirstLastPara="1" vert="horz" wrap="square" lIns="0" tIns="91425" rIns="0" bIns="91425" rtlCol="0" anchor="t" anchorCtr="0">
            <a:noAutofit/>
          </a:bodyPr>
          <a:lstStyle>
            <a:lvl1pPr>
              <a:defRPr lang="en-US" sz="1867" smtClean="0">
                <a:solidFill>
                  <a:schemeClr val="bg1"/>
                </a:solidFill>
              </a:defRPr>
            </a:lvl1pPr>
            <a:lvl2pPr>
              <a:defRPr lang="en-US" sz="3733" smtClean="0"/>
            </a:lvl2pPr>
            <a:lvl3pPr>
              <a:defRPr lang="en-US" sz="3733" smtClean="0"/>
            </a:lvl3pPr>
            <a:lvl4pPr>
              <a:defRPr lang="en-US" sz="3733" smtClean="0"/>
            </a:lvl4pPr>
            <a:lvl5pPr>
              <a:defRPr lang="en-US" sz="3733"/>
            </a:lvl5pPr>
          </a:lstStyle>
          <a:p>
            <a:r>
              <a:rPr lang="en-US" kern="0"/>
              <a:t>Prepared for:</a:t>
            </a:r>
          </a:p>
        </p:txBody>
      </p:sp>
    </p:spTree>
    <p:extLst>
      <p:ext uri="{BB962C8B-B14F-4D97-AF65-F5344CB8AC3E}">
        <p14:creationId xmlns:p14="http://schemas.microsoft.com/office/powerpoint/2010/main" val="1995601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bg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2373465"/>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5094796"/>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tx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3" name="Picture 2">
            <a:extLst>
              <a:ext uri="{FF2B5EF4-FFF2-40B4-BE49-F238E27FC236}">
                <a16:creationId xmlns:a16="http://schemas.microsoft.com/office/drawing/2014/main" id="{F4C3CD69-2C07-604B-BD9C-F7103CDB75AE}"/>
              </a:ext>
            </a:extLst>
          </p:cNvPr>
          <p:cNvPicPr>
            <a:picLocks noChangeAspect="1"/>
          </p:cNvPicPr>
          <p:nvPr userDrawn="1"/>
        </p:nvPicPr>
        <p:blipFill>
          <a:blip r:embed="rId2"/>
          <a:srcRect/>
          <a:stretch/>
        </p:blipFill>
        <p:spPr>
          <a:xfrm>
            <a:off x="588587" y="2084738"/>
            <a:ext cx="1567181" cy="288727"/>
          </a:xfrm>
          <a:prstGeom prst="rect">
            <a:avLst/>
          </a:prstGeom>
        </p:spPr>
      </p:pic>
    </p:spTree>
    <p:extLst>
      <p:ext uri="{BB962C8B-B14F-4D97-AF65-F5344CB8AC3E}">
        <p14:creationId xmlns:p14="http://schemas.microsoft.com/office/powerpoint/2010/main" val="37406372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2"/>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5" name="Picture 4">
            <a:extLst>
              <a:ext uri="{FF2B5EF4-FFF2-40B4-BE49-F238E27FC236}">
                <a16:creationId xmlns:a16="http://schemas.microsoft.com/office/drawing/2014/main" id="{97971C2F-3E8C-0342-BF6D-B4F19BB62A54}"/>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6" name="Rectangle 5">
            <a:extLst>
              <a:ext uri="{FF2B5EF4-FFF2-40B4-BE49-F238E27FC236}">
                <a16:creationId xmlns:a16="http://schemas.microsoft.com/office/drawing/2014/main" id="{491A7889-531C-CE46-8F19-6D8644438865}"/>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Tree>
    <p:extLst>
      <p:ext uri="{BB962C8B-B14F-4D97-AF65-F5344CB8AC3E}">
        <p14:creationId xmlns:p14="http://schemas.microsoft.com/office/powerpoint/2010/main" val="30189766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2"/>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6" name="Picture 5">
            <a:extLst>
              <a:ext uri="{FF2B5EF4-FFF2-40B4-BE49-F238E27FC236}">
                <a16:creationId xmlns:a16="http://schemas.microsoft.com/office/drawing/2014/main" id="{12F201C4-789F-0742-8219-94187A5F301A}"/>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8" name="Rectangle 7">
            <a:extLst>
              <a:ext uri="{FF2B5EF4-FFF2-40B4-BE49-F238E27FC236}">
                <a16:creationId xmlns:a16="http://schemas.microsoft.com/office/drawing/2014/main" id="{AC9ECC84-DA49-A24F-A9CA-C55252371ECE}"/>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Tree>
    <p:extLst>
      <p:ext uri="{BB962C8B-B14F-4D97-AF65-F5344CB8AC3E}">
        <p14:creationId xmlns:p14="http://schemas.microsoft.com/office/powerpoint/2010/main" val="2665450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2" y="393669"/>
            <a:ext cx="10996583" cy="1046248"/>
          </a:xfrm>
          <a:prstGeom prst="rect">
            <a:avLst/>
          </a:prstGeom>
        </p:spPr>
        <p:txBody>
          <a:bodyPr anchor="b"/>
          <a:lstStyle>
            <a:lvl1pPr algn="ctr">
              <a:defRPr sz="3733">
                <a:solidFill>
                  <a:schemeClr val="bg1"/>
                </a:solidFill>
              </a:defRPr>
            </a:lvl1pPr>
          </a:lstStyle>
          <a:p>
            <a:r>
              <a:rPr lang="en-US"/>
              <a:t>Click to edit Master title style</a:t>
            </a: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4" name="Text Placeholder 3">
            <a:extLst>
              <a:ext uri="{FF2B5EF4-FFF2-40B4-BE49-F238E27FC236}">
                <a16:creationId xmlns:a16="http://schemas.microsoft.com/office/drawing/2014/main" id="{D8E3B05A-657A-694F-A9E2-0DF47018AC13}"/>
              </a:ext>
            </a:extLst>
          </p:cNvPr>
          <p:cNvSpPr>
            <a:spLocks noGrp="1"/>
          </p:cNvSpPr>
          <p:nvPr>
            <p:ph type="body" sz="quarter" idx="11"/>
          </p:nvPr>
        </p:nvSpPr>
        <p:spPr>
          <a:xfrm>
            <a:off x="594785" y="1439335"/>
            <a:ext cx="10996083" cy="1445684"/>
          </a:xfrm>
        </p:spPr>
        <p:txBody>
          <a:bodyPr/>
          <a:lstStyle>
            <a:lvl1pPr algn="ctr">
              <a:defRPr>
                <a:solidFill>
                  <a:schemeClr val="bg1"/>
                </a:solidFill>
              </a:defRPr>
            </a:lvl1pPr>
            <a:lvl2pPr algn="ctr">
              <a:buClr>
                <a:schemeClr val="bg1"/>
              </a:buClr>
              <a:defRPr>
                <a:solidFill>
                  <a:schemeClr val="bg1"/>
                </a:solidFill>
              </a:defRPr>
            </a:lvl2pPr>
            <a:lvl3pPr algn="ctr">
              <a:buClr>
                <a:schemeClr val="bg1"/>
              </a:buClr>
              <a:defRPr>
                <a:solidFill>
                  <a:schemeClr val="bg1"/>
                </a:solidFill>
              </a:defRPr>
            </a:lvl3pPr>
            <a:lvl4pPr algn="ctr">
              <a:buClr>
                <a:schemeClr val="bg1"/>
              </a:buClr>
              <a:defRPr>
                <a:solidFill>
                  <a:schemeClr val="bg1"/>
                </a:solidFill>
              </a:defRPr>
            </a:lvl4pPr>
            <a:lvl5pPr algn="ct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611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H="1" flipV="1">
            <a:off x="8476801" y="2"/>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2800" b="0" i="0">
                <a:solidFill>
                  <a:schemeClr val="tx1"/>
                </a:solidFill>
                <a:latin typeface="Century Schoolbook" panose="02040604050505020304" pitchFamily="18"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504397"/>
            <a:ext cx="224405" cy="92333"/>
          </a:xfrm>
          <a:prstGeom prst="rect">
            <a:avLst/>
          </a:prstGeom>
        </p:spPr>
        <p:txBody>
          <a:bodyPr lIns="0" tIns="0" rIns="0" bIns="0" anchor="b"/>
          <a:lstStyle>
            <a:lvl1pPr>
              <a:defRPr sz="6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6"/>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8" y="6421804"/>
            <a:ext cx="1835759" cy="184666"/>
          </a:xfrm>
          <a:prstGeom prst="rect">
            <a:avLst/>
          </a:prstGeom>
        </p:spPr>
        <p:txBody>
          <a:bodyPr wrap="none">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3"/>
            <a:ext cx="11035861" cy="1384995"/>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5261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8" name="Google Shape;10;p2">
            <a:extLst>
              <a:ext uri="{FF2B5EF4-FFF2-40B4-BE49-F238E27FC236}">
                <a16:creationId xmlns:a16="http://schemas.microsoft.com/office/drawing/2014/main" id="{E49878DF-CFE3-9D40-9B12-BB3178CF0B94}"/>
              </a:ext>
            </a:extLst>
          </p:cNvPr>
          <p:cNvSpPr txBox="1">
            <a:spLocks noGrp="1"/>
          </p:cNvSpPr>
          <p:nvPr>
            <p:ph type="ctrTitle" hasCustomPrompt="1"/>
          </p:nvPr>
        </p:nvSpPr>
        <p:spPr>
          <a:xfrm>
            <a:off x="595200" y="547493"/>
            <a:ext cx="11011200" cy="4529177"/>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“Quote”</a:t>
            </a:r>
            <a:endParaRPr/>
          </a:p>
        </p:txBody>
      </p:sp>
      <p:sp>
        <p:nvSpPr>
          <p:cNvPr id="11" name="Google Shape;11;p2">
            <a:extLst>
              <a:ext uri="{FF2B5EF4-FFF2-40B4-BE49-F238E27FC236}">
                <a16:creationId xmlns:a16="http://schemas.microsoft.com/office/drawing/2014/main" id="{B2BE1E6C-FDAE-9C46-8089-67C202FA99BA}"/>
              </a:ext>
            </a:extLst>
          </p:cNvPr>
          <p:cNvSpPr txBox="1">
            <a:spLocks noGrp="1"/>
          </p:cNvSpPr>
          <p:nvPr>
            <p:ph type="subTitle" idx="1" hasCustomPrompt="1"/>
          </p:nvPr>
        </p:nvSpPr>
        <p:spPr>
          <a:xfrm>
            <a:off x="595191" y="5597297"/>
            <a:ext cx="5860575"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4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Name, title</a:t>
            </a:r>
            <a:endParaRPr/>
          </a:p>
        </p:txBody>
      </p:sp>
      <p:pic>
        <p:nvPicPr>
          <p:cNvPr id="12" name="Picture 11">
            <a:extLst>
              <a:ext uri="{FF2B5EF4-FFF2-40B4-BE49-F238E27FC236}">
                <a16:creationId xmlns:a16="http://schemas.microsoft.com/office/drawing/2014/main" id="{A40E0728-8D53-8F46-B463-EEB9380C706D}"/>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13" name="Rectangle 12">
            <a:extLst>
              <a:ext uri="{FF2B5EF4-FFF2-40B4-BE49-F238E27FC236}">
                <a16:creationId xmlns:a16="http://schemas.microsoft.com/office/drawing/2014/main" id="{773DABB4-44A8-6848-B3F3-99E72E5E7716}"/>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pic>
        <p:nvPicPr>
          <p:cNvPr id="10" name="Picture 9">
            <a:extLst>
              <a:ext uri="{FF2B5EF4-FFF2-40B4-BE49-F238E27FC236}">
                <a16:creationId xmlns:a16="http://schemas.microsoft.com/office/drawing/2014/main" id="{E7DAA8C7-99AD-094F-A264-B326166AF5D0}"/>
              </a:ext>
            </a:extLst>
          </p:cNvPr>
          <p:cNvPicPr>
            <a:picLocks noChangeAspect="1"/>
          </p:cNvPicPr>
          <p:nvPr userDrawn="1"/>
        </p:nvPicPr>
        <p:blipFill>
          <a:blip r:embed="rId4"/>
          <a:srcRect/>
          <a:stretch/>
        </p:blipFill>
        <p:spPr>
          <a:xfrm>
            <a:off x="531510" y="6372647"/>
            <a:ext cx="596692" cy="294368"/>
          </a:xfrm>
          <a:prstGeom prst="rect">
            <a:avLst/>
          </a:prstGeom>
        </p:spPr>
      </p:pic>
    </p:spTree>
    <p:extLst>
      <p:ext uri="{BB962C8B-B14F-4D97-AF65-F5344CB8AC3E}">
        <p14:creationId xmlns:p14="http://schemas.microsoft.com/office/powerpoint/2010/main" val="3318037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8" name="Google Shape;10;p2">
            <a:extLst>
              <a:ext uri="{FF2B5EF4-FFF2-40B4-BE49-F238E27FC236}">
                <a16:creationId xmlns:a16="http://schemas.microsoft.com/office/drawing/2014/main" id="{E49878DF-CFE3-9D40-9B12-BB3178CF0B94}"/>
              </a:ext>
            </a:extLst>
          </p:cNvPr>
          <p:cNvSpPr txBox="1">
            <a:spLocks noGrp="1"/>
          </p:cNvSpPr>
          <p:nvPr>
            <p:ph type="ctrTitle" hasCustomPrompt="1"/>
          </p:nvPr>
        </p:nvSpPr>
        <p:spPr>
          <a:xfrm>
            <a:off x="595200" y="547493"/>
            <a:ext cx="11011200" cy="4529177"/>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“Quote”</a:t>
            </a:r>
            <a:endParaRPr/>
          </a:p>
        </p:txBody>
      </p:sp>
      <p:sp>
        <p:nvSpPr>
          <p:cNvPr id="11" name="Google Shape;11;p2">
            <a:extLst>
              <a:ext uri="{FF2B5EF4-FFF2-40B4-BE49-F238E27FC236}">
                <a16:creationId xmlns:a16="http://schemas.microsoft.com/office/drawing/2014/main" id="{B2BE1E6C-FDAE-9C46-8089-67C202FA99BA}"/>
              </a:ext>
            </a:extLst>
          </p:cNvPr>
          <p:cNvSpPr txBox="1">
            <a:spLocks noGrp="1"/>
          </p:cNvSpPr>
          <p:nvPr>
            <p:ph type="subTitle" idx="1" hasCustomPrompt="1"/>
          </p:nvPr>
        </p:nvSpPr>
        <p:spPr>
          <a:xfrm>
            <a:off x="595191" y="5597297"/>
            <a:ext cx="5860575"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4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Name, title</a:t>
            </a:r>
            <a:endParaRPr/>
          </a:p>
        </p:txBody>
      </p:sp>
      <p:pic>
        <p:nvPicPr>
          <p:cNvPr id="12" name="Picture 11">
            <a:extLst>
              <a:ext uri="{FF2B5EF4-FFF2-40B4-BE49-F238E27FC236}">
                <a16:creationId xmlns:a16="http://schemas.microsoft.com/office/drawing/2014/main" id="{A40E0728-8D53-8F46-B463-EEB9380C706D}"/>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13" name="Rectangle 12">
            <a:extLst>
              <a:ext uri="{FF2B5EF4-FFF2-40B4-BE49-F238E27FC236}">
                <a16:creationId xmlns:a16="http://schemas.microsoft.com/office/drawing/2014/main" id="{773DABB4-44A8-6848-B3F3-99E72E5E7716}"/>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Tree>
    <p:extLst>
      <p:ext uri="{BB962C8B-B14F-4D97-AF65-F5344CB8AC3E}">
        <p14:creationId xmlns:p14="http://schemas.microsoft.com/office/powerpoint/2010/main" val="375509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ayer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1864200"/>
            <a:ext cx="9479204"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3" name="Text Placeholder 2">
            <a:extLst>
              <a:ext uri="{FF2B5EF4-FFF2-40B4-BE49-F238E27FC236}">
                <a16:creationId xmlns:a16="http://schemas.microsoft.com/office/drawing/2014/main" id="{F545CF39-09FA-A746-BA16-39FF74B9A66E}"/>
              </a:ext>
            </a:extLst>
          </p:cNvPr>
          <p:cNvSpPr>
            <a:spLocks noGrp="1"/>
          </p:cNvSpPr>
          <p:nvPr>
            <p:ph type="body" sz="quarter" idx="11"/>
          </p:nvPr>
        </p:nvSpPr>
        <p:spPr>
          <a:xfrm>
            <a:off x="601135" y="3429000"/>
            <a:ext cx="11029951"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311A649-62C0-9040-90CA-DB287E71AFE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1510" y="6368043"/>
            <a:ext cx="596692" cy="303580"/>
          </a:xfrm>
          <a:prstGeom prst="rect">
            <a:avLst/>
          </a:prstGeom>
        </p:spPr>
      </p:pic>
    </p:spTree>
    <p:extLst>
      <p:ext uri="{BB962C8B-B14F-4D97-AF65-F5344CB8AC3E}">
        <p14:creationId xmlns:p14="http://schemas.microsoft.com/office/powerpoint/2010/main" val="953153531"/>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ayer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1"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DA75C4FD-F21E-9F4C-BB94-1A782DD6D3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1510" y="6368043"/>
            <a:ext cx="596692" cy="303580"/>
          </a:xfrm>
          <a:prstGeom prst="rect">
            <a:avLst/>
          </a:prstGeom>
        </p:spPr>
      </p:pic>
    </p:spTree>
    <p:extLst>
      <p:ext uri="{BB962C8B-B14F-4D97-AF65-F5344CB8AC3E}">
        <p14:creationId xmlns:p14="http://schemas.microsoft.com/office/powerpoint/2010/main" val="35460028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ayer_Content 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2BFA949-1E67-9B46-9338-05F0D2255A95}"/>
              </a:ext>
            </a:extLst>
          </p:cNvPr>
          <p:cNvPicPr>
            <a:picLocks noChangeAspect="1"/>
          </p:cNvPicPr>
          <p:nvPr userDrawn="1"/>
        </p:nvPicPr>
        <p:blipFill>
          <a:blip r:embed="rId2"/>
          <a:stretch>
            <a:fillRect/>
          </a:stretch>
        </p:blipFill>
        <p:spPr>
          <a:xfrm flipH="1">
            <a:off x="-14515" y="-14515"/>
            <a:ext cx="3122984" cy="1584960"/>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1"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F9CAE2F-E015-AF4B-B18E-129814DEDE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1510" y="6368043"/>
            <a:ext cx="596692" cy="303580"/>
          </a:xfrm>
          <a:prstGeom prst="rect">
            <a:avLst/>
          </a:prstGeom>
        </p:spPr>
      </p:pic>
    </p:spTree>
    <p:extLst>
      <p:ext uri="{BB962C8B-B14F-4D97-AF65-F5344CB8AC3E}">
        <p14:creationId xmlns:p14="http://schemas.microsoft.com/office/powerpoint/2010/main" val="3931815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Payer_Content 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2BFA949-1E67-9B46-9338-05F0D2255A95}"/>
              </a:ext>
            </a:extLst>
          </p:cNvPr>
          <p:cNvPicPr>
            <a:picLocks noChangeAspect="1"/>
          </p:cNvPicPr>
          <p:nvPr userDrawn="1"/>
        </p:nvPicPr>
        <p:blipFill rotWithShape="1">
          <a:blip r:embed="rId2"/>
          <a:srcRect r="15690"/>
          <a:stretch/>
        </p:blipFill>
        <p:spPr>
          <a:xfrm flipH="1">
            <a:off x="-28356" y="-14515"/>
            <a:ext cx="2632983" cy="1584960"/>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1"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F9CAE2F-E015-AF4B-B18E-129814DEDE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1510" y="6368043"/>
            <a:ext cx="596692" cy="303580"/>
          </a:xfrm>
          <a:prstGeom prst="rect">
            <a:avLst/>
          </a:prstGeom>
        </p:spPr>
      </p:pic>
    </p:spTree>
    <p:extLst>
      <p:ext uri="{BB962C8B-B14F-4D97-AF65-F5344CB8AC3E}">
        <p14:creationId xmlns:p14="http://schemas.microsoft.com/office/powerpoint/2010/main" val="10570905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Payer_Content 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2BFA949-1E67-9B46-9338-05F0D2255A95}"/>
              </a:ext>
            </a:extLst>
          </p:cNvPr>
          <p:cNvPicPr>
            <a:picLocks noChangeAspect="1"/>
          </p:cNvPicPr>
          <p:nvPr userDrawn="1"/>
        </p:nvPicPr>
        <p:blipFill rotWithShape="1">
          <a:blip r:embed="rId2"/>
          <a:srcRect r="29309"/>
          <a:stretch/>
        </p:blipFill>
        <p:spPr>
          <a:xfrm flipH="1">
            <a:off x="-14177" y="-14515"/>
            <a:ext cx="2207677" cy="1584960"/>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1"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F9CAE2F-E015-AF4B-B18E-129814DEDE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1510" y="6368043"/>
            <a:ext cx="596692" cy="303580"/>
          </a:xfrm>
          <a:prstGeom prst="rect">
            <a:avLst/>
          </a:prstGeom>
        </p:spPr>
      </p:pic>
    </p:spTree>
    <p:extLst>
      <p:ext uri="{BB962C8B-B14F-4D97-AF65-F5344CB8AC3E}">
        <p14:creationId xmlns:p14="http://schemas.microsoft.com/office/powerpoint/2010/main" val="807876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Payer_Content 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2BFA949-1E67-9B46-9338-05F0D2255A95}"/>
              </a:ext>
            </a:extLst>
          </p:cNvPr>
          <p:cNvPicPr>
            <a:picLocks noChangeAspect="1"/>
          </p:cNvPicPr>
          <p:nvPr userDrawn="1"/>
        </p:nvPicPr>
        <p:blipFill rotWithShape="1">
          <a:blip r:embed="rId2"/>
          <a:srcRect r="29309"/>
          <a:stretch/>
        </p:blipFill>
        <p:spPr>
          <a:xfrm>
            <a:off x="9998500" y="-14515"/>
            <a:ext cx="2207677" cy="1584960"/>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1"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F9CAE2F-E015-AF4B-B18E-129814DEDE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1510" y="6368043"/>
            <a:ext cx="596692" cy="303580"/>
          </a:xfrm>
          <a:prstGeom prst="rect">
            <a:avLst/>
          </a:prstGeom>
        </p:spPr>
      </p:pic>
    </p:spTree>
    <p:extLst>
      <p:ext uri="{BB962C8B-B14F-4D97-AF65-F5344CB8AC3E}">
        <p14:creationId xmlns:p14="http://schemas.microsoft.com/office/powerpoint/2010/main" val="5438628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Payer_Content 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2BFA949-1E67-9B46-9338-05F0D2255A95}"/>
              </a:ext>
            </a:extLst>
          </p:cNvPr>
          <p:cNvPicPr>
            <a:picLocks noChangeAspect="1"/>
          </p:cNvPicPr>
          <p:nvPr userDrawn="1"/>
        </p:nvPicPr>
        <p:blipFill rotWithShape="1">
          <a:blip r:embed="rId2"/>
          <a:srcRect t="27134" r="20456"/>
          <a:stretch/>
        </p:blipFill>
        <p:spPr>
          <a:xfrm flipH="1" flipV="1">
            <a:off x="-32261" y="5717119"/>
            <a:ext cx="2484151" cy="1154895"/>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1"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A480CE97-6F7B-0C49-8526-5DB4ACC8616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1510" y="6368043"/>
            <a:ext cx="596692" cy="303580"/>
          </a:xfrm>
          <a:prstGeom prst="rect">
            <a:avLst/>
          </a:prstGeom>
        </p:spPr>
      </p:pic>
    </p:spTree>
    <p:extLst>
      <p:ext uri="{BB962C8B-B14F-4D97-AF65-F5344CB8AC3E}">
        <p14:creationId xmlns:p14="http://schemas.microsoft.com/office/powerpoint/2010/main" val="8544655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Payer_Content 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2BFA949-1E67-9B46-9338-05F0D2255A95}"/>
              </a:ext>
            </a:extLst>
          </p:cNvPr>
          <p:cNvPicPr>
            <a:picLocks noChangeAspect="1"/>
          </p:cNvPicPr>
          <p:nvPr userDrawn="1"/>
        </p:nvPicPr>
        <p:blipFill rotWithShape="1">
          <a:blip r:embed="rId2"/>
          <a:srcRect t="8242" r="20456"/>
          <a:stretch/>
        </p:blipFill>
        <p:spPr>
          <a:xfrm flipH="1" flipV="1">
            <a:off x="-4233" y="5418065"/>
            <a:ext cx="2484151" cy="1454329"/>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1"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976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007" y="591762"/>
            <a:ext cx="1073951" cy="409845"/>
          </a:xfrm>
          <a:prstGeom prst="rect">
            <a:avLst/>
          </a:prstGeom>
        </p:spPr>
      </p:pic>
      <p:cxnSp>
        <p:nvCxnSpPr>
          <p:cNvPr id="14" name="Straight Connector 13"/>
          <p:cNvCxnSpPr/>
          <p:nvPr userDrawn="1"/>
        </p:nvCxnSpPr>
        <p:spPr>
          <a:xfrm>
            <a:off x="1684421" y="452791"/>
            <a:ext cx="0" cy="64970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Rectangle 3"/>
          <p:cNvSpPr>
            <a:spLocks noChangeArrowheads="1"/>
          </p:cNvSpPr>
          <p:nvPr userDrawn="1"/>
        </p:nvSpPr>
        <p:spPr bwMode="white">
          <a:xfrm>
            <a:off x="10780298" y="6574952"/>
            <a:ext cx="714655" cy="378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dirty="0">
                <a:solidFill>
                  <a:srgbClr val="245397"/>
                </a:solidFill>
                <a:latin typeface="Century Gothic" panose="020B0502020202020204" pitchFamily="34" charset="0"/>
                <a:ea typeface="Arial Unicode MS"/>
                <a:cs typeface="Arial Unicode MS"/>
              </a:rPr>
              <a:t>|  </a:t>
            </a:r>
            <a:fld id="{8D49C36D-2828-4A97-99A8-90B5CE38AFFC}" type="slidenum">
              <a:rPr lang="en-US" sz="90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dirty="0">
              <a:solidFill>
                <a:srgbClr val="245397"/>
              </a:solidFill>
              <a:latin typeface="Century Gothic" panose="020B0502020202020204" pitchFamily="34" charset="0"/>
              <a:ea typeface="Arial Unicode MS"/>
              <a:cs typeface="Arial Unicode MS"/>
            </a:endParaRPr>
          </a:p>
        </p:txBody>
      </p:sp>
      <p:sp>
        <p:nvSpPr>
          <p:cNvPr id="7" name="Rectangle 6"/>
          <p:cNvSpPr/>
          <p:nvPr userDrawn="1"/>
        </p:nvSpPr>
        <p:spPr>
          <a:xfrm>
            <a:off x="4402667" y="6182291"/>
            <a:ext cx="7789333" cy="307777"/>
          </a:xfrm>
          <a:prstGeom prst="rect">
            <a:avLst/>
          </a:prstGeom>
          <a:solidFill>
            <a:srgbClr val="0052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9" name="TextBox 8"/>
          <p:cNvSpPr txBox="1"/>
          <p:nvPr userDrawn="1"/>
        </p:nvSpPr>
        <p:spPr>
          <a:xfrm>
            <a:off x="451257" y="6678900"/>
            <a:ext cx="3168528" cy="184666"/>
          </a:xfrm>
          <a:prstGeom prst="rect">
            <a:avLst/>
          </a:prstGeom>
          <a:noFill/>
        </p:spPr>
        <p:txBody>
          <a:bodyPr wrap="square">
            <a:spAutoFit/>
          </a:bodyPr>
          <a:lstStyle/>
          <a:p>
            <a:pPr defTabSz="449505">
              <a:defRPr/>
            </a:pPr>
            <a:r>
              <a:rPr lang="en-US" sz="600" dirty="0">
                <a:solidFill>
                  <a:srgbClr val="191919">
                    <a:lumMod val="50000"/>
                    <a:lumOff val="50000"/>
                  </a:srgbClr>
                </a:solidFill>
                <a:latin typeface="Arial" pitchFamily="34" charset="0"/>
                <a:ea typeface="ＭＳ Ｐゴシック" charset="-128"/>
                <a:cs typeface="Arial" pitchFamily="34" charset="0"/>
              </a:rPr>
              <a:t>© 2022 USI Insurance Services. All rights reserved.</a:t>
            </a:r>
          </a:p>
        </p:txBody>
      </p:sp>
      <p:sp>
        <p:nvSpPr>
          <p:cNvPr id="10" name="TextBox 1"/>
          <p:cNvSpPr txBox="1"/>
          <p:nvPr userDrawn="1"/>
        </p:nvSpPr>
        <p:spPr>
          <a:xfrm>
            <a:off x="761752" y="3105835"/>
            <a:ext cx="10668496"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800" dirty="0">
                <a:solidFill>
                  <a:prstClr val="white"/>
                </a:solidFill>
              </a:rPr>
              <a:t>Confidential &amp; Proprietary – EB One Pager</a:t>
            </a:r>
          </a:p>
          <a:p>
            <a:endParaRPr lang="en-US" sz="1800" dirty="0">
              <a:solidFill>
                <a:srgbClr val="191919"/>
              </a:solidFill>
            </a:endParaRPr>
          </a:p>
        </p:txBody>
      </p:sp>
    </p:spTree>
    <p:custDataLst>
      <p:tags r:id="rId1"/>
    </p:custDataLst>
    <p:extLst>
      <p:ext uri="{BB962C8B-B14F-4D97-AF65-F5344CB8AC3E}">
        <p14:creationId xmlns:p14="http://schemas.microsoft.com/office/powerpoint/2010/main" val="37861214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Payer_Content 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2BFA949-1E67-9B46-9338-05F0D2255A95}"/>
              </a:ext>
            </a:extLst>
          </p:cNvPr>
          <p:cNvPicPr>
            <a:picLocks noChangeAspect="1"/>
          </p:cNvPicPr>
          <p:nvPr userDrawn="1"/>
        </p:nvPicPr>
        <p:blipFill rotWithShape="1">
          <a:blip r:embed="rId2"/>
          <a:srcRect l="1" t="1458" r="47845"/>
          <a:stretch/>
        </p:blipFill>
        <p:spPr>
          <a:xfrm flipH="1" flipV="1">
            <a:off x="-12316" y="5150117"/>
            <a:ext cx="1791664" cy="1718043"/>
          </a:xfrm>
          <a:prstGeom prst="rect">
            <a:avLst/>
          </a:prstGeom>
        </p:spPr>
      </p:pic>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lgn="ctr">
              <a:defRPr sz="3733">
                <a:solidFill>
                  <a:schemeClr val="accent2"/>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Text Placeholder 4">
            <a:extLst>
              <a:ext uri="{FF2B5EF4-FFF2-40B4-BE49-F238E27FC236}">
                <a16:creationId xmlns:a16="http://schemas.microsoft.com/office/drawing/2014/main" id="{E1446F50-3D43-1540-8E88-36FD527831A5}"/>
              </a:ext>
            </a:extLst>
          </p:cNvPr>
          <p:cNvSpPr>
            <a:spLocks noGrp="1"/>
          </p:cNvSpPr>
          <p:nvPr>
            <p:ph type="body" sz="quarter" idx="11"/>
          </p:nvPr>
        </p:nvSpPr>
        <p:spPr>
          <a:xfrm>
            <a:off x="578071" y="1941041"/>
            <a:ext cx="11035861" cy="392690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1752C026-A444-E041-9020-2D26FC2B3EA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1510" y="6368043"/>
            <a:ext cx="596692" cy="303580"/>
          </a:xfrm>
          <a:prstGeom prst="rect">
            <a:avLst/>
          </a:prstGeom>
        </p:spPr>
      </p:pic>
    </p:spTree>
    <p:extLst>
      <p:ext uri="{BB962C8B-B14F-4D97-AF65-F5344CB8AC3E}">
        <p14:creationId xmlns:p14="http://schemas.microsoft.com/office/powerpoint/2010/main" val="173891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ayer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0" y="2382752"/>
            <a:ext cx="7863000" cy="1046248"/>
          </a:xfrm>
          <a:prstGeom prst="rect">
            <a:avLst/>
          </a:prstGeom>
        </p:spPr>
        <p:txBody>
          <a:bodyPr anchor="b"/>
          <a:lstStyle>
            <a:lvl1pPr algn="l">
              <a:defRPr sz="3733">
                <a:solidFill>
                  <a:schemeClr val="accent2"/>
                </a:solidFill>
              </a:defRPr>
            </a:lvl1pPr>
          </a:lstStyle>
          <a:p>
            <a:r>
              <a:rPr lang="en-US"/>
              <a:t>Click to edit Master title style</a:t>
            </a:r>
          </a:p>
        </p:txBody>
      </p:sp>
      <p:sp>
        <p:nvSpPr>
          <p:cNvPr id="5" name="Google Shape;11;p2">
            <a:extLst>
              <a:ext uri="{FF2B5EF4-FFF2-40B4-BE49-F238E27FC236}">
                <a16:creationId xmlns:a16="http://schemas.microsoft.com/office/drawing/2014/main" id="{EF0B5709-32DB-914D-B984-DFAF1D93F217}"/>
              </a:ext>
            </a:extLst>
          </p:cNvPr>
          <p:cNvSpPr txBox="1">
            <a:spLocks noGrp="1"/>
          </p:cNvSpPr>
          <p:nvPr>
            <p:ph type="subTitle" idx="1"/>
          </p:nvPr>
        </p:nvSpPr>
        <p:spPr>
          <a:xfrm>
            <a:off x="595202" y="3429000"/>
            <a:ext cx="7862999" cy="940861"/>
          </a:xfrm>
          <a:prstGeom prst="rect">
            <a:avLst/>
          </a:prstGeom>
        </p:spPr>
        <p:txBody>
          <a:bodyPr spcFirstLastPara="1" wrap="square" lIns="0" tIns="91425" rIns="91425" bIns="91425" anchor="t" anchorCtr="0">
            <a:noAutofit/>
          </a:bodyPr>
          <a:lstStyle>
            <a:lvl1pPr marL="152392" lvl="0" indent="0" algn="l">
              <a:lnSpc>
                <a:spcPct val="100000"/>
              </a:lnSpc>
              <a:spcBef>
                <a:spcPts val="0"/>
              </a:spcBef>
              <a:spcAft>
                <a:spcPts val="0"/>
              </a:spcAft>
              <a:buSzPct val="100000"/>
              <a:buFont typeface="+mj-lt"/>
              <a:buNone/>
              <a:defRPr sz="2400" b="0" i="0">
                <a:solidFill>
                  <a:schemeClr val="bg2"/>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2" y="6422099"/>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pic>
        <p:nvPicPr>
          <p:cNvPr id="11" name="Picture 10">
            <a:extLst>
              <a:ext uri="{FF2B5EF4-FFF2-40B4-BE49-F238E27FC236}">
                <a16:creationId xmlns:a16="http://schemas.microsoft.com/office/drawing/2014/main" id="{53E07D84-C5FA-1040-ACAE-53C6019DE4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1510" y="6368043"/>
            <a:ext cx="596692" cy="303580"/>
          </a:xfrm>
          <a:prstGeom prst="rect">
            <a:avLst/>
          </a:prstGeom>
        </p:spPr>
      </p:pic>
    </p:spTree>
    <p:extLst>
      <p:ext uri="{BB962C8B-B14F-4D97-AF65-F5344CB8AC3E}">
        <p14:creationId xmlns:p14="http://schemas.microsoft.com/office/powerpoint/2010/main" val="25870128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yer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825455"/>
            <a:ext cx="11013703" cy="156480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accent2"/>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78DE53B8-2B66-144F-8E6F-6AE5A0B3B585}"/>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1" name="Rectangle 10">
            <a:extLst>
              <a:ext uri="{FF2B5EF4-FFF2-40B4-BE49-F238E27FC236}">
                <a16:creationId xmlns:a16="http://schemas.microsoft.com/office/drawing/2014/main" id="{D8FB5CE3-C18C-FA46-A74A-7074F58AF0F7}"/>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3" name="Text Placeholder 2">
            <a:extLst>
              <a:ext uri="{FF2B5EF4-FFF2-40B4-BE49-F238E27FC236}">
                <a16:creationId xmlns:a16="http://schemas.microsoft.com/office/drawing/2014/main" id="{FDEA6108-36E4-FA4F-8526-C85B59CEF37C}"/>
              </a:ext>
            </a:extLst>
          </p:cNvPr>
          <p:cNvSpPr>
            <a:spLocks noGrp="1"/>
          </p:cNvSpPr>
          <p:nvPr>
            <p:ph type="body" sz="quarter" idx="11"/>
          </p:nvPr>
        </p:nvSpPr>
        <p:spPr>
          <a:xfrm>
            <a:off x="601136" y="2389717"/>
            <a:ext cx="11013017" cy="2004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0A01C3A1-B80D-1A48-BE06-A713D24A70F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31510" y="6368043"/>
            <a:ext cx="596692" cy="303580"/>
          </a:xfrm>
          <a:prstGeom prst="rect">
            <a:avLst/>
          </a:prstGeom>
        </p:spPr>
      </p:pic>
    </p:spTree>
    <p:extLst>
      <p:ext uri="{BB962C8B-B14F-4D97-AF65-F5344CB8AC3E}">
        <p14:creationId xmlns:p14="http://schemas.microsoft.com/office/powerpoint/2010/main" val="461806682"/>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7924801" y="2081323"/>
            <a:ext cx="3689131" cy="1347676"/>
          </a:xfrm>
          <a:prstGeom prst="rect">
            <a:avLst/>
          </a:prstGeom>
        </p:spPr>
        <p:txBody>
          <a:bodyPr anchor="b"/>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2022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10" name="Text Placeholder 4">
            <a:extLst>
              <a:ext uri="{FF2B5EF4-FFF2-40B4-BE49-F238E27FC236}">
                <a16:creationId xmlns:a16="http://schemas.microsoft.com/office/drawing/2014/main" id="{F018C99F-8115-7749-983B-4503B7E4744A}"/>
              </a:ext>
            </a:extLst>
          </p:cNvPr>
          <p:cNvSpPr>
            <a:spLocks noGrp="1"/>
          </p:cNvSpPr>
          <p:nvPr>
            <p:ph type="body" sz="quarter" idx="11"/>
          </p:nvPr>
        </p:nvSpPr>
        <p:spPr>
          <a:xfrm>
            <a:off x="7924799" y="3422371"/>
            <a:ext cx="3689132" cy="245434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4145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nk_Truver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1" y="593367"/>
            <a:ext cx="11035861" cy="1347676"/>
          </a:xfrm>
          <a:prstGeom prst="rect">
            <a:avLst/>
          </a:prstGeom>
        </p:spPr>
        <p:txBody>
          <a:bodyPr/>
          <a:lstStyle>
            <a:lvl1pPr>
              <a:defRPr sz="3733">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06DB41C-C092-1B4A-A147-ED62229B974C}"/>
              </a:ext>
            </a:extLst>
          </p:cNvPr>
          <p:cNvPicPr>
            <a:picLocks noChangeAspect="1"/>
          </p:cNvPicPr>
          <p:nvPr userDrawn="1"/>
        </p:nvPicPr>
        <p:blipFill>
          <a:blip r:embed="rId2"/>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9E497A95-CABF-5542-914E-FE6A3A1F8999}"/>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8" name="Slide Number Placeholder 2">
            <a:extLst>
              <a:ext uri="{FF2B5EF4-FFF2-40B4-BE49-F238E27FC236}">
                <a16:creationId xmlns:a16="http://schemas.microsoft.com/office/drawing/2014/main" id="{0FB25F59-A7C0-FB4A-B0A5-C87D2D140168}"/>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9" name="Text Placeholder 4">
            <a:extLst>
              <a:ext uri="{FF2B5EF4-FFF2-40B4-BE49-F238E27FC236}">
                <a16:creationId xmlns:a16="http://schemas.microsoft.com/office/drawing/2014/main" id="{6C0E782C-75C9-EB49-871C-427AF38D098B}"/>
              </a:ext>
            </a:extLst>
          </p:cNvPr>
          <p:cNvSpPr>
            <a:spLocks noGrp="1"/>
          </p:cNvSpPr>
          <p:nvPr>
            <p:ph type="body" sz="quarter" idx="11"/>
          </p:nvPr>
        </p:nvSpPr>
        <p:spPr>
          <a:xfrm>
            <a:off x="578071" y="1941044"/>
            <a:ext cx="11035861" cy="3935677"/>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373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ck_Style Guide">
    <p:bg>
      <p:bgPr>
        <a:solidFill>
          <a:schemeClr val="l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C0965F-BE47-8247-9843-9DD89EB2B5DD}"/>
              </a:ext>
            </a:extLst>
          </p:cNvPr>
          <p:cNvSpPr>
            <a:spLocks noGrp="1"/>
          </p:cNvSpPr>
          <p:nvPr>
            <p:ph type="title"/>
          </p:nvPr>
        </p:nvSpPr>
        <p:spPr>
          <a:xfrm>
            <a:off x="578071" y="593367"/>
            <a:ext cx="11035861" cy="739248"/>
          </a:xfrm>
          <a:prstGeom prst="rect">
            <a:avLst/>
          </a:prstGeom>
        </p:spPr>
        <p:txBody>
          <a:bodyPr lIns="0" anchor="b"/>
          <a:lstStyle>
            <a:lvl1pPr>
              <a:defRPr sz="3733">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2E453F1-50D7-D84C-94FE-73FB15C601A1}"/>
              </a:ext>
            </a:extLst>
          </p:cNvPr>
          <p:cNvSpPr>
            <a:spLocks noGrp="1"/>
          </p:cNvSpPr>
          <p:nvPr>
            <p:ph type="body" sz="quarter" idx="10"/>
          </p:nvPr>
        </p:nvSpPr>
        <p:spPr>
          <a:xfrm>
            <a:off x="577851" y="1587502"/>
            <a:ext cx="11036300" cy="4595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593B964-16D3-3A42-AA30-5E74832BE3A8}"/>
              </a:ext>
            </a:extLst>
          </p:cNvPr>
          <p:cNvPicPr>
            <a:picLocks noChangeAspect="1"/>
          </p:cNvPicPr>
          <p:nvPr userDrawn="1"/>
        </p:nvPicPr>
        <p:blipFill>
          <a:blip r:embed="rId2"/>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85484635-394C-8044-B4BA-2DA893833F03}"/>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9" name="Slide Number Placeholder 2">
            <a:extLst>
              <a:ext uri="{FF2B5EF4-FFF2-40B4-BE49-F238E27FC236}">
                <a16:creationId xmlns:a16="http://schemas.microsoft.com/office/drawing/2014/main" id="{ABDDA6A0-4227-9245-B228-C85A16B3E104}"/>
              </a:ext>
            </a:extLst>
          </p:cNvPr>
          <p:cNvSpPr>
            <a:spLocks noGrp="1"/>
          </p:cNvSpPr>
          <p:nvPr>
            <p:ph type="sldNum" idx="11"/>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24169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Corporate_Content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F00724C-BA4D-E541-933E-C4ED6A33E095}"/>
              </a:ext>
            </a:extLst>
          </p:cNvPr>
          <p:cNvPicPr>
            <a:picLocks noChangeAspect="1"/>
          </p:cNvPicPr>
          <p:nvPr userDrawn="1"/>
        </p:nvPicPr>
        <p:blipFill rotWithShape="1">
          <a:blip r:embed="rId2"/>
          <a:srcRect l="-1760" r="1"/>
          <a:stretch/>
        </p:blipFill>
        <p:spPr>
          <a:xfrm flipH="1" flipV="1">
            <a:off x="8476801" y="0"/>
            <a:ext cx="3793352" cy="1390317"/>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30"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1" y="2357532"/>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6862122"/>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rporate_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D1F8643-94B1-2745-8AF8-A35ECAD8D5A3}"/>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7" name="Rectangle 6">
            <a:extLst>
              <a:ext uri="{FF2B5EF4-FFF2-40B4-BE49-F238E27FC236}">
                <a16:creationId xmlns:a16="http://schemas.microsoft.com/office/drawing/2014/main" id="{76BAE18A-CA99-044E-A5B6-539E1FE779CA}"/>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8" name="Title 1">
            <a:extLst>
              <a:ext uri="{FF2B5EF4-FFF2-40B4-BE49-F238E27FC236}">
                <a16:creationId xmlns:a16="http://schemas.microsoft.com/office/drawing/2014/main" id="{66F3BF00-6062-1D49-AC2A-214A8F0B4ABA}"/>
              </a:ext>
            </a:extLst>
          </p:cNvPr>
          <p:cNvSpPr>
            <a:spLocks noGrp="1"/>
          </p:cNvSpPr>
          <p:nvPr>
            <p:ph type="title"/>
          </p:nvPr>
        </p:nvSpPr>
        <p:spPr>
          <a:xfrm>
            <a:off x="6700391" y="2612771"/>
            <a:ext cx="4913541"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115F76F4-14B5-824B-A0C0-E8E6AA89F7FD}"/>
              </a:ext>
            </a:extLst>
          </p:cNvPr>
          <p:cNvSpPr>
            <a:spLocks noGrp="1"/>
          </p:cNvSpPr>
          <p:nvPr>
            <p:ph type="body" sz="quarter" idx="11"/>
          </p:nvPr>
        </p:nvSpPr>
        <p:spPr>
          <a:xfrm>
            <a:off x="6700391" y="3960447"/>
            <a:ext cx="4913541" cy="1907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822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rporate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2" y="562371"/>
            <a:ext cx="4305297"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9" name="Text Placeholder 4">
            <a:extLst>
              <a:ext uri="{FF2B5EF4-FFF2-40B4-BE49-F238E27FC236}">
                <a16:creationId xmlns:a16="http://schemas.microsoft.com/office/drawing/2014/main" id="{1C88AA53-9AE8-344E-B5C9-71B368FF1F51}"/>
              </a:ext>
            </a:extLst>
          </p:cNvPr>
          <p:cNvSpPr>
            <a:spLocks noGrp="1"/>
          </p:cNvSpPr>
          <p:nvPr>
            <p:ph type="body" sz="quarter" idx="11"/>
          </p:nvPr>
        </p:nvSpPr>
        <p:spPr>
          <a:xfrm>
            <a:off x="578072" y="1910045"/>
            <a:ext cx="4305297" cy="396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1659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Life Sciences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2" y="562371"/>
            <a:ext cx="8663577" cy="1347676"/>
          </a:xfrm>
          <a:prstGeom prst="rect">
            <a:avLst/>
          </a:prstGeom>
        </p:spPr>
        <p:txBody>
          <a:bodyPr anchor="b"/>
          <a:lstStyle>
            <a:lvl1pPr>
              <a:defRPr sz="3733">
                <a:solidFill>
                  <a:schemeClr val="accent3"/>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2"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2" y="6421805"/>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7" y="6421804"/>
            <a:ext cx="2509020" cy="215444"/>
          </a:xfrm>
          <a:prstGeom prst="rect">
            <a:avLst/>
          </a:prstGeom>
        </p:spPr>
        <p:txBody>
          <a:bodyPr wrap="none">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2024 Truveris, Inc. </a:t>
            </a:r>
          </a:p>
        </p:txBody>
      </p:sp>
      <p:sp>
        <p:nvSpPr>
          <p:cNvPr id="4" name="Text Placeholder 3">
            <a:extLst>
              <a:ext uri="{FF2B5EF4-FFF2-40B4-BE49-F238E27FC236}">
                <a16:creationId xmlns:a16="http://schemas.microsoft.com/office/drawing/2014/main" id="{520C8721-1419-1749-A239-D1295135BB6B}"/>
              </a:ext>
            </a:extLst>
          </p:cNvPr>
          <p:cNvSpPr>
            <a:spLocks noGrp="1"/>
          </p:cNvSpPr>
          <p:nvPr>
            <p:ph type="body" sz="quarter" idx="11"/>
          </p:nvPr>
        </p:nvSpPr>
        <p:spPr>
          <a:xfrm>
            <a:off x="577851" y="1909235"/>
            <a:ext cx="11025716" cy="39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971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_header">
    <p:spTree>
      <p:nvGrpSpPr>
        <p:cNvPr id="1" name=""/>
        <p:cNvGrpSpPr/>
        <p:nvPr/>
      </p:nvGrpSpPr>
      <p:grpSpPr>
        <a:xfrm>
          <a:off x="0" y="0"/>
          <a:ext cx="0" cy="0"/>
          <a:chOff x="0" y="0"/>
          <a:chExt cx="0" cy="0"/>
        </a:xfrm>
      </p:grpSpPr>
      <p:sp>
        <p:nvSpPr>
          <p:cNvPr id="15" name="txtTransparentWatermark"/>
          <p:cNvSpPr/>
          <p:nvPr/>
        </p:nvSpPr>
        <p:spPr>
          <a:xfrm>
            <a:off x="8128000" y="6223001"/>
            <a:ext cx="3386667" cy="304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spAutoFit/>
          </a:bodyPr>
          <a:lstStyle/>
          <a:p>
            <a:r>
              <a:rPr sz="689">
                <a:solidFill>
                  <a:srgbClr val="FFFFFF"/>
                </a:solidFill>
                <a:latin typeface="Century Gothic"/>
              </a:rPr>
              <a:t>USI Confidential &amp; Proprietary – EB document - 
Kirk Swartzbaugh  March 1, 2024 : 17:50:19</a:t>
            </a:r>
          </a:p>
        </p:txBody>
      </p:sp>
      <p:sp>
        <p:nvSpPr>
          <p:cNvPr id="14" name="txtTransparentWatermark"/>
          <p:cNvSpPr/>
          <p:nvPr/>
        </p:nvSpPr>
        <p:spPr>
          <a:xfrm>
            <a:off x="8128000" y="6223001"/>
            <a:ext cx="3386667" cy="304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spAutoFit/>
          </a:bodyPr>
          <a:lstStyle>
            <a:defPPr>
              <a:defRPr lang="en-US"/>
            </a:defPPr>
          </a:lstStyle>
          <a:p>
            <a:r>
              <a:rPr sz="689">
                <a:solidFill>
                  <a:srgbClr val="FFFFFF"/>
                </a:solidFill>
                <a:latin typeface="Century Gothic"/>
              </a:rPr>
              <a:t>USI Confidential &amp; Proprietary – EB document - 
Russell Palmer  January 4, 2023 : 09:26:53</a:t>
            </a:r>
          </a:p>
        </p:txBody>
      </p:sp>
      <p:sp>
        <p:nvSpPr>
          <p:cNvPr id="2" name="Title 1"/>
          <p:cNvSpPr>
            <a:spLocks noGrp="1"/>
          </p:cNvSpPr>
          <p:nvPr>
            <p:ph type="title" hasCustomPrompt="1"/>
          </p:nvPr>
        </p:nvSpPr>
        <p:spPr>
          <a:xfrm>
            <a:off x="609600" y="510871"/>
            <a:ext cx="10972800" cy="780707"/>
          </a:xfrm>
          <a:prstGeom prst="rect">
            <a:avLst/>
          </a:prstGeom>
        </p:spPr>
        <p:txBody>
          <a:bodyPr lIns="0" rIns="0" anchor="b" anchorCtr="0">
            <a:normAutofit/>
          </a:bodyPr>
          <a:lstStyle>
            <a:lvl1pPr>
              <a:defRPr sz="2756">
                <a:solidFill>
                  <a:srgbClr val="00529B"/>
                </a:solidFill>
              </a:defRPr>
            </a:lvl1pPr>
          </a:lstStyle>
          <a:p>
            <a:r>
              <a:rPr lang="en-US"/>
              <a:t>Click to Edit Master Title Style</a:t>
            </a:r>
          </a:p>
        </p:txBody>
      </p:sp>
      <p:sp>
        <p:nvSpPr>
          <p:cNvPr id="12" name="Rectangle 11">
            <a:extLst>
              <a:ext uri="{FF2B5EF4-FFF2-40B4-BE49-F238E27FC236}">
                <a16:creationId xmlns:a16="http://schemas.microsoft.com/office/drawing/2014/main" id="{5AFD4F9D-6635-4F28-8FEC-7CABA05DD5CC}"/>
              </a:ext>
            </a:extLst>
          </p:cNvPr>
          <p:cNvSpPr>
            <a:spLocks noChangeArrowheads="1"/>
          </p:cNvSpPr>
          <p:nvPr userDrawn="1"/>
        </p:nvSpPr>
        <p:spPr bwMode="white">
          <a:xfrm>
            <a:off x="11235956" y="6497462"/>
            <a:ext cx="714655" cy="281164"/>
          </a:xfrm>
          <a:prstGeom prst="rect">
            <a:avLst/>
          </a:prstGeom>
          <a:no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a:effectLst>
                  <a:outerShdw dist="35921" dir="2700000" algn="ctr" rotWithShape="0">
                    <a:schemeClr val="bg2"/>
                  </a:outerShdw>
                </a:effectLst>
              </a14:hiddenEffects>
            </a:ext>
          </a:extLst>
        </p:spPr>
        <p:txBody>
          <a:bodyPr/>
          <a:lstStyle>
            <a:defPPr>
              <a:defRPr lang="en-US"/>
            </a:defPPr>
          </a:lstStyle>
          <a:p>
            <a:pPr algn="r" defTabSz="873685" fontAlgn="base">
              <a:spcBef>
                <a:spcPct val="0"/>
              </a:spcBef>
              <a:spcAft>
                <a:spcPct val="0"/>
              </a:spcAft>
            </a:pPr>
            <a:r>
              <a:rPr lang="en-US" sz="886" b="0">
                <a:solidFill>
                  <a:srgbClr val="245397"/>
                </a:solidFill>
                <a:latin typeface="Century Gothic" panose="020B0502020202020204" pitchFamily="34" charset="0"/>
                <a:ea typeface="Arial Unicode MS"/>
                <a:cs typeface="Arial Unicode MS"/>
              </a:rPr>
              <a:t>|</a:t>
            </a:r>
            <a:fld id="{8D49C36D-2828-4A97-99A8-90B5CE38AFFC}" type="slidenum">
              <a:rPr lang="en-US" sz="886" b="0" smtClean="0">
                <a:solidFill>
                  <a:srgbClr val="245397"/>
                </a:solidFill>
                <a:latin typeface="Century Gothic" panose="020B0502020202020204" pitchFamily="34" charset="0"/>
                <a:ea typeface="Arial Unicode MS"/>
                <a:cs typeface="Arial Unicode MS"/>
              </a:rPr>
              <a:pPr algn="r" defTabSz="873685" fontAlgn="base">
                <a:spcBef>
                  <a:spcPct val="0"/>
                </a:spcBef>
                <a:spcAft>
                  <a:spcPct val="0"/>
                </a:spcAft>
              </a:pPr>
              <a:t>‹#›</a:t>
            </a:fld>
            <a:endParaRPr lang="en-US" sz="886" b="0">
              <a:solidFill>
                <a:srgbClr val="245397"/>
              </a:solidFill>
              <a:latin typeface="Century Gothic" panose="020B0502020202020204" pitchFamily="34" charset="0"/>
              <a:ea typeface="Arial Unicode MS"/>
              <a:cs typeface="Arial Unicode MS"/>
            </a:endParaRPr>
          </a:p>
        </p:txBody>
      </p:sp>
      <p:pic>
        <p:nvPicPr>
          <p:cNvPr id="13" name="Picture 12">
            <a:extLst>
              <a:ext uri="{FF2B5EF4-FFF2-40B4-BE49-F238E27FC236}">
                <a16:creationId xmlns:a16="http://schemas.microsoft.com/office/drawing/2014/main" id="{0AD4571E-0CD8-4577-BDAC-447CE1E700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2681" y="6490834"/>
            <a:ext cx="596692" cy="227685"/>
          </a:xfrm>
          <a:prstGeom prst="rect">
            <a:avLst/>
          </a:prstGeom>
        </p:spPr>
      </p:pic>
    </p:spTree>
    <p:custDataLst>
      <p:tags r:id="rId1"/>
    </p:custDataLst>
    <p:extLst>
      <p:ext uri="{BB962C8B-B14F-4D97-AF65-F5344CB8AC3E}">
        <p14:creationId xmlns:p14="http://schemas.microsoft.com/office/powerpoint/2010/main" val="1784918383"/>
      </p:ext>
    </p:extLst>
  </p:cSld>
  <p:clrMapOvr>
    <a:masterClrMapping/>
  </p:clrMapOvr>
  <p:transition/>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5" name="Picture 4">
            <a:extLst>
              <a:ext uri="{FF2B5EF4-FFF2-40B4-BE49-F238E27FC236}">
                <a16:creationId xmlns:a16="http://schemas.microsoft.com/office/drawing/2014/main" id="{97971C2F-3E8C-0342-BF6D-B4F19BB62A5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6" name="Rectangle 5">
            <a:extLst>
              <a:ext uri="{FF2B5EF4-FFF2-40B4-BE49-F238E27FC236}">
                <a16:creationId xmlns:a16="http://schemas.microsoft.com/office/drawing/2014/main" id="{491A7889-531C-CE46-8F19-6D8644438865}"/>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3603458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200" y="1556831"/>
            <a:ext cx="11011200" cy="2736800"/>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595189" y="4278161"/>
            <a:ext cx="11011200"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8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6" name="Picture 5">
            <a:extLst>
              <a:ext uri="{FF2B5EF4-FFF2-40B4-BE49-F238E27FC236}">
                <a16:creationId xmlns:a16="http://schemas.microsoft.com/office/drawing/2014/main" id="{12F201C4-789F-0742-8219-94187A5F301A}"/>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8" name="Rectangle 7">
            <a:extLst>
              <a:ext uri="{FF2B5EF4-FFF2-40B4-BE49-F238E27FC236}">
                <a16:creationId xmlns:a16="http://schemas.microsoft.com/office/drawing/2014/main" id="{AC9ECC84-DA49-A24F-A9CA-C55252371ECE}"/>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3491353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95201" y="393669"/>
            <a:ext cx="10996583" cy="1046248"/>
          </a:xfrm>
          <a:prstGeom prst="rect">
            <a:avLst/>
          </a:prstGeom>
        </p:spPr>
        <p:txBody>
          <a:bodyPr anchor="b"/>
          <a:lstStyle>
            <a:lvl1pPr algn="ctr">
              <a:defRPr sz="3733">
                <a:solidFill>
                  <a:schemeClr val="bg1"/>
                </a:solidFill>
              </a:defRPr>
            </a:lvl1pPr>
          </a:lstStyle>
          <a:p>
            <a:r>
              <a:rPr lang="en-US"/>
              <a:t>Click to edit Master title style</a:t>
            </a:r>
          </a:p>
        </p:txBody>
      </p:sp>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51C57C4E-A3FE-0E46-83A8-1592B49D5124}"/>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7" name="Rectangle 6">
            <a:extLst>
              <a:ext uri="{FF2B5EF4-FFF2-40B4-BE49-F238E27FC236}">
                <a16:creationId xmlns:a16="http://schemas.microsoft.com/office/drawing/2014/main" id="{3E6C946A-9A9A-9647-AF5D-4409C62E7687}"/>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4" name="Text Placeholder 3">
            <a:extLst>
              <a:ext uri="{FF2B5EF4-FFF2-40B4-BE49-F238E27FC236}">
                <a16:creationId xmlns:a16="http://schemas.microsoft.com/office/drawing/2014/main" id="{D8E3B05A-657A-694F-A9E2-0DF47018AC13}"/>
              </a:ext>
            </a:extLst>
          </p:cNvPr>
          <p:cNvSpPr>
            <a:spLocks noGrp="1"/>
          </p:cNvSpPr>
          <p:nvPr>
            <p:ph type="body" sz="quarter" idx="11"/>
          </p:nvPr>
        </p:nvSpPr>
        <p:spPr>
          <a:xfrm>
            <a:off x="594784" y="1439334"/>
            <a:ext cx="10996083" cy="1445684"/>
          </a:xfrm>
        </p:spPr>
        <p:txBody>
          <a:bodyPr/>
          <a:lstStyle>
            <a:lvl1pPr algn="ctr">
              <a:defRPr>
                <a:solidFill>
                  <a:schemeClr val="bg1"/>
                </a:solidFill>
              </a:defRPr>
            </a:lvl1pPr>
            <a:lvl2pPr algn="ctr">
              <a:buClr>
                <a:schemeClr val="bg1"/>
              </a:buClr>
              <a:defRPr>
                <a:solidFill>
                  <a:schemeClr val="bg1"/>
                </a:solidFill>
              </a:defRPr>
            </a:lvl2pPr>
            <a:lvl3pPr algn="ctr">
              <a:buClr>
                <a:schemeClr val="bg1"/>
              </a:buClr>
              <a:defRPr>
                <a:solidFill>
                  <a:schemeClr val="bg1"/>
                </a:solidFill>
              </a:defRPr>
            </a:lvl3pPr>
            <a:lvl4pPr algn="ctr">
              <a:buClr>
                <a:schemeClr val="bg1"/>
              </a:buClr>
              <a:defRPr>
                <a:solidFill>
                  <a:schemeClr val="bg1"/>
                </a:solidFill>
              </a:defRPr>
            </a:lvl4pPr>
            <a:lvl5pPr algn="ct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3763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D6E18D12-DDC6-3E41-A285-C98023B6CCCC}"/>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8" name="Google Shape;10;p2">
            <a:extLst>
              <a:ext uri="{FF2B5EF4-FFF2-40B4-BE49-F238E27FC236}">
                <a16:creationId xmlns:a16="http://schemas.microsoft.com/office/drawing/2014/main" id="{E49878DF-CFE3-9D40-9B12-BB3178CF0B94}"/>
              </a:ext>
            </a:extLst>
          </p:cNvPr>
          <p:cNvSpPr txBox="1">
            <a:spLocks noGrp="1"/>
          </p:cNvSpPr>
          <p:nvPr>
            <p:ph type="ctrTitle" hasCustomPrompt="1"/>
          </p:nvPr>
        </p:nvSpPr>
        <p:spPr>
          <a:xfrm>
            <a:off x="595200" y="547492"/>
            <a:ext cx="11011200" cy="4529177"/>
          </a:xfrm>
          <a:prstGeom prst="rect">
            <a:avLst/>
          </a:prstGeom>
        </p:spPr>
        <p:txBody>
          <a:bodyPr spcFirstLastPara="1" wrap="square" lIns="45720" tIns="91425" rIns="91440" bIns="91425" anchor="b" anchorCtr="0">
            <a:noAutofit/>
          </a:bodyPr>
          <a:lstStyle>
            <a:lvl1pPr lvl="0" algn="l">
              <a:spcBef>
                <a:spcPts val="0"/>
              </a:spcBef>
              <a:spcAft>
                <a:spcPts val="0"/>
              </a:spcAft>
              <a:buSzPts val="5200"/>
              <a:buNone/>
              <a:defRPr sz="8000" b="0" i="0">
                <a:solidFill>
                  <a:schemeClr val="bg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“Quote”</a:t>
            </a:r>
            <a:endParaRPr/>
          </a:p>
        </p:txBody>
      </p:sp>
      <p:sp>
        <p:nvSpPr>
          <p:cNvPr id="11" name="Google Shape;11;p2">
            <a:extLst>
              <a:ext uri="{FF2B5EF4-FFF2-40B4-BE49-F238E27FC236}">
                <a16:creationId xmlns:a16="http://schemas.microsoft.com/office/drawing/2014/main" id="{B2BE1E6C-FDAE-9C46-8089-67C202FA99BA}"/>
              </a:ext>
            </a:extLst>
          </p:cNvPr>
          <p:cNvSpPr txBox="1">
            <a:spLocks noGrp="1"/>
          </p:cNvSpPr>
          <p:nvPr>
            <p:ph type="subTitle" idx="1" hasCustomPrompt="1"/>
          </p:nvPr>
        </p:nvSpPr>
        <p:spPr>
          <a:xfrm>
            <a:off x="595190" y="5597296"/>
            <a:ext cx="5860575" cy="585129"/>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1467" b="0" i="0">
                <a:solidFill>
                  <a:schemeClr val="bg1"/>
                </a:solidFill>
                <a:latin typeface="Roboto Lt" panose="02000000000000000000" pitchFamily="2" charset="0"/>
                <a:ea typeface="Roboto Lt" panose="02000000000000000000" pitchFamily="2"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Name, title</a:t>
            </a:r>
            <a:endParaRPr/>
          </a:p>
        </p:txBody>
      </p:sp>
      <p:pic>
        <p:nvPicPr>
          <p:cNvPr id="12" name="Picture 11">
            <a:extLst>
              <a:ext uri="{FF2B5EF4-FFF2-40B4-BE49-F238E27FC236}">
                <a16:creationId xmlns:a16="http://schemas.microsoft.com/office/drawing/2014/main" id="{A40E0728-8D53-8F46-B463-EEB9380C706D}"/>
              </a:ext>
            </a:extLst>
          </p:cNvPr>
          <p:cNvPicPr>
            <a:picLocks noChangeAspect="1"/>
          </p:cNvPicPr>
          <p:nvPr userDrawn="1"/>
        </p:nvPicPr>
        <p:blipFill>
          <a:blip r:embed="rId3"/>
          <a:srcRect/>
          <a:stretch/>
        </p:blipFill>
        <p:spPr>
          <a:xfrm>
            <a:off x="11106401" y="6422098"/>
            <a:ext cx="840985" cy="154348"/>
          </a:xfrm>
          <a:prstGeom prst="rect">
            <a:avLst/>
          </a:prstGeom>
        </p:spPr>
      </p:pic>
      <p:sp>
        <p:nvSpPr>
          <p:cNvPr id="13" name="Rectangle 12">
            <a:extLst>
              <a:ext uri="{FF2B5EF4-FFF2-40B4-BE49-F238E27FC236}">
                <a16:creationId xmlns:a16="http://schemas.microsoft.com/office/drawing/2014/main" id="{773DABB4-44A8-6848-B3F3-99E72E5E7716}"/>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lumMod val="40000"/>
                    <a:lumOff val="60000"/>
                  </a:schemeClr>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Tree>
    <p:extLst>
      <p:ext uri="{BB962C8B-B14F-4D97-AF65-F5344CB8AC3E}">
        <p14:creationId xmlns:p14="http://schemas.microsoft.com/office/powerpoint/2010/main" val="3713864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rporate_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93366"/>
            <a:ext cx="11035861" cy="1347676"/>
          </a:xfrm>
          <a:prstGeom prst="rect">
            <a:avLst/>
          </a:prstGeom>
        </p:spPr>
        <p:txBody>
          <a:bodyPr/>
          <a:lstStyle>
            <a:lvl1pPr algn="ct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2C99B6C1-A9C5-C24B-9199-7AA10707DDC5}"/>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7" name="Rectangle 6">
            <a:extLst>
              <a:ext uri="{FF2B5EF4-FFF2-40B4-BE49-F238E27FC236}">
                <a16:creationId xmlns:a16="http://schemas.microsoft.com/office/drawing/2014/main" id="{BE47A691-3CA8-DB41-8043-D8A110BC211C}"/>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4" name="Text Placeholder 3">
            <a:extLst>
              <a:ext uri="{FF2B5EF4-FFF2-40B4-BE49-F238E27FC236}">
                <a16:creationId xmlns:a16="http://schemas.microsoft.com/office/drawing/2014/main" id="{8E3896D7-9236-8941-A2A4-3A61E89374ED}"/>
              </a:ext>
            </a:extLst>
          </p:cNvPr>
          <p:cNvSpPr>
            <a:spLocks noGrp="1"/>
          </p:cNvSpPr>
          <p:nvPr>
            <p:ph type="body" sz="quarter" idx="11"/>
          </p:nvPr>
        </p:nvSpPr>
        <p:spPr>
          <a:xfrm>
            <a:off x="577851" y="1940985"/>
            <a:ext cx="11036300" cy="332951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120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rporate_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5481612" y="764419"/>
            <a:ext cx="6124800"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5482167" y="2544234"/>
            <a:ext cx="6123517"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7166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rporate_Content 2">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6A632BB8-0755-A640-9C31-A06EC6C84C15}"/>
              </a:ext>
            </a:extLst>
          </p:cNvPr>
          <p:cNvSpPr txBox="1">
            <a:spLocks noGrp="1"/>
          </p:cNvSpPr>
          <p:nvPr>
            <p:ph type="ctrTitle"/>
          </p:nvPr>
        </p:nvSpPr>
        <p:spPr>
          <a:xfrm>
            <a:off x="3747436" y="764419"/>
            <a:ext cx="7858976" cy="1780420"/>
          </a:xfrm>
          <a:prstGeom prst="rect">
            <a:avLst/>
          </a:prstGeom>
        </p:spPr>
        <p:txBody>
          <a:bodyPr spcFirstLastPara="1" wrap="square" lIns="91440" tIns="91425" rIns="91440" bIns="91425" anchor="b" anchorCtr="0">
            <a:noAutofit/>
          </a:bodyPr>
          <a:lstStyle>
            <a:lvl1pPr lvl="0" algn="l">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3" name="Picture 2">
            <a:extLst>
              <a:ext uri="{FF2B5EF4-FFF2-40B4-BE49-F238E27FC236}">
                <a16:creationId xmlns:a16="http://schemas.microsoft.com/office/drawing/2014/main" id="{B8B8D0E6-952E-4745-985C-E55A6AE672B2}"/>
              </a:ext>
            </a:extLst>
          </p:cNvPr>
          <p:cNvPicPr>
            <a:picLocks noChangeAspect="1"/>
          </p:cNvPicPr>
          <p:nvPr userDrawn="1"/>
        </p:nvPicPr>
        <p:blipFill>
          <a:blip r:embed="rId2"/>
          <a:stretch>
            <a:fillRect/>
          </a:stretch>
        </p:blipFill>
        <p:spPr>
          <a:xfrm>
            <a:off x="11106401" y="6421804"/>
            <a:ext cx="840985" cy="154937"/>
          </a:xfrm>
          <a:prstGeom prst="rect">
            <a:avLst/>
          </a:prstGeom>
        </p:spPr>
      </p:pic>
      <p:sp>
        <p:nvSpPr>
          <p:cNvPr id="4" name="Rectangle 3">
            <a:extLst>
              <a:ext uri="{FF2B5EF4-FFF2-40B4-BE49-F238E27FC236}">
                <a16:creationId xmlns:a16="http://schemas.microsoft.com/office/drawing/2014/main" id="{4F61355E-BF00-2A40-8A25-BAD915CBE27A}"/>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10" name="Slide Number Placeholder 2">
            <a:extLst>
              <a:ext uri="{FF2B5EF4-FFF2-40B4-BE49-F238E27FC236}">
                <a16:creationId xmlns:a16="http://schemas.microsoft.com/office/drawing/2014/main" id="{DA183FE1-2CC6-2F40-805A-FA04970FA8DE}"/>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9" name="Text Placeholder 8">
            <a:extLst>
              <a:ext uri="{FF2B5EF4-FFF2-40B4-BE49-F238E27FC236}">
                <a16:creationId xmlns:a16="http://schemas.microsoft.com/office/drawing/2014/main" id="{A30A134B-44D3-9C41-A647-0D75E63E6472}"/>
              </a:ext>
            </a:extLst>
          </p:cNvPr>
          <p:cNvSpPr>
            <a:spLocks noGrp="1"/>
          </p:cNvSpPr>
          <p:nvPr>
            <p:ph type="body" sz="quarter" idx="11"/>
          </p:nvPr>
        </p:nvSpPr>
        <p:spPr>
          <a:xfrm>
            <a:off x="3748353" y="2544234"/>
            <a:ext cx="7857331" cy="3342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Background pattern&#10;&#10;Description automatically generated">
            <a:extLst>
              <a:ext uri="{FF2B5EF4-FFF2-40B4-BE49-F238E27FC236}">
                <a16:creationId xmlns:a16="http://schemas.microsoft.com/office/drawing/2014/main" id="{445171D7-2CDF-DC41-8925-E416B70FEDCE}"/>
              </a:ext>
            </a:extLst>
          </p:cNvPr>
          <p:cNvPicPr>
            <a:picLocks noChangeAspect="1"/>
          </p:cNvPicPr>
          <p:nvPr userDrawn="1"/>
        </p:nvPicPr>
        <p:blipFill rotWithShape="1">
          <a:blip r:embed="rId3"/>
          <a:srcRect l="866" t="1" b="1067"/>
          <a:stretch/>
        </p:blipFill>
        <p:spPr>
          <a:xfrm flipV="1">
            <a:off x="-12833" y="-12833"/>
            <a:ext cx="4085893" cy="3807149"/>
          </a:xfrm>
          <a:prstGeom prst="rect">
            <a:avLst/>
          </a:prstGeom>
        </p:spPr>
      </p:pic>
    </p:spTree>
    <p:extLst>
      <p:ext uri="{BB962C8B-B14F-4D97-AF65-F5344CB8AC3E}">
        <p14:creationId xmlns:p14="http://schemas.microsoft.com/office/powerpoint/2010/main" val="6674052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rporate_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4116-1DF9-C641-9C29-6EDC5922F0D3}"/>
              </a:ext>
            </a:extLst>
          </p:cNvPr>
          <p:cNvSpPr>
            <a:spLocks noGrp="1"/>
          </p:cNvSpPr>
          <p:nvPr>
            <p:ph type="title"/>
          </p:nvPr>
        </p:nvSpPr>
        <p:spPr>
          <a:xfrm>
            <a:off x="578070" y="562370"/>
            <a:ext cx="4305297" cy="1347676"/>
          </a:xfrm>
          <a:prstGeom prst="rect">
            <a:avLst/>
          </a:prstGeom>
        </p:spPr>
        <p:txBody>
          <a:bodyPr anchor="b"/>
          <a:lstStyle>
            <a:lvl1pPr>
              <a:defRPr sz="3733">
                <a:solidFill>
                  <a:schemeClr val="tx1"/>
                </a:solidFill>
              </a:defRPr>
            </a:lvl1pPr>
          </a:lstStyle>
          <a:p>
            <a:r>
              <a:rPr lang="en-US"/>
              <a:t>Click to edit Master title style</a:t>
            </a:r>
          </a:p>
        </p:txBody>
      </p:sp>
      <p:sp>
        <p:nvSpPr>
          <p:cNvPr id="10" name="Slide Number Placeholder 2">
            <a:extLst>
              <a:ext uri="{FF2B5EF4-FFF2-40B4-BE49-F238E27FC236}">
                <a16:creationId xmlns:a16="http://schemas.microsoft.com/office/drawing/2014/main" id="{9CC4D7FF-CC31-E548-A9B6-AE02D0596CD9}"/>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4D4F5091-EC6F-3143-9894-0D01A87ED0F1}"/>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8" name="Rectangle 7">
            <a:extLst>
              <a:ext uri="{FF2B5EF4-FFF2-40B4-BE49-F238E27FC236}">
                <a16:creationId xmlns:a16="http://schemas.microsoft.com/office/drawing/2014/main" id="{8EFC745B-715E-234B-A1AB-3BD5A4374A0E}"/>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9" name="Text Placeholder 4">
            <a:extLst>
              <a:ext uri="{FF2B5EF4-FFF2-40B4-BE49-F238E27FC236}">
                <a16:creationId xmlns:a16="http://schemas.microsoft.com/office/drawing/2014/main" id="{1C88AA53-9AE8-344E-B5C9-71B368FF1F51}"/>
              </a:ext>
            </a:extLst>
          </p:cNvPr>
          <p:cNvSpPr>
            <a:spLocks noGrp="1"/>
          </p:cNvSpPr>
          <p:nvPr>
            <p:ph type="body" sz="quarter" idx="11"/>
          </p:nvPr>
        </p:nvSpPr>
        <p:spPr>
          <a:xfrm>
            <a:off x="578070" y="1910045"/>
            <a:ext cx="4305297" cy="396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7111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rporate_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67347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orporate_Content 4">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A3606D89-AB39-CC41-B3FB-52331B79EE10}"/>
              </a:ext>
            </a:extLst>
          </p:cNvPr>
          <p:cNvPicPr>
            <a:picLocks noChangeAspect="1"/>
          </p:cNvPicPr>
          <p:nvPr userDrawn="1"/>
        </p:nvPicPr>
        <p:blipFill rotWithShape="1">
          <a:blip r:embed="rId2"/>
          <a:srcRect r="12790"/>
          <a:stretch/>
        </p:blipFill>
        <p:spPr>
          <a:xfrm flipH="1" flipV="1">
            <a:off x="-30966" y="0"/>
            <a:ext cx="10632767" cy="6858000"/>
          </a:xfrm>
          <a:prstGeom prst="rect">
            <a:avLst/>
          </a:prstGeom>
        </p:spPr>
      </p:pic>
      <p:sp>
        <p:nvSpPr>
          <p:cNvPr id="5" name="Google Shape;10;p2">
            <a:extLst>
              <a:ext uri="{FF2B5EF4-FFF2-40B4-BE49-F238E27FC236}">
                <a16:creationId xmlns:a16="http://schemas.microsoft.com/office/drawing/2014/main" id="{31FE0992-F056-134C-B5F1-AE32BE9F4C12}"/>
              </a:ext>
            </a:extLst>
          </p:cNvPr>
          <p:cNvSpPr txBox="1">
            <a:spLocks noGrp="1"/>
          </p:cNvSpPr>
          <p:nvPr>
            <p:ph type="ctrTitle"/>
          </p:nvPr>
        </p:nvSpPr>
        <p:spPr>
          <a:xfrm>
            <a:off x="600228" y="792731"/>
            <a:ext cx="11013703" cy="1564800"/>
          </a:xfrm>
          <a:prstGeom prst="rect">
            <a:avLst/>
          </a:prstGeom>
        </p:spPr>
        <p:txBody>
          <a:bodyPr spcFirstLastPara="1" wrap="square" lIns="91440" tIns="91425" rIns="91440" bIns="91425" anchor="b" anchorCtr="0">
            <a:noAutofit/>
          </a:bodyPr>
          <a:lstStyle>
            <a:lvl1pPr lvl="0" algn="ctr">
              <a:spcBef>
                <a:spcPts val="0"/>
              </a:spcBef>
              <a:spcAft>
                <a:spcPts val="0"/>
              </a:spcAft>
              <a:buSzPts val="5200"/>
              <a:buNone/>
              <a:defRPr sz="3733" b="0" i="0">
                <a:solidFill>
                  <a:schemeClr val="tx1"/>
                </a:solidFill>
                <a:latin typeface="Century Schoolbook" panose="02040604050505020304" pitchFamily="18"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 name="Slide Number Placeholder 2">
            <a:extLst>
              <a:ext uri="{FF2B5EF4-FFF2-40B4-BE49-F238E27FC236}">
                <a16:creationId xmlns:a16="http://schemas.microsoft.com/office/drawing/2014/main" id="{B4C822E3-717D-EC43-A4AA-9898F761FC2F}"/>
              </a:ext>
            </a:extLst>
          </p:cNvPr>
          <p:cNvSpPr>
            <a:spLocks noGrp="1"/>
          </p:cNvSpPr>
          <p:nvPr>
            <p:ph type="sldNum" idx="10"/>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BF4B7FBB-185E-4648-AA96-B3F6AE1B92CE}"/>
              </a:ext>
            </a:extLst>
          </p:cNvPr>
          <p:cNvPicPr>
            <a:picLocks noChangeAspect="1"/>
          </p:cNvPicPr>
          <p:nvPr userDrawn="1"/>
        </p:nvPicPr>
        <p:blipFill>
          <a:blip r:embed="rId3"/>
          <a:stretch>
            <a:fillRect/>
          </a:stretch>
        </p:blipFill>
        <p:spPr>
          <a:xfrm>
            <a:off x="11106401" y="6421804"/>
            <a:ext cx="840985" cy="154937"/>
          </a:xfrm>
          <a:prstGeom prst="rect">
            <a:avLst/>
          </a:prstGeom>
        </p:spPr>
      </p:pic>
      <p:sp>
        <p:nvSpPr>
          <p:cNvPr id="10" name="Rectangle 9">
            <a:extLst>
              <a:ext uri="{FF2B5EF4-FFF2-40B4-BE49-F238E27FC236}">
                <a16:creationId xmlns:a16="http://schemas.microsoft.com/office/drawing/2014/main" id="{229B57E7-783C-624B-9ECF-F03DD5B4C789}"/>
              </a:ext>
            </a:extLst>
          </p:cNvPr>
          <p:cNvSpPr/>
          <p:nvPr userDrawn="1"/>
        </p:nvSpPr>
        <p:spPr>
          <a:xfrm>
            <a:off x="8696177" y="6421804"/>
            <a:ext cx="2509020" cy="215444"/>
          </a:xfrm>
          <a:prstGeom prst="rect">
            <a:avLst/>
          </a:prstGeom>
        </p:spPr>
        <p:txBody>
          <a:bodyPr wrap="non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tx2"/>
                </a:solidFill>
                <a:effectLst/>
                <a:uLnTx/>
                <a:uFillTx/>
                <a:latin typeface="Roboto Lt" panose="02000000000000000000" pitchFamily="2" charset="0"/>
                <a:ea typeface="Roboto Lt" panose="02000000000000000000" pitchFamily="2" charset="0"/>
                <a:cs typeface="Arial"/>
                <a:sym typeface="Arial"/>
              </a:rPr>
              <a:t>Proprietary and Confidential  © 2023 Truveris, Inc. </a:t>
            </a:r>
          </a:p>
        </p:txBody>
      </p:sp>
      <p:sp>
        <p:nvSpPr>
          <p:cNvPr id="7" name="Text Placeholder 4">
            <a:extLst>
              <a:ext uri="{FF2B5EF4-FFF2-40B4-BE49-F238E27FC236}">
                <a16:creationId xmlns:a16="http://schemas.microsoft.com/office/drawing/2014/main" id="{A23A7F31-0F94-C147-8C6C-D70258C3786B}"/>
              </a:ext>
            </a:extLst>
          </p:cNvPr>
          <p:cNvSpPr>
            <a:spLocks noGrp="1"/>
          </p:cNvSpPr>
          <p:nvPr>
            <p:ph type="body" sz="quarter" idx="11"/>
          </p:nvPr>
        </p:nvSpPr>
        <p:spPr>
          <a:xfrm>
            <a:off x="578070" y="2357531"/>
            <a:ext cx="11035861" cy="2915997"/>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5672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26" Type="http://schemas.openxmlformats.org/officeDocument/2006/relationships/slideLayout" Target="../slideLayouts/slideLayout321.xml"/><Relationship Id="rId39" Type="http://schemas.openxmlformats.org/officeDocument/2006/relationships/slideLayout" Target="../slideLayouts/slideLayout334.xml"/><Relationship Id="rId3" Type="http://schemas.openxmlformats.org/officeDocument/2006/relationships/slideLayout" Target="../slideLayouts/slideLayout298.xml"/><Relationship Id="rId21" Type="http://schemas.openxmlformats.org/officeDocument/2006/relationships/slideLayout" Target="../slideLayouts/slideLayout316.xml"/><Relationship Id="rId34" Type="http://schemas.openxmlformats.org/officeDocument/2006/relationships/slideLayout" Target="../slideLayouts/slideLayout329.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5" Type="http://schemas.openxmlformats.org/officeDocument/2006/relationships/slideLayout" Target="../slideLayouts/slideLayout320.xml"/><Relationship Id="rId33" Type="http://schemas.openxmlformats.org/officeDocument/2006/relationships/slideLayout" Target="../slideLayouts/slideLayout328.xml"/><Relationship Id="rId38" Type="http://schemas.openxmlformats.org/officeDocument/2006/relationships/slideLayout" Target="../slideLayouts/slideLayout333.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20" Type="http://schemas.openxmlformats.org/officeDocument/2006/relationships/slideLayout" Target="../slideLayouts/slideLayout315.xml"/><Relationship Id="rId29" Type="http://schemas.openxmlformats.org/officeDocument/2006/relationships/slideLayout" Target="../slideLayouts/slideLayout324.xml"/><Relationship Id="rId41" Type="http://schemas.openxmlformats.org/officeDocument/2006/relationships/theme" Target="../theme/theme10.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24" Type="http://schemas.openxmlformats.org/officeDocument/2006/relationships/slideLayout" Target="../slideLayouts/slideLayout319.xml"/><Relationship Id="rId32" Type="http://schemas.openxmlformats.org/officeDocument/2006/relationships/slideLayout" Target="../slideLayouts/slideLayout327.xml"/><Relationship Id="rId37" Type="http://schemas.openxmlformats.org/officeDocument/2006/relationships/slideLayout" Target="../slideLayouts/slideLayout332.xml"/><Relationship Id="rId40" Type="http://schemas.openxmlformats.org/officeDocument/2006/relationships/slideLayout" Target="../slideLayouts/slideLayout335.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23" Type="http://schemas.openxmlformats.org/officeDocument/2006/relationships/slideLayout" Target="../slideLayouts/slideLayout318.xml"/><Relationship Id="rId28" Type="http://schemas.openxmlformats.org/officeDocument/2006/relationships/slideLayout" Target="../slideLayouts/slideLayout323.xml"/><Relationship Id="rId36" Type="http://schemas.openxmlformats.org/officeDocument/2006/relationships/slideLayout" Target="../slideLayouts/slideLayout331.xml"/><Relationship Id="rId10" Type="http://schemas.openxmlformats.org/officeDocument/2006/relationships/slideLayout" Target="../slideLayouts/slideLayout305.xml"/><Relationship Id="rId19" Type="http://schemas.openxmlformats.org/officeDocument/2006/relationships/slideLayout" Target="../slideLayouts/slideLayout314.xml"/><Relationship Id="rId31" Type="http://schemas.openxmlformats.org/officeDocument/2006/relationships/slideLayout" Target="../slideLayouts/slideLayout326.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 Id="rId22" Type="http://schemas.openxmlformats.org/officeDocument/2006/relationships/slideLayout" Target="../slideLayouts/slideLayout317.xml"/><Relationship Id="rId27" Type="http://schemas.openxmlformats.org/officeDocument/2006/relationships/slideLayout" Target="../slideLayouts/slideLayout322.xml"/><Relationship Id="rId30" Type="http://schemas.openxmlformats.org/officeDocument/2006/relationships/slideLayout" Target="../slideLayouts/slideLayout325.xml"/><Relationship Id="rId35" Type="http://schemas.openxmlformats.org/officeDocument/2006/relationships/slideLayout" Target="../slideLayouts/slideLayout3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63" Type="http://schemas.openxmlformats.org/officeDocument/2006/relationships/slideLayout" Target="../slideLayouts/slideLayout12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slideLayout" Target="../slideLayouts/slideLayout12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66" Type="http://schemas.openxmlformats.org/officeDocument/2006/relationships/theme" Target="../theme/theme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61" Type="http://schemas.openxmlformats.org/officeDocument/2006/relationships/slideLayout" Target="../slideLayouts/slideLayout119.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slideLayout" Target="../slideLayouts/slideLayout118.xml"/><Relationship Id="rId65" Type="http://schemas.openxmlformats.org/officeDocument/2006/relationships/slideLayout" Target="../slideLayouts/slideLayout12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64" Type="http://schemas.openxmlformats.org/officeDocument/2006/relationships/slideLayout" Target="../slideLayouts/slideLayout122.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slideLayout" Target="../slideLayouts/slideLayout1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5.xml"/><Relationship Id="rId1" Type="http://schemas.openxmlformats.org/officeDocument/2006/relationships/slideLayout" Target="../slideLayouts/slideLayout12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55" Type="http://schemas.openxmlformats.org/officeDocument/2006/relationships/slideLayout" Target="../slideLayouts/slideLayout180.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54" Type="http://schemas.openxmlformats.org/officeDocument/2006/relationships/slideLayout" Target="../slideLayouts/slideLayout179.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3" Type="http://schemas.openxmlformats.org/officeDocument/2006/relationships/slideLayout" Target="../slideLayouts/slideLayout178.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57" Type="http://schemas.openxmlformats.org/officeDocument/2006/relationships/theme" Target="../theme/theme5.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slideLayout" Target="../slideLayouts/slideLayout177.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56" Type="http://schemas.openxmlformats.org/officeDocument/2006/relationships/slideLayout" Target="../slideLayouts/slideLayout181.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3"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9" Type="http://schemas.openxmlformats.org/officeDocument/2006/relationships/slideLayout" Target="../slideLayouts/slideLayout221.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slideLayout" Target="../slideLayouts/slideLayout220.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41" Type="http://schemas.openxmlformats.org/officeDocument/2006/relationships/theme" Target="../theme/theme7.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40" Type="http://schemas.openxmlformats.org/officeDocument/2006/relationships/slideLayout" Target="../slideLayouts/slideLayout222.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26" Type="http://schemas.openxmlformats.org/officeDocument/2006/relationships/slideLayout" Target="../slideLayouts/slideLayout248.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slideLayout" Target="../slideLayouts/slideLayout247.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29" Type="http://schemas.openxmlformats.org/officeDocument/2006/relationships/slideLayout" Target="../slideLayouts/slideLayout251.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24" Type="http://schemas.openxmlformats.org/officeDocument/2006/relationships/slideLayout" Target="../slideLayouts/slideLayout246.xml"/><Relationship Id="rId32" Type="http://schemas.openxmlformats.org/officeDocument/2006/relationships/theme" Target="../theme/theme8.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28" Type="http://schemas.openxmlformats.org/officeDocument/2006/relationships/slideLayout" Target="../slideLayouts/slideLayout250.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31" Type="http://schemas.openxmlformats.org/officeDocument/2006/relationships/slideLayout" Target="../slideLayouts/slideLayout253.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 Id="rId27" Type="http://schemas.openxmlformats.org/officeDocument/2006/relationships/slideLayout" Target="../slideLayouts/slideLayout249.xml"/><Relationship Id="rId30" Type="http://schemas.openxmlformats.org/officeDocument/2006/relationships/slideLayout" Target="../slideLayouts/slideLayout2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26" Type="http://schemas.openxmlformats.org/officeDocument/2006/relationships/slideLayout" Target="../slideLayouts/slideLayout279.xml"/><Relationship Id="rId39" Type="http://schemas.openxmlformats.org/officeDocument/2006/relationships/slideLayout" Target="../slideLayouts/slideLayout292.xml"/><Relationship Id="rId3" Type="http://schemas.openxmlformats.org/officeDocument/2006/relationships/slideLayout" Target="../slideLayouts/slideLayout256.xml"/><Relationship Id="rId21" Type="http://schemas.openxmlformats.org/officeDocument/2006/relationships/slideLayout" Target="../slideLayouts/slideLayout274.xml"/><Relationship Id="rId34" Type="http://schemas.openxmlformats.org/officeDocument/2006/relationships/slideLayout" Target="../slideLayouts/slideLayout287.xml"/><Relationship Id="rId42" Type="http://schemas.openxmlformats.org/officeDocument/2006/relationships/slideLayout" Target="../slideLayouts/slideLayout295.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33" Type="http://schemas.openxmlformats.org/officeDocument/2006/relationships/slideLayout" Target="../slideLayouts/slideLayout286.xml"/><Relationship Id="rId38" Type="http://schemas.openxmlformats.org/officeDocument/2006/relationships/slideLayout" Target="../slideLayouts/slideLayout291.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29" Type="http://schemas.openxmlformats.org/officeDocument/2006/relationships/slideLayout" Target="../slideLayouts/slideLayout282.xml"/><Relationship Id="rId41" Type="http://schemas.openxmlformats.org/officeDocument/2006/relationships/slideLayout" Target="../slideLayouts/slideLayout294.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32" Type="http://schemas.openxmlformats.org/officeDocument/2006/relationships/slideLayout" Target="../slideLayouts/slideLayout285.xml"/><Relationship Id="rId37" Type="http://schemas.openxmlformats.org/officeDocument/2006/relationships/slideLayout" Target="../slideLayouts/slideLayout290.xml"/><Relationship Id="rId40" Type="http://schemas.openxmlformats.org/officeDocument/2006/relationships/slideLayout" Target="../slideLayouts/slideLayout293.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28" Type="http://schemas.openxmlformats.org/officeDocument/2006/relationships/slideLayout" Target="../slideLayouts/slideLayout281.xml"/><Relationship Id="rId36" Type="http://schemas.openxmlformats.org/officeDocument/2006/relationships/slideLayout" Target="../slideLayouts/slideLayout289.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31" Type="http://schemas.openxmlformats.org/officeDocument/2006/relationships/slideLayout" Target="../slideLayouts/slideLayout284.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slideLayout" Target="../slideLayouts/slideLayout280.xml"/><Relationship Id="rId30" Type="http://schemas.openxmlformats.org/officeDocument/2006/relationships/slideLayout" Target="../slideLayouts/slideLayout283.xml"/><Relationship Id="rId35" Type="http://schemas.openxmlformats.org/officeDocument/2006/relationships/slideLayout" Target="../slideLayouts/slideLayout288.xml"/><Relationship Id="rId4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9957" y="244073"/>
            <a:ext cx="10767736" cy="430887"/>
          </a:xfrm>
          <a:prstGeom prst="rect">
            <a:avLst/>
          </a:prstGeom>
        </p:spPr>
        <p:txBody>
          <a:bodyPr wrap="square" lIns="0" tIns="0" rIns="0" bIns="0">
            <a:spAutoFit/>
          </a:bodyPr>
          <a:lstStyle>
            <a:lvl1pPr>
              <a:defRPr sz="2800" b="0" i="0">
                <a:solidFill>
                  <a:srgbClr val="13289B"/>
                </a:solidFill>
                <a:latin typeface="Century Schoolbook"/>
                <a:cs typeface="Century Schoolbook"/>
              </a:defRPr>
            </a:lvl1pPr>
          </a:lstStyle>
          <a:p>
            <a:endParaRPr/>
          </a:p>
        </p:txBody>
      </p:sp>
      <p:sp>
        <p:nvSpPr>
          <p:cNvPr id="3" name="Holder 3"/>
          <p:cNvSpPr>
            <a:spLocks noGrp="1"/>
          </p:cNvSpPr>
          <p:nvPr>
            <p:ph type="body" idx="1"/>
          </p:nvPr>
        </p:nvSpPr>
        <p:spPr>
          <a:xfrm>
            <a:off x="926338" y="2058161"/>
            <a:ext cx="758359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8800440" y="6464734"/>
            <a:ext cx="2177673" cy="246221"/>
          </a:xfrm>
          <a:prstGeom prst="rect">
            <a:avLst/>
          </a:prstGeom>
        </p:spPr>
        <p:txBody>
          <a:bodyPr wrap="square" lIns="0" tIns="0" rIns="0" bIns="0">
            <a:spAutoFit/>
          </a:bodyPr>
          <a:lstStyle>
            <a:lvl1pPr>
              <a:defRPr sz="800" b="0" i="1">
                <a:solidFill>
                  <a:srgbClr val="8D9EB0"/>
                </a:solidFill>
                <a:latin typeface="Roboto Lt"/>
                <a:cs typeface="Roboto Lt"/>
              </a:defRPr>
            </a:lvl1pPr>
          </a:lstStyle>
          <a:p>
            <a:pPr marL="16933">
              <a:spcBef>
                <a:spcPts val="73"/>
              </a:spcBef>
            </a:pPr>
            <a:r>
              <a:rPr lang="en-US" spc="-13"/>
              <a:t>Proprietary</a:t>
            </a:r>
            <a:r>
              <a:rPr lang="en-US" spc="-53"/>
              <a:t> </a:t>
            </a:r>
            <a:r>
              <a:rPr lang="en-US"/>
              <a:t>and</a:t>
            </a:r>
            <a:r>
              <a:rPr lang="en-US" spc="7"/>
              <a:t> </a:t>
            </a:r>
            <a:r>
              <a:rPr lang="en-US"/>
              <a:t>Confidential</a:t>
            </a:r>
            <a:r>
              <a:rPr lang="en-US" spc="207"/>
              <a:t> </a:t>
            </a:r>
            <a:r>
              <a:rPr lang="en-US"/>
              <a:t>©</a:t>
            </a:r>
            <a:r>
              <a:rPr lang="en-US" spc="-13"/>
              <a:t> </a:t>
            </a:r>
            <a:r>
              <a:rPr lang="en-US"/>
              <a:t>2023</a:t>
            </a:r>
            <a:r>
              <a:rPr lang="en-US" spc="20"/>
              <a:t> </a:t>
            </a:r>
            <a:r>
              <a:rPr lang="en-US"/>
              <a:t>Truveris, </a:t>
            </a:r>
            <a:r>
              <a:rPr lang="en-US" spc="-27"/>
              <a:t>Inc.</a:t>
            </a: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a:xfrm>
            <a:off x="242232" y="6455691"/>
            <a:ext cx="2503593" cy="123111"/>
          </a:xfrm>
          <a:prstGeom prst="rect">
            <a:avLst/>
          </a:prstGeom>
        </p:spPr>
        <p:txBody>
          <a:bodyPr wrap="square" lIns="0" tIns="0" rIns="0" bIns="0">
            <a:spAutoFit/>
          </a:bodyPr>
          <a:lstStyle>
            <a:lvl1pPr>
              <a:defRPr sz="800" b="0" i="0">
                <a:solidFill>
                  <a:srgbClr val="8D9EB0"/>
                </a:solidFill>
                <a:latin typeface="Roboto Lt"/>
                <a:cs typeface="Roboto Lt"/>
              </a:defRPr>
            </a:lvl1pPr>
          </a:lstStyle>
          <a:p>
            <a:pPr marL="50799">
              <a:spcBef>
                <a:spcPts val="73"/>
              </a:spcBef>
            </a:pPr>
            <a:fld id="{81D60167-4931-47E6-BA6A-407CBD079E47}" type="slidenum">
              <a:rPr lang="en-US" smtClean="0"/>
              <a:pPr marL="50799">
                <a:spcBef>
                  <a:spcPts val="73"/>
                </a:spcBef>
              </a:pPr>
              <a:t>‹#›</a:t>
            </a:fld>
            <a:endParaRPr lang="en-US"/>
          </a:p>
        </p:txBody>
      </p:sp>
    </p:spTree>
    <p:extLst>
      <p:ext uri="{BB962C8B-B14F-4D97-AF65-F5344CB8AC3E}">
        <p14:creationId xmlns:p14="http://schemas.microsoft.com/office/powerpoint/2010/main" val="1281259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4067" r:id="rId6"/>
    <p:sldLayoutId id="2147484068" r:id="rId7"/>
    <p:sldLayoutId id="2147484070" r:id="rId8"/>
    <p:sldLayoutId id="2147484071" r:id="rId9"/>
    <p:sldLayoutId id="2147484072" r:id="rId10"/>
    <p:sldLayoutId id="2147484073" r:id="rId11"/>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10CACA25-B2C0-F84F-9986-4207AB8A00CD}"/>
              </a:ext>
            </a:extLst>
          </p:cNvPr>
          <p:cNvSpPr>
            <a:spLocks noGrp="1"/>
          </p:cNvSpPr>
          <p:nvPr>
            <p:ph type="sldNum" idx="4"/>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2" name="Title Placeholder 1">
            <a:extLst>
              <a:ext uri="{FF2B5EF4-FFF2-40B4-BE49-F238E27FC236}">
                <a16:creationId xmlns:a16="http://schemas.microsoft.com/office/drawing/2014/main" id="{8C28618C-9E81-7A4D-8D3E-4B0B6456451F}"/>
              </a:ext>
            </a:extLst>
          </p:cNvPr>
          <p:cNvSpPr>
            <a:spLocks noGrp="1"/>
          </p:cNvSpPr>
          <p:nvPr>
            <p:ph type="title"/>
          </p:nvPr>
        </p:nvSpPr>
        <p:spPr>
          <a:xfrm>
            <a:off x="838200" y="366185"/>
            <a:ext cx="10515600" cy="1325033"/>
          </a:xfrm>
          <a:prstGeom prst="rect">
            <a:avLst/>
          </a:prstGeom>
        </p:spPr>
        <p:txBody>
          <a:bodyPr vert="horz" lIns="91440" tIns="45720" rIns="91440" bIns="45720" rtlCol="0" anchor="b">
            <a:normAutofit/>
          </a:bodyPr>
          <a:lstStyle/>
          <a:p>
            <a:r>
              <a:rPr lang="en-US"/>
              <a:t>Click to edit Master title style</a:t>
            </a:r>
          </a:p>
        </p:txBody>
      </p:sp>
      <p:sp>
        <p:nvSpPr>
          <p:cNvPr id="6" name="Text Placeholder 16">
            <a:extLst>
              <a:ext uri="{FF2B5EF4-FFF2-40B4-BE49-F238E27FC236}">
                <a16:creationId xmlns:a16="http://schemas.microsoft.com/office/drawing/2014/main" id="{B58C8F93-52FC-1048-B794-24EB01799D31}"/>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680423"/>
      </p:ext>
    </p:extLst>
  </p:cSld>
  <p:clrMap bg1="lt1" tx1="dk1" bg2="dk2"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6" r:id="rId20"/>
    <p:sldLayoutId id="2147484047" r:id="rId21"/>
    <p:sldLayoutId id="2147484048" r:id="rId22"/>
    <p:sldLayoutId id="2147484049" r:id="rId23"/>
    <p:sldLayoutId id="2147484050" r:id="rId24"/>
    <p:sldLayoutId id="2147484051" r:id="rId25"/>
    <p:sldLayoutId id="2147484052" r:id="rId26"/>
    <p:sldLayoutId id="2147484053" r:id="rId27"/>
    <p:sldLayoutId id="2147484054" r:id="rId28"/>
    <p:sldLayoutId id="2147484055" r:id="rId29"/>
    <p:sldLayoutId id="2147484056" r:id="rId30"/>
    <p:sldLayoutId id="2147484057" r:id="rId31"/>
    <p:sldLayoutId id="2147484058" r:id="rId32"/>
    <p:sldLayoutId id="2147484059" r:id="rId33"/>
    <p:sldLayoutId id="2147484060" r:id="rId34"/>
    <p:sldLayoutId id="2147484061" r:id="rId35"/>
    <p:sldLayoutId id="2147484062" r:id="rId36"/>
    <p:sldLayoutId id="2147484063" r:id="rId37"/>
    <p:sldLayoutId id="2147484064" r:id="rId38"/>
    <p:sldLayoutId id="2147484065" r:id="rId39"/>
    <p:sldLayoutId id="2147484066"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chemeClr val="tx1"/>
          </a:solidFill>
          <a:latin typeface="Century Schoolbook" panose="02040604050505020304" pitchFamily="18" charset="0"/>
          <a:ea typeface="Century Schoolbook" panose="020406040505050203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8466" marR="0" lvl="0" indent="0" algn="l" rtl="0">
        <a:lnSpc>
          <a:spcPct val="100000"/>
        </a:lnSpc>
        <a:spcBef>
          <a:spcPts val="0"/>
        </a:spcBef>
        <a:spcAft>
          <a:spcPts val="0"/>
        </a:spcAft>
        <a:buClr>
          <a:srgbClr val="000000"/>
        </a:buClr>
        <a:buFont typeface="Arial" panose="020B0604020202020204" pitchFamily="34" charset="0"/>
        <a:buNone/>
        <a:tabLst/>
        <a:defRPr sz="2400" b="0" i="0" u="none" strike="noStrike" cap="none">
          <a:solidFill>
            <a:srgbClr val="000000"/>
          </a:solidFill>
          <a:latin typeface="Roboto Lt" panose="02000000000000000000" pitchFamily="2" charset="0"/>
          <a:ea typeface="Roboto Lt" panose="02000000000000000000" pitchFamily="2" charset="0"/>
          <a:cs typeface="Arial"/>
          <a:sym typeface="Arial"/>
        </a:defRPr>
      </a:lvl1pPr>
      <a:lvl2pPr marL="615935" marR="0" lvl="1" indent="-374641" algn="l" rtl="0">
        <a:lnSpc>
          <a:spcPct val="150000"/>
        </a:lnSpc>
        <a:spcBef>
          <a:spcPts val="0"/>
        </a:spcBef>
        <a:spcAft>
          <a:spcPts val="0"/>
        </a:spcAft>
        <a:buClr>
          <a:srgbClr val="000000"/>
        </a:buClr>
        <a:buFont typeface="System Font Regular"/>
        <a:buChar char="–"/>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2pPr>
      <a:lvl3pPr marL="1223403" marR="0" lvl="2" indent="-372524" algn="l" rtl="0">
        <a:lnSpc>
          <a:spcPct val="150000"/>
        </a:lnSpc>
        <a:spcBef>
          <a:spcPts val="0"/>
        </a:spcBef>
        <a:spcAft>
          <a:spcPts val="0"/>
        </a:spcAft>
        <a:buClr>
          <a:srgbClr val="000000"/>
        </a:buClr>
        <a:buFont typeface="Wingdings" pitchFamily="2" charset="2"/>
        <a:buChar char="§"/>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3pPr>
      <a:lvl4pPr marL="1830872" marR="0" lvl="3" indent="-372524" algn="l" rtl="0">
        <a:lnSpc>
          <a:spcPct val="150000"/>
        </a:lnSpc>
        <a:spcBef>
          <a:spcPts val="0"/>
        </a:spcBef>
        <a:spcAft>
          <a:spcPts val="0"/>
        </a:spcAft>
        <a:buClr>
          <a:srgbClr val="000000"/>
        </a:buClr>
        <a:buFont typeface="Courier New" panose="02070309020205020404" pitchFamily="49" charset="0"/>
        <a:buChar char="o"/>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4pPr>
      <a:lvl5pPr marL="2516654" marR="0" lvl="4" indent="-582069" algn="l" rtl="0">
        <a:lnSpc>
          <a:spcPct val="150000"/>
        </a:lnSpc>
        <a:spcBef>
          <a:spcPts val="0"/>
        </a:spcBef>
        <a:spcAft>
          <a:spcPts val="0"/>
        </a:spcAft>
        <a:buClr>
          <a:srgbClr val="000000"/>
        </a:buClr>
        <a:buFont typeface="Arial" panose="020B0604020202020204" pitchFamily="34" charset="0"/>
        <a:buChar char="•"/>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5pPr>
      <a:lvl6pPr marL="0" marR="0" lvl="5" indent="0" algn="l" rtl="0">
        <a:lnSpc>
          <a:spcPct val="100000"/>
        </a:lnSpc>
        <a:spcBef>
          <a:spcPts val="0"/>
        </a:spcBef>
        <a:spcAft>
          <a:spcPts val="0"/>
        </a:spcAft>
        <a:buClr>
          <a:srgbClr val="000000"/>
        </a:buClr>
        <a:buFont typeface="Arial" panose="020B0604020202020204" pitchFamily="34" charset="0"/>
        <a:buNone/>
        <a:defRPr sz="1867" b="0" i="0" u="none" strike="noStrike" cap="none">
          <a:solidFill>
            <a:srgbClr val="000000"/>
          </a:solidFill>
          <a:latin typeface="Roboto Lt" panose="02000000000000000000" pitchFamily="2" charset="0"/>
          <a:ea typeface="Roboto Lt" panose="02000000000000000000" pitchFamily="2" charset="0"/>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L="380990" marR="0" lvl="7" indent="-38099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t" panose="02000000000000000000" pitchFamily="2" charset="0"/>
          <a:ea typeface="Roboto Lt" panose="02000000000000000000" pitchFamily="2" charset="0"/>
          <a:cs typeface="Arial"/>
          <a:sym typeface="Arial"/>
        </a:defRPr>
      </a:lvl8pPr>
      <a:lvl9pPr marL="380990" marR="0" lvl="8" indent="-38099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t" panose="02000000000000000000" pitchFamily="2" charset="0"/>
          <a:ea typeface="Roboto Lt" panose="02000000000000000000" pitchFamily="2" charset="0"/>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10CACA25-B2C0-F84F-9986-4207AB8A00CD}"/>
              </a:ext>
            </a:extLst>
          </p:cNvPr>
          <p:cNvSpPr>
            <a:spLocks noGrp="1"/>
          </p:cNvSpPr>
          <p:nvPr>
            <p:ph type="sldNum" idx="4"/>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2" name="Title Placeholder 1">
            <a:extLst>
              <a:ext uri="{FF2B5EF4-FFF2-40B4-BE49-F238E27FC236}">
                <a16:creationId xmlns:a16="http://schemas.microsoft.com/office/drawing/2014/main" id="{8C28618C-9E81-7A4D-8D3E-4B0B6456451F}"/>
              </a:ext>
            </a:extLst>
          </p:cNvPr>
          <p:cNvSpPr>
            <a:spLocks noGrp="1"/>
          </p:cNvSpPr>
          <p:nvPr>
            <p:ph type="title"/>
          </p:nvPr>
        </p:nvSpPr>
        <p:spPr>
          <a:xfrm>
            <a:off x="838200" y="366185"/>
            <a:ext cx="10515600" cy="1325033"/>
          </a:xfrm>
          <a:prstGeom prst="rect">
            <a:avLst/>
          </a:prstGeom>
        </p:spPr>
        <p:txBody>
          <a:bodyPr vert="horz" lIns="91440" tIns="45720" rIns="91440" bIns="45720" rtlCol="0" anchor="b">
            <a:normAutofit/>
          </a:bodyPr>
          <a:lstStyle/>
          <a:p>
            <a:r>
              <a:rPr lang="en-US"/>
              <a:t>Click to edit Master title style</a:t>
            </a:r>
          </a:p>
        </p:txBody>
      </p:sp>
      <p:sp>
        <p:nvSpPr>
          <p:cNvPr id="6" name="Text Placeholder 16">
            <a:extLst>
              <a:ext uri="{FF2B5EF4-FFF2-40B4-BE49-F238E27FC236}">
                <a16:creationId xmlns:a16="http://schemas.microsoft.com/office/drawing/2014/main" id="{B58C8F93-52FC-1048-B794-24EB01799D31}"/>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8185377"/>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chemeClr val="tx1"/>
          </a:solidFill>
          <a:latin typeface="Century Schoolbook" panose="02040604050505020304" pitchFamily="18" charset="0"/>
          <a:ea typeface="Century Schoolbook" panose="020406040505050203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8466" marR="0" lvl="0" indent="0" algn="l" rtl="0">
        <a:lnSpc>
          <a:spcPct val="100000"/>
        </a:lnSpc>
        <a:spcBef>
          <a:spcPts val="0"/>
        </a:spcBef>
        <a:spcAft>
          <a:spcPts val="0"/>
        </a:spcAft>
        <a:buClr>
          <a:srgbClr val="000000"/>
        </a:buClr>
        <a:buFont typeface="Arial" panose="020B0604020202020204" pitchFamily="34" charset="0"/>
        <a:buNone/>
        <a:tabLst/>
        <a:defRPr sz="2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1pPr>
      <a:lvl2pPr marL="615935" marR="0" lvl="1" indent="-374641" algn="l" rtl="0">
        <a:lnSpc>
          <a:spcPct val="150000"/>
        </a:lnSpc>
        <a:spcBef>
          <a:spcPts val="0"/>
        </a:spcBef>
        <a:spcAft>
          <a:spcPts val="0"/>
        </a:spcAft>
        <a:buClr>
          <a:srgbClr val="000000"/>
        </a:buClr>
        <a:buFont typeface="System Font Regular"/>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2pPr>
      <a:lvl3pPr marL="1223403" marR="0" lvl="2" indent="-372524" algn="l" rtl="0">
        <a:lnSpc>
          <a:spcPct val="150000"/>
        </a:lnSpc>
        <a:spcBef>
          <a:spcPts val="0"/>
        </a:spcBef>
        <a:spcAft>
          <a:spcPts val="0"/>
        </a:spcAft>
        <a:buClr>
          <a:srgbClr val="000000"/>
        </a:buClr>
        <a:buFont typeface="Wingdings" pitchFamily="2" charset="2"/>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3pPr>
      <a:lvl4pPr marL="1830872" marR="0" lvl="3" indent="-372524" algn="l" rtl="0">
        <a:lnSpc>
          <a:spcPct val="150000"/>
        </a:lnSpc>
        <a:spcBef>
          <a:spcPts val="0"/>
        </a:spcBef>
        <a:spcAft>
          <a:spcPts val="0"/>
        </a:spcAft>
        <a:buClr>
          <a:srgbClr val="000000"/>
        </a:buClr>
        <a:buFont typeface="Courier New" panose="02070309020205020404" pitchFamily="49" charset="0"/>
        <a:buChar char="o"/>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4pPr>
      <a:lvl5pPr marL="2516654" marR="0" lvl="4" indent="-582069" algn="l" rtl="0">
        <a:lnSpc>
          <a:spcPct val="150000"/>
        </a:lnSpc>
        <a:spcBef>
          <a:spcPts val="0"/>
        </a:spcBef>
        <a:spcAft>
          <a:spcPts val="0"/>
        </a:spcAft>
        <a:buClr>
          <a:srgbClr val="000000"/>
        </a:buClr>
        <a:buFont typeface="Arial" panose="020B0604020202020204" pitchFamily="34" charset="0"/>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5pPr>
      <a:lvl6pPr marL="0" marR="0" lvl="5" indent="0" algn="l" rtl="0">
        <a:lnSpc>
          <a:spcPct val="100000"/>
        </a:lnSpc>
        <a:spcBef>
          <a:spcPts val="0"/>
        </a:spcBef>
        <a:spcAft>
          <a:spcPts val="0"/>
        </a:spcAft>
        <a:buClr>
          <a:srgbClr val="000000"/>
        </a:buClr>
        <a:buFont typeface="Arial" panose="020B0604020202020204" pitchFamily="34" charset="0"/>
        <a:buNone/>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L="380990" marR="0" lvl="7" indent="-38099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8pPr>
      <a:lvl9pPr marL="380990" marR="0" lvl="8" indent="-38099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10CACA25-B2C0-F84F-9986-4207AB8A00CD}"/>
              </a:ext>
            </a:extLst>
          </p:cNvPr>
          <p:cNvSpPr>
            <a:spLocks noGrp="1"/>
          </p:cNvSpPr>
          <p:nvPr>
            <p:ph type="sldNum" idx="4"/>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2" name="Title Placeholder 1">
            <a:extLst>
              <a:ext uri="{FF2B5EF4-FFF2-40B4-BE49-F238E27FC236}">
                <a16:creationId xmlns:a16="http://schemas.microsoft.com/office/drawing/2014/main" id="{8C28618C-9E81-7A4D-8D3E-4B0B6456451F}"/>
              </a:ext>
            </a:extLst>
          </p:cNvPr>
          <p:cNvSpPr>
            <a:spLocks noGrp="1"/>
          </p:cNvSpPr>
          <p:nvPr>
            <p:ph type="title"/>
          </p:nvPr>
        </p:nvSpPr>
        <p:spPr>
          <a:xfrm>
            <a:off x="838200" y="366185"/>
            <a:ext cx="10515600" cy="1325033"/>
          </a:xfrm>
          <a:prstGeom prst="rect">
            <a:avLst/>
          </a:prstGeom>
        </p:spPr>
        <p:txBody>
          <a:bodyPr vert="horz" lIns="91440" tIns="45720" rIns="91440" bIns="45720" rtlCol="0" anchor="b">
            <a:normAutofit/>
          </a:bodyPr>
          <a:lstStyle/>
          <a:p>
            <a:r>
              <a:rPr lang="en-US"/>
              <a:t>Click to edit Master title style</a:t>
            </a:r>
          </a:p>
        </p:txBody>
      </p:sp>
      <p:sp>
        <p:nvSpPr>
          <p:cNvPr id="6" name="Text Placeholder 16">
            <a:extLst>
              <a:ext uri="{FF2B5EF4-FFF2-40B4-BE49-F238E27FC236}">
                <a16:creationId xmlns:a16="http://schemas.microsoft.com/office/drawing/2014/main" id="{B58C8F93-52FC-1048-B794-24EB01799D31}"/>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9485265"/>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 id="2147483771" r:id="rId56"/>
    <p:sldLayoutId id="2147483772" r:id="rId57"/>
    <p:sldLayoutId id="2147483773" r:id="rId58"/>
    <p:sldLayoutId id="2147483774" r:id="rId59"/>
    <p:sldLayoutId id="2147483775" r:id="rId60"/>
    <p:sldLayoutId id="2147483776" r:id="rId61"/>
    <p:sldLayoutId id="2147483777" r:id="rId62"/>
    <p:sldLayoutId id="2147483778" r:id="rId63"/>
    <p:sldLayoutId id="2147483779" r:id="rId64"/>
    <p:sldLayoutId id="2147483780" r:id="rId6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chemeClr val="tx1"/>
          </a:solidFill>
          <a:latin typeface="Century Schoolbook" panose="02040604050505020304" pitchFamily="18" charset="0"/>
          <a:ea typeface="Century Schoolbook" panose="020406040505050203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8466" marR="0" lvl="0" indent="0" algn="l" rtl="0">
        <a:lnSpc>
          <a:spcPct val="100000"/>
        </a:lnSpc>
        <a:spcBef>
          <a:spcPts val="0"/>
        </a:spcBef>
        <a:spcAft>
          <a:spcPts val="0"/>
        </a:spcAft>
        <a:buClr>
          <a:srgbClr val="000000"/>
        </a:buClr>
        <a:buFont typeface="Arial" panose="020B0604020202020204" pitchFamily="34" charset="0"/>
        <a:buNone/>
        <a:tabLst/>
        <a:defRPr sz="2400" b="0" i="0" u="none" strike="noStrike" cap="none">
          <a:solidFill>
            <a:srgbClr val="000000"/>
          </a:solidFill>
          <a:latin typeface="Roboto Lt" panose="02000000000000000000" pitchFamily="2" charset="0"/>
          <a:ea typeface="Roboto Lt" panose="02000000000000000000" pitchFamily="2" charset="0"/>
          <a:cs typeface="Arial"/>
          <a:sym typeface="Arial"/>
        </a:defRPr>
      </a:lvl1pPr>
      <a:lvl2pPr marL="615935" marR="0" lvl="1" indent="-374641" algn="l" rtl="0">
        <a:lnSpc>
          <a:spcPct val="150000"/>
        </a:lnSpc>
        <a:spcBef>
          <a:spcPts val="0"/>
        </a:spcBef>
        <a:spcAft>
          <a:spcPts val="0"/>
        </a:spcAft>
        <a:buClr>
          <a:srgbClr val="000000"/>
        </a:buClr>
        <a:buFont typeface="System Font Regular"/>
        <a:buChar char="–"/>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2pPr>
      <a:lvl3pPr marL="1223403" marR="0" lvl="2" indent="-372524" algn="l" rtl="0">
        <a:lnSpc>
          <a:spcPct val="150000"/>
        </a:lnSpc>
        <a:spcBef>
          <a:spcPts val="0"/>
        </a:spcBef>
        <a:spcAft>
          <a:spcPts val="0"/>
        </a:spcAft>
        <a:buClr>
          <a:srgbClr val="000000"/>
        </a:buClr>
        <a:buFont typeface="Wingdings" pitchFamily="2" charset="2"/>
        <a:buChar char="§"/>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3pPr>
      <a:lvl4pPr marL="1830872" marR="0" lvl="3" indent="-372524" algn="l" rtl="0">
        <a:lnSpc>
          <a:spcPct val="150000"/>
        </a:lnSpc>
        <a:spcBef>
          <a:spcPts val="0"/>
        </a:spcBef>
        <a:spcAft>
          <a:spcPts val="0"/>
        </a:spcAft>
        <a:buClr>
          <a:srgbClr val="000000"/>
        </a:buClr>
        <a:buFont typeface="Courier New" panose="02070309020205020404" pitchFamily="49" charset="0"/>
        <a:buChar char="o"/>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4pPr>
      <a:lvl5pPr marL="2516654" marR="0" lvl="4" indent="-582069" algn="l" rtl="0">
        <a:lnSpc>
          <a:spcPct val="150000"/>
        </a:lnSpc>
        <a:spcBef>
          <a:spcPts val="0"/>
        </a:spcBef>
        <a:spcAft>
          <a:spcPts val="0"/>
        </a:spcAft>
        <a:buClr>
          <a:srgbClr val="000000"/>
        </a:buClr>
        <a:buFont typeface="Arial" panose="020B0604020202020204" pitchFamily="34" charset="0"/>
        <a:buChar char="•"/>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5pPr>
      <a:lvl6pPr marL="0" marR="0" lvl="5" indent="0" algn="l" rtl="0">
        <a:lnSpc>
          <a:spcPct val="100000"/>
        </a:lnSpc>
        <a:spcBef>
          <a:spcPts val="0"/>
        </a:spcBef>
        <a:spcAft>
          <a:spcPts val="0"/>
        </a:spcAft>
        <a:buClr>
          <a:srgbClr val="000000"/>
        </a:buClr>
        <a:buFont typeface="Arial" panose="020B0604020202020204" pitchFamily="34" charset="0"/>
        <a:buNone/>
        <a:defRPr sz="1867" b="0" i="0" u="none" strike="noStrike" cap="none">
          <a:solidFill>
            <a:srgbClr val="000000"/>
          </a:solidFill>
          <a:latin typeface="Roboto Lt" panose="02000000000000000000" pitchFamily="2" charset="0"/>
          <a:ea typeface="Roboto Lt" panose="02000000000000000000" pitchFamily="2" charset="0"/>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L="380990" marR="0" lvl="7" indent="-38099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t" panose="02000000000000000000" pitchFamily="2" charset="0"/>
          <a:ea typeface="Roboto Lt" panose="02000000000000000000" pitchFamily="2" charset="0"/>
          <a:cs typeface="Arial"/>
          <a:sym typeface="Arial"/>
        </a:defRPr>
      </a:lvl8pPr>
      <a:lvl9pPr marL="380990" marR="0" lvl="8" indent="-38099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t" panose="02000000000000000000" pitchFamily="2" charset="0"/>
          <a:ea typeface="Roboto Lt" panose="02000000000000000000" pitchFamily="2" charset="0"/>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9957" y="244073"/>
            <a:ext cx="10767736" cy="430887"/>
          </a:xfrm>
          <a:prstGeom prst="rect">
            <a:avLst/>
          </a:prstGeom>
        </p:spPr>
        <p:txBody>
          <a:bodyPr wrap="square" lIns="0" tIns="0" rIns="0" bIns="0">
            <a:spAutoFit/>
          </a:bodyPr>
          <a:lstStyle>
            <a:lvl1pPr>
              <a:defRPr sz="2800" b="0" i="0">
                <a:solidFill>
                  <a:srgbClr val="13289B"/>
                </a:solidFill>
                <a:latin typeface="Century Schoolbook"/>
                <a:cs typeface="Century Schoolbook"/>
              </a:defRPr>
            </a:lvl1pPr>
          </a:lstStyle>
          <a:p>
            <a:endParaRPr/>
          </a:p>
        </p:txBody>
      </p:sp>
      <p:sp>
        <p:nvSpPr>
          <p:cNvPr id="3" name="Holder 3"/>
          <p:cNvSpPr>
            <a:spLocks noGrp="1"/>
          </p:cNvSpPr>
          <p:nvPr>
            <p:ph type="body" idx="1"/>
          </p:nvPr>
        </p:nvSpPr>
        <p:spPr>
          <a:xfrm>
            <a:off x="926338" y="2058161"/>
            <a:ext cx="758359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8800440" y="6464734"/>
            <a:ext cx="2177673" cy="123111"/>
          </a:xfrm>
          <a:prstGeom prst="rect">
            <a:avLst/>
          </a:prstGeom>
        </p:spPr>
        <p:txBody>
          <a:bodyPr wrap="square" lIns="0" tIns="0" rIns="0" bIns="0">
            <a:spAutoFit/>
          </a:bodyPr>
          <a:lstStyle>
            <a:lvl1pPr>
              <a:defRPr sz="800" b="0" i="1">
                <a:solidFill>
                  <a:srgbClr val="8D9EB0"/>
                </a:solidFill>
                <a:latin typeface="Roboto Light"/>
                <a:cs typeface="Roboto Light"/>
              </a:defRPr>
            </a:lvl1pPr>
          </a:lstStyle>
          <a:p>
            <a:pPr marL="16933">
              <a:spcBef>
                <a:spcPts val="73"/>
              </a:spcBef>
            </a:pPr>
            <a:r>
              <a:rPr lang="en-US" spc="-13"/>
              <a:t>Proprietary</a:t>
            </a:r>
            <a:r>
              <a:rPr lang="en-US"/>
              <a:t>andConfidential©2023Truveris, </a:t>
            </a:r>
            <a:r>
              <a:rPr lang="en-US" spc="-27"/>
              <a:t>Inc.</a:t>
            </a:r>
            <a:endParaRPr lang="en-US" spc="-27" dirty="0"/>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5/24/2024</a:t>
            </a:fld>
            <a:endParaRPr lang="en-US" dirty="0"/>
          </a:p>
        </p:txBody>
      </p:sp>
      <p:sp>
        <p:nvSpPr>
          <p:cNvPr id="6" name="Holder 6"/>
          <p:cNvSpPr>
            <a:spLocks noGrp="1"/>
          </p:cNvSpPr>
          <p:nvPr>
            <p:ph type="sldNum" sz="quarter" idx="7"/>
          </p:nvPr>
        </p:nvSpPr>
        <p:spPr>
          <a:xfrm>
            <a:off x="242232" y="6455691"/>
            <a:ext cx="2503593" cy="123111"/>
          </a:xfrm>
          <a:prstGeom prst="rect">
            <a:avLst/>
          </a:prstGeom>
        </p:spPr>
        <p:txBody>
          <a:bodyPr wrap="square" lIns="0" tIns="0" rIns="0" bIns="0">
            <a:spAutoFit/>
          </a:bodyPr>
          <a:lstStyle>
            <a:lvl1pPr>
              <a:defRPr sz="800" b="0" i="0">
                <a:solidFill>
                  <a:srgbClr val="8D9EB0"/>
                </a:solidFill>
                <a:latin typeface="Roboto Light"/>
                <a:cs typeface="Roboto Light"/>
              </a:defRPr>
            </a:lvl1pPr>
          </a:lstStyle>
          <a:p>
            <a:pPr marL="50799">
              <a:spcBef>
                <a:spcPts val="73"/>
              </a:spcBef>
            </a:pPr>
            <a:fld id="{81D60167-4931-47E6-BA6A-407CBD079E47}" type="slidenum">
              <a:rPr lang="en-US" smtClean="0"/>
              <a:pPr marL="50799">
                <a:spcBef>
                  <a:spcPts val="73"/>
                </a:spcBef>
              </a:pPr>
              <a:t>‹#›</a:t>
            </a:fld>
            <a:endParaRPr lang="en-US" dirty="0"/>
          </a:p>
        </p:txBody>
      </p:sp>
    </p:spTree>
    <p:extLst>
      <p:ext uri="{BB962C8B-B14F-4D97-AF65-F5344CB8AC3E}">
        <p14:creationId xmlns:p14="http://schemas.microsoft.com/office/powerpoint/2010/main" val="3337979217"/>
      </p:ext>
    </p:extLst>
  </p:cSld>
  <p:clrMap bg1="lt1" tx1="dk1" bg2="lt2" tx2="dk2" accent1="accent1" accent2="accent2" accent3="accent3" accent4="accent4" accent5="accent5" accent6="accent6" hlink="hlink" folHlink="folHlink"/>
  <p:sldLayoutIdLst>
    <p:sldLayoutId id="2147483782" r:id="rId1"/>
    <p:sldLayoutId id="2147483783" r:id="rId2"/>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10CACA25-B2C0-F84F-9986-4207AB8A00CD}"/>
              </a:ext>
            </a:extLst>
          </p:cNvPr>
          <p:cNvSpPr>
            <a:spLocks noGrp="1"/>
          </p:cNvSpPr>
          <p:nvPr>
            <p:ph type="sldNum" idx="4"/>
          </p:nvPr>
        </p:nvSpPr>
        <p:spPr>
          <a:xfrm>
            <a:off x="293032"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2" name="Title Placeholder 1">
            <a:extLst>
              <a:ext uri="{FF2B5EF4-FFF2-40B4-BE49-F238E27FC236}">
                <a16:creationId xmlns:a16="http://schemas.microsoft.com/office/drawing/2014/main" id="{8C28618C-9E81-7A4D-8D3E-4B0B6456451F}"/>
              </a:ext>
            </a:extLst>
          </p:cNvPr>
          <p:cNvSpPr>
            <a:spLocks noGrp="1"/>
          </p:cNvSpPr>
          <p:nvPr>
            <p:ph type="title"/>
          </p:nvPr>
        </p:nvSpPr>
        <p:spPr>
          <a:xfrm>
            <a:off x="838200" y="366186"/>
            <a:ext cx="10515600" cy="1325033"/>
          </a:xfrm>
          <a:prstGeom prst="rect">
            <a:avLst/>
          </a:prstGeom>
        </p:spPr>
        <p:txBody>
          <a:bodyPr vert="horz" lIns="91440" tIns="45720" rIns="91440" bIns="45720" rtlCol="0" anchor="b">
            <a:normAutofit/>
          </a:bodyPr>
          <a:lstStyle/>
          <a:p>
            <a:r>
              <a:rPr lang="en-US"/>
              <a:t>Click to edit Master title style</a:t>
            </a:r>
          </a:p>
        </p:txBody>
      </p:sp>
      <p:sp>
        <p:nvSpPr>
          <p:cNvPr id="6" name="Text Placeholder 16">
            <a:extLst>
              <a:ext uri="{FF2B5EF4-FFF2-40B4-BE49-F238E27FC236}">
                <a16:creationId xmlns:a16="http://schemas.microsoft.com/office/drawing/2014/main" id="{B58C8F93-52FC-1048-B794-24EB01799D31}"/>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660245"/>
      </p:ext>
    </p:extLst>
  </p:cSld>
  <p:clrMap bg1="lt1" tx1="dk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 id="2147483879" r:id="rId25"/>
    <p:sldLayoutId id="2147483880" r:id="rId26"/>
    <p:sldLayoutId id="2147483881" r:id="rId27"/>
    <p:sldLayoutId id="2147483882" r:id="rId28"/>
    <p:sldLayoutId id="2147483883" r:id="rId29"/>
    <p:sldLayoutId id="2147483884" r:id="rId30"/>
    <p:sldLayoutId id="2147483885" r:id="rId31"/>
    <p:sldLayoutId id="2147483886" r:id="rId32"/>
    <p:sldLayoutId id="2147483887" r:id="rId33"/>
    <p:sldLayoutId id="2147483888" r:id="rId34"/>
    <p:sldLayoutId id="2147483889" r:id="rId35"/>
    <p:sldLayoutId id="2147483890" r:id="rId36"/>
    <p:sldLayoutId id="2147483891" r:id="rId37"/>
    <p:sldLayoutId id="2147483892" r:id="rId38"/>
    <p:sldLayoutId id="2147483893" r:id="rId39"/>
    <p:sldLayoutId id="2147483894" r:id="rId40"/>
    <p:sldLayoutId id="2147483895" r:id="rId41"/>
    <p:sldLayoutId id="2147483896" r:id="rId42"/>
    <p:sldLayoutId id="2147483897" r:id="rId43"/>
    <p:sldLayoutId id="2147483898" r:id="rId44"/>
    <p:sldLayoutId id="2147483899" r:id="rId45"/>
    <p:sldLayoutId id="2147483900" r:id="rId46"/>
    <p:sldLayoutId id="2147483901" r:id="rId47"/>
    <p:sldLayoutId id="2147483902" r:id="rId48"/>
    <p:sldLayoutId id="2147483903" r:id="rId49"/>
    <p:sldLayoutId id="2147483904" r:id="rId50"/>
    <p:sldLayoutId id="2147483905" r:id="rId51"/>
    <p:sldLayoutId id="2147483906" r:id="rId52"/>
    <p:sldLayoutId id="2147483907" r:id="rId53"/>
    <p:sldLayoutId id="2147483908" r:id="rId54"/>
    <p:sldLayoutId id="2147483909" r:id="rId55"/>
    <p:sldLayoutId id="2147483910" r:id="rId5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chemeClr val="tx1"/>
          </a:solidFill>
          <a:latin typeface="Century Schoolbook" panose="02040604050505020304" pitchFamily="18" charset="0"/>
          <a:ea typeface="Century Schoolbook" panose="020406040505050203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8466" marR="0" lvl="0" indent="0" algn="l" rtl="0">
        <a:lnSpc>
          <a:spcPct val="100000"/>
        </a:lnSpc>
        <a:spcBef>
          <a:spcPts val="0"/>
        </a:spcBef>
        <a:spcAft>
          <a:spcPts val="0"/>
        </a:spcAft>
        <a:buClr>
          <a:srgbClr val="000000"/>
        </a:buClr>
        <a:buFont typeface="Arial" panose="020B0604020202020204" pitchFamily="34" charset="0"/>
        <a:buNone/>
        <a:tabLst/>
        <a:defRPr sz="2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1pPr>
      <a:lvl2pPr marL="615919" marR="0" lvl="1" indent="-374632" algn="l" rtl="0">
        <a:lnSpc>
          <a:spcPct val="150000"/>
        </a:lnSpc>
        <a:spcBef>
          <a:spcPts val="0"/>
        </a:spcBef>
        <a:spcAft>
          <a:spcPts val="0"/>
        </a:spcAft>
        <a:buClr>
          <a:srgbClr val="000000"/>
        </a:buClr>
        <a:buFont typeface="System Font Regular"/>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2pPr>
      <a:lvl3pPr marL="1223372" marR="0" lvl="2" indent="-372515" algn="l" rtl="0">
        <a:lnSpc>
          <a:spcPct val="150000"/>
        </a:lnSpc>
        <a:spcBef>
          <a:spcPts val="0"/>
        </a:spcBef>
        <a:spcAft>
          <a:spcPts val="0"/>
        </a:spcAft>
        <a:buClr>
          <a:srgbClr val="000000"/>
        </a:buClr>
        <a:buFont typeface="Wingdings" pitchFamily="2" charset="2"/>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3pPr>
      <a:lvl4pPr marL="1830826" marR="0" lvl="3" indent="-372515" algn="l" rtl="0">
        <a:lnSpc>
          <a:spcPct val="150000"/>
        </a:lnSpc>
        <a:spcBef>
          <a:spcPts val="0"/>
        </a:spcBef>
        <a:spcAft>
          <a:spcPts val="0"/>
        </a:spcAft>
        <a:buClr>
          <a:srgbClr val="000000"/>
        </a:buClr>
        <a:buFont typeface="Courier New" panose="02070309020205020404" pitchFamily="49" charset="0"/>
        <a:buChar char="o"/>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4pPr>
      <a:lvl5pPr marL="2516592" marR="0" lvl="4" indent="-582055" algn="l" rtl="0">
        <a:lnSpc>
          <a:spcPct val="150000"/>
        </a:lnSpc>
        <a:spcBef>
          <a:spcPts val="0"/>
        </a:spcBef>
        <a:spcAft>
          <a:spcPts val="0"/>
        </a:spcAft>
        <a:buClr>
          <a:srgbClr val="000000"/>
        </a:buClr>
        <a:buFont typeface="Arial" panose="020B0604020202020204" pitchFamily="34" charset="0"/>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5pPr>
      <a:lvl6pPr marL="0" marR="0" lvl="5" indent="0" algn="l" rtl="0">
        <a:lnSpc>
          <a:spcPct val="100000"/>
        </a:lnSpc>
        <a:spcBef>
          <a:spcPts val="0"/>
        </a:spcBef>
        <a:spcAft>
          <a:spcPts val="0"/>
        </a:spcAft>
        <a:buClr>
          <a:srgbClr val="000000"/>
        </a:buClr>
        <a:buFont typeface="Arial" panose="020B0604020202020204" pitchFamily="34" charset="0"/>
        <a:buNone/>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L="380981" marR="0" lvl="7" indent="-380981"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8pPr>
      <a:lvl9pPr marL="380981" marR="0" lvl="8" indent="-380981"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9957" y="244073"/>
            <a:ext cx="10767736" cy="430887"/>
          </a:xfrm>
          <a:prstGeom prst="rect">
            <a:avLst/>
          </a:prstGeom>
        </p:spPr>
        <p:txBody>
          <a:bodyPr wrap="square" lIns="0" tIns="0" rIns="0" bIns="0">
            <a:spAutoFit/>
          </a:bodyPr>
          <a:lstStyle>
            <a:lvl1pPr>
              <a:defRPr sz="2800" b="0" i="0">
                <a:solidFill>
                  <a:srgbClr val="13289B"/>
                </a:solidFill>
                <a:latin typeface="Century Schoolbook"/>
                <a:cs typeface="Century Schoolbook"/>
              </a:defRPr>
            </a:lvl1pPr>
          </a:lstStyle>
          <a:p>
            <a:endParaRPr/>
          </a:p>
        </p:txBody>
      </p:sp>
      <p:sp>
        <p:nvSpPr>
          <p:cNvPr id="3" name="Holder 3"/>
          <p:cNvSpPr>
            <a:spLocks noGrp="1"/>
          </p:cNvSpPr>
          <p:nvPr>
            <p:ph type="body" idx="1"/>
          </p:nvPr>
        </p:nvSpPr>
        <p:spPr>
          <a:xfrm>
            <a:off x="926338" y="2058161"/>
            <a:ext cx="758359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8800440" y="6464734"/>
            <a:ext cx="2177673" cy="123111"/>
          </a:xfrm>
          <a:prstGeom prst="rect">
            <a:avLst/>
          </a:prstGeom>
        </p:spPr>
        <p:txBody>
          <a:bodyPr wrap="square" lIns="0" tIns="0" rIns="0" bIns="0">
            <a:spAutoFit/>
          </a:bodyPr>
          <a:lstStyle>
            <a:lvl1pPr>
              <a:defRPr sz="800" b="0" i="1">
                <a:solidFill>
                  <a:srgbClr val="8D9EB0"/>
                </a:solidFill>
                <a:latin typeface="Roboto Light"/>
                <a:cs typeface="Roboto Light"/>
              </a:defRPr>
            </a:lvl1pPr>
          </a:lstStyle>
          <a:p>
            <a:pPr marL="16933">
              <a:spcBef>
                <a:spcPts val="73"/>
              </a:spcBef>
            </a:pPr>
            <a:r>
              <a:rPr lang="en-US" spc="-13"/>
              <a:t>Proprietary</a:t>
            </a:r>
            <a:r>
              <a:rPr lang="en-US"/>
              <a:t>andConfidential©2024Truveris, </a:t>
            </a:r>
            <a:r>
              <a:rPr lang="en-US" spc="-27"/>
              <a:t>Inc.</a:t>
            </a: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5/24/2024</a:t>
            </a:fld>
            <a:endParaRPr lang="en-US"/>
          </a:p>
        </p:txBody>
      </p:sp>
      <p:sp>
        <p:nvSpPr>
          <p:cNvPr id="6" name="Holder 6"/>
          <p:cNvSpPr>
            <a:spLocks noGrp="1"/>
          </p:cNvSpPr>
          <p:nvPr>
            <p:ph type="sldNum" sz="quarter" idx="7"/>
          </p:nvPr>
        </p:nvSpPr>
        <p:spPr>
          <a:xfrm>
            <a:off x="242232" y="6455691"/>
            <a:ext cx="2503593" cy="123111"/>
          </a:xfrm>
          <a:prstGeom prst="rect">
            <a:avLst/>
          </a:prstGeom>
        </p:spPr>
        <p:txBody>
          <a:bodyPr wrap="square" lIns="0" tIns="0" rIns="0" bIns="0">
            <a:spAutoFit/>
          </a:bodyPr>
          <a:lstStyle>
            <a:lvl1pPr>
              <a:defRPr sz="800" b="0" i="0">
                <a:solidFill>
                  <a:srgbClr val="8D9EB0"/>
                </a:solidFill>
                <a:latin typeface="Roboto Light"/>
                <a:cs typeface="Roboto Light"/>
              </a:defRPr>
            </a:lvl1pPr>
          </a:lstStyle>
          <a:p>
            <a:pPr marL="50799">
              <a:spcBef>
                <a:spcPts val="73"/>
              </a:spcBef>
            </a:pPr>
            <a:fld id="{81D60167-4931-47E6-BA6A-407CBD079E47}" type="slidenum">
              <a:rPr lang="en-US" smtClean="0"/>
              <a:pPr marL="50799">
                <a:spcBef>
                  <a:spcPts val="73"/>
                </a:spcBef>
              </a:pPr>
              <a:t>‹#›</a:t>
            </a:fld>
            <a:endParaRPr lang="en-US"/>
          </a:p>
        </p:txBody>
      </p:sp>
    </p:spTree>
    <p:extLst>
      <p:ext uri="{BB962C8B-B14F-4D97-AF65-F5344CB8AC3E}">
        <p14:creationId xmlns:p14="http://schemas.microsoft.com/office/powerpoint/2010/main" val="3798767275"/>
      </p:ext>
    </p:extLst>
  </p:cSld>
  <p:clrMap bg1="lt1" tx1="dk1" bg2="lt2" tx2="dk2" accent1="accent1" accent2="accent2" accent3="accent3" accent4="accent4" accent5="accent5" accent6="accent6" hlink="hlink" folHlink="folHlink"/>
  <p:sldLayoutIdLst>
    <p:sldLayoutId id="2147483912" r:id="rId1"/>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10CACA25-B2C0-F84F-9986-4207AB8A00CD}"/>
              </a:ext>
            </a:extLst>
          </p:cNvPr>
          <p:cNvSpPr>
            <a:spLocks noGrp="1"/>
          </p:cNvSpPr>
          <p:nvPr>
            <p:ph type="sldNum" idx="4"/>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2" name="Title Placeholder 1">
            <a:extLst>
              <a:ext uri="{FF2B5EF4-FFF2-40B4-BE49-F238E27FC236}">
                <a16:creationId xmlns:a16="http://schemas.microsoft.com/office/drawing/2014/main" id="{8C28618C-9E81-7A4D-8D3E-4B0B6456451F}"/>
              </a:ext>
            </a:extLst>
          </p:cNvPr>
          <p:cNvSpPr>
            <a:spLocks noGrp="1"/>
          </p:cNvSpPr>
          <p:nvPr>
            <p:ph type="title"/>
          </p:nvPr>
        </p:nvSpPr>
        <p:spPr>
          <a:xfrm>
            <a:off x="838200" y="366185"/>
            <a:ext cx="10515600" cy="1325033"/>
          </a:xfrm>
          <a:prstGeom prst="rect">
            <a:avLst/>
          </a:prstGeom>
        </p:spPr>
        <p:txBody>
          <a:bodyPr vert="horz" lIns="91440" tIns="45720" rIns="91440" bIns="45720" rtlCol="0" anchor="b">
            <a:normAutofit/>
          </a:bodyPr>
          <a:lstStyle/>
          <a:p>
            <a:r>
              <a:rPr lang="en-US"/>
              <a:t>Click to edit Master title style</a:t>
            </a:r>
          </a:p>
        </p:txBody>
      </p:sp>
      <p:sp>
        <p:nvSpPr>
          <p:cNvPr id="6" name="Text Placeholder 16">
            <a:extLst>
              <a:ext uri="{FF2B5EF4-FFF2-40B4-BE49-F238E27FC236}">
                <a16:creationId xmlns:a16="http://schemas.microsoft.com/office/drawing/2014/main" id="{B58C8F93-52FC-1048-B794-24EB01799D31}"/>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978072"/>
      </p:ext>
    </p:extLst>
  </p:cSld>
  <p:clrMap bg1="lt1" tx1="dk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 id="2147483933" r:id="rId20"/>
    <p:sldLayoutId id="2147483934" r:id="rId21"/>
    <p:sldLayoutId id="2147483935" r:id="rId22"/>
    <p:sldLayoutId id="2147483936" r:id="rId23"/>
    <p:sldLayoutId id="2147483937" r:id="rId24"/>
    <p:sldLayoutId id="2147483938" r:id="rId25"/>
    <p:sldLayoutId id="2147483939" r:id="rId26"/>
    <p:sldLayoutId id="2147483940" r:id="rId27"/>
    <p:sldLayoutId id="2147483941" r:id="rId28"/>
    <p:sldLayoutId id="2147483942" r:id="rId29"/>
    <p:sldLayoutId id="2147483943" r:id="rId30"/>
    <p:sldLayoutId id="2147483944" r:id="rId31"/>
    <p:sldLayoutId id="2147483945" r:id="rId32"/>
    <p:sldLayoutId id="2147483946" r:id="rId33"/>
    <p:sldLayoutId id="2147483947" r:id="rId34"/>
    <p:sldLayoutId id="2147483948" r:id="rId35"/>
    <p:sldLayoutId id="2147483949" r:id="rId36"/>
    <p:sldLayoutId id="2147483950" r:id="rId37"/>
    <p:sldLayoutId id="2147483951" r:id="rId38"/>
    <p:sldLayoutId id="2147483952" r:id="rId39"/>
    <p:sldLayoutId id="2147483953"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chemeClr val="tx1"/>
          </a:solidFill>
          <a:latin typeface="Century Schoolbook" panose="02040604050505020304" pitchFamily="18" charset="0"/>
          <a:ea typeface="Century Schoolbook" panose="020406040505050203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8466" marR="0" lvl="0" indent="0" algn="l" rtl="0">
        <a:lnSpc>
          <a:spcPct val="100000"/>
        </a:lnSpc>
        <a:spcBef>
          <a:spcPts val="0"/>
        </a:spcBef>
        <a:spcAft>
          <a:spcPts val="0"/>
        </a:spcAft>
        <a:buClr>
          <a:srgbClr val="000000"/>
        </a:buClr>
        <a:buFont typeface="Arial" panose="020B0604020202020204" pitchFamily="34" charset="0"/>
        <a:buNone/>
        <a:tabLst/>
        <a:defRPr sz="2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1pPr>
      <a:lvl2pPr marL="615935" marR="0" lvl="1" indent="-374641" algn="l" rtl="0">
        <a:lnSpc>
          <a:spcPct val="150000"/>
        </a:lnSpc>
        <a:spcBef>
          <a:spcPts val="0"/>
        </a:spcBef>
        <a:spcAft>
          <a:spcPts val="0"/>
        </a:spcAft>
        <a:buClr>
          <a:srgbClr val="000000"/>
        </a:buClr>
        <a:buFont typeface="System Font Regular"/>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2pPr>
      <a:lvl3pPr marL="1223403" marR="0" lvl="2" indent="-372524" algn="l" rtl="0">
        <a:lnSpc>
          <a:spcPct val="150000"/>
        </a:lnSpc>
        <a:spcBef>
          <a:spcPts val="0"/>
        </a:spcBef>
        <a:spcAft>
          <a:spcPts val="0"/>
        </a:spcAft>
        <a:buClr>
          <a:srgbClr val="000000"/>
        </a:buClr>
        <a:buFont typeface="Wingdings" pitchFamily="2" charset="2"/>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3pPr>
      <a:lvl4pPr marL="1830872" marR="0" lvl="3" indent="-372524" algn="l" rtl="0">
        <a:lnSpc>
          <a:spcPct val="150000"/>
        </a:lnSpc>
        <a:spcBef>
          <a:spcPts val="0"/>
        </a:spcBef>
        <a:spcAft>
          <a:spcPts val="0"/>
        </a:spcAft>
        <a:buClr>
          <a:srgbClr val="000000"/>
        </a:buClr>
        <a:buFont typeface="Courier New" panose="02070309020205020404" pitchFamily="49" charset="0"/>
        <a:buChar char="o"/>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4pPr>
      <a:lvl5pPr marL="2516654" marR="0" lvl="4" indent="-582069" algn="l" rtl="0">
        <a:lnSpc>
          <a:spcPct val="150000"/>
        </a:lnSpc>
        <a:spcBef>
          <a:spcPts val="0"/>
        </a:spcBef>
        <a:spcAft>
          <a:spcPts val="0"/>
        </a:spcAft>
        <a:buClr>
          <a:srgbClr val="000000"/>
        </a:buClr>
        <a:buFont typeface="Arial" panose="020B0604020202020204" pitchFamily="34" charset="0"/>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5pPr>
      <a:lvl6pPr marL="0" marR="0" lvl="5" indent="0" algn="l" rtl="0">
        <a:lnSpc>
          <a:spcPct val="100000"/>
        </a:lnSpc>
        <a:spcBef>
          <a:spcPts val="0"/>
        </a:spcBef>
        <a:spcAft>
          <a:spcPts val="0"/>
        </a:spcAft>
        <a:buClr>
          <a:srgbClr val="000000"/>
        </a:buClr>
        <a:buFont typeface="Arial" panose="020B0604020202020204" pitchFamily="34" charset="0"/>
        <a:buNone/>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L="380990" marR="0" lvl="7" indent="-38099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8pPr>
      <a:lvl9pPr marL="380990" marR="0" lvl="8" indent="-38099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10CACA25-B2C0-F84F-9986-4207AB8A00CD}"/>
              </a:ext>
            </a:extLst>
          </p:cNvPr>
          <p:cNvSpPr>
            <a:spLocks noGrp="1"/>
          </p:cNvSpPr>
          <p:nvPr>
            <p:ph type="sldNum" idx="4"/>
          </p:nvPr>
        </p:nvSpPr>
        <p:spPr>
          <a:xfrm>
            <a:off x="293031" y="6263813"/>
            <a:ext cx="224405" cy="332915"/>
          </a:xfrm>
          <a:prstGeom prst="rect">
            <a:avLst/>
          </a:prstGeom>
        </p:spPr>
        <p:txBody>
          <a:bodyPr lIns="0" tIns="0" rIns="0" bIns="0" anchor="b"/>
          <a:lstStyle>
            <a:lvl1pPr>
              <a:defRPr sz="800" b="0" i="0">
                <a:solidFill>
                  <a:schemeClr val="tx2"/>
                </a:solidFill>
                <a:latin typeface="Roboto Lt" panose="02000000000000000000" pitchFamily="2" charset="0"/>
                <a:ea typeface="Roboto Lt" panose="02000000000000000000" pitchFamily="2" charset="0"/>
              </a:defRPr>
            </a:lvl1pPr>
          </a:lstStyle>
          <a:p>
            <a:fld id="{00000000-1234-1234-1234-123412341234}" type="slidenum">
              <a:rPr lang="en" smtClean="0"/>
              <a:pPr/>
              <a:t>‹#›</a:t>
            </a:fld>
            <a:endParaRPr lang="en"/>
          </a:p>
        </p:txBody>
      </p:sp>
      <p:sp>
        <p:nvSpPr>
          <p:cNvPr id="2" name="Title Placeholder 1">
            <a:extLst>
              <a:ext uri="{FF2B5EF4-FFF2-40B4-BE49-F238E27FC236}">
                <a16:creationId xmlns:a16="http://schemas.microsoft.com/office/drawing/2014/main" id="{8C28618C-9E81-7A4D-8D3E-4B0B6456451F}"/>
              </a:ext>
            </a:extLst>
          </p:cNvPr>
          <p:cNvSpPr>
            <a:spLocks noGrp="1"/>
          </p:cNvSpPr>
          <p:nvPr>
            <p:ph type="title"/>
          </p:nvPr>
        </p:nvSpPr>
        <p:spPr>
          <a:xfrm>
            <a:off x="838200" y="366185"/>
            <a:ext cx="10515600" cy="1325033"/>
          </a:xfrm>
          <a:prstGeom prst="rect">
            <a:avLst/>
          </a:prstGeom>
        </p:spPr>
        <p:txBody>
          <a:bodyPr vert="horz" lIns="91440" tIns="45720" rIns="91440" bIns="45720" rtlCol="0" anchor="b">
            <a:normAutofit/>
          </a:bodyPr>
          <a:lstStyle/>
          <a:p>
            <a:r>
              <a:rPr lang="en-US"/>
              <a:t>Click to edit Master title style</a:t>
            </a:r>
          </a:p>
        </p:txBody>
      </p:sp>
      <p:sp>
        <p:nvSpPr>
          <p:cNvPr id="6" name="Text Placeholder 16">
            <a:extLst>
              <a:ext uri="{FF2B5EF4-FFF2-40B4-BE49-F238E27FC236}">
                <a16:creationId xmlns:a16="http://schemas.microsoft.com/office/drawing/2014/main" id="{B58C8F93-52FC-1048-B794-24EB01799D31}"/>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096534"/>
      </p:ext>
    </p:extLst>
  </p:cSld>
  <p:clrMap bg1="lt1" tx1="dk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 id="2147483978" r:id="rId24"/>
    <p:sldLayoutId id="2147483979" r:id="rId25"/>
    <p:sldLayoutId id="2147483980" r:id="rId26"/>
    <p:sldLayoutId id="2147483981" r:id="rId27"/>
    <p:sldLayoutId id="2147484074" r:id="rId28"/>
    <p:sldLayoutId id="2147484075" r:id="rId29"/>
    <p:sldLayoutId id="2147484076" r:id="rId30"/>
    <p:sldLayoutId id="2147484077" r:id="rId3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733" b="0" i="0" u="none" strike="noStrike" cap="none">
          <a:solidFill>
            <a:schemeClr val="tx1"/>
          </a:solidFill>
          <a:latin typeface="Century Schoolbook" panose="02040604050505020304" pitchFamily="18" charset="0"/>
          <a:ea typeface="Century Schoolbook" panose="02040604050505020304"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8466" marR="0" lvl="0" indent="0" algn="l" rtl="0" eaLnBrk="1" hangingPunct="1">
        <a:lnSpc>
          <a:spcPct val="100000"/>
        </a:lnSpc>
        <a:spcBef>
          <a:spcPts val="0"/>
        </a:spcBef>
        <a:spcAft>
          <a:spcPts val="0"/>
        </a:spcAft>
        <a:buClr>
          <a:srgbClr val="000000"/>
        </a:buClr>
        <a:buFont typeface="Arial" panose="020B0604020202020204" pitchFamily="34" charset="0"/>
        <a:buNone/>
        <a:tabLst/>
        <a:defRPr sz="2400" b="0" i="0" u="none" strike="noStrike" cap="none">
          <a:solidFill>
            <a:srgbClr val="000000"/>
          </a:solidFill>
          <a:latin typeface="Roboto Lt" panose="02000000000000000000" pitchFamily="2" charset="0"/>
          <a:ea typeface="Roboto Lt" panose="02000000000000000000" pitchFamily="2" charset="0"/>
          <a:cs typeface="Arial"/>
          <a:sym typeface="Arial"/>
        </a:defRPr>
      </a:lvl1pPr>
      <a:lvl2pPr marL="615935" marR="0" lvl="1" indent="-374641" algn="l" rtl="0" eaLnBrk="1" hangingPunct="1">
        <a:lnSpc>
          <a:spcPct val="150000"/>
        </a:lnSpc>
        <a:spcBef>
          <a:spcPts val="0"/>
        </a:spcBef>
        <a:spcAft>
          <a:spcPts val="0"/>
        </a:spcAft>
        <a:buClr>
          <a:srgbClr val="000000"/>
        </a:buClr>
        <a:buFont typeface="System Font Regular"/>
        <a:buChar char="–"/>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2pPr>
      <a:lvl3pPr marL="1223403" marR="0" lvl="2" indent="-372524" algn="l" rtl="0" eaLnBrk="1" hangingPunct="1">
        <a:lnSpc>
          <a:spcPct val="150000"/>
        </a:lnSpc>
        <a:spcBef>
          <a:spcPts val="0"/>
        </a:spcBef>
        <a:spcAft>
          <a:spcPts val="0"/>
        </a:spcAft>
        <a:buClr>
          <a:srgbClr val="000000"/>
        </a:buClr>
        <a:buFont typeface="Wingdings" pitchFamily="2" charset="2"/>
        <a:buChar char="§"/>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3pPr>
      <a:lvl4pPr marL="1830872" marR="0" lvl="3" indent="-372524" algn="l" rtl="0" eaLnBrk="1" hangingPunct="1">
        <a:lnSpc>
          <a:spcPct val="150000"/>
        </a:lnSpc>
        <a:spcBef>
          <a:spcPts val="0"/>
        </a:spcBef>
        <a:spcAft>
          <a:spcPts val="0"/>
        </a:spcAft>
        <a:buClr>
          <a:srgbClr val="000000"/>
        </a:buClr>
        <a:buFont typeface="Courier New" panose="02070309020205020404" pitchFamily="49" charset="0"/>
        <a:buChar char="o"/>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4pPr>
      <a:lvl5pPr marL="2516654" marR="0" lvl="4" indent="-582069" algn="l" rtl="0" eaLnBrk="1" hangingPunct="1">
        <a:lnSpc>
          <a:spcPct val="150000"/>
        </a:lnSpc>
        <a:spcBef>
          <a:spcPts val="0"/>
        </a:spcBef>
        <a:spcAft>
          <a:spcPts val="0"/>
        </a:spcAft>
        <a:buClr>
          <a:srgbClr val="000000"/>
        </a:buClr>
        <a:buFont typeface="Arial" panose="020B0604020202020204" pitchFamily="34" charset="0"/>
        <a:buChar char="•"/>
        <a:tabLst/>
        <a:defRPr sz="1600" b="0" i="0" u="none" strike="noStrike" cap="none">
          <a:solidFill>
            <a:srgbClr val="000000"/>
          </a:solidFill>
          <a:latin typeface="Roboto Lt" panose="02000000000000000000" pitchFamily="2" charset="0"/>
          <a:ea typeface="Roboto Lt" panose="02000000000000000000" pitchFamily="2" charset="0"/>
          <a:cs typeface="Arial"/>
          <a:sym typeface="Arial"/>
        </a:defRPr>
      </a:lvl5pPr>
      <a:lvl6pPr marL="0" marR="0" lvl="5" indent="0" algn="l" rtl="0" eaLnBrk="1" hangingPunct="1">
        <a:lnSpc>
          <a:spcPct val="100000"/>
        </a:lnSpc>
        <a:spcBef>
          <a:spcPts val="0"/>
        </a:spcBef>
        <a:spcAft>
          <a:spcPts val="0"/>
        </a:spcAft>
        <a:buClr>
          <a:srgbClr val="000000"/>
        </a:buClr>
        <a:buFont typeface="Arial" panose="020B0604020202020204" pitchFamily="34" charset="0"/>
        <a:buNone/>
        <a:defRPr sz="1867" b="0" i="0" u="none" strike="noStrike" cap="none">
          <a:solidFill>
            <a:srgbClr val="000000"/>
          </a:solidFill>
          <a:latin typeface="Roboto Lt" panose="02000000000000000000" pitchFamily="2" charset="0"/>
          <a:ea typeface="Roboto Lt" panose="02000000000000000000" pitchFamily="2" charset="0"/>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L="380990" marR="0" lvl="7" indent="-380990" algn="l" rtl="0" eaLnBrk="1" hangingPunct="1">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t" panose="02000000000000000000" pitchFamily="2" charset="0"/>
          <a:ea typeface="Roboto Lt" panose="02000000000000000000" pitchFamily="2" charset="0"/>
          <a:cs typeface="Arial"/>
          <a:sym typeface="Arial"/>
        </a:defRPr>
      </a:lvl8pPr>
      <a:lvl9pPr marL="380990" marR="0" lvl="8" indent="-380990" algn="l" rtl="0" eaLnBrk="1" hangingPunct="1">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t" panose="02000000000000000000" pitchFamily="2" charset="0"/>
          <a:ea typeface="Roboto Lt" panose="02000000000000000000" pitchFamily="2" charset="0"/>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10CACA25-B2C0-F84F-9986-4207AB8A00CD}"/>
              </a:ext>
            </a:extLst>
          </p:cNvPr>
          <p:cNvSpPr>
            <a:spLocks noGrp="1"/>
          </p:cNvSpPr>
          <p:nvPr>
            <p:ph type="sldNum" idx="4"/>
          </p:nvPr>
        </p:nvSpPr>
        <p:spPr>
          <a:xfrm>
            <a:off x="293031" y="6263813"/>
            <a:ext cx="224405" cy="332915"/>
          </a:xfrm>
          <a:prstGeom prst="rect">
            <a:avLst/>
          </a:prstGeom>
        </p:spPr>
        <p:txBody>
          <a:bodyPr lIns="0" tIns="0" rIns="0" bIns="0" anchor="b"/>
          <a:lstStyle>
            <a:lvl1pPr>
              <a:defRPr sz="800" b="0" i="0">
                <a:solidFill>
                  <a:schemeClr val="tx2"/>
                </a:solidFill>
                <a:latin typeface="Roboto Light" panose="02000000000000000000" pitchFamily="2" charset="0"/>
                <a:ea typeface="Roboto Light" panose="02000000000000000000" pitchFamily="2" charset="0"/>
              </a:defRPr>
            </a:lvl1pPr>
          </a:lstStyle>
          <a:p>
            <a:fld id="{00000000-1234-1234-1234-123412341234}" type="slidenum">
              <a:rPr lang="en" smtClean="0"/>
              <a:pPr/>
              <a:t>‹#›</a:t>
            </a:fld>
            <a:endParaRPr lang="en"/>
          </a:p>
        </p:txBody>
      </p:sp>
      <p:sp>
        <p:nvSpPr>
          <p:cNvPr id="2" name="Title Placeholder 1">
            <a:extLst>
              <a:ext uri="{FF2B5EF4-FFF2-40B4-BE49-F238E27FC236}">
                <a16:creationId xmlns:a16="http://schemas.microsoft.com/office/drawing/2014/main" id="{8C28618C-9E81-7A4D-8D3E-4B0B6456451F}"/>
              </a:ext>
            </a:extLst>
          </p:cNvPr>
          <p:cNvSpPr>
            <a:spLocks noGrp="1"/>
          </p:cNvSpPr>
          <p:nvPr>
            <p:ph type="title"/>
          </p:nvPr>
        </p:nvSpPr>
        <p:spPr>
          <a:xfrm>
            <a:off x="838200" y="366185"/>
            <a:ext cx="10515600" cy="1325033"/>
          </a:xfrm>
          <a:prstGeom prst="rect">
            <a:avLst/>
          </a:prstGeom>
        </p:spPr>
        <p:txBody>
          <a:bodyPr vert="horz" lIns="91440" tIns="45720" rIns="91440" bIns="45720" rtlCol="0" anchor="b">
            <a:normAutofit/>
          </a:bodyPr>
          <a:lstStyle/>
          <a:p>
            <a:r>
              <a:rPr lang="en-US"/>
              <a:t>Click to edit Master title style</a:t>
            </a:r>
          </a:p>
        </p:txBody>
      </p:sp>
      <p:sp>
        <p:nvSpPr>
          <p:cNvPr id="6" name="Text Placeholder 16">
            <a:extLst>
              <a:ext uri="{FF2B5EF4-FFF2-40B4-BE49-F238E27FC236}">
                <a16:creationId xmlns:a16="http://schemas.microsoft.com/office/drawing/2014/main" id="{B58C8F93-52FC-1048-B794-24EB01799D31}"/>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840731"/>
      </p:ext>
    </p:extLst>
  </p:cSld>
  <p:clrMap bg1="lt1" tx1="dk1" bg2="dk2"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03" r:id="rId21"/>
    <p:sldLayoutId id="2147484004" r:id="rId22"/>
    <p:sldLayoutId id="2147484005" r:id="rId23"/>
    <p:sldLayoutId id="2147484006" r:id="rId24"/>
    <p:sldLayoutId id="2147484007" r:id="rId25"/>
    <p:sldLayoutId id="2147484008" r:id="rId26"/>
    <p:sldLayoutId id="2147484009" r:id="rId27"/>
    <p:sldLayoutId id="2147484010" r:id="rId28"/>
    <p:sldLayoutId id="2147484011" r:id="rId29"/>
    <p:sldLayoutId id="2147484012" r:id="rId30"/>
    <p:sldLayoutId id="2147484013" r:id="rId31"/>
    <p:sldLayoutId id="2147484014" r:id="rId32"/>
    <p:sldLayoutId id="2147484015" r:id="rId33"/>
    <p:sldLayoutId id="2147484016" r:id="rId34"/>
    <p:sldLayoutId id="2147484017" r:id="rId35"/>
    <p:sldLayoutId id="2147484018" r:id="rId36"/>
    <p:sldLayoutId id="2147484019" r:id="rId37"/>
    <p:sldLayoutId id="2147484020" r:id="rId38"/>
    <p:sldLayoutId id="2147484021" r:id="rId39"/>
    <p:sldLayoutId id="2147484022" r:id="rId40"/>
    <p:sldLayoutId id="2147484023" r:id="rId41"/>
    <p:sldLayoutId id="2147484024" r:id="rId4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chemeClr val="tx1"/>
          </a:solidFill>
          <a:latin typeface="Century Schoolbook" panose="02040604050505020304" pitchFamily="18" charset="0"/>
          <a:ea typeface="Century Schoolbook" panose="02040604050505020304" pitchFamily="18"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8466" marR="0" lvl="0" indent="0" algn="l" rtl="0">
        <a:lnSpc>
          <a:spcPct val="100000"/>
        </a:lnSpc>
        <a:spcBef>
          <a:spcPts val="0"/>
        </a:spcBef>
        <a:spcAft>
          <a:spcPts val="0"/>
        </a:spcAft>
        <a:buClr>
          <a:srgbClr val="000000"/>
        </a:buClr>
        <a:buFont typeface="Arial" panose="020B0604020202020204" pitchFamily="34" charset="0"/>
        <a:buNone/>
        <a:tabLst/>
        <a:defRPr sz="2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1pPr>
      <a:lvl2pPr marL="615935" marR="0" lvl="1" indent="-374641" algn="l" rtl="0">
        <a:lnSpc>
          <a:spcPct val="150000"/>
        </a:lnSpc>
        <a:spcBef>
          <a:spcPts val="0"/>
        </a:spcBef>
        <a:spcAft>
          <a:spcPts val="0"/>
        </a:spcAft>
        <a:buClr>
          <a:srgbClr val="000000"/>
        </a:buClr>
        <a:buFont typeface="System Font Regular"/>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2pPr>
      <a:lvl3pPr marL="1223403" marR="0" lvl="2" indent="-372524" algn="l" rtl="0">
        <a:lnSpc>
          <a:spcPct val="150000"/>
        </a:lnSpc>
        <a:spcBef>
          <a:spcPts val="0"/>
        </a:spcBef>
        <a:spcAft>
          <a:spcPts val="0"/>
        </a:spcAft>
        <a:buClr>
          <a:srgbClr val="000000"/>
        </a:buClr>
        <a:buFont typeface="Wingdings" pitchFamily="2" charset="2"/>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3pPr>
      <a:lvl4pPr marL="1830872" marR="0" lvl="3" indent="-372524" algn="l" rtl="0">
        <a:lnSpc>
          <a:spcPct val="150000"/>
        </a:lnSpc>
        <a:spcBef>
          <a:spcPts val="0"/>
        </a:spcBef>
        <a:spcAft>
          <a:spcPts val="0"/>
        </a:spcAft>
        <a:buClr>
          <a:srgbClr val="000000"/>
        </a:buClr>
        <a:buFont typeface="Courier New" panose="02070309020205020404" pitchFamily="49" charset="0"/>
        <a:buChar char="o"/>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4pPr>
      <a:lvl5pPr marL="2516654" marR="0" lvl="4" indent="-582069" algn="l" rtl="0">
        <a:lnSpc>
          <a:spcPct val="150000"/>
        </a:lnSpc>
        <a:spcBef>
          <a:spcPts val="0"/>
        </a:spcBef>
        <a:spcAft>
          <a:spcPts val="0"/>
        </a:spcAft>
        <a:buClr>
          <a:srgbClr val="000000"/>
        </a:buClr>
        <a:buFont typeface="Arial" panose="020B0604020202020204" pitchFamily="34" charset="0"/>
        <a:buChar char="•"/>
        <a:tabLst/>
        <a:defRPr sz="1600" b="0" i="0" u="none" strike="noStrike" cap="none">
          <a:solidFill>
            <a:srgbClr val="000000"/>
          </a:solidFill>
          <a:latin typeface="Roboto Light" panose="02000000000000000000" pitchFamily="2" charset="0"/>
          <a:ea typeface="Roboto Light" panose="02000000000000000000" pitchFamily="2" charset="0"/>
          <a:cs typeface="Arial"/>
          <a:sym typeface="Arial"/>
        </a:defRPr>
      </a:lvl5pPr>
      <a:lvl6pPr marL="0" marR="0" lvl="5" indent="0" algn="l" rtl="0">
        <a:lnSpc>
          <a:spcPct val="100000"/>
        </a:lnSpc>
        <a:spcBef>
          <a:spcPts val="0"/>
        </a:spcBef>
        <a:spcAft>
          <a:spcPts val="0"/>
        </a:spcAft>
        <a:buClr>
          <a:srgbClr val="000000"/>
        </a:buClr>
        <a:buFont typeface="Arial" panose="020B0604020202020204" pitchFamily="34" charset="0"/>
        <a:buNone/>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L="380990" marR="0" lvl="7" indent="-38099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8pPr>
      <a:lvl9pPr marL="380990" marR="0" lvl="8" indent="-38099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Roboto Light" panose="02000000000000000000" pitchFamily="2" charset="0"/>
          <a:ea typeface="Roboto Light" panose="02000000000000000000" pitchFamily="2" charset="0"/>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27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0.xml"/></Relationships>
</file>

<file path=ppt/slides/_rels/slide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313.xml"/><Relationship Id="rId5" Type="http://schemas.openxmlformats.org/officeDocument/2006/relationships/image" Target="../media/image99.png"/><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317.xml"/></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3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73.xml"/></Relationships>
</file>

<file path=ppt/slides/_rels/slide1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microsoft.com/office/2007/relationships/hdphoto" Target="../media/hdphoto7.wdp"/><Relationship Id="rId2" Type="http://schemas.openxmlformats.org/officeDocument/2006/relationships/notesSlide" Target="../notesSlides/notesSlide14.xml"/><Relationship Id="rId1" Type="http://schemas.openxmlformats.org/officeDocument/2006/relationships/slideLayout" Target="../slideLayouts/slideLayout273.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6.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4.png"/><Relationship Id="rId7" Type="http://schemas.openxmlformats.org/officeDocument/2006/relationships/image" Target="../media/image88.png"/><Relationship Id="rId2" Type="http://schemas.openxmlformats.org/officeDocument/2006/relationships/image" Target="../media/image107.jpg"/><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1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jpg"/><Relationship Id="rId7" Type="http://schemas.openxmlformats.org/officeDocument/2006/relationships/image" Target="../media/image121.png"/><Relationship Id="rId12"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8.png"/><Relationship Id="rId7"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0.xml"/><Relationship Id="rId1" Type="http://schemas.openxmlformats.org/officeDocument/2006/relationships/slideLayout" Target="../slideLayouts/slideLayout84.xml"/><Relationship Id="rId5" Type="http://schemas.openxmlformats.org/officeDocument/2006/relationships/image" Target="../media/image133.png"/><Relationship Id="rId4" Type="http://schemas.openxmlformats.org/officeDocument/2006/relationships/image" Target="../media/image13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4.jpg"/><Relationship Id="rId1" Type="http://schemas.openxmlformats.org/officeDocument/2006/relationships/slideLayout" Target="../slideLayouts/slideLayout124.xml"/><Relationship Id="rId4" Type="http://schemas.openxmlformats.org/officeDocument/2006/relationships/image" Target="../media/image135.pn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3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23.xml"/><Relationship Id="rId1" Type="http://schemas.openxmlformats.org/officeDocument/2006/relationships/slideLayout" Target="../slideLayouts/slideLayout159.xml"/><Relationship Id="rId6" Type="http://schemas.openxmlformats.org/officeDocument/2006/relationships/image" Target="../media/image140.jpeg"/><Relationship Id="rId5" Type="http://schemas.openxmlformats.org/officeDocument/2006/relationships/image" Target="../media/image139.svg"/><Relationship Id="rId4" Type="http://schemas.openxmlformats.org/officeDocument/2006/relationships/image" Target="../media/image138.svg"/></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34.jpg"/><Relationship Id="rId7" Type="http://schemas.openxmlformats.org/officeDocument/2006/relationships/image" Target="../media/image144.png"/><Relationship Id="rId2" Type="http://schemas.openxmlformats.org/officeDocument/2006/relationships/notesSlide" Target="../notesSlides/notesSlide24.xml"/><Relationship Id="rId1" Type="http://schemas.openxmlformats.org/officeDocument/2006/relationships/slideLayout" Target="../slideLayouts/slideLayout18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4.png"/><Relationship Id="rId9" Type="http://schemas.openxmlformats.org/officeDocument/2006/relationships/image" Target="../media/image146.png"/></Relationships>
</file>

<file path=ppt/slides/_rels/slide31.xml.rels><?xml version="1.0" encoding="UTF-8" standalone="yes"?>
<Relationships xmlns="http://schemas.openxmlformats.org/package/2006/relationships"><Relationship Id="rId8" Type="http://schemas.openxmlformats.org/officeDocument/2006/relationships/image" Target="../media/image148.emf"/><Relationship Id="rId3" Type="http://schemas.openxmlformats.org/officeDocument/2006/relationships/image" Target="../media/image4.png"/><Relationship Id="rId7" Type="http://schemas.openxmlformats.org/officeDocument/2006/relationships/image" Target="../media/image147.emf"/><Relationship Id="rId2" Type="http://schemas.openxmlformats.org/officeDocument/2006/relationships/image" Target="../media/image134.jpg"/><Relationship Id="rId1" Type="http://schemas.openxmlformats.org/officeDocument/2006/relationships/slideLayout" Target="../slideLayouts/slideLayout18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49.em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6.xml"/></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250.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5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2.xml"/></Relationships>
</file>

<file path=ppt/slides/_rels/slide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1.xml"/><Relationship Id="rId1" Type="http://schemas.openxmlformats.org/officeDocument/2006/relationships/slideLayout" Target="../slideLayouts/slideLayout252.xml"/><Relationship Id="rId4" Type="http://schemas.openxmlformats.org/officeDocument/2006/relationships/image" Target="../media/image152.svg"/></Relationships>
</file>

<file path=ppt/slides/_rels/slide3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2.xml"/><Relationship Id="rId1" Type="http://schemas.openxmlformats.org/officeDocument/2006/relationships/slideLayout" Target="../slideLayouts/slideLayout253.xml"/></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5.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2.png"/><Relationship Id="rId12"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image" Target="../media/image69.svg"/><Relationship Id="rId1" Type="http://schemas.openxmlformats.org/officeDocument/2006/relationships/slideLayout" Target="../slideLayouts/slideLayout2.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68.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79.png"/><Relationship Id="rId10" Type="http://schemas.openxmlformats.org/officeDocument/2006/relationships/image" Target="../media/image82.png"/><Relationship Id="rId4" Type="http://schemas.microsoft.com/office/2007/relationships/hdphoto" Target="../media/hdphoto3.wdp"/><Relationship Id="rId9" Type="http://schemas.openxmlformats.org/officeDocument/2006/relationships/image" Target="../media/image81.jpeg"/></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ackground pattern&#10;&#10;Description automatically generated">
            <a:extLst>
              <a:ext uri="{FF2B5EF4-FFF2-40B4-BE49-F238E27FC236}">
                <a16:creationId xmlns:a16="http://schemas.microsoft.com/office/drawing/2014/main" id="{B0683716-917F-428B-96D7-CABF39761DDD}"/>
              </a:ext>
            </a:extLst>
          </p:cNvPr>
          <p:cNvPicPr>
            <a:picLocks noGrp="1" noChangeAspect="1"/>
          </p:cNvPicPr>
          <p:nvPr>
            <p:ph type="pic" sz="quarter" idx="26"/>
          </p:nvPr>
        </p:nvPicPr>
        <p:blipFill>
          <a:blip r:embed="rId2">
            <a:extLst>
              <a:ext uri="{28A0092B-C50C-407E-A947-70E740481C1C}">
                <a14:useLocalDpi xmlns:a14="http://schemas.microsoft.com/office/drawing/2010/main"/>
              </a:ext>
            </a:extLst>
          </a:blip>
          <a:stretch>
            <a:fillRect/>
          </a:stretch>
        </p:blipFill>
        <p:spPr>
          <a:xfrm>
            <a:off x="5228611" y="1"/>
            <a:ext cx="4564139" cy="6858001"/>
          </a:xfrm>
        </p:spPr>
      </p:pic>
      <p:sp>
        <p:nvSpPr>
          <p:cNvPr id="50" name="Freeform: Shape 49">
            <a:extLst>
              <a:ext uri="{FF2B5EF4-FFF2-40B4-BE49-F238E27FC236}">
                <a16:creationId xmlns:a16="http://schemas.microsoft.com/office/drawing/2014/main" id="{93B95C83-C0B2-47F7-AF94-F7D334EA14EC}"/>
              </a:ext>
            </a:extLst>
          </p:cNvPr>
          <p:cNvSpPr/>
          <p:nvPr/>
        </p:nvSpPr>
        <p:spPr>
          <a:xfrm>
            <a:off x="6419739" y="0"/>
            <a:ext cx="4234070" cy="6858000"/>
          </a:xfrm>
          <a:custGeom>
            <a:avLst/>
            <a:gdLst>
              <a:gd name="connsiteX0" fmla="*/ 1808922 w 4234070"/>
              <a:gd name="connsiteY0" fmla="*/ 0 h 6877878"/>
              <a:gd name="connsiteX1" fmla="*/ 0 w 4234070"/>
              <a:gd name="connsiteY1" fmla="*/ 6877878 h 6877878"/>
              <a:gd name="connsiteX2" fmla="*/ 4234070 w 4234070"/>
              <a:gd name="connsiteY2" fmla="*/ 6877878 h 6877878"/>
              <a:gd name="connsiteX3" fmla="*/ 4234070 w 4234070"/>
              <a:gd name="connsiteY3" fmla="*/ 0 h 6877878"/>
              <a:gd name="connsiteX4" fmla="*/ 1808922 w 4234070"/>
              <a:gd name="connsiteY4" fmla="*/ 0 h 6877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070" h="6877878">
                <a:moveTo>
                  <a:pt x="1808922" y="0"/>
                </a:moveTo>
                <a:lnTo>
                  <a:pt x="0" y="6877878"/>
                </a:lnTo>
                <a:lnTo>
                  <a:pt x="4234070" y="6877878"/>
                </a:lnTo>
                <a:lnTo>
                  <a:pt x="4234070" y="0"/>
                </a:lnTo>
                <a:lnTo>
                  <a:pt x="1808922" y="0"/>
                </a:lnTo>
                <a:close/>
              </a:path>
            </a:pathLst>
          </a:custGeom>
          <a:solidFill>
            <a:srgbClr val="2D5F91">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Light" panose="020F03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Light" panose="020F03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Light" panose="020F03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Light" panose="020F03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Light" panose="020F03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Light" panose="020F03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Light" panose="020F03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Light" panose="020F03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Light" panose="020F0302020204030204"/>
                <a:ea typeface="Arial"/>
                <a:cs typeface="Arial"/>
                <a:sym typeface="Wingdings"/>
              </a:defRPr>
            </a:lvl9pPr>
          </a:lstStyle>
          <a:p>
            <a:pPr algn="ctr"/>
            <a:endParaRPr lang="en-US"/>
          </a:p>
        </p:txBody>
      </p:sp>
      <p:sp>
        <p:nvSpPr>
          <p:cNvPr id="12" name="Shape" hidden="1">
            <a:extLst>
              <a:ext uri="{FF2B5EF4-FFF2-40B4-BE49-F238E27FC236}">
                <a16:creationId xmlns:a16="http://schemas.microsoft.com/office/drawing/2014/main" id="{692E52A6-327B-4E4C-B37A-787873E31025}"/>
              </a:ext>
            </a:extLst>
          </p:cNvPr>
          <p:cNvSpPr/>
          <p:nvPr/>
        </p:nvSpPr>
        <p:spPr>
          <a:xfrm>
            <a:off x="6190147" y="-16843"/>
            <a:ext cx="3206056" cy="6874843"/>
          </a:xfrm>
          <a:custGeom>
            <a:avLst/>
            <a:gdLst/>
            <a:ahLst/>
            <a:cxnLst>
              <a:cxn ang="0">
                <a:pos x="wd2" y="hd2"/>
              </a:cxn>
              <a:cxn ang="5400000">
                <a:pos x="wd2" y="hd2"/>
              </a:cxn>
              <a:cxn ang="10800000">
                <a:pos x="wd2" y="hd2"/>
              </a:cxn>
              <a:cxn ang="16200000">
                <a:pos x="wd2" y="hd2"/>
              </a:cxn>
            </a:cxnLst>
            <a:rect l="0" t="0" r="r" b="b"/>
            <a:pathLst>
              <a:path w="21600" h="21600" extrusionOk="0">
                <a:moveTo>
                  <a:pt x="12180" y="0"/>
                </a:moveTo>
                <a:lnTo>
                  <a:pt x="0" y="21600"/>
                </a:lnTo>
                <a:lnTo>
                  <a:pt x="9420" y="21600"/>
                </a:lnTo>
                <a:lnTo>
                  <a:pt x="21600" y="0"/>
                </a:lnTo>
                <a:lnTo>
                  <a:pt x="12180" y="0"/>
                </a:lnTo>
                <a:close/>
              </a:path>
            </a:pathLst>
          </a:custGeom>
          <a:solidFill>
            <a:srgbClr val="2D5F91">
              <a:alpha val="75000"/>
            </a:srgbClr>
          </a:solidFill>
          <a:ln w="12700">
            <a:miter lim="400000"/>
          </a:ln>
        </p:spPr>
        <p:txBody>
          <a:bodyPr lIns="19050" tIns="19050" rIns="19050" bIns="19050" anchor="ctr"/>
          <a:lstStyle>
            <a:defPPr>
              <a:defRPr lang="en-US"/>
            </a:defPPr>
          </a:lstStyle>
          <a:p>
            <a:pPr algn="ctr">
              <a:lnSpc>
                <a:spcPct val="100000"/>
              </a:lnSpc>
              <a:defRPr sz="3200" cap="none" spc="0">
                <a:solidFill>
                  <a:srgbClr val="FFFFFF"/>
                </a:solidFill>
                <a:latin typeface="Helvetica Light"/>
                <a:ea typeface="Helvetica Light"/>
                <a:cs typeface="Helvetica Light"/>
                <a:sym typeface="Helvetica Light"/>
              </a:defRPr>
            </a:pPr>
            <a:endParaRPr sz="1200"/>
          </a:p>
        </p:txBody>
      </p:sp>
      <p:pic>
        <p:nvPicPr>
          <p:cNvPr id="133" name="Picture Placeholder 132" descr="A picture containing hospital room, room&#10;&#10;Description automatically generated">
            <a:extLst>
              <a:ext uri="{FF2B5EF4-FFF2-40B4-BE49-F238E27FC236}">
                <a16:creationId xmlns:a16="http://schemas.microsoft.com/office/drawing/2014/main" id="{716CC63C-53C3-45B6-9F54-4E2C72B6BC9D}"/>
              </a:ext>
            </a:extLst>
          </p:cNvPr>
          <p:cNvPicPr>
            <a:picLocks noGrp="1" noChangeAspect="1"/>
          </p:cNvPicPr>
          <p:nvPr>
            <p:ph type="pic" sz="quarter" idx="25"/>
          </p:nvPr>
        </p:nvPicPr>
        <p:blipFill>
          <a:blip r:embed="rId3">
            <a:extLst>
              <a:ext uri="{28A0092B-C50C-407E-A947-70E740481C1C}">
                <a14:useLocalDpi xmlns:a14="http://schemas.microsoft.com/office/drawing/2010/main"/>
              </a:ext>
            </a:extLst>
          </a:blip>
          <a:stretch>
            <a:fillRect/>
          </a:stretch>
        </p:blipFill>
        <p:spPr>
          <a:xfrm>
            <a:off x="6776224" y="0"/>
            <a:ext cx="3891776" cy="6858000"/>
          </a:xfrm>
        </p:spPr>
      </p:pic>
      <p:sp>
        <p:nvSpPr>
          <p:cNvPr id="10" name="Text Placeholder 22">
            <a:extLst>
              <a:ext uri="{FF2B5EF4-FFF2-40B4-BE49-F238E27FC236}">
                <a16:creationId xmlns:a16="http://schemas.microsoft.com/office/drawing/2014/main" id="{31805E3C-FC3C-42A2-BDD1-F3E25A1444F3}"/>
              </a:ext>
            </a:extLst>
          </p:cNvPr>
          <p:cNvSpPr txBox="1"/>
          <p:nvPr/>
        </p:nvSpPr>
        <p:spPr>
          <a:xfrm>
            <a:off x="438041" y="4749469"/>
            <a:ext cx="3687196" cy="507831"/>
          </a:xfrm>
          <a:prstGeom prst="rect">
            <a:avLst/>
          </a:prstGeom>
        </p:spPr>
        <p:txBody>
          <a:bodyPr vert="horz" wrap="square" lIns="91440" tIns="45720" rIns="91440" bIns="45720" rtlCol="0" anchor="t">
            <a:spAutoFit/>
          </a:bodyPr>
          <a:lstStyle>
            <a:defPPr>
              <a:defRPr lang="en-US"/>
            </a:defPPr>
            <a:lvl1pPr marL="0" marR="0" indent="0" algn="l" defTabSz="914400" rtl="0" eaLnBrk="1" fontAlgn="base" latinLnBrk="0" hangingPunct="1">
              <a:lnSpc>
                <a:spcPct val="100000"/>
              </a:lnSpc>
              <a:spcBef>
                <a:spcPct val="0"/>
              </a:spcBef>
              <a:spcAft>
                <a:spcPts val="600"/>
              </a:spcAft>
              <a:buClr>
                <a:srgbClr val="00529B"/>
              </a:buClr>
              <a:buSzTx/>
              <a:buFont typeface="Wingdings" pitchFamily="2" charset="2"/>
              <a:buNone/>
              <a:defRPr sz="1100" kern="1200" baseline="0">
                <a:solidFill>
                  <a:schemeClr val="tx1">
                    <a:lumMod val="65000"/>
                    <a:lumOff val="35000"/>
                  </a:schemeClr>
                </a:solidFill>
                <a:latin typeface="Century Gothic" panose="020B0502020202020204" pitchFamily="34" charset="0"/>
                <a:ea typeface="+mn-ea"/>
                <a:cs typeface="+mn-cs"/>
              </a:defRPr>
            </a:lvl1pPr>
            <a:lvl2pPr marL="344488" marR="0" indent="0" algn="l" defTabSz="914400" rtl="0" eaLnBrk="1" fontAlgn="base" latinLnBrk="0" hangingPunct="1">
              <a:lnSpc>
                <a:spcPct val="100000"/>
              </a:lnSpc>
              <a:spcBef>
                <a:spcPct val="0"/>
              </a:spcBef>
              <a:spcAft>
                <a:spcPts val="600"/>
              </a:spcAft>
              <a:buClr>
                <a:srgbClr val="00529B"/>
              </a:buClr>
              <a:buSzTx/>
              <a:buFont typeface="Verdana" pitchFamily="34" charset="0"/>
              <a:buNone/>
              <a:defRPr sz="2400" kern="1200">
                <a:solidFill>
                  <a:srgbClr val="616161"/>
                </a:solidFill>
                <a:latin typeface="+mj-lt"/>
                <a:ea typeface="+mn-ea"/>
                <a:cs typeface="+mn-cs"/>
              </a:defRPr>
            </a:lvl2pPr>
            <a:lvl3pPr marL="914400" marR="0" indent="-227013" algn="l" defTabSz="914400" rtl="0" eaLnBrk="1" fontAlgn="base" latinLnBrk="0" hangingPunct="1">
              <a:lnSpc>
                <a:spcPct val="100000"/>
              </a:lnSpc>
              <a:spcBef>
                <a:spcPct val="0"/>
              </a:spcBef>
              <a:spcAft>
                <a:spcPts val="600"/>
              </a:spcAft>
              <a:buClr>
                <a:srgbClr val="00529B"/>
              </a:buClr>
              <a:buSzTx/>
              <a:buFont typeface="Arial"/>
              <a:buChar char="•"/>
              <a:defRPr sz="2000" kern="1200">
                <a:solidFill>
                  <a:srgbClr val="616161"/>
                </a:solidFill>
                <a:latin typeface="+mj-lt"/>
                <a:ea typeface="+mn-ea"/>
                <a:cs typeface="+mn-cs"/>
              </a:defRPr>
            </a:lvl3pPr>
            <a:lvl4pPr marL="1141413" marR="0" indent="-227013" algn="l" defTabSz="914400" rtl="0" eaLnBrk="1" fontAlgn="base" latinLnBrk="0" hangingPunct="1">
              <a:lnSpc>
                <a:spcPct val="100000"/>
              </a:lnSpc>
              <a:spcBef>
                <a:spcPct val="0"/>
              </a:spcBef>
              <a:spcAft>
                <a:spcPts val="600"/>
              </a:spcAft>
              <a:buClr>
                <a:srgbClr val="00529B"/>
              </a:buClr>
              <a:buSzTx/>
              <a:buFont typeface="Wingdings" pitchFamily="2" charset="2"/>
              <a:buChar char="§"/>
              <a:defRPr sz="1800" kern="1200">
                <a:solidFill>
                  <a:srgbClr val="616161"/>
                </a:solidFill>
                <a:latin typeface="+mj-lt"/>
                <a:ea typeface="+mn-ea"/>
                <a:cs typeface="+mn-cs"/>
              </a:defRPr>
            </a:lvl4pPr>
            <a:lvl5pPr marL="1376363" marR="0" indent="-234950" algn="l" defTabSz="914400" rtl="0" eaLnBrk="1" fontAlgn="base" latinLnBrk="0" hangingPunct="1">
              <a:lnSpc>
                <a:spcPct val="100000"/>
              </a:lnSpc>
              <a:spcBef>
                <a:spcPct val="0"/>
              </a:spcBef>
              <a:spcAft>
                <a:spcPts val="600"/>
              </a:spcAft>
              <a:buClr>
                <a:srgbClr val="00529B"/>
              </a:buClr>
              <a:buSzPct val="90000"/>
              <a:buFont typeface="Wingdings" pitchFamily="2" charset="2"/>
              <a:buChar char="§"/>
              <a:defRPr sz="1800" kern="1200">
                <a:solidFill>
                  <a:srgbClr val="61616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ighlight>
                  <a:srgbClr val="FFFFFF"/>
                </a:highlight>
                <a:latin typeface="Century Gothic"/>
              </a:rPr>
              <a:t>Kirk Swartzbaugh, Partner | Consultant, USI</a:t>
            </a:r>
          </a:p>
          <a:p>
            <a:r>
              <a:rPr lang="en-US" dirty="0">
                <a:highlight>
                  <a:srgbClr val="FFFFFF"/>
                </a:highlight>
                <a:latin typeface="Century Gothic"/>
              </a:rPr>
              <a:t>Paul Becker, Regional Vice President, </a:t>
            </a:r>
            <a:r>
              <a:rPr lang="en-US" dirty="0" err="1">
                <a:highlight>
                  <a:srgbClr val="FFFFFF"/>
                </a:highlight>
                <a:latin typeface="Century Gothic"/>
              </a:rPr>
              <a:t>Truveris</a:t>
            </a:r>
            <a:endParaRPr lang="en-US" dirty="0">
              <a:highlight>
                <a:srgbClr val="FFFFFF"/>
              </a:highlight>
              <a:latin typeface="Century Gothic"/>
            </a:endParaRPr>
          </a:p>
        </p:txBody>
      </p:sp>
      <p:sp>
        <p:nvSpPr>
          <p:cNvPr id="3" name="Rectangle 2">
            <a:extLst>
              <a:ext uri="{FF2B5EF4-FFF2-40B4-BE49-F238E27FC236}">
                <a16:creationId xmlns:a16="http://schemas.microsoft.com/office/drawing/2014/main" id="{475E729F-A19B-D3C7-B8BF-9A8B06CCFD51}"/>
              </a:ext>
            </a:extLst>
          </p:cNvPr>
          <p:cNvSpPr/>
          <p:nvPr/>
        </p:nvSpPr>
        <p:spPr>
          <a:xfrm>
            <a:off x="425931" y="450077"/>
            <a:ext cx="1326587" cy="6543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ext&#10;&#10;Description automatically generated">
            <a:extLst>
              <a:ext uri="{FF2B5EF4-FFF2-40B4-BE49-F238E27FC236}">
                <a16:creationId xmlns:a16="http://schemas.microsoft.com/office/drawing/2014/main" id="{CFE1FD0E-2A20-E469-5D4B-6469FD8B1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604" y="-24789"/>
            <a:ext cx="4234070" cy="1746553"/>
          </a:xfrm>
          <a:prstGeom prst="rect">
            <a:avLst/>
          </a:prstGeom>
        </p:spPr>
      </p:pic>
      <p:sp>
        <p:nvSpPr>
          <p:cNvPr id="6" name="Rectangle 5">
            <a:extLst>
              <a:ext uri="{FF2B5EF4-FFF2-40B4-BE49-F238E27FC236}">
                <a16:creationId xmlns:a16="http://schemas.microsoft.com/office/drawing/2014/main" id="{85E0A5E8-8F1B-D9F0-A027-A521F391200F}"/>
              </a:ext>
            </a:extLst>
          </p:cNvPr>
          <p:cNvSpPr/>
          <p:nvPr/>
        </p:nvSpPr>
        <p:spPr>
          <a:xfrm>
            <a:off x="627243" y="2838600"/>
            <a:ext cx="697413" cy="4651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44">
            <a:extLst>
              <a:ext uri="{FF2B5EF4-FFF2-40B4-BE49-F238E27FC236}">
                <a16:creationId xmlns:a16="http://schemas.microsoft.com/office/drawing/2014/main" id="{2485291E-D5BA-463D-9733-BC335854B001}"/>
              </a:ext>
            </a:extLst>
          </p:cNvPr>
          <p:cNvSpPr>
            <a:spLocks noGrp="1"/>
          </p:cNvSpPr>
          <p:nvPr>
            <p:ph type="body" sz="quarter" idx="11"/>
          </p:nvPr>
        </p:nvSpPr>
        <p:spPr>
          <a:xfrm>
            <a:off x="555652" y="1900592"/>
            <a:ext cx="4215791" cy="1910869"/>
          </a:xfrm>
        </p:spPr>
        <p:txBody>
          <a:bodyPr/>
          <a:lstStyle/>
          <a:p>
            <a:r>
              <a:rPr lang="en-US" dirty="0"/>
              <a:t>Pharmacy – Addressing the Fastest Line Item for Most Employer’s Plan</a:t>
            </a:r>
          </a:p>
          <a:p>
            <a:endParaRPr lang="en-US" dirty="0"/>
          </a:p>
        </p:txBody>
      </p:sp>
      <p:sp>
        <p:nvSpPr>
          <p:cNvPr id="7" name="Rectangle 6">
            <a:extLst>
              <a:ext uri="{FF2B5EF4-FFF2-40B4-BE49-F238E27FC236}">
                <a16:creationId xmlns:a16="http://schemas.microsoft.com/office/drawing/2014/main" id="{76C27A19-B55D-52D9-1293-A845F9B5C065}"/>
              </a:ext>
            </a:extLst>
          </p:cNvPr>
          <p:cNvSpPr/>
          <p:nvPr/>
        </p:nvSpPr>
        <p:spPr>
          <a:xfrm>
            <a:off x="555652" y="5239244"/>
            <a:ext cx="3843022" cy="781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8951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91312" y="3184139"/>
            <a:ext cx="11362564" cy="1494426"/>
          </a:xfrm>
          <a:prstGeom prst="rect">
            <a:avLst/>
          </a:prstGeom>
        </p:spPr>
        <p:txBody>
          <a:bodyPr vert="horz" wrap="square" lIns="0" tIns="16933" rIns="0" bIns="0" rtlCol="0">
            <a:spAutoFit/>
          </a:bodyPr>
          <a:lstStyle/>
          <a:p>
            <a:pPr marL="16933" marR="6773">
              <a:spcBef>
                <a:spcPts val="133"/>
              </a:spcBef>
            </a:pPr>
            <a:r>
              <a:rPr sz="4800" dirty="0">
                <a:solidFill>
                  <a:srgbClr val="FFFFFF"/>
                </a:solidFill>
              </a:rPr>
              <a:t>Partnering</a:t>
            </a:r>
            <a:r>
              <a:rPr sz="4800" spc="-27" dirty="0">
                <a:solidFill>
                  <a:srgbClr val="FFFFFF"/>
                </a:solidFill>
              </a:rPr>
              <a:t> </a:t>
            </a:r>
            <a:r>
              <a:rPr sz="4800" dirty="0">
                <a:solidFill>
                  <a:srgbClr val="FFFFFF"/>
                </a:solidFill>
              </a:rPr>
              <a:t>to</a:t>
            </a:r>
            <a:r>
              <a:rPr sz="4800" spc="-40" dirty="0">
                <a:solidFill>
                  <a:srgbClr val="FFFFFF"/>
                </a:solidFill>
              </a:rPr>
              <a:t> </a:t>
            </a:r>
            <a:r>
              <a:rPr sz="4800" dirty="0">
                <a:solidFill>
                  <a:srgbClr val="FFFFFF"/>
                </a:solidFill>
              </a:rPr>
              <a:t>Grow</a:t>
            </a:r>
            <a:r>
              <a:rPr sz="4800" spc="7" dirty="0">
                <a:solidFill>
                  <a:srgbClr val="FFFFFF"/>
                </a:solidFill>
              </a:rPr>
              <a:t> </a:t>
            </a:r>
            <a:r>
              <a:rPr sz="4800" dirty="0">
                <a:solidFill>
                  <a:srgbClr val="FFFFFF"/>
                </a:solidFill>
              </a:rPr>
              <a:t>&amp;</a:t>
            </a:r>
            <a:r>
              <a:rPr sz="4800" spc="-27" dirty="0">
                <a:solidFill>
                  <a:srgbClr val="FFFFFF"/>
                </a:solidFill>
              </a:rPr>
              <a:t> </a:t>
            </a:r>
            <a:r>
              <a:rPr sz="4800" dirty="0">
                <a:solidFill>
                  <a:srgbClr val="FFFFFF"/>
                </a:solidFill>
              </a:rPr>
              <a:t>Manage</a:t>
            </a:r>
            <a:r>
              <a:rPr sz="4800" spc="-13" dirty="0">
                <a:solidFill>
                  <a:srgbClr val="FFFFFF"/>
                </a:solidFill>
              </a:rPr>
              <a:t> </a:t>
            </a:r>
            <a:r>
              <a:rPr sz="4800" spc="-33" dirty="0">
                <a:solidFill>
                  <a:srgbClr val="FFFFFF"/>
                </a:solidFill>
              </a:rPr>
              <a:t>Your </a:t>
            </a:r>
            <a:br>
              <a:rPr lang="en-US" sz="4800" spc="-33" dirty="0">
                <a:solidFill>
                  <a:srgbClr val="FFFFFF"/>
                </a:solidFill>
              </a:rPr>
            </a:br>
            <a:r>
              <a:rPr lang="en-US" sz="4800" spc="-33" dirty="0">
                <a:solidFill>
                  <a:srgbClr val="FFFFFF"/>
                </a:solidFill>
              </a:rPr>
              <a:t>Clients </a:t>
            </a:r>
            <a:r>
              <a:rPr sz="4800" dirty="0">
                <a:solidFill>
                  <a:srgbClr val="FFFFFF"/>
                </a:solidFill>
              </a:rPr>
              <a:t>with</a:t>
            </a:r>
            <a:r>
              <a:rPr sz="4800" spc="-7" dirty="0">
                <a:solidFill>
                  <a:srgbClr val="FFFFFF"/>
                </a:solidFill>
              </a:rPr>
              <a:t> </a:t>
            </a:r>
            <a:r>
              <a:rPr sz="4800" spc="-13" dirty="0">
                <a:solidFill>
                  <a:srgbClr val="FFFFFF"/>
                </a:solidFill>
              </a:rPr>
              <a:t>Pharmacy</a:t>
            </a:r>
            <a:endParaRPr sz="4800" dirty="0"/>
          </a:p>
        </p:txBody>
      </p:sp>
      <p:sp>
        <p:nvSpPr>
          <p:cNvPr id="4" name="object 4"/>
          <p:cNvSpPr txBox="1"/>
          <p:nvPr/>
        </p:nvSpPr>
        <p:spPr>
          <a:xfrm>
            <a:off x="677036" y="4947775"/>
            <a:ext cx="4383236" cy="263320"/>
          </a:xfrm>
          <a:prstGeom prst="rect">
            <a:avLst/>
          </a:prstGeom>
        </p:spPr>
        <p:txBody>
          <a:bodyPr vert="horz" wrap="square" lIns="0" tIns="16933" rIns="0" bIns="0" rtlCol="0">
            <a:spAutoFit/>
          </a:bodyPr>
          <a:lstStyle/>
          <a:p>
            <a:pPr marL="16933" defTabSz="1219170">
              <a:spcBef>
                <a:spcPts val="133"/>
              </a:spcBef>
            </a:pPr>
            <a:r>
              <a:rPr sz="1600" kern="0" dirty="0">
                <a:solidFill>
                  <a:srgbClr val="FFFFFF"/>
                </a:solidFill>
                <a:latin typeface="Roboto Lt"/>
                <a:cs typeface="Roboto Lt"/>
              </a:rPr>
              <a:t>Prepared</a:t>
            </a:r>
            <a:r>
              <a:rPr sz="1600" kern="0" spc="-80" dirty="0">
                <a:solidFill>
                  <a:srgbClr val="FFFFFF"/>
                </a:solidFill>
                <a:latin typeface="Roboto Lt"/>
                <a:cs typeface="Roboto Lt"/>
              </a:rPr>
              <a:t> </a:t>
            </a:r>
            <a:r>
              <a:rPr sz="1600" kern="0" spc="-27" dirty="0">
                <a:solidFill>
                  <a:srgbClr val="FFFFFF"/>
                </a:solidFill>
                <a:latin typeface="Roboto Lt"/>
                <a:cs typeface="Roboto Lt"/>
              </a:rPr>
              <a:t>for:</a:t>
            </a:r>
            <a:r>
              <a:rPr lang="en-US" sz="1600" kern="0" spc="-27" dirty="0">
                <a:solidFill>
                  <a:srgbClr val="FFFFFF"/>
                </a:solidFill>
                <a:latin typeface="Roboto Lt"/>
                <a:cs typeface="Roboto Lt"/>
              </a:rPr>
              <a:t> Nebraska Hospital Association</a:t>
            </a:r>
            <a:endParaRPr sz="1600" kern="0" dirty="0">
              <a:solidFill>
                <a:sysClr val="windowText" lastClr="000000"/>
              </a:solidFill>
              <a:latin typeface="Roboto Lt"/>
              <a:cs typeface="Roboto Lt"/>
            </a:endParaRPr>
          </a:p>
        </p:txBody>
      </p:sp>
      <p:pic>
        <p:nvPicPr>
          <p:cNvPr id="5" name="object 5"/>
          <p:cNvPicPr/>
          <p:nvPr/>
        </p:nvPicPr>
        <p:blipFill>
          <a:blip r:embed="rId3" cstate="print"/>
          <a:stretch>
            <a:fillRect/>
          </a:stretch>
        </p:blipFill>
        <p:spPr>
          <a:xfrm>
            <a:off x="591311" y="5480305"/>
            <a:ext cx="1580895" cy="78028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5FDE55A7-5284-57E5-A556-AD72B8FE1E04}"/>
              </a:ext>
            </a:extLst>
          </p:cNvPr>
          <p:cNvSpPr/>
          <p:nvPr/>
        </p:nvSpPr>
        <p:spPr>
          <a:xfrm>
            <a:off x="0" y="1932760"/>
            <a:ext cx="3215640" cy="4925240"/>
          </a:xfrm>
          <a:prstGeom prst="rect">
            <a:avLst/>
          </a:prstGeom>
          <a:solidFill>
            <a:schemeClr val="bg1">
              <a:lumMod val="9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Rectangle 43">
            <a:extLst>
              <a:ext uri="{FF2B5EF4-FFF2-40B4-BE49-F238E27FC236}">
                <a16:creationId xmlns:a16="http://schemas.microsoft.com/office/drawing/2014/main" id="{C84A5479-8B62-AC42-EBDD-CBA8BF31106E}"/>
              </a:ext>
            </a:extLst>
          </p:cNvPr>
          <p:cNvSpPr/>
          <p:nvPr/>
        </p:nvSpPr>
        <p:spPr>
          <a:xfrm>
            <a:off x="3473036" y="2010066"/>
            <a:ext cx="144890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Rectangle 44">
            <a:extLst>
              <a:ext uri="{FF2B5EF4-FFF2-40B4-BE49-F238E27FC236}">
                <a16:creationId xmlns:a16="http://schemas.microsoft.com/office/drawing/2014/main" id="{71413523-1A92-2EDA-824B-9241679F9CD0}"/>
              </a:ext>
            </a:extLst>
          </p:cNvPr>
          <p:cNvSpPr/>
          <p:nvPr/>
        </p:nvSpPr>
        <p:spPr>
          <a:xfrm>
            <a:off x="5136346" y="2010066"/>
            <a:ext cx="144890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Rectangle 45">
            <a:extLst>
              <a:ext uri="{FF2B5EF4-FFF2-40B4-BE49-F238E27FC236}">
                <a16:creationId xmlns:a16="http://schemas.microsoft.com/office/drawing/2014/main" id="{3C95784A-A437-5CBE-B377-7E5D3B8EDA92}"/>
              </a:ext>
            </a:extLst>
          </p:cNvPr>
          <p:cNvSpPr/>
          <p:nvPr/>
        </p:nvSpPr>
        <p:spPr>
          <a:xfrm>
            <a:off x="6799666" y="2010066"/>
            <a:ext cx="144890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8" name="Rectangle 47">
            <a:extLst>
              <a:ext uri="{FF2B5EF4-FFF2-40B4-BE49-F238E27FC236}">
                <a16:creationId xmlns:a16="http://schemas.microsoft.com/office/drawing/2014/main" id="{67D2CE5F-6296-E2B9-8440-8A1AE964A54F}"/>
              </a:ext>
            </a:extLst>
          </p:cNvPr>
          <p:cNvSpPr/>
          <p:nvPr/>
        </p:nvSpPr>
        <p:spPr>
          <a:xfrm>
            <a:off x="3473036" y="2968662"/>
            <a:ext cx="144890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Rectangle 48">
            <a:extLst>
              <a:ext uri="{FF2B5EF4-FFF2-40B4-BE49-F238E27FC236}">
                <a16:creationId xmlns:a16="http://schemas.microsoft.com/office/drawing/2014/main" id="{11D6B471-C260-D46A-0E9A-0D47D050B76C}"/>
              </a:ext>
            </a:extLst>
          </p:cNvPr>
          <p:cNvSpPr/>
          <p:nvPr/>
        </p:nvSpPr>
        <p:spPr>
          <a:xfrm>
            <a:off x="5136346" y="2968662"/>
            <a:ext cx="144890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Rectangle 49">
            <a:extLst>
              <a:ext uri="{FF2B5EF4-FFF2-40B4-BE49-F238E27FC236}">
                <a16:creationId xmlns:a16="http://schemas.microsoft.com/office/drawing/2014/main" id="{C4919630-1907-79FB-9527-3518C6DB7E8E}"/>
              </a:ext>
            </a:extLst>
          </p:cNvPr>
          <p:cNvSpPr/>
          <p:nvPr/>
        </p:nvSpPr>
        <p:spPr>
          <a:xfrm>
            <a:off x="6799666" y="2968662"/>
            <a:ext cx="144890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Rectangle 50">
            <a:extLst>
              <a:ext uri="{FF2B5EF4-FFF2-40B4-BE49-F238E27FC236}">
                <a16:creationId xmlns:a16="http://schemas.microsoft.com/office/drawing/2014/main" id="{0EB09647-08F1-7067-4FC8-5B9862E5C4A3}"/>
              </a:ext>
            </a:extLst>
          </p:cNvPr>
          <p:cNvSpPr/>
          <p:nvPr/>
        </p:nvSpPr>
        <p:spPr>
          <a:xfrm>
            <a:off x="8462976" y="2010066"/>
            <a:ext cx="144890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Rectangle 51">
            <a:extLst>
              <a:ext uri="{FF2B5EF4-FFF2-40B4-BE49-F238E27FC236}">
                <a16:creationId xmlns:a16="http://schemas.microsoft.com/office/drawing/2014/main" id="{1D8BCCD7-FFE8-60B2-A790-1B87B621A819}"/>
              </a:ext>
            </a:extLst>
          </p:cNvPr>
          <p:cNvSpPr/>
          <p:nvPr/>
        </p:nvSpPr>
        <p:spPr>
          <a:xfrm>
            <a:off x="8462976" y="2968662"/>
            <a:ext cx="144890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6E77181B-0A41-BBA8-54F3-155B0AFD382B}"/>
              </a:ext>
            </a:extLst>
          </p:cNvPr>
          <p:cNvSpPr>
            <a:spLocks noGrp="1"/>
          </p:cNvSpPr>
          <p:nvPr>
            <p:ph type="ctrTitle"/>
          </p:nvPr>
        </p:nvSpPr>
        <p:spPr>
          <a:xfrm>
            <a:off x="589148" y="-295409"/>
            <a:ext cx="11013703" cy="1564800"/>
          </a:xfrm>
        </p:spPr>
        <p:txBody>
          <a:bodyPr/>
          <a:lstStyle/>
          <a:p>
            <a:r>
              <a:rPr lang="en-US" dirty="0"/>
              <a:t>Glucagon-like Peptide-1 (GLP-1) Agonists</a:t>
            </a:r>
          </a:p>
        </p:txBody>
      </p:sp>
      <p:sp>
        <p:nvSpPr>
          <p:cNvPr id="4" name="Text Placeholder 3">
            <a:extLst>
              <a:ext uri="{FF2B5EF4-FFF2-40B4-BE49-F238E27FC236}">
                <a16:creationId xmlns:a16="http://schemas.microsoft.com/office/drawing/2014/main" id="{9776BFDC-3393-4E5F-779B-6ADC326E464B}"/>
              </a:ext>
            </a:extLst>
          </p:cNvPr>
          <p:cNvSpPr>
            <a:spLocks noGrp="1"/>
          </p:cNvSpPr>
          <p:nvPr>
            <p:ph type="body" sz="quarter" idx="11"/>
          </p:nvPr>
        </p:nvSpPr>
        <p:spPr>
          <a:xfrm>
            <a:off x="208474" y="3216212"/>
            <a:ext cx="3007167" cy="2538965"/>
          </a:xfrm>
        </p:spPr>
        <p:txBody>
          <a:bodyPr>
            <a:normAutofit/>
          </a:bodyPr>
          <a:lstStyle/>
          <a:p>
            <a:pPr marL="0" defTabSz="1625519">
              <a:buClrTx/>
              <a:buSzPct val="120000"/>
              <a:defRPr/>
            </a:pPr>
            <a:r>
              <a:rPr lang="en-US" sz="1867" dirty="0">
                <a:latin typeface="Roboto Light" panose="02000000000000000000" pitchFamily="2" charset="0"/>
                <a:ea typeface="Roboto Light" panose="02000000000000000000" pitchFamily="2" charset="0"/>
                <a:cs typeface="Roboto Light" panose="02000000000000000000" pitchFamily="2" charset="0"/>
              </a:rPr>
              <a:t>GLP-1s are a class of medications that are FDA-approved for type 2 diabetes (T2D) or obesity that help regulate blood sugar in the body. </a:t>
            </a:r>
          </a:p>
        </p:txBody>
      </p:sp>
      <p:grpSp>
        <p:nvGrpSpPr>
          <p:cNvPr id="17" name="Group 16">
            <a:extLst>
              <a:ext uri="{FF2B5EF4-FFF2-40B4-BE49-F238E27FC236}">
                <a16:creationId xmlns:a16="http://schemas.microsoft.com/office/drawing/2014/main" id="{7C39F8CA-6B66-33C1-980C-423819721B7A}"/>
              </a:ext>
            </a:extLst>
          </p:cNvPr>
          <p:cNvGrpSpPr>
            <a:grpSpLocks noChangeAspect="1"/>
          </p:cNvGrpSpPr>
          <p:nvPr/>
        </p:nvGrpSpPr>
        <p:grpSpPr>
          <a:xfrm>
            <a:off x="5458808" y="4192074"/>
            <a:ext cx="1723251" cy="1987308"/>
            <a:chOff x="1166647" y="1862651"/>
            <a:chExt cx="977694" cy="1127508"/>
          </a:xfrm>
        </p:grpSpPr>
        <p:grpSp>
          <p:nvGrpSpPr>
            <p:cNvPr id="18" name="Group 17">
              <a:extLst>
                <a:ext uri="{FF2B5EF4-FFF2-40B4-BE49-F238E27FC236}">
                  <a16:creationId xmlns:a16="http://schemas.microsoft.com/office/drawing/2014/main" id="{B98B81F4-BF8B-E127-9067-FFB6D5E47123}"/>
                </a:ext>
              </a:extLst>
            </p:cNvPr>
            <p:cNvGrpSpPr>
              <a:grpSpLocks noChangeAspect="1"/>
            </p:cNvGrpSpPr>
            <p:nvPr/>
          </p:nvGrpSpPr>
          <p:grpSpPr>
            <a:xfrm>
              <a:off x="1166647" y="1862651"/>
              <a:ext cx="977694" cy="1127508"/>
              <a:chOff x="1077654" y="1665414"/>
              <a:chExt cx="1460480" cy="1684274"/>
            </a:xfrm>
          </p:grpSpPr>
          <p:sp>
            <p:nvSpPr>
              <p:cNvPr id="20" name="Graphic 5">
                <a:extLst>
                  <a:ext uri="{FF2B5EF4-FFF2-40B4-BE49-F238E27FC236}">
                    <a16:creationId xmlns:a16="http://schemas.microsoft.com/office/drawing/2014/main" id="{49C0CB2A-3FD9-39A1-2F17-E190E6CC0A69}"/>
                  </a:ext>
                </a:extLst>
              </p:cNvPr>
              <p:cNvSpPr>
                <a:spLocks noChangeAspect="1"/>
              </p:cNvSpPr>
              <p:nvPr/>
            </p:nvSpPr>
            <p:spPr>
              <a:xfrm>
                <a:off x="1077654" y="1665414"/>
                <a:ext cx="1460480" cy="1684274"/>
              </a:xfrm>
              <a:custGeom>
                <a:avLst/>
                <a:gdLst>
                  <a:gd name="connsiteX0" fmla="*/ 0 w 4459150"/>
                  <a:gd name="connsiteY0" fmla="*/ 1285612 h 5142446"/>
                  <a:gd name="connsiteX1" fmla="*/ 0 w 4459150"/>
                  <a:gd name="connsiteY1" fmla="*/ 3856835 h 5142446"/>
                  <a:gd name="connsiteX2" fmla="*/ 2229575 w 4459150"/>
                  <a:gd name="connsiteY2" fmla="*/ 5142447 h 5142446"/>
                  <a:gd name="connsiteX3" fmla="*/ 4459151 w 4459150"/>
                  <a:gd name="connsiteY3" fmla="*/ 3856835 h 5142446"/>
                  <a:gd name="connsiteX4" fmla="*/ 4459151 w 4459150"/>
                  <a:gd name="connsiteY4" fmla="*/ 1285612 h 5142446"/>
                  <a:gd name="connsiteX5" fmla="*/ 2229575 w 4459150"/>
                  <a:gd name="connsiteY5" fmla="*/ 0 h 5142446"/>
                  <a:gd name="connsiteX6" fmla="*/ 0 w 4459150"/>
                  <a:gd name="connsiteY6" fmla="*/ 1285612 h 51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150" h="5142446">
                    <a:moveTo>
                      <a:pt x="0" y="1285612"/>
                    </a:moveTo>
                    <a:lnTo>
                      <a:pt x="0" y="3856835"/>
                    </a:lnTo>
                    <a:lnTo>
                      <a:pt x="2229575" y="5142447"/>
                    </a:lnTo>
                    <a:lnTo>
                      <a:pt x="4459151" y="3856835"/>
                    </a:lnTo>
                    <a:lnTo>
                      <a:pt x="4459151" y="1285612"/>
                    </a:lnTo>
                    <a:lnTo>
                      <a:pt x="2229575" y="0"/>
                    </a:lnTo>
                    <a:lnTo>
                      <a:pt x="0" y="1285612"/>
                    </a:lnTo>
                    <a:close/>
                  </a:path>
                </a:pathLst>
              </a:custGeom>
              <a:noFill/>
              <a:ln w="12700" cap="flat">
                <a:gradFill flip="none" rotWithShape="1">
                  <a:gsLst>
                    <a:gs pos="50000">
                      <a:srgbClr val="8D9EB2">
                        <a:lumMod val="20000"/>
                        <a:lumOff val="80000"/>
                      </a:srgbClr>
                    </a:gs>
                    <a:gs pos="0">
                      <a:srgbClr val="8D9EB2">
                        <a:lumMod val="60000"/>
                        <a:lumOff val="40000"/>
                      </a:srgbClr>
                    </a:gs>
                    <a:gs pos="100000">
                      <a:srgbClr val="8D9EB2">
                        <a:lumMod val="40000"/>
                        <a:lumOff val="60000"/>
                      </a:srgbClr>
                    </a:gs>
                  </a:gsLst>
                  <a:lin ang="18900000" scaled="1"/>
                  <a:tileRect/>
                </a:gra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FFFFFF"/>
                    </a:solidFill>
                  </a:ln>
                  <a:solidFill>
                    <a:srgbClr val="000000"/>
                  </a:solidFill>
                  <a:effectLst/>
                  <a:uLnTx/>
                  <a:uFillTx/>
                  <a:latin typeface="Arial"/>
                  <a:ea typeface="+mn-ea"/>
                  <a:cs typeface="Arial"/>
                  <a:sym typeface="Arial"/>
                </a:endParaRPr>
              </a:p>
            </p:txBody>
          </p:sp>
          <p:sp>
            <p:nvSpPr>
              <p:cNvPr id="21" name="Graphic 5">
                <a:extLst>
                  <a:ext uri="{FF2B5EF4-FFF2-40B4-BE49-F238E27FC236}">
                    <a16:creationId xmlns:a16="http://schemas.microsoft.com/office/drawing/2014/main" id="{C9BE5131-E625-CB40-E851-F71C07B00F76}"/>
                  </a:ext>
                </a:extLst>
              </p:cNvPr>
              <p:cNvSpPr>
                <a:spLocks noChangeAspect="1"/>
              </p:cNvSpPr>
              <p:nvPr/>
            </p:nvSpPr>
            <p:spPr>
              <a:xfrm>
                <a:off x="1204390" y="1811571"/>
                <a:ext cx="1207007" cy="1391962"/>
              </a:xfrm>
              <a:custGeom>
                <a:avLst/>
                <a:gdLst>
                  <a:gd name="connsiteX0" fmla="*/ 0 w 4459150"/>
                  <a:gd name="connsiteY0" fmla="*/ 1285612 h 5142446"/>
                  <a:gd name="connsiteX1" fmla="*/ 0 w 4459150"/>
                  <a:gd name="connsiteY1" fmla="*/ 3856835 h 5142446"/>
                  <a:gd name="connsiteX2" fmla="*/ 2229575 w 4459150"/>
                  <a:gd name="connsiteY2" fmla="*/ 5142447 h 5142446"/>
                  <a:gd name="connsiteX3" fmla="*/ 4459151 w 4459150"/>
                  <a:gd name="connsiteY3" fmla="*/ 3856835 h 5142446"/>
                  <a:gd name="connsiteX4" fmla="*/ 4459151 w 4459150"/>
                  <a:gd name="connsiteY4" fmla="*/ 1285612 h 5142446"/>
                  <a:gd name="connsiteX5" fmla="*/ 2229575 w 4459150"/>
                  <a:gd name="connsiteY5" fmla="*/ 0 h 5142446"/>
                  <a:gd name="connsiteX6" fmla="*/ 0 w 4459150"/>
                  <a:gd name="connsiteY6" fmla="*/ 1285612 h 51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150" h="5142446">
                    <a:moveTo>
                      <a:pt x="0" y="1285612"/>
                    </a:moveTo>
                    <a:lnTo>
                      <a:pt x="0" y="3856835"/>
                    </a:lnTo>
                    <a:lnTo>
                      <a:pt x="2229575" y="5142447"/>
                    </a:lnTo>
                    <a:lnTo>
                      <a:pt x="4459151" y="3856835"/>
                    </a:lnTo>
                    <a:lnTo>
                      <a:pt x="4459151" y="1285612"/>
                    </a:lnTo>
                    <a:lnTo>
                      <a:pt x="2229575" y="0"/>
                    </a:lnTo>
                    <a:lnTo>
                      <a:pt x="0" y="1285612"/>
                    </a:lnTo>
                    <a:close/>
                  </a:path>
                </a:pathLst>
              </a:custGeom>
              <a:gradFill flip="none" rotWithShape="1">
                <a:gsLst>
                  <a:gs pos="100000">
                    <a:srgbClr val="8623F3"/>
                  </a:gs>
                  <a:gs pos="0">
                    <a:srgbClr val="6600CC"/>
                  </a:gs>
                </a:gsLst>
                <a:lin ang="18900000" scaled="1"/>
                <a:tileRect/>
              </a:gradFill>
              <a:ln w="25400" cap="flat" cmpd="sng" algn="ctr">
                <a:noFill/>
                <a:prstDash val="solid"/>
              </a:ln>
              <a:effectLst>
                <a:outerShdw blurRad="101600" dist="25400" dir="8100000" algn="tr" rotWithShape="0">
                  <a:prstClr val="black">
                    <a:alpha val="3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8623F3"/>
                  </a:solidFill>
                  <a:effectLst/>
                  <a:uLnTx/>
                  <a:uFillTx/>
                  <a:latin typeface="Arial"/>
                  <a:ea typeface="+mn-ea"/>
                  <a:cs typeface="Arial"/>
                  <a:sym typeface="Arial"/>
                </a:endParaRPr>
              </a:p>
            </p:txBody>
          </p:sp>
        </p:grpSp>
        <p:sp>
          <p:nvSpPr>
            <p:cNvPr id="19" name="TextBox 18">
              <a:extLst>
                <a:ext uri="{FF2B5EF4-FFF2-40B4-BE49-F238E27FC236}">
                  <a16:creationId xmlns:a16="http://schemas.microsoft.com/office/drawing/2014/main" id="{5B6652C1-553F-0DF2-DD4E-E2A489FB628C}"/>
                </a:ext>
              </a:extLst>
            </p:cNvPr>
            <p:cNvSpPr txBox="1"/>
            <p:nvPr/>
          </p:nvSpPr>
          <p:spPr>
            <a:xfrm>
              <a:off x="1256503" y="2214681"/>
              <a:ext cx="797982" cy="465613"/>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US Diabetes Population: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FFFFFF"/>
                  </a:solidFill>
                  <a:effectLst/>
                  <a:uLnTx/>
                  <a:uFillTx/>
                  <a:latin typeface="Century Schoolbook" panose="02040604050505020304" pitchFamily="18" charset="0"/>
                  <a:ea typeface="Roboto Medium" panose="02000000000000000000" pitchFamily="2" charset="0"/>
                  <a:cs typeface="Arial"/>
                  <a:sym typeface="Arial"/>
                </a:rPr>
                <a:t>37 M</a:t>
              </a:r>
            </a:p>
          </p:txBody>
        </p:sp>
      </p:grpSp>
      <p:grpSp>
        <p:nvGrpSpPr>
          <p:cNvPr id="22" name="Group 21">
            <a:extLst>
              <a:ext uri="{FF2B5EF4-FFF2-40B4-BE49-F238E27FC236}">
                <a16:creationId xmlns:a16="http://schemas.microsoft.com/office/drawing/2014/main" id="{446312C6-01BB-7396-F878-DAE81E05B53E}"/>
              </a:ext>
            </a:extLst>
          </p:cNvPr>
          <p:cNvGrpSpPr>
            <a:grpSpLocks noChangeAspect="1"/>
          </p:cNvGrpSpPr>
          <p:nvPr/>
        </p:nvGrpSpPr>
        <p:grpSpPr>
          <a:xfrm>
            <a:off x="7414899" y="4186900"/>
            <a:ext cx="1732220" cy="1997655"/>
            <a:chOff x="2381280" y="737934"/>
            <a:chExt cx="1460480" cy="1684274"/>
          </a:xfrm>
        </p:grpSpPr>
        <p:sp>
          <p:nvSpPr>
            <p:cNvPr id="23" name="Graphic 5">
              <a:extLst>
                <a:ext uri="{FF2B5EF4-FFF2-40B4-BE49-F238E27FC236}">
                  <a16:creationId xmlns:a16="http://schemas.microsoft.com/office/drawing/2014/main" id="{3894F8A4-D560-2214-F7B5-067D2794C057}"/>
                </a:ext>
              </a:extLst>
            </p:cNvPr>
            <p:cNvSpPr>
              <a:spLocks noChangeAspect="1"/>
            </p:cNvSpPr>
            <p:nvPr/>
          </p:nvSpPr>
          <p:spPr>
            <a:xfrm>
              <a:off x="2381280" y="737934"/>
              <a:ext cx="1460480" cy="1684274"/>
            </a:xfrm>
            <a:custGeom>
              <a:avLst/>
              <a:gdLst>
                <a:gd name="connsiteX0" fmla="*/ 0 w 4459150"/>
                <a:gd name="connsiteY0" fmla="*/ 1285612 h 5142446"/>
                <a:gd name="connsiteX1" fmla="*/ 0 w 4459150"/>
                <a:gd name="connsiteY1" fmla="*/ 3856835 h 5142446"/>
                <a:gd name="connsiteX2" fmla="*/ 2229575 w 4459150"/>
                <a:gd name="connsiteY2" fmla="*/ 5142447 h 5142446"/>
                <a:gd name="connsiteX3" fmla="*/ 4459151 w 4459150"/>
                <a:gd name="connsiteY3" fmla="*/ 3856835 h 5142446"/>
                <a:gd name="connsiteX4" fmla="*/ 4459151 w 4459150"/>
                <a:gd name="connsiteY4" fmla="*/ 1285612 h 5142446"/>
                <a:gd name="connsiteX5" fmla="*/ 2229575 w 4459150"/>
                <a:gd name="connsiteY5" fmla="*/ 0 h 5142446"/>
                <a:gd name="connsiteX6" fmla="*/ 0 w 4459150"/>
                <a:gd name="connsiteY6" fmla="*/ 1285612 h 51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150" h="5142446">
                  <a:moveTo>
                    <a:pt x="0" y="1285612"/>
                  </a:moveTo>
                  <a:lnTo>
                    <a:pt x="0" y="3856835"/>
                  </a:lnTo>
                  <a:lnTo>
                    <a:pt x="2229575" y="5142447"/>
                  </a:lnTo>
                  <a:lnTo>
                    <a:pt x="4459151" y="3856835"/>
                  </a:lnTo>
                  <a:lnTo>
                    <a:pt x="4459151" y="1285612"/>
                  </a:lnTo>
                  <a:lnTo>
                    <a:pt x="2229575" y="0"/>
                  </a:lnTo>
                  <a:lnTo>
                    <a:pt x="0" y="1285612"/>
                  </a:lnTo>
                  <a:close/>
                </a:path>
              </a:pathLst>
            </a:custGeom>
            <a:noFill/>
            <a:ln w="12700" cap="flat">
              <a:gradFill flip="none" rotWithShape="1">
                <a:gsLst>
                  <a:gs pos="50000">
                    <a:srgbClr val="8D9EB2">
                      <a:lumMod val="20000"/>
                      <a:lumOff val="80000"/>
                    </a:srgbClr>
                  </a:gs>
                  <a:gs pos="0">
                    <a:srgbClr val="8D9EB2">
                      <a:lumMod val="60000"/>
                      <a:lumOff val="40000"/>
                    </a:srgbClr>
                  </a:gs>
                  <a:gs pos="100000">
                    <a:srgbClr val="8D9EB2">
                      <a:lumMod val="40000"/>
                      <a:lumOff val="60000"/>
                    </a:srgbClr>
                  </a:gs>
                </a:gsLst>
                <a:lin ang="18900000" scaled="1"/>
                <a:tileRect/>
              </a:gra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FFFFFF"/>
                  </a:solidFill>
                </a:ln>
                <a:solidFill>
                  <a:srgbClr val="000000"/>
                </a:solidFill>
                <a:effectLst/>
                <a:uLnTx/>
                <a:uFillTx/>
                <a:latin typeface="Arial"/>
                <a:ea typeface="+mn-ea"/>
                <a:cs typeface="Arial"/>
                <a:sym typeface="Arial"/>
              </a:endParaRPr>
            </a:p>
          </p:txBody>
        </p:sp>
        <p:sp>
          <p:nvSpPr>
            <p:cNvPr id="24" name="Graphic 5">
              <a:extLst>
                <a:ext uri="{FF2B5EF4-FFF2-40B4-BE49-F238E27FC236}">
                  <a16:creationId xmlns:a16="http://schemas.microsoft.com/office/drawing/2014/main" id="{C4E67C81-FE93-D62A-5B0D-EAEC62D4DB00}"/>
                </a:ext>
              </a:extLst>
            </p:cNvPr>
            <p:cNvSpPr>
              <a:spLocks noChangeAspect="1"/>
            </p:cNvSpPr>
            <p:nvPr/>
          </p:nvSpPr>
          <p:spPr>
            <a:xfrm>
              <a:off x="2508016" y="884090"/>
              <a:ext cx="1207008" cy="1391962"/>
            </a:xfrm>
            <a:custGeom>
              <a:avLst/>
              <a:gdLst>
                <a:gd name="connsiteX0" fmla="*/ 0 w 4459150"/>
                <a:gd name="connsiteY0" fmla="*/ 1285612 h 5142446"/>
                <a:gd name="connsiteX1" fmla="*/ 0 w 4459150"/>
                <a:gd name="connsiteY1" fmla="*/ 3856835 h 5142446"/>
                <a:gd name="connsiteX2" fmla="*/ 2229575 w 4459150"/>
                <a:gd name="connsiteY2" fmla="*/ 5142447 h 5142446"/>
                <a:gd name="connsiteX3" fmla="*/ 4459151 w 4459150"/>
                <a:gd name="connsiteY3" fmla="*/ 3856835 h 5142446"/>
                <a:gd name="connsiteX4" fmla="*/ 4459151 w 4459150"/>
                <a:gd name="connsiteY4" fmla="*/ 1285612 h 5142446"/>
                <a:gd name="connsiteX5" fmla="*/ 2229575 w 4459150"/>
                <a:gd name="connsiteY5" fmla="*/ 0 h 5142446"/>
                <a:gd name="connsiteX6" fmla="*/ 0 w 4459150"/>
                <a:gd name="connsiteY6" fmla="*/ 1285612 h 51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150" h="5142446">
                  <a:moveTo>
                    <a:pt x="0" y="1285612"/>
                  </a:moveTo>
                  <a:lnTo>
                    <a:pt x="0" y="3856835"/>
                  </a:lnTo>
                  <a:lnTo>
                    <a:pt x="2229575" y="5142447"/>
                  </a:lnTo>
                  <a:lnTo>
                    <a:pt x="4459151" y="3856835"/>
                  </a:lnTo>
                  <a:lnTo>
                    <a:pt x="4459151" y="1285612"/>
                  </a:lnTo>
                  <a:lnTo>
                    <a:pt x="2229575" y="0"/>
                  </a:lnTo>
                  <a:lnTo>
                    <a:pt x="0" y="1285612"/>
                  </a:lnTo>
                  <a:close/>
                </a:path>
              </a:pathLst>
            </a:custGeom>
            <a:gradFill>
              <a:gsLst>
                <a:gs pos="0">
                  <a:srgbClr val="14289B"/>
                </a:gs>
                <a:gs pos="100000">
                  <a:srgbClr val="050069"/>
                </a:gs>
              </a:gsLst>
              <a:lin ang="8100000" scaled="1"/>
            </a:gra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5" name="TextBox 24">
              <a:extLst>
                <a:ext uri="{FF2B5EF4-FFF2-40B4-BE49-F238E27FC236}">
                  <a16:creationId xmlns:a16="http://schemas.microsoft.com/office/drawing/2014/main" id="{76C0962E-661D-597A-7D0D-ACAFEDF1E924}"/>
                </a:ext>
              </a:extLst>
            </p:cNvPr>
            <p:cNvSpPr txBox="1"/>
            <p:nvPr/>
          </p:nvSpPr>
          <p:spPr>
            <a:xfrm>
              <a:off x="2686281" y="1234109"/>
              <a:ext cx="860285" cy="622733"/>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US Obesity Prevalence:</a:t>
              </a:r>
            </a:p>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FFFFFF"/>
                  </a:solidFill>
                  <a:effectLst/>
                  <a:uLnTx/>
                  <a:uFillTx/>
                  <a:latin typeface="Century Schoolbook" panose="02040604050505020304" pitchFamily="18" charset="0"/>
                  <a:ea typeface="Roboto Medium" panose="02000000000000000000" pitchFamily="2" charset="0"/>
                  <a:cs typeface="Arial"/>
                  <a:sym typeface="Arial"/>
                </a:rPr>
                <a:t>41.9%</a:t>
              </a:r>
            </a:p>
          </p:txBody>
        </p:sp>
      </p:grpSp>
      <p:grpSp>
        <p:nvGrpSpPr>
          <p:cNvPr id="27" name="Group 26">
            <a:extLst>
              <a:ext uri="{FF2B5EF4-FFF2-40B4-BE49-F238E27FC236}">
                <a16:creationId xmlns:a16="http://schemas.microsoft.com/office/drawing/2014/main" id="{F861FE30-5A5D-1A83-8F95-871A63A26793}"/>
              </a:ext>
            </a:extLst>
          </p:cNvPr>
          <p:cNvGrpSpPr>
            <a:grpSpLocks noChangeAspect="1"/>
          </p:cNvGrpSpPr>
          <p:nvPr/>
        </p:nvGrpSpPr>
        <p:grpSpPr>
          <a:xfrm>
            <a:off x="3537509" y="4212133"/>
            <a:ext cx="1688460" cy="1947187"/>
            <a:chOff x="5544590" y="2821573"/>
            <a:chExt cx="977694" cy="1127508"/>
          </a:xfrm>
        </p:grpSpPr>
        <p:grpSp>
          <p:nvGrpSpPr>
            <p:cNvPr id="28" name="Group 27">
              <a:extLst>
                <a:ext uri="{FF2B5EF4-FFF2-40B4-BE49-F238E27FC236}">
                  <a16:creationId xmlns:a16="http://schemas.microsoft.com/office/drawing/2014/main" id="{192648DA-D88C-582F-9393-C368858D7E73}"/>
                </a:ext>
              </a:extLst>
            </p:cNvPr>
            <p:cNvGrpSpPr>
              <a:grpSpLocks noChangeAspect="1"/>
            </p:cNvGrpSpPr>
            <p:nvPr/>
          </p:nvGrpSpPr>
          <p:grpSpPr>
            <a:xfrm>
              <a:off x="5544590" y="2821573"/>
              <a:ext cx="977694" cy="1127508"/>
              <a:chOff x="2164237" y="2021045"/>
              <a:chExt cx="1460481" cy="1684274"/>
            </a:xfrm>
          </p:grpSpPr>
          <p:sp>
            <p:nvSpPr>
              <p:cNvPr id="30" name="Graphic 5">
                <a:extLst>
                  <a:ext uri="{FF2B5EF4-FFF2-40B4-BE49-F238E27FC236}">
                    <a16:creationId xmlns:a16="http://schemas.microsoft.com/office/drawing/2014/main" id="{D2AA1F78-77F0-891B-3BD8-4F80FCE3106E}"/>
                  </a:ext>
                </a:extLst>
              </p:cNvPr>
              <p:cNvSpPr>
                <a:spLocks noChangeAspect="1"/>
              </p:cNvSpPr>
              <p:nvPr/>
            </p:nvSpPr>
            <p:spPr>
              <a:xfrm>
                <a:off x="2164237" y="2021045"/>
                <a:ext cx="1460481" cy="1684274"/>
              </a:xfrm>
              <a:custGeom>
                <a:avLst/>
                <a:gdLst>
                  <a:gd name="connsiteX0" fmla="*/ 0 w 4459150"/>
                  <a:gd name="connsiteY0" fmla="*/ 1285612 h 5142446"/>
                  <a:gd name="connsiteX1" fmla="*/ 0 w 4459150"/>
                  <a:gd name="connsiteY1" fmla="*/ 3856835 h 5142446"/>
                  <a:gd name="connsiteX2" fmla="*/ 2229575 w 4459150"/>
                  <a:gd name="connsiteY2" fmla="*/ 5142447 h 5142446"/>
                  <a:gd name="connsiteX3" fmla="*/ 4459151 w 4459150"/>
                  <a:gd name="connsiteY3" fmla="*/ 3856835 h 5142446"/>
                  <a:gd name="connsiteX4" fmla="*/ 4459151 w 4459150"/>
                  <a:gd name="connsiteY4" fmla="*/ 1285612 h 5142446"/>
                  <a:gd name="connsiteX5" fmla="*/ 2229575 w 4459150"/>
                  <a:gd name="connsiteY5" fmla="*/ 0 h 5142446"/>
                  <a:gd name="connsiteX6" fmla="*/ 0 w 4459150"/>
                  <a:gd name="connsiteY6" fmla="*/ 1285612 h 51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150" h="5142446">
                    <a:moveTo>
                      <a:pt x="0" y="1285612"/>
                    </a:moveTo>
                    <a:lnTo>
                      <a:pt x="0" y="3856835"/>
                    </a:lnTo>
                    <a:lnTo>
                      <a:pt x="2229575" y="5142447"/>
                    </a:lnTo>
                    <a:lnTo>
                      <a:pt x="4459151" y="3856835"/>
                    </a:lnTo>
                    <a:lnTo>
                      <a:pt x="4459151" y="1285612"/>
                    </a:lnTo>
                    <a:lnTo>
                      <a:pt x="2229575" y="0"/>
                    </a:lnTo>
                    <a:lnTo>
                      <a:pt x="0" y="1285612"/>
                    </a:lnTo>
                    <a:close/>
                  </a:path>
                </a:pathLst>
              </a:custGeom>
              <a:solidFill>
                <a:srgbClr val="FFFFFF"/>
              </a:solidFill>
              <a:ln w="12700" cap="flat">
                <a:gradFill flip="none" rotWithShape="1">
                  <a:gsLst>
                    <a:gs pos="50000">
                      <a:srgbClr val="8D9EB2">
                        <a:lumMod val="20000"/>
                        <a:lumOff val="80000"/>
                      </a:srgbClr>
                    </a:gs>
                    <a:gs pos="0">
                      <a:srgbClr val="8D9EB2">
                        <a:lumMod val="60000"/>
                        <a:lumOff val="40000"/>
                      </a:srgbClr>
                    </a:gs>
                    <a:gs pos="100000">
                      <a:srgbClr val="8D9EB2">
                        <a:lumMod val="40000"/>
                        <a:lumOff val="60000"/>
                      </a:srgbClr>
                    </a:gs>
                  </a:gsLst>
                  <a:lin ang="18900000" scaled="1"/>
                  <a:tileRect/>
                </a:gra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FFFFFF"/>
                    </a:solidFill>
                  </a:ln>
                  <a:solidFill>
                    <a:srgbClr val="000000"/>
                  </a:solidFill>
                  <a:effectLst/>
                  <a:uLnTx/>
                  <a:uFillTx/>
                  <a:latin typeface="Arial"/>
                  <a:ea typeface="+mn-ea"/>
                  <a:cs typeface="Arial"/>
                  <a:sym typeface="Arial"/>
                </a:endParaRPr>
              </a:p>
            </p:txBody>
          </p:sp>
          <p:sp>
            <p:nvSpPr>
              <p:cNvPr id="31" name="Graphic 5">
                <a:extLst>
                  <a:ext uri="{FF2B5EF4-FFF2-40B4-BE49-F238E27FC236}">
                    <a16:creationId xmlns:a16="http://schemas.microsoft.com/office/drawing/2014/main" id="{7AEBACB6-4ED1-F985-837C-8A2F56DBB842}"/>
                  </a:ext>
                </a:extLst>
              </p:cNvPr>
              <p:cNvSpPr>
                <a:spLocks noChangeAspect="1"/>
              </p:cNvSpPr>
              <p:nvPr/>
            </p:nvSpPr>
            <p:spPr>
              <a:xfrm>
                <a:off x="2290973" y="2167202"/>
                <a:ext cx="1207008" cy="1391962"/>
              </a:xfrm>
              <a:custGeom>
                <a:avLst/>
                <a:gdLst>
                  <a:gd name="connsiteX0" fmla="*/ 0 w 4459150"/>
                  <a:gd name="connsiteY0" fmla="*/ 1285612 h 5142446"/>
                  <a:gd name="connsiteX1" fmla="*/ 0 w 4459150"/>
                  <a:gd name="connsiteY1" fmla="*/ 3856835 h 5142446"/>
                  <a:gd name="connsiteX2" fmla="*/ 2229575 w 4459150"/>
                  <a:gd name="connsiteY2" fmla="*/ 5142447 h 5142446"/>
                  <a:gd name="connsiteX3" fmla="*/ 4459151 w 4459150"/>
                  <a:gd name="connsiteY3" fmla="*/ 3856835 h 5142446"/>
                  <a:gd name="connsiteX4" fmla="*/ 4459151 w 4459150"/>
                  <a:gd name="connsiteY4" fmla="*/ 1285612 h 5142446"/>
                  <a:gd name="connsiteX5" fmla="*/ 2229575 w 4459150"/>
                  <a:gd name="connsiteY5" fmla="*/ 0 h 5142446"/>
                  <a:gd name="connsiteX6" fmla="*/ 0 w 4459150"/>
                  <a:gd name="connsiteY6" fmla="*/ 1285612 h 51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150" h="5142446">
                    <a:moveTo>
                      <a:pt x="0" y="1285612"/>
                    </a:moveTo>
                    <a:lnTo>
                      <a:pt x="0" y="3856835"/>
                    </a:lnTo>
                    <a:lnTo>
                      <a:pt x="2229575" y="5142447"/>
                    </a:lnTo>
                    <a:lnTo>
                      <a:pt x="4459151" y="3856835"/>
                    </a:lnTo>
                    <a:lnTo>
                      <a:pt x="4459151" y="1285612"/>
                    </a:lnTo>
                    <a:lnTo>
                      <a:pt x="2229575" y="0"/>
                    </a:lnTo>
                    <a:lnTo>
                      <a:pt x="0" y="1285612"/>
                    </a:lnTo>
                    <a:close/>
                  </a:path>
                </a:pathLst>
              </a:custGeom>
              <a:gradFill flip="none" rotWithShape="1">
                <a:gsLst>
                  <a:gs pos="100000">
                    <a:srgbClr val="00A2AD"/>
                  </a:gs>
                  <a:gs pos="0">
                    <a:srgbClr val="00A2AD">
                      <a:lumMod val="75000"/>
                    </a:srgbClr>
                  </a:gs>
                </a:gsLst>
                <a:lin ang="18900000" scaled="1"/>
                <a:tileRect/>
              </a:gradFill>
              <a:ln w="25400" cap="flat" cmpd="sng" algn="ctr">
                <a:noFill/>
                <a:prstDash val="solid"/>
              </a:ln>
              <a:effectLst>
                <a:outerShdw blurRad="101600" dist="25400" dir="8100000" algn="tr" rotWithShape="0">
                  <a:prstClr val="black">
                    <a:alpha val="3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8623F3"/>
                  </a:solidFill>
                  <a:effectLst/>
                  <a:uLnTx/>
                  <a:uFillTx/>
                  <a:latin typeface="Arial"/>
                  <a:ea typeface="+mn-ea"/>
                  <a:cs typeface="Arial"/>
                  <a:sym typeface="Arial"/>
                </a:endParaRPr>
              </a:p>
            </p:txBody>
          </p:sp>
        </p:grpSp>
        <p:sp>
          <p:nvSpPr>
            <p:cNvPr id="29" name="TextBox 28">
              <a:extLst>
                <a:ext uri="{FF2B5EF4-FFF2-40B4-BE49-F238E27FC236}">
                  <a16:creationId xmlns:a16="http://schemas.microsoft.com/office/drawing/2014/main" id="{F4D85752-8F2F-6BC5-97A0-9FC8EDDC0F25}"/>
                </a:ext>
              </a:extLst>
            </p:cNvPr>
            <p:cNvSpPr txBox="1"/>
            <p:nvPr/>
          </p:nvSpPr>
          <p:spPr>
            <a:xfrm>
              <a:off x="5671837" y="3101605"/>
              <a:ext cx="736157" cy="593980"/>
            </a:xfrm>
            <a:prstGeom prst="rect">
              <a:avLst/>
            </a:prstGeom>
            <a:noFill/>
          </p:spPr>
          <p:txBody>
            <a:bodyPr wrap="square" lIns="0" tIns="0" rIns="0" bIns="0" rtlCol="0" anchor="ctr">
              <a:spAutoFit/>
            </a:bodyPr>
            <a:lstStyle>
              <a:defPPr marR="0" lvl="0" algn="l" rtl="0">
                <a:lnSpc>
                  <a:spcPct val="100000"/>
                </a:lnSpc>
                <a:spcBef>
                  <a:spcPts val="0"/>
                </a:spcBef>
                <a:spcAft>
                  <a:spcPts val="0"/>
                </a:spcAft>
              </a:defPPr>
              <a:lvl1pPr algn="ctr">
                <a:defRPr sz="1200" b="1">
                  <a:solidFill>
                    <a:schemeClr val="bg1"/>
                  </a:solidFill>
                  <a:latin typeface="Roboto Lt" panose="02000000000000000000" pitchFamily="2" charset="0"/>
                  <a:ea typeface="Roboto Lt" panose="02000000000000000000" pitchFamily="2" charset="0"/>
                </a:defRPr>
              </a:lvl1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FFFFFF"/>
                  </a:solidFill>
                  <a:effectLst/>
                  <a:uLnTx/>
                  <a:uFillTx/>
                  <a:latin typeface="Roboto"/>
                  <a:ea typeface="Roboto"/>
                  <a:cs typeface="Arial"/>
                  <a:sym typeface="Arial"/>
                </a:rPr>
                <a:t>GLP-1 Market Size Prediction (2032): </a:t>
              </a:r>
              <a:endParaRPr kumimoji="0" lang="en-US" sz="1333"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FFFFFF"/>
                  </a:solidFill>
                  <a:effectLst/>
                  <a:uLnTx/>
                  <a:uFillTx/>
                  <a:latin typeface="Century Schoolbook"/>
                  <a:ea typeface="Roboto Medium"/>
                  <a:cs typeface="Arial"/>
                  <a:sym typeface="Arial"/>
                </a:rPr>
                <a:t>$72 B</a:t>
              </a:r>
            </a:p>
          </p:txBody>
        </p:sp>
      </p:grpSp>
      <p:grpSp>
        <p:nvGrpSpPr>
          <p:cNvPr id="32" name="Group 31">
            <a:extLst>
              <a:ext uri="{FF2B5EF4-FFF2-40B4-BE49-F238E27FC236}">
                <a16:creationId xmlns:a16="http://schemas.microsoft.com/office/drawing/2014/main" id="{1F70DE9B-7A1F-BA96-27AD-A5D930F8DB4F}"/>
              </a:ext>
            </a:extLst>
          </p:cNvPr>
          <p:cNvGrpSpPr>
            <a:grpSpLocks noChangeAspect="1"/>
          </p:cNvGrpSpPr>
          <p:nvPr/>
        </p:nvGrpSpPr>
        <p:grpSpPr>
          <a:xfrm>
            <a:off x="9379959" y="4186902"/>
            <a:ext cx="1732220" cy="1997652"/>
            <a:chOff x="1166647" y="1862651"/>
            <a:chExt cx="977694" cy="1127508"/>
          </a:xfrm>
        </p:grpSpPr>
        <p:grpSp>
          <p:nvGrpSpPr>
            <p:cNvPr id="33" name="Group 32">
              <a:extLst>
                <a:ext uri="{FF2B5EF4-FFF2-40B4-BE49-F238E27FC236}">
                  <a16:creationId xmlns:a16="http://schemas.microsoft.com/office/drawing/2014/main" id="{770B5963-E3A4-E22D-1C30-75F06E38343B}"/>
                </a:ext>
              </a:extLst>
            </p:cNvPr>
            <p:cNvGrpSpPr>
              <a:grpSpLocks noChangeAspect="1"/>
            </p:cNvGrpSpPr>
            <p:nvPr/>
          </p:nvGrpSpPr>
          <p:grpSpPr>
            <a:xfrm>
              <a:off x="1166647" y="1862651"/>
              <a:ext cx="977694" cy="1127508"/>
              <a:chOff x="1077654" y="1665414"/>
              <a:chExt cx="1460480" cy="1684274"/>
            </a:xfrm>
          </p:grpSpPr>
          <p:sp>
            <p:nvSpPr>
              <p:cNvPr id="35" name="Graphic 5">
                <a:extLst>
                  <a:ext uri="{FF2B5EF4-FFF2-40B4-BE49-F238E27FC236}">
                    <a16:creationId xmlns:a16="http://schemas.microsoft.com/office/drawing/2014/main" id="{1318B689-E039-DFC5-37B9-640E58F7266A}"/>
                  </a:ext>
                </a:extLst>
              </p:cNvPr>
              <p:cNvSpPr>
                <a:spLocks noChangeAspect="1"/>
              </p:cNvSpPr>
              <p:nvPr/>
            </p:nvSpPr>
            <p:spPr>
              <a:xfrm>
                <a:off x="1077654" y="1665414"/>
                <a:ext cx="1460480" cy="1684274"/>
              </a:xfrm>
              <a:custGeom>
                <a:avLst/>
                <a:gdLst>
                  <a:gd name="connsiteX0" fmla="*/ 0 w 4459150"/>
                  <a:gd name="connsiteY0" fmla="*/ 1285612 h 5142446"/>
                  <a:gd name="connsiteX1" fmla="*/ 0 w 4459150"/>
                  <a:gd name="connsiteY1" fmla="*/ 3856835 h 5142446"/>
                  <a:gd name="connsiteX2" fmla="*/ 2229575 w 4459150"/>
                  <a:gd name="connsiteY2" fmla="*/ 5142447 h 5142446"/>
                  <a:gd name="connsiteX3" fmla="*/ 4459151 w 4459150"/>
                  <a:gd name="connsiteY3" fmla="*/ 3856835 h 5142446"/>
                  <a:gd name="connsiteX4" fmla="*/ 4459151 w 4459150"/>
                  <a:gd name="connsiteY4" fmla="*/ 1285612 h 5142446"/>
                  <a:gd name="connsiteX5" fmla="*/ 2229575 w 4459150"/>
                  <a:gd name="connsiteY5" fmla="*/ 0 h 5142446"/>
                  <a:gd name="connsiteX6" fmla="*/ 0 w 4459150"/>
                  <a:gd name="connsiteY6" fmla="*/ 1285612 h 51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150" h="5142446">
                    <a:moveTo>
                      <a:pt x="0" y="1285612"/>
                    </a:moveTo>
                    <a:lnTo>
                      <a:pt x="0" y="3856835"/>
                    </a:lnTo>
                    <a:lnTo>
                      <a:pt x="2229575" y="5142447"/>
                    </a:lnTo>
                    <a:lnTo>
                      <a:pt x="4459151" y="3856835"/>
                    </a:lnTo>
                    <a:lnTo>
                      <a:pt x="4459151" y="1285612"/>
                    </a:lnTo>
                    <a:lnTo>
                      <a:pt x="2229575" y="0"/>
                    </a:lnTo>
                    <a:lnTo>
                      <a:pt x="0" y="1285612"/>
                    </a:lnTo>
                    <a:close/>
                  </a:path>
                </a:pathLst>
              </a:custGeom>
              <a:solidFill>
                <a:schemeClr val="bg1"/>
              </a:solidFill>
              <a:ln w="12700" cap="flat">
                <a:gradFill flip="none" rotWithShape="1">
                  <a:gsLst>
                    <a:gs pos="50000">
                      <a:srgbClr val="8D9EB2">
                        <a:lumMod val="20000"/>
                        <a:lumOff val="80000"/>
                      </a:srgbClr>
                    </a:gs>
                    <a:gs pos="0">
                      <a:srgbClr val="8D9EB2">
                        <a:lumMod val="60000"/>
                        <a:lumOff val="40000"/>
                      </a:srgbClr>
                    </a:gs>
                    <a:gs pos="100000">
                      <a:srgbClr val="8D9EB2">
                        <a:lumMod val="40000"/>
                        <a:lumOff val="60000"/>
                      </a:srgbClr>
                    </a:gs>
                  </a:gsLst>
                  <a:lin ang="18900000" scaled="1"/>
                  <a:tileRect/>
                </a:gra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FFFFFF"/>
                    </a:solidFill>
                  </a:ln>
                  <a:solidFill>
                    <a:srgbClr val="000000"/>
                  </a:solidFill>
                  <a:effectLst/>
                  <a:uLnTx/>
                  <a:uFillTx/>
                  <a:latin typeface="Arial"/>
                  <a:ea typeface="+mn-ea"/>
                  <a:cs typeface="Arial"/>
                  <a:sym typeface="Arial"/>
                </a:endParaRPr>
              </a:p>
            </p:txBody>
          </p:sp>
          <p:sp>
            <p:nvSpPr>
              <p:cNvPr id="36" name="Graphic 5">
                <a:extLst>
                  <a:ext uri="{FF2B5EF4-FFF2-40B4-BE49-F238E27FC236}">
                    <a16:creationId xmlns:a16="http://schemas.microsoft.com/office/drawing/2014/main" id="{23513F4A-D99C-7030-E14E-CC3816D8A784}"/>
                  </a:ext>
                </a:extLst>
              </p:cNvPr>
              <p:cNvSpPr>
                <a:spLocks noChangeAspect="1"/>
              </p:cNvSpPr>
              <p:nvPr/>
            </p:nvSpPr>
            <p:spPr>
              <a:xfrm>
                <a:off x="1204389" y="1811571"/>
                <a:ext cx="1207008" cy="1391962"/>
              </a:xfrm>
              <a:custGeom>
                <a:avLst/>
                <a:gdLst>
                  <a:gd name="connsiteX0" fmla="*/ 0 w 4459150"/>
                  <a:gd name="connsiteY0" fmla="*/ 1285612 h 5142446"/>
                  <a:gd name="connsiteX1" fmla="*/ 0 w 4459150"/>
                  <a:gd name="connsiteY1" fmla="*/ 3856835 h 5142446"/>
                  <a:gd name="connsiteX2" fmla="*/ 2229575 w 4459150"/>
                  <a:gd name="connsiteY2" fmla="*/ 5142447 h 5142446"/>
                  <a:gd name="connsiteX3" fmla="*/ 4459151 w 4459150"/>
                  <a:gd name="connsiteY3" fmla="*/ 3856835 h 5142446"/>
                  <a:gd name="connsiteX4" fmla="*/ 4459151 w 4459150"/>
                  <a:gd name="connsiteY4" fmla="*/ 1285612 h 5142446"/>
                  <a:gd name="connsiteX5" fmla="*/ 2229575 w 4459150"/>
                  <a:gd name="connsiteY5" fmla="*/ 0 h 5142446"/>
                  <a:gd name="connsiteX6" fmla="*/ 0 w 4459150"/>
                  <a:gd name="connsiteY6" fmla="*/ 1285612 h 51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150" h="5142446">
                    <a:moveTo>
                      <a:pt x="0" y="1285612"/>
                    </a:moveTo>
                    <a:lnTo>
                      <a:pt x="0" y="3856835"/>
                    </a:lnTo>
                    <a:lnTo>
                      <a:pt x="2229575" y="5142447"/>
                    </a:lnTo>
                    <a:lnTo>
                      <a:pt x="4459151" y="3856835"/>
                    </a:lnTo>
                    <a:lnTo>
                      <a:pt x="4459151" y="1285612"/>
                    </a:lnTo>
                    <a:lnTo>
                      <a:pt x="2229575" y="0"/>
                    </a:lnTo>
                    <a:lnTo>
                      <a:pt x="0" y="1285612"/>
                    </a:lnTo>
                    <a:close/>
                  </a:path>
                </a:pathLst>
              </a:custGeom>
              <a:solidFill>
                <a:srgbClr val="1B41CA"/>
              </a:solidFill>
              <a:ln w="25400" cap="flat" cmpd="sng" algn="ctr">
                <a:noFill/>
                <a:prstDash val="solid"/>
              </a:ln>
              <a:effectLst>
                <a:outerShdw blurRad="101600" dist="25400" dir="8100000" algn="tr" rotWithShape="0">
                  <a:prstClr val="black">
                    <a:alpha val="3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8623F3"/>
                  </a:solidFill>
                  <a:effectLst/>
                  <a:uLnTx/>
                  <a:uFillTx/>
                  <a:latin typeface="Arial"/>
                  <a:ea typeface="+mn-ea"/>
                  <a:cs typeface="Arial"/>
                  <a:sym typeface="Arial"/>
                </a:endParaRPr>
              </a:p>
            </p:txBody>
          </p:sp>
        </p:grpSp>
        <p:sp>
          <p:nvSpPr>
            <p:cNvPr id="34" name="TextBox 33">
              <a:extLst>
                <a:ext uri="{FF2B5EF4-FFF2-40B4-BE49-F238E27FC236}">
                  <a16:creationId xmlns:a16="http://schemas.microsoft.com/office/drawing/2014/main" id="{E1D89FA4-D32C-F57C-9527-08A65D80222B}"/>
                </a:ext>
              </a:extLst>
            </p:cNvPr>
            <p:cNvSpPr txBox="1"/>
            <p:nvPr/>
          </p:nvSpPr>
          <p:spPr>
            <a:xfrm>
              <a:off x="1256503" y="2225969"/>
              <a:ext cx="837880" cy="427373"/>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1333"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GLP-1 Growth:</a:t>
              </a:r>
            </a:p>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FFFFFF"/>
                  </a:solidFill>
                  <a:effectLst/>
                  <a:uLnTx/>
                  <a:uFillTx/>
                  <a:latin typeface="Century Schoolbook" panose="02040604050505020304" pitchFamily="18" charset="0"/>
                  <a:ea typeface="Roboto" panose="02000000000000000000" pitchFamily="2" charset="0"/>
                  <a:cs typeface="Arial"/>
                  <a:sym typeface="Arial"/>
                </a:rPr>
                <a:t>6.5% </a:t>
              </a:r>
            </a:p>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en-US" sz="1467" b="0" i="0" u="none" strike="noStrike" kern="0" cap="none" spc="0" normalizeH="0" baseline="0" noProof="0" dirty="0">
                  <a:ln>
                    <a:noFill/>
                  </a:ln>
                  <a:solidFill>
                    <a:srgbClr val="FFFFFF"/>
                  </a:solidFill>
                  <a:effectLst/>
                  <a:uLnTx/>
                  <a:uFillTx/>
                  <a:latin typeface="Century Schoolbook" panose="02040604050505020304" pitchFamily="18" charset="0"/>
                  <a:ea typeface="Roboto" panose="02000000000000000000" pitchFamily="2" charset="0"/>
                  <a:cs typeface="Arial"/>
                  <a:sym typeface="Arial"/>
                </a:rPr>
                <a:t>per year</a:t>
              </a:r>
              <a:r>
                <a:rPr kumimoji="0" lang="en-US" sz="1467" b="0" i="0" u="none" strike="noStrike" kern="0" cap="none" spc="0" normalizeH="0" baseline="30000" noProof="0" dirty="0">
                  <a:ln>
                    <a:noFill/>
                  </a:ln>
                  <a:solidFill>
                    <a:srgbClr val="FFFFFF"/>
                  </a:solidFill>
                  <a:effectLst/>
                  <a:uLnTx/>
                  <a:uFillTx/>
                  <a:latin typeface="Century Schoolbook" panose="02040604050505020304" pitchFamily="18" charset="0"/>
                  <a:ea typeface="Roboto" panose="02000000000000000000" pitchFamily="2" charset="0"/>
                  <a:cs typeface="Arial"/>
                  <a:sym typeface="Arial"/>
                </a:rPr>
                <a:t>*</a:t>
              </a:r>
            </a:p>
          </p:txBody>
        </p:sp>
      </p:grpSp>
      <p:sp>
        <p:nvSpPr>
          <p:cNvPr id="5" name="TextBox 4">
            <a:extLst>
              <a:ext uri="{FF2B5EF4-FFF2-40B4-BE49-F238E27FC236}">
                <a16:creationId xmlns:a16="http://schemas.microsoft.com/office/drawing/2014/main" id="{80F25690-1918-0540-B126-71EF1A682DA1}"/>
              </a:ext>
            </a:extLst>
          </p:cNvPr>
          <p:cNvSpPr txBox="1"/>
          <p:nvPr/>
        </p:nvSpPr>
        <p:spPr>
          <a:xfrm>
            <a:off x="10549234" y="5974654"/>
            <a:ext cx="1205047"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30000" noProof="0" dirty="0">
                <a:ln>
                  <a:noFill/>
                </a:ln>
                <a:solidFill>
                  <a:srgbClr val="8D9EB2"/>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a:t>
            </a:r>
            <a:r>
              <a:rPr kumimoji="0" lang="en-US" sz="800" b="0" i="0" u="none" strike="noStrike" kern="0" cap="none" spc="0" normalizeH="0" baseline="0" noProof="0" dirty="0">
                <a:ln>
                  <a:noFill/>
                </a:ln>
                <a:solidFill>
                  <a:srgbClr val="8D9EB2"/>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compounded annual growth rate</a:t>
            </a:r>
          </a:p>
        </p:txBody>
      </p:sp>
      <p:pic>
        <p:nvPicPr>
          <p:cNvPr id="14" name="Picture 2" descr="trulicity - Taking Control Of Your Diabetes®">
            <a:extLst>
              <a:ext uri="{FF2B5EF4-FFF2-40B4-BE49-F238E27FC236}">
                <a16:creationId xmlns:a16="http://schemas.microsoft.com/office/drawing/2014/main" id="{9E6C14F3-E21A-3F71-7B8D-690CE02CA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979" y="3034084"/>
            <a:ext cx="1384337" cy="6237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uy Bydureon online | Insulin.Store | Best Price">
            <a:extLst>
              <a:ext uri="{FF2B5EF4-FFF2-40B4-BE49-F238E27FC236}">
                <a16:creationId xmlns:a16="http://schemas.microsoft.com/office/drawing/2014/main" id="{81222D3C-8383-213F-27C9-5CBD0FD4C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979" y="2079870"/>
            <a:ext cx="1371016" cy="64894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Byetta Weight Loss Trial">
            <a:extLst>
              <a:ext uri="{FF2B5EF4-FFF2-40B4-BE49-F238E27FC236}">
                <a16:creationId xmlns:a16="http://schemas.microsoft.com/office/drawing/2014/main" id="{AE9AA23D-5E70-C690-569D-00E4160958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117" b="38186"/>
          <a:stretch/>
        </p:blipFill>
        <p:spPr bwMode="auto">
          <a:xfrm>
            <a:off x="5263985" y="3136853"/>
            <a:ext cx="1176711" cy="4233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Ozempic | | Leicester">
            <a:extLst>
              <a:ext uri="{FF2B5EF4-FFF2-40B4-BE49-F238E27FC236}">
                <a16:creationId xmlns:a16="http://schemas.microsoft.com/office/drawing/2014/main" id="{3FD30D3F-1329-726F-9F40-0CC1CF1B93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6707"/>
          <a:stretch/>
        </p:blipFill>
        <p:spPr bwMode="auto">
          <a:xfrm>
            <a:off x="8477399" y="3181457"/>
            <a:ext cx="1399908" cy="3002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Victoza® (liraglutide) injection 1.2 mg or 1.8 mg GLP-1 RA Therapy">
            <a:extLst>
              <a:ext uri="{FF2B5EF4-FFF2-40B4-BE49-F238E27FC236}">
                <a16:creationId xmlns:a16="http://schemas.microsoft.com/office/drawing/2014/main" id="{AE81F1CE-B7FA-4FD9-512C-42F13AF974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9593"/>
          <a:stretch/>
        </p:blipFill>
        <p:spPr bwMode="auto">
          <a:xfrm>
            <a:off x="5283005" y="2183331"/>
            <a:ext cx="1123724" cy="3761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axenda - Avenue + Co Medical Aesthetics">
            <a:extLst>
              <a:ext uri="{FF2B5EF4-FFF2-40B4-BE49-F238E27FC236}">
                <a16:creationId xmlns:a16="http://schemas.microsoft.com/office/drawing/2014/main" id="{64CAEC38-6515-3B36-DDF0-A4AEEF3699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2106" y="2113615"/>
            <a:ext cx="1181125" cy="5156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Oral GLP-1 RA Medication for T2D | RYBELSUS® (semaglutide) tablets 7 mg or  14 mg">
            <a:extLst>
              <a:ext uri="{FF2B5EF4-FFF2-40B4-BE49-F238E27FC236}">
                <a16:creationId xmlns:a16="http://schemas.microsoft.com/office/drawing/2014/main" id="{A74ACACA-B007-2008-F6DA-7D0D7E30E48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4433"/>
          <a:stretch/>
        </p:blipFill>
        <p:spPr bwMode="auto">
          <a:xfrm>
            <a:off x="6958987" y="3216413"/>
            <a:ext cx="1167200" cy="2282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Mounjaro - Soboba Medical Weight Loss">
            <a:extLst>
              <a:ext uri="{FF2B5EF4-FFF2-40B4-BE49-F238E27FC236}">
                <a16:creationId xmlns:a16="http://schemas.microsoft.com/office/drawing/2014/main" id="{E54B05DA-0D19-FF92-EE38-36E33B8D57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87894" y="2131236"/>
            <a:ext cx="1181125" cy="4845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A468D40-4B9B-5571-4449-CC9C334F00B6}"/>
              </a:ext>
            </a:extLst>
          </p:cNvPr>
          <p:cNvSpPr>
            <a:spLocks noGrp="1"/>
          </p:cNvSpPr>
          <p:nvPr>
            <p:ph type="sldNum" idx="10"/>
          </p:nvPr>
        </p:nvSpPr>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800" b="0" i="0" u="none" strike="noStrike" kern="0" cap="none" spc="0" normalizeH="0" baseline="0" noProof="0">
                <a:ln>
                  <a:noFill/>
                </a:ln>
                <a:solidFill>
                  <a:srgbClr val="8D9EB2"/>
                </a:solidFill>
                <a:effectLst/>
                <a:uLnTx/>
                <a:uFillTx/>
                <a:latin typeface="Roboto Light" panose="02000000000000000000" pitchFamily="2" charset="0"/>
                <a:ea typeface="Roboto Light" panose="02000000000000000000" pitchFamily="2" charset="0"/>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11</a:t>
            </a:fld>
            <a:endParaRPr kumimoji="0" lang="en" sz="800" b="0" i="0" u="none" strike="noStrike" kern="0" cap="none" spc="0" normalizeH="0" baseline="0" noProof="0">
              <a:ln>
                <a:noFill/>
              </a:ln>
              <a:solidFill>
                <a:srgbClr val="8D9EB2"/>
              </a:solidFill>
              <a:effectLst/>
              <a:uLnTx/>
              <a:uFillTx/>
              <a:latin typeface="Roboto Light" panose="02000000000000000000" pitchFamily="2" charset="0"/>
              <a:ea typeface="Roboto Light" panose="02000000000000000000" pitchFamily="2" charset="0"/>
              <a:cs typeface="Arial"/>
              <a:sym typeface="Arial"/>
            </a:endParaRPr>
          </a:p>
        </p:txBody>
      </p:sp>
      <p:sp>
        <p:nvSpPr>
          <p:cNvPr id="56" name="Rectangle 55">
            <a:extLst>
              <a:ext uri="{FF2B5EF4-FFF2-40B4-BE49-F238E27FC236}">
                <a16:creationId xmlns:a16="http://schemas.microsoft.com/office/drawing/2014/main" id="{B853E03F-6AD5-F128-72B8-2E684A2B8B5C}"/>
              </a:ext>
            </a:extLst>
          </p:cNvPr>
          <p:cNvSpPr/>
          <p:nvPr/>
        </p:nvSpPr>
        <p:spPr>
          <a:xfrm>
            <a:off x="10126285" y="2010066"/>
            <a:ext cx="144890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7" name="Picture 14" descr="Wegovy® (semaglutide) injection 2.4 mg Official Physician Site">
            <a:extLst>
              <a:ext uri="{FF2B5EF4-FFF2-40B4-BE49-F238E27FC236}">
                <a16:creationId xmlns:a16="http://schemas.microsoft.com/office/drawing/2014/main" id="{BC8D0DAA-DD82-880F-CBE7-5EB044BDE65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302" r="28137" b="32861"/>
          <a:stretch/>
        </p:blipFill>
        <p:spPr bwMode="auto">
          <a:xfrm>
            <a:off x="10236335" y="2245217"/>
            <a:ext cx="1269744" cy="300272"/>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58A8D233-9317-3D75-8799-5EBF237E7059}"/>
              </a:ext>
            </a:extLst>
          </p:cNvPr>
          <p:cNvGrpSpPr/>
          <p:nvPr/>
        </p:nvGrpSpPr>
        <p:grpSpPr>
          <a:xfrm>
            <a:off x="726601" y="1501196"/>
            <a:ext cx="1718868" cy="1481784"/>
            <a:chOff x="164102" y="352923"/>
            <a:chExt cx="1859052" cy="1602632"/>
          </a:xfrm>
        </p:grpSpPr>
        <p:grpSp>
          <p:nvGrpSpPr>
            <p:cNvPr id="59" name="Group 58">
              <a:extLst>
                <a:ext uri="{FF2B5EF4-FFF2-40B4-BE49-F238E27FC236}">
                  <a16:creationId xmlns:a16="http://schemas.microsoft.com/office/drawing/2014/main" id="{381505B9-DA6C-4263-15CF-3F961D5F7A15}"/>
                </a:ext>
              </a:extLst>
            </p:cNvPr>
            <p:cNvGrpSpPr>
              <a:grpSpLocks noChangeAspect="1"/>
            </p:cNvGrpSpPr>
            <p:nvPr/>
          </p:nvGrpSpPr>
          <p:grpSpPr>
            <a:xfrm>
              <a:off x="164102" y="352923"/>
              <a:ext cx="1859052" cy="1602632"/>
              <a:chOff x="921803" y="951475"/>
              <a:chExt cx="2474398" cy="2133104"/>
            </a:xfrm>
          </p:grpSpPr>
          <p:sp>
            <p:nvSpPr>
              <p:cNvPr id="61" name="Hexagon 60">
                <a:extLst>
                  <a:ext uri="{FF2B5EF4-FFF2-40B4-BE49-F238E27FC236}">
                    <a16:creationId xmlns:a16="http://schemas.microsoft.com/office/drawing/2014/main" id="{B51B875A-A23F-59CC-4920-817B15FE098A}"/>
                  </a:ext>
                </a:extLst>
              </p:cNvPr>
              <p:cNvSpPr>
                <a:spLocks noChangeAspect="1"/>
              </p:cNvSpPr>
              <p:nvPr/>
            </p:nvSpPr>
            <p:spPr>
              <a:xfrm rot="19798270">
                <a:off x="921803" y="951475"/>
                <a:ext cx="2474398" cy="2133104"/>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62" name="Hexagon 61">
                <a:extLst>
                  <a:ext uri="{FF2B5EF4-FFF2-40B4-BE49-F238E27FC236}">
                    <a16:creationId xmlns:a16="http://schemas.microsoft.com/office/drawing/2014/main" id="{C2C40C5B-4D4C-D12F-10B7-D78F6BA2A99B}"/>
                  </a:ext>
                </a:extLst>
              </p:cNvPr>
              <p:cNvSpPr>
                <a:spLocks noChangeAspect="1"/>
              </p:cNvSpPr>
              <p:nvPr/>
            </p:nvSpPr>
            <p:spPr>
              <a:xfrm rot="19798270">
                <a:off x="1034275" y="1048434"/>
                <a:ext cx="2249453" cy="1939185"/>
              </a:xfrm>
              <a:prstGeom prst="hexagon">
                <a:avLst>
                  <a:gd name="adj" fmla="val 28904"/>
                  <a:gd name="vf" fmla="val 115470"/>
                </a:avLst>
              </a:prstGeom>
              <a:gradFill flip="none" rotWithShape="1">
                <a:gsLst>
                  <a:gs pos="0">
                    <a:srgbClr val="14289B"/>
                  </a:gs>
                  <a:gs pos="100000">
                    <a:srgbClr val="050069"/>
                  </a:gs>
                </a:gsLst>
                <a:lin ang="8100000" scaled="1"/>
                <a:tileRect/>
              </a:gra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60" name="Picture 59" descr="Icon&#10;&#10;Description automatically generated">
              <a:extLst>
                <a:ext uri="{FF2B5EF4-FFF2-40B4-BE49-F238E27FC236}">
                  <a16:creationId xmlns:a16="http://schemas.microsoft.com/office/drawing/2014/main" id="{49AE4E29-6892-6126-11EF-AA7C4BAE14A8}"/>
                </a:ext>
              </a:extLst>
            </p:cNvPr>
            <p:cNvPicPr>
              <a:picLocks noChangeAspect="1"/>
            </p:cNvPicPr>
            <p:nvPr/>
          </p:nvPicPr>
          <p:blipFill>
            <a:blip r:embed="rId12"/>
            <a:stretch>
              <a:fillRect/>
            </a:stretch>
          </p:blipFill>
          <p:spPr>
            <a:xfrm>
              <a:off x="714340" y="774553"/>
              <a:ext cx="759372" cy="759372"/>
            </a:xfrm>
            <a:prstGeom prst="rect">
              <a:avLst/>
            </a:prstGeom>
          </p:spPr>
        </p:pic>
      </p:grpSp>
      <p:sp>
        <p:nvSpPr>
          <p:cNvPr id="8" name="Rectangle 7">
            <a:extLst>
              <a:ext uri="{FF2B5EF4-FFF2-40B4-BE49-F238E27FC236}">
                <a16:creationId xmlns:a16="http://schemas.microsoft.com/office/drawing/2014/main" id="{DDC5002A-90CB-DBBF-8905-23E62B766277}"/>
              </a:ext>
            </a:extLst>
          </p:cNvPr>
          <p:cNvSpPr/>
          <p:nvPr/>
        </p:nvSpPr>
        <p:spPr>
          <a:xfrm>
            <a:off x="10126284" y="2968662"/>
            <a:ext cx="144890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descr="A green text with white background&#10;&#10;Description automatically generated">
            <a:extLst>
              <a:ext uri="{FF2B5EF4-FFF2-40B4-BE49-F238E27FC236}">
                <a16:creationId xmlns:a16="http://schemas.microsoft.com/office/drawing/2014/main" id="{0C57DB01-DB70-088C-5E1B-51A1A5EE1D6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1253" y="3174836"/>
            <a:ext cx="1399908" cy="318569"/>
          </a:xfrm>
          <a:prstGeom prst="rect">
            <a:avLst/>
          </a:prstGeom>
        </p:spPr>
      </p:pic>
    </p:spTree>
    <p:extLst>
      <p:ext uri="{BB962C8B-B14F-4D97-AF65-F5344CB8AC3E}">
        <p14:creationId xmlns:p14="http://schemas.microsoft.com/office/powerpoint/2010/main" val="3909605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96958C4C-02C8-A48D-E0E3-FC7ECD3B87E2}"/>
              </a:ext>
            </a:extLst>
          </p:cNvPr>
          <p:cNvSpPr>
            <a:spLocks noGrp="1"/>
          </p:cNvSpPr>
          <p:nvPr>
            <p:ph type="sldNum" idx="10"/>
          </p:nvPr>
        </p:nvSpPr>
        <p:spPr/>
        <p:txBody>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fld id="{00000000-1234-1234-1234-123412341234}" type="slidenum">
              <a:rPr lang="en" smtClean="0"/>
              <a:pPr/>
              <a:t>12</a:t>
            </a:fld>
            <a:endParaRPr lang="en"/>
          </a:p>
        </p:txBody>
      </p:sp>
      <p:grpSp>
        <p:nvGrpSpPr>
          <p:cNvPr id="4" name="Group 3">
            <a:extLst>
              <a:ext uri="{FF2B5EF4-FFF2-40B4-BE49-F238E27FC236}">
                <a16:creationId xmlns:a16="http://schemas.microsoft.com/office/drawing/2014/main" id="{C9A792B6-9443-F604-F302-5890BF87186C}"/>
              </a:ext>
            </a:extLst>
          </p:cNvPr>
          <p:cNvGrpSpPr/>
          <p:nvPr/>
        </p:nvGrpSpPr>
        <p:grpSpPr>
          <a:xfrm>
            <a:off x="6083458" y="1148636"/>
            <a:ext cx="5772415" cy="1277275"/>
            <a:chOff x="766075" y="1101662"/>
            <a:chExt cx="4063193" cy="957955"/>
          </a:xfrm>
        </p:grpSpPr>
        <p:sp>
          <p:nvSpPr>
            <p:cNvPr id="5" name="TextBox 4">
              <a:extLst>
                <a:ext uri="{FF2B5EF4-FFF2-40B4-BE49-F238E27FC236}">
                  <a16:creationId xmlns:a16="http://schemas.microsoft.com/office/drawing/2014/main" id="{E75E8CA5-063E-2390-5268-1D7053944A88}"/>
                </a:ext>
              </a:extLst>
            </p:cNvPr>
            <p:cNvSpPr txBox="1"/>
            <p:nvPr/>
          </p:nvSpPr>
          <p:spPr>
            <a:xfrm>
              <a:off x="1706416" y="1101663"/>
              <a:ext cx="3122852" cy="957954"/>
            </a:xfrm>
            <a:prstGeom prst="rect">
              <a:avLst/>
            </a:prstGeom>
            <a:solidFill>
              <a:schemeClr val="bg1">
                <a:lumMod val="95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71446" lvl="1" indent="-171446">
                <a:buFont typeface="Arial" panose="020B0604020202020204" pitchFamily="34" charset="0"/>
                <a:buChar char="•"/>
              </a:pPr>
              <a:r>
                <a:rPr lang="en-US" sz="1100">
                  <a:solidFill>
                    <a:schemeClr val="bg2"/>
                  </a:solidFill>
                  <a:latin typeface="Roboto Light" panose="02000000000000000000" pitchFamily="2" charset="0"/>
                  <a:ea typeface="Roboto Light" panose="02000000000000000000" pitchFamily="2" charset="0"/>
                </a:rPr>
                <a:t>Diabetes is a top 5 therapeutic cost driver and #1 non-specialty cost driver</a:t>
              </a:r>
            </a:p>
            <a:p>
              <a:pPr marL="91438" lvl="1" indent="-171446">
                <a:buFont typeface="Arial" panose="020B0604020202020204" pitchFamily="34" charset="0"/>
                <a:buChar char="•"/>
              </a:pPr>
              <a:r>
                <a:rPr lang="en-US" sz="1100">
                  <a:solidFill>
                    <a:schemeClr val="bg2"/>
                  </a:solidFill>
                  <a:latin typeface="Roboto Light" panose="02000000000000000000" pitchFamily="2" charset="0"/>
                  <a:ea typeface="Roboto Light" panose="02000000000000000000" pitchFamily="2" charset="0"/>
                </a:rPr>
                <a:t>Brand dominated therapeutic class</a:t>
              </a:r>
            </a:p>
            <a:p>
              <a:pPr marL="171446" lvl="1" indent="-171446">
                <a:buFont typeface="Arial" panose="020B0604020202020204" pitchFamily="34" charset="0"/>
                <a:buChar char="•"/>
              </a:pPr>
              <a:r>
                <a:rPr lang="en-US" sz="1100">
                  <a:solidFill>
                    <a:schemeClr val="bg2"/>
                  </a:solidFill>
                  <a:latin typeface="Roboto Light" panose="02000000000000000000" pitchFamily="2" charset="0"/>
                  <a:ea typeface="Roboto Light" panose="02000000000000000000" pitchFamily="2" charset="0"/>
                </a:rPr>
                <a:t>Complex and costly disease - more costly if unmanaged. </a:t>
              </a:r>
            </a:p>
            <a:p>
              <a:pPr marL="171446" lvl="1" indent="-171446">
                <a:buFont typeface="Arial" panose="020B0604020202020204" pitchFamily="34" charset="0"/>
                <a:buChar char="•"/>
              </a:pPr>
              <a:r>
                <a:rPr lang="en-US" sz="1100">
                  <a:solidFill>
                    <a:schemeClr val="bg2"/>
                  </a:solidFill>
                  <a:latin typeface="Roboto Light" panose="02000000000000000000" pitchFamily="2" charset="0"/>
                  <a:ea typeface="Roboto Light" panose="02000000000000000000" pitchFamily="2" charset="0"/>
                </a:rPr>
                <a:t>Multifaceted care approach given frequent comorbidities (hypertension, high cholesterol, weight management)</a:t>
              </a:r>
            </a:p>
            <a:p>
              <a:pPr marL="0" lvl="1"/>
              <a:endParaRPr lang="en-US" sz="1100">
                <a:solidFill>
                  <a:schemeClr val="bg2"/>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A5AEBDC2-CCAF-95EA-F7B7-185C12F92F6B}"/>
                </a:ext>
              </a:extLst>
            </p:cNvPr>
            <p:cNvSpPr/>
            <p:nvPr/>
          </p:nvSpPr>
          <p:spPr>
            <a:xfrm>
              <a:off x="766075" y="1101662"/>
              <a:ext cx="940341" cy="957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latin typeface="Century Schoolbook"/>
                </a:rPr>
                <a:t>Diabetes Management</a:t>
              </a:r>
              <a:endParaRPr lang="en-US" sz="1400">
                <a:solidFill>
                  <a:schemeClr val="bg1"/>
                </a:solidFill>
                <a:latin typeface="Century Schoolbook" panose="02040604050505020304" pitchFamily="18" charset="0"/>
              </a:endParaRPr>
            </a:p>
          </p:txBody>
        </p:sp>
      </p:grpSp>
      <p:sp>
        <p:nvSpPr>
          <p:cNvPr id="9" name="TextBox 8">
            <a:extLst>
              <a:ext uri="{FF2B5EF4-FFF2-40B4-BE49-F238E27FC236}">
                <a16:creationId xmlns:a16="http://schemas.microsoft.com/office/drawing/2014/main" id="{0D3D6B26-5D45-C172-53BC-9ECD7C782193}"/>
              </a:ext>
            </a:extLst>
          </p:cNvPr>
          <p:cNvSpPr txBox="1"/>
          <p:nvPr/>
        </p:nvSpPr>
        <p:spPr>
          <a:xfrm>
            <a:off x="4206990" y="716208"/>
            <a:ext cx="3778020"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600" b="1" u="sng">
                <a:solidFill>
                  <a:schemeClr val="accent6"/>
                </a:solidFill>
                <a:latin typeface="Century Schoolbook" panose="02040604050505020304" pitchFamily="18" charset="0"/>
                <a:ea typeface="Roboto Light" panose="02000000000000000000" pitchFamily="2" charset="0"/>
              </a:rPr>
              <a:t>Diabetes Background</a:t>
            </a:r>
            <a:endParaRPr lang="en-US" sz="2400" b="1" u="sng">
              <a:solidFill>
                <a:schemeClr val="accent6"/>
              </a:solidFill>
              <a:latin typeface="Century Schoolbook" panose="02040604050505020304" pitchFamily="18" charset="0"/>
              <a:ea typeface="Roboto Light" panose="02000000000000000000" pitchFamily="2" charset="0"/>
            </a:endParaRPr>
          </a:p>
        </p:txBody>
      </p:sp>
      <p:sp>
        <p:nvSpPr>
          <p:cNvPr id="11" name="TextBox 10">
            <a:extLst>
              <a:ext uri="{FF2B5EF4-FFF2-40B4-BE49-F238E27FC236}">
                <a16:creationId xmlns:a16="http://schemas.microsoft.com/office/drawing/2014/main" id="{B1909D05-63EA-FD98-C081-9F381BCAE088}"/>
              </a:ext>
            </a:extLst>
          </p:cNvPr>
          <p:cNvSpPr txBox="1"/>
          <p:nvPr/>
        </p:nvSpPr>
        <p:spPr>
          <a:xfrm>
            <a:off x="636151" y="0"/>
            <a:ext cx="11085559" cy="815608"/>
          </a:xfrm>
          <a:prstGeom prst="rect">
            <a:avLst/>
          </a:prstGeom>
          <a:noFill/>
        </p:spPr>
        <p:txBody>
          <a:bodyPr wrap="square" lIns="121920" tIns="60960" rIns="121920" bIns="6096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Aft>
                <a:spcPts val="600"/>
              </a:spcAft>
            </a:pPr>
            <a:r>
              <a:rPr lang="en-US" sz="1600" b="1">
                <a:solidFill>
                  <a:schemeClr val="bg2"/>
                </a:solidFill>
                <a:latin typeface="Century Schoolbook"/>
                <a:ea typeface="Roboto Light"/>
              </a:rPr>
              <a:t>Relevant Industry News</a:t>
            </a:r>
          </a:p>
          <a:p>
            <a:pPr algn="ctr">
              <a:spcAft>
                <a:spcPts val="600"/>
              </a:spcAft>
            </a:pPr>
            <a:r>
              <a:rPr lang="en-US" sz="2400" b="1">
                <a:solidFill>
                  <a:schemeClr val="accent6"/>
                </a:solidFill>
                <a:latin typeface="Century Schoolbook"/>
              </a:rPr>
              <a:t>Managing Increased Diabetes Spend</a:t>
            </a:r>
            <a:endParaRPr lang="en-US" sz="2400">
              <a:solidFill>
                <a:schemeClr val="accent6"/>
              </a:solidFill>
            </a:endParaRPr>
          </a:p>
        </p:txBody>
      </p:sp>
      <p:grpSp>
        <p:nvGrpSpPr>
          <p:cNvPr id="15" name="Group 14">
            <a:extLst>
              <a:ext uri="{FF2B5EF4-FFF2-40B4-BE49-F238E27FC236}">
                <a16:creationId xmlns:a16="http://schemas.microsoft.com/office/drawing/2014/main" id="{EC7BD927-B308-1A02-4FAB-0E514923A30D}"/>
              </a:ext>
            </a:extLst>
          </p:cNvPr>
          <p:cNvGrpSpPr/>
          <p:nvPr/>
        </p:nvGrpSpPr>
        <p:grpSpPr>
          <a:xfrm>
            <a:off x="504893" y="1148639"/>
            <a:ext cx="5472396" cy="1277273"/>
            <a:chOff x="889285" y="1101663"/>
            <a:chExt cx="3924179" cy="957955"/>
          </a:xfrm>
        </p:grpSpPr>
        <p:sp>
          <p:nvSpPr>
            <p:cNvPr id="16" name="TextBox 15">
              <a:extLst>
                <a:ext uri="{FF2B5EF4-FFF2-40B4-BE49-F238E27FC236}">
                  <a16:creationId xmlns:a16="http://schemas.microsoft.com/office/drawing/2014/main" id="{843C9E53-9D6F-135A-FF4F-0E464B366482}"/>
                </a:ext>
              </a:extLst>
            </p:cNvPr>
            <p:cNvSpPr txBox="1"/>
            <p:nvPr/>
          </p:nvSpPr>
          <p:spPr>
            <a:xfrm>
              <a:off x="1706415" y="1101663"/>
              <a:ext cx="3107049" cy="957955"/>
            </a:xfrm>
            <a:prstGeom prst="rect">
              <a:avLst/>
            </a:prstGeom>
            <a:solidFill>
              <a:schemeClr val="bg1">
                <a:lumMod val="95000"/>
              </a:schemeClr>
            </a:solid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62884" indent="-171446">
                <a:buFont typeface="Arial" panose="020B0604020202020204" pitchFamily="34" charset="0"/>
                <a:buChar char="•"/>
              </a:pPr>
              <a:r>
                <a:rPr lang="en-US" sz="1100" dirty="0">
                  <a:solidFill>
                    <a:schemeClr val="bg2"/>
                  </a:solidFill>
                  <a:latin typeface="Roboto Light"/>
                  <a:ea typeface="Roboto Light"/>
                  <a:cs typeface="Roboto Light"/>
                </a:rPr>
                <a:t>38 million people (1 in 10 people) have diabetes</a:t>
              </a:r>
            </a:p>
            <a:p>
              <a:pPr marL="262884" indent="-171446">
                <a:buFont typeface="Arial" panose="020B0604020202020204" pitchFamily="34" charset="0"/>
                <a:buChar char="•"/>
              </a:pPr>
              <a:r>
                <a:rPr lang="en-US" sz="1100" dirty="0">
                  <a:solidFill>
                    <a:schemeClr val="bg2"/>
                  </a:solidFill>
                  <a:latin typeface="Roboto Light"/>
                  <a:ea typeface="Roboto Light"/>
                  <a:cs typeface="Roboto Light"/>
                </a:rPr>
                <a:t>National healthcare costs attributable to diabetes have increased by $80B in the past 10 years</a:t>
              </a:r>
            </a:p>
            <a:p>
              <a:pPr marL="262884" indent="-171446">
                <a:buFont typeface="Arial" panose="020B0604020202020204" pitchFamily="34" charset="0"/>
                <a:buChar char="•"/>
              </a:pPr>
              <a:r>
                <a:rPr lang="en-US" sz="1100" dirty="0">
                  <a:solidFill>
                    <a:schemeClr val="bg2"/>
                  </a:solidFill>
                  <a:latin typeface="Roboto Light"/>
                  <a:ea typeface="Roboto Light"/>
                  <a:cs typeface="Roboto Light"/>
                </a:rPr>
                <a:t>$413B in total medical costs/lost work/wages for people with diagnosed diabetes</a:t>
              </a:r>
            </a:p>
            <a:p>
              <a:pPr marL="262884" indent="-171446">
                <a:buFont typeface="Arial" panose="020B0604020202020204" pitchFamily="34" charset="0"/>
                <a:buChar char="•"/>
              </a:pPr>
              <a:r>
                <a:rPr lang="en-US" sz="1100" dirty="0">
                  <a:solidFill>
                    <a:schemeClr val="bg2"/>
                  </a:solidFill>
                  <a:latin typeface="Roboto Light"/>
                  <a:ea typeface="Roboto Light"/>
                  <a:cs typeface="Roboto Light"/>
                </a:rPr>
                <a:t>$1 out of every $4 in US healthcare costs is spent on diabetes</a:t>
              </a:r>
            </a:p>
            <a:p>
              <a:pPr marL="262884" indent="-171446">
                <a:buFont typeface="Arial" panose="020B0604020202020204" pitchFamily="34" charset="0"/>
                <a:buChar char="•"/>
              </a:pPr>
              <a:r>
                <a:rPr lang="en-US" sz="1100" dirty="0">
                  <a:solidFill>
                    <a:schemeClr val="bg2"/>
                  </a:solidFill>
                  <a:latin typeface="Roboto Light"/>
                  <a:ea typeface="Roboto Light"/>
                  <a:cs typeface="Roboto Light"/>
                </a:rPr>
                <a:t>Insulin costs have increased by ~26% over the last 5 years</a:t>
              </a:r>
            </a:p>
          </p:txBody>
        </p:sp>
        <p:sp>
          <p:nvSpPr>
            <p:cNvPr id="17" name="Rectangle 16">
              <a:extLst>
                <a:ext uri="{FF2B5EF4-FFF2-40B4-BE49-F238E27FC236}">
                  <a16:creationId xmlns:a16="http://schemas.microsoft.com/office/drawing/2014/main" id="{5E9A9FB6-D4CB-D996-84AC-CD6DFC6E9C6F}"/>
                </a:ext>
              </a:extLst>
            </p:cNvPr>
            <p:cNvSpPr/>
            <p:nvPr/>
          </p:nvSpPr>
          <p:spPr>
            <a:xfrm>
              <a:off x="889285" y="1101663"/>
              <a:ext cx="817130" cy="95795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latin typeface="Century Schoolbook"/>
                </a:rPr>
                <a:t>Fast Facts</a:t>
              </a:r>
              <a:endParaRPr lang="en-US" sz="1400">
                <a:solidFill>
                  <a:schemeClr val="bg1"/>
                </a:solidFill>
                <a:latin typeface="Century Schoolbook" panose="02040604050505020304" pitchFamily="18" charset="0"/>
              </a:endParaRPr>
            </a:p>
          </p:txBody>
        </p:sp>
      </p:grpSp>
      <p:sp>
        <p:nvSpPr>
          <p:cNvPr id="18" name="TextBox 17">
            <a:extLst>
              <a:ext uri="{FF2B5EF4-FFF2-40B4-BE49-F238E27FC236}">
                <a16:creationId xmlns:a16="http://schemas.microsoft.com/office/drawing/2014/main" id="{84B11F7A-A14C-2AD1-FFC3-5FD5B6FF2EA7}"/>
              </a:ext>
            </a:extLst>
          </p:cNvPr>
          <p:cNvSpPr txBox="1"/>
          <p:nvPr/>
        </p:nvSpPr>
        <p:spPr>
          <a:xfrm>
            <a:off x="4301192" y="2518099"/>
            <a:ext cx="3352193"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600" b="1" u="sng">
                <a:solidFill>
                  <a:schemeClr val="accent6"/>
                </a:solidFill>
                <a:latin typeface="Century Schoolbook" panose="02040604050505020304" pitchFamily="18" charset="0"/>
                <a:ea typeface="Roboto Light" panose="02000000000000000000" pitchFamily="2" charset="0"/>
              </a:rPr>
              <a:t>Managing Diabetes Spend</a:t>
            </a:r>
            <a:endParaRPr lang="en-US" sz="2400" b="1" u="sng">
              <a:solidFill>
                <a:schemeClr val="accent6"/>
              </a:solidFill>
              <a:latin typeface="Century Schoolbook" panose="02040604050505020304" pitchFamily="18" charset="0"/>
              <a:ea typeface="Roboto Light" panose="02000000000000000000" pitchFamily="2" charset="0"/>
            </a:endParaRPr>
          </a:p>
        </p:txBody>
      </p:sp>
      <p:grpSp>
        <p:nvGrpSpPr>
          <p:cNvPr id="19" name="Group 18">
            <a:extLst>
              <a:ext uri="{FF2B5EF4-FFF2-40B4-BE49-F238E27FC236}">
                <a16:creationId xmlns:a16="http://schemas.microsoft.com/office/drawing/2014/main" id="{D6DFF578-DDCB-79DB-CDE9-A7956F7E0FE1}"/>
              </a:ext>
            </a:extLst>
          </p:cNvPr>
          <p:cNvGrpSpPr/>
          <p:nvPr/>
        </p:nvGrpSpPr>
        <p:grpSpPr>
          <a:xfrm>
            <a:off x="636152" y="2998105"/>
            <a:ext cx="5341137" cy="3265708"/>
            <a:chOff x="874638" y="1101662"/>
            <a:chExt cx="1656816" cy="2449275"/>
          </a:xfrm>
        </p:grpSpPr>
        <p:sp>
          <p:nvSpPr>
            <p:cNvPr id="20" name="TextBox 19">
              <a:extLst>
                <a:ext uri="{FF2B5EF4-FFF2-40B4-BE49-F238E27FC236}">
                  <a16:creationId xmlns:a16="http://schemas.microsoft.com/office/drawing/2014/main" id="{C7FD658A-AF46-B117-4990-52FF780C5B15}"/>
                </a:ext>
              </a:extLst>
            </p:cNvPr>
            <p:cNvSpPr txBox="1"/>
            <p:nvPr/>
          </p:nvSpPr>
          <p:spPr>
            <a:xfrm>
              <a:off x="874638" y="1350340"/>
              <a:ext cx="1656816" cy="2200597"/>
            </a:xfrm>
            <a:prstGeom prst="rect">
              <a:avLst/>
            </a:prstGeom>
            <a:solidFill>
              <a:schemeClr val="bg1">
                <a:lumMod val="95000"/>
              </a:schemeClr>
            </a:solidFill>
          </p:spPr>
          <p:txBody>
            <a:bodyPr wrap="square" lIns="121920" tIns="60960" rIns="121920" bIns="6096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1914">
                <a:spcAft>
                  <a:spcPts val="200"/>
                </a:spcAft>
              </a:pPr>
              <a:r>
                <a:rPr lang="en-US" sz="1100" dirty="0">
                  <a:solidFill>
                    <a:schemeClr val="bg2"/>
                  </a:solidFill>
                  <a:latin typeface="Roboto Light"/>
                  <a:ea typeface="Roboto Light"/>
                </a:rPr>
                <a:t>1. Formulary</a:t>
              </a:r>
            </a:p>
            <a:p>
              <a:pPr marL="750548" lvl="1" indent="-171446">
                <a:buFont typeface="Arial" panose="020B0604020202020204" pitchFamily="34" charset="0"/>
                <a:buChar char="•"/>
              </a:pPr>
              <a:r>
                <a:rPr lang="en-US" sz="1100" dirty="0">
                  <a:solidFill>
                    <a:schemeClr val="bg2"/>
                  </a:solidFill>
                  <a:latin typeface="Roboto Light"/>
                  <a:ea typeface="Roboto Light"/>
                </a:rPr>
                <a:t>Preference of certain diabetes medications over others</a:t>
              </a:r>
            </a:p>
            <a:p>
              <a:pPr marL="750548" lvl="1" indent="-171446">
                <a:buFont typeface="Arial" panose="020B0604020202020204" pitchFamily="34" charset="0"/>
                <a:buChar char="•"/>
              </a:pPr>
              <a:r>
                <a:rPr lang="en-US" sz="1100" dirty="0">
                  <a:solidFill>
                    <a:schemeClr val="bg2"/>
                  </a:solidFill>
                  <a:latin typeface="Roboto Light"/>
                  <a:ea typeface="Roboto Light"/>
                </a:rPr>
                <a:t>Tiering medications</a:t>
              </a:r>
            </a:p>
            <a:p>
              <a:pPr marL="750548" lvl="1" indent="-171446">
                <a:buFont typeface="Arial" panose="020B0604020202020204" pitchFamily="34" charset="0"/>
                <a:buChar char="•"/>
              </a:pPr>
              <a:r>
                <a:rPr lang="en-US" sz="1100" dirty="0">
                  <a:solidFill>
                    <a:schemeClr val="bg2"/>
                  </a:solidFill>
                  <a:latin typeface="Roboto Light"/>
                  <a:ea typeface="Roboto Light"/>
                </a:rPr>
                <a:t>Often multiple choices of formulary types based on restrictiveness </a:t>
              </a:r>
            </a:p>
            <a:p>
              <a:pPr marL="121914">
                <a:spcAft>
                  <a:spcPts val="200"/>
                </a:spcAft>
              </a:pPr>
              <a:r>
                <a:rPr lang="en-US" sz="1100" dirty="0">
                  <a:solidFill>
                    <a:schemeClr val="bg2"/>
                  </a:solidFill>
                  <a:latin typeface="Roboto Light"/>
                  <a:ea typeface="Roboto Light"/>
                </a:rPr>
                <a:t>2. Prior Authorizations</a:t>
              </a:r>
            </a:p>
            <a:p>
              <a:pPr marL="750548" lvl="1" indent="-171446">
                <a:buFont typeface="Arial" panose="020B0604020202020204" pitchFamily="34" charset="0"/>
                <a:buChar char="•"/>
              </a:pPr>
              <a:r>
                <a:rPr lang="en-US" sz="1100" dirty="0">
                  <a:solidFill>
                    <a:schemeClr val="bg2"/>
                  </a:solidFill>
                  <a:latin typeface="Roboto Light"/>
                  <a:ea typeface="Roboto Light"/>
                </a:rPr>
                <a:t>Clinical criteria to ensure the medication is appropriate for the patient</a:t>
              </a:r>
            </a:p>
            <a:p>
              <a:pPr marL="750548" lvl="1" indent="-171446">
                <a:buFont typeface="Arial" panose="020B0604020202020204" pitchFamily="34" charset="0"/>
                <a:buChar char="•"/>
              </a:pPr>
              <a:r>
                <a:rPr lang="en-US" sz="1100" dirty="0">
                  <a:solidFill>
                    <a:schemeClr val="bg2"/>
                  </a:solidFill>
                  <a:latin typeface="Roboto Light"/>
                  <a:ea typeface="Roboto Light"/>
                </a:rPr>
                <a:t>Requirement of documentation from provider allows for clinical proof of necessity of medication </a:t>
              </a:r>
            </a:p>
            <a:p>
              <a:pPr marL="750548" lvl="1" indent="-171446">
                <a:buFont typeface="Arial" panose="020B0604020202020204" pitchFamily="34" charset="0"/>
                <a:buChar char="•"/>
              </a:pPr>
              <a:r>
                <a:rPr lang="en-US" sz="1100" dirty="0">
                  <a:solidFill>
                    <a:schemeClr val="bg2"/>
                  </a:solidFill>
                  <a:latin typeface="Roboto Light"/>
                  <a:ea typeface="Roboto Light"/>
                </a:rPr>
                <a:t>May add time for patient to get on therapy</a:t>
              </a:r>
            </a:p>
            <a:p>
              <a:pPr marL="121914">
                <a:spcAft>
                  <a:spcPts val="200"/>
                </a:spcAft>
              </a:pPr>
              <a:r>
                <a:rPr lang="en-US" sz="1100" dirty="0">
                  <a:solidFill>
                    <a:schemeClr val="bg2"/>
                  </a:solidFill>
                  <a:latin typeface="Roboto Light"/>
                  <a:ea typeface="Roboto Light"/>
                </a:rPr>
                <a:t>3. Step therapy</a:t>
              </a:r>
            </a:p>
            <a:p>
              <a:pPr marL="750548" lvl="1" indent="-171446">
                <a:buFont typeface="Arial" panose="020B0604020202020204" pitchFamily="34" charset="0"/>
                <a:buChar char="•"/>
              </a:pPr>
              <a:r>
                <a:rPr lang="en-US" sz="1100" dirty="0">
                  <a:solidFill>
                    <a:schemeClr val="bg2"/>
                  </a:solidFill>
                  <a:latin typeface="Roboto Light"/>
                  <a:ea typeface="Roboto Light"/>
                </a:rPr>
                <a:t>Requires patients to try a lower cost, higher tiered medication before moving to a higher-cost one</a:t>
              </a:r>
            </a:p>
            <a:p>
              <a:pPr marL="121914">
                <a:spcAft>
                  <a:spcPts val="200"/>
                </a:spcAft>
              </a:pPr>
              <a:r>
                <a:rPr lang="en-US" sz="1100" dirty="0">
                  <a:solidFill>
                    <a:schemeClr val="bg2"/>
                  </a:solidFill>
                  <a:latin typeface="Roboto Light"/>
                  <a:ea typeface="Roboto Light"/>
                </a:rPr>
                <a:t>4. Quantity limits</a:t>
              </a:r>
            </a:p>
            <a:p>
              <a:pPr marL="750548" lvl="1" indent="-171446">
                <a:buFont typeface="Arial" panose="020B0604020202020204" pitchFamily="34" charset="0"/>
                <a:buChar char="•"/>
              </a:pPr>
              <a:r>
                <a:rPr lang="en-US" sz="1100" dirty="0">
                  <a:solidFill>
                    <a:schemeClr val="bg2"/>
                  </a:solidFill>
                  <a:latin typeface="Roboto Light"/>
                  <a:ea typeface="Roboto Light"/>
                </a:rPr>
                <a:t>Ensures appropriate utilization by limiting quantities per days supply based on a medication’s FDA approved package insert</a:t>
              </a:r>
            </a:p>
            <a:p>
              <a:pPr marL="750548" lvl="1" indent="-171446">
                <a:buFont typeface="Arial" panose="020B0604020202020204" pitchFamily="34" charset="0"/>
                <a:buChar char="•"/>
              </a:pPr>
              <a:r>
                <a:rPr lang="en-US" sz="1100" dirty="0">
                  <a:solidFill>
                    <a:schemeClr val="bg2"/>
                  </a:solidFill>
                  <a:latin typeface="Roboto Light"/>
                  <a:ea typeface="Roboto Light"/>
                </a:rPr>
                <a:t>Helpful for high-cost medications</a:t>
              </a:r>
            </a:p>
          </p:txBody>
        </p:sp>
        <p:sp>
          <p:nvSpPr>
            <p:cNvPr id="21" name="Rectangle 20">
              <a:extLst>
                <a:ext uri="{FF2B5EF4-FFF2-40B4-BE49-F238E27FC236}">
                  <a16:creationId xmlns:a16="http://schemas.microsoft.com/office/drawing/2014/main" id="{E855B6E0-E6F6-7D79-E286-06BE51E9D758}"/>
                </a:ext>
              </a:extLst>
            </p:cNvPr>
            <p:cNvSpPr/>
            <p:nvPr/>
          </p:nvSpPr>
          <p:spPr>
            <a:xfrm>
              <a:off x="874638" y="1101662"/>
              <a:ext cx="1656816" cy="22874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latin typeface="Century Schoolbook" panose="02040604050505020304" pitchFamily="18" charset="0"/>
                </a:rPr>
                <a:t>Cost Strategies</a:t>
              </a:r>
            </a:p>
          </p:txBody>
        </p:sp>
      </p:grpSp>
      <p:grpSp>
        <p:nvGrpSpPr>
          <p:cNvPr id="22" name="Group 21">
            <a:extLst>
              <a:ext uri="{FF2B5EF4-FFF2-40B4-BE49-F238E27FC236}">
                <a16:creationId xmlns:a16="http://schemas.microsoft.com/office/drawing/2014/main" id="{08D12E95-6ED9-6847-21A4-8934E6AE4306}"/>
              </a:ext>
            </a:extLst>
          </p:cNvPr>
          <p:cNvGrpSpPr/>
          <p:nvPr/>
        </p:nvGrpSpPr>
        <p:grpSpPr>
          <a:xfrm>
            <a:off x="6096001" y="2998109"/>
            <a:ext cx="5341139" cy="3253517"/>
            <a:chOff x="694497" y="1101661"/>
            <a:chExt cx="1624256" cy="2440134"/>
          </a:xfrm>
        </p:grpSpPr>
        <p:sp>
          <p:nvSpPr>
            <p:cNvPr id="23" name="TextBox 22">
              <a:extLst>
                <a:ext uri="{FF2B5EF4-FFF2-40B4-BE49-F238E27FC236}">
                  <a16:creationId xmlns:a16="http://schemas.microsoft.com/office/drawing/2014/main" id="{7858196D-B5F1-F45B-5913-C34387DD4461}"/>
                </a:ext>
              </a:extLst>
            </p:cNvPr>
            <p:cNvSpPr txBox="1"/>
            <p:nvPr/>
          </p:nvSpPr>
          <p:spPr>
            <a:xfrm>
              <a:off x="694497" y="1343119"/>
              <a:ext cx="1624256" cy="2198676"/>
            </a:xfrm>
            <a:prstGeom prst="rect">
              <a:avLst/>
            </a:prstGeom>
            <a:solidFill>
              <a:schemeClr val="bg1">
                <a:lumMod val="95000"/>
              </a:schemeClr>
            </a:solidFill>
          </p:spPr>
          <p:txBody>
            <a:bodyPr wrap="square" lIns="121920" tIns="60960" rIns="121920" bIns="6096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1914">
                <a:spcBef>
                  <a:spcPts val="1200"/>
                </a:spcBef>
                <a:spcAft>
                  <a:spcPts val="300"/>
                </a:spcAft>
              </a:pPr>
              <a:r>
                <a:rPr lang="en-US" sz="1100">
                  <a:solidFill>
                    <a:schemeClr val="bg2"/>
                  </a:solidFill>
                  <a:latin typeface="Roboto Light"/>
                  <a:ea typeface="Roboto Light"/>
                </a:rPr>
                <a:t>1. PBM diabetes care programs </a:t>
              </a:r>
            </a:p>
            <a:p>
              <a:pPr marL="750548" lvl="1" indent="-171446">
                <a:buFont typeface="Arial" panose="020B0604020202020204" pitchFamily="34" charset="0"/>
                <a:buChar char="•"/>
              </a:pPr>
              <a:r>
                <a:rPr lang="en-US" sz="1100">
                  <a:solidFill>
                    <a:schemeClr val="bg2"/>
                  </a:solidFill>
                  <a:latin typeface="Roboto Light"/>
                  <a:ea typeface="Roboto Light"/>
                </a:rPr>
                <a:t>Clinical programs connecting patients with clinicians (i.e. RN, HCP) to support disease and medication management</a:t>
              </a:r>
            </a:p>
            <a:p>
              <a:pPr marL="121914">
                <a:spcBef>
                  <a:spcPts val="600"/>
                </a:spcBef>
                <a:spcAft>
                  <a:spcPts val="300"/>
                </a:spcAft>
              </a:pPr>
              <a:r>
                <a:rPr lang="en-US" sz="1100">
                  <a:solidFill>
                    <a:schemeClr val="bg2"/>
                  </a:solidFill>
                  <a:latin typeface="Roboto Light"/>
                  <a:ea typeface="Roboto Light"/>
                </a:rPr>
                <a:t>2. Adherence programs</a:t>
              </a:r>
            </a:p>
            <a:p>
              <a:pPr marL="750548" lvl="1" indent="-171446">
                <a:buFont typeface="Arial" panose="020B0604020202020204" pitchFamily="34" charset="0"/>
                <a:buChar char="•"/>
              </a:pPr>
              <a:r>
                <a:rPr lang="en-US" sz="1100">
                  <a:solidFill>
                    <a:schemeClr val="bg2"/>
                  </a:solidFill>
                  <a:latin typeface="Roboto Light"/>
                  <a:ea typeface="Roboto Light"/>
                </a:rPr>
                <a:t>Ability to leverage Rx fill metrics to improve diabetes medication adherence</a:t>
              </a:r>
            </a:p>
            <a:p>
              <a:pPr marL="750548" lvl="1" indent="-171446">
                <a:buFont typeface="Arial" panose="020B0604020202020204" pitchFamily="34" charset="0"/>
                <a:buChar char="•"/>
              </a:pPr>
              <a:r>
                <a:rPr lang="en-US" sz="1100">
                  <a:solidFill>
                    <a:schemeClr val="bg2"/>
                  </a:solidFill>
                  <a:latin typeface="Roboto Light"/>
                  <a:ea typeface="Roboto Light"/>
                </a:rPr>
                <a:t>These can be paired with Medication Therapy Management (MTM) or Polypharmacy management </a:t>
              </a:r>
            </a:p>
            <a:p>
              <a:pPr marL="121914">
                <a:spcBef>
                  <a:spcPts val="600"/>
                </a:spcBef>
                <a:spcAft>
                  <a:spcPts val="300"/>
                </a:spcAft>
              </a:pPr>
              <a:r>
                <a:rPr lang="en-US" sz="1100">
                  <a:solidFill>
                    <a:schemeClr val="bg2"/>
                  </a:solidFill>
                  <a:latin typeface="Roboto Light"/>
                  <a:ea typeface="Roboto Light"/>
                </a:rPr>
                <a:t>3. Integrated/whole health programs</a:t>
              </a:r>
            </a:p>
            <a:p>
              <a:pPr marL="750548" lvl="1" indent="-171446">
                <a:buFont typeface="Arial" panose="020B0604020202020204" pitchFamily="34" charset="0"/>
                <a:buChar char="•"/>
              </a:pPr>
              <a:r>
                <a:rPr lang="en-US" sz="1100">
                  <a:solidFill>
                    <a:schemeClr val="bg2"/>
                  </a:solidFill>
                  <a:latin typeface="Roboto Light"/>
                  <a:ea typeface="Roboto Light"/>
                </a:rPr>
                <a:t>Coordinated care programs that manage patient’s pharmacy and medical benefits</a:t>
              </a:r>
            </a:p>
            <a:p>
              <a:pPr marL="750548" lvl="1" indent="-171446">
                <a:buFont typeface="Arial" panose="020B0604020202020204" pitchFamily="34" charset="0"/>
                <a:buChar char="•"/>
              </a:pPr>
              <a:r>
                <a:rPr lang="en-US" sz="1100">
                  <a:solidFill>
                    <a:schemeClr val="bg2"/>
                  </a:solidFill>
                  <a:latin typeface="Roboto Light"/>
                  <a:ea typeface="Roboto Light"/>
                </a:rPr>
                <a:t>Supported by integrating PBM and medical carrier benefits</a:t>
              </a:r>
            </a:p>
            <a:p>
              <a:pPr marL="750548" lvl="1" indent="-171446">
                <a:buFont typeface="Arial" panose="020B0604020202020204" pitchFamily="34" charset="0"/>
                <a:buChar char="•"/>
              </a:pPr>
              <a:endParaRPr lang="en-US" sz="1100">
                <a:solidFill>
                  <a:schemeClr val="bg2"/>
                </a:solidFill>
                <a:latin typeface="Roboto Light"/>
                <a:ea typeface="Roboto Light"/>
              </a:endParaRPr>
            </a:p>
            <a:p>
              <a:pPr marL="750548" lvl="1" indent="-171446">
                <a:buFont typeface="Arial" panose="020B0604020202020204" pitchFamily="34" charset="0"/>
                <a:buChar char="•"/>
              </a:pPr>
              <a:endParaRPr lang="en-US" sz="1100">
                <a:solidFill>
                  <a:schemeClr val="bg2"/>
                </a:solidFill>
                <a:latin typeface="Roboto Light"/>
                <a:ea typeface="Roboto Light"/>
              </a:endParaRPr>
            </a:p>
            <a:p>
              <a:pPr marL="750548" lvl="1" indent="-171446">
                <a:buFont typeface="Arial" panose="020B0604020202020204" pitchFamily="34" charset="0"/>
                <a:buChar char="•"/>
              </a:pPr>
              <a:endParaRPr lang="en-US" sz="1100">
                <a:solidFill>
                  <a:schemeClr val="bg2"/>
                </a:solidFill>
                <a:latin typeface="Roboto Light"/>
                <a:ea typeface="Roboto Light"/>
              </a:endParaRPr>
            </a:p>
          </p:txBody>
        </p:sp>
        <p:sp>
          <p:nvSpPr>
            <p:cNvPr id="30" name="Rectangle 29">
              <a:extLst>
                <a:ext uri="{FF2B5EF4-FFF2-40B4-BE49-F238E27FC236}">
                  <a16:creationId xmlns:a16="http://schemas.microsoft.com/office/drawing/2014/main" id="{E893563A-8A1E-A602-30A6-7D4B254652EE}"/>
                </a:ext>
              </a:extLst>
            </p:cNvPr>
            <p:cNvSpPr/>
            <p:nvPr/>
          </p:nvSpPr>
          <p:spPr>
            <a:xfrm>
              <a:off x="694497" y="1101661"/>
              <a:ext cx="1624256" cy="22874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latin typeface="Century Schoolbook" panose="02040604050505020304" pitchFamily="18" charset="0"/>
                </a:rPr>
                <a:t>Clinical Management Strategies</a:t>
              </a:r>
            </a:p>
          </p:txBody>
        </p:sp>
      </p:grpSp>
    </p:spTree>
    <p:extLst>
      <p:ext uri="{BB962C8B-B14F-4D97-AF65-F5344CB8AC3E}">
        <p14:creationId xmlns:p14="http://schemas.microsoft.com/office/powerpoint/2010/main" val="892377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96958C4C-02C8-A48D-E0E3-FC7ECD3B87E2}"/>
              </a:ext>
            </a:extLst>
          </p:cNvPr>
          <p:cNvSpPr>
            <a:spLocks noGrp="1"/>
          </p:cNvSpPr>
          <p:nvPr>
            <p:ph type="sldNum" idx="10"/>
          </p:nvPr>
        </p:nvSpPr>
        <p:spPr>
          <a:xfrm>
            <a:off x="293031" y="6263813"/>
            <a:ext cx="224405" cy="332915"/>
          </a:xfrm>
        </p:spPr>
        <p:txBody>
          <a:bodyPr/>
          <a:lstStyle/>
          <a:p>
            <a:fld id="{00000000-1234-1234-1234-123412341234}" type="slidenum">
              <a:rPr lang="en" smtClean="0"/>
              <a:pPr/>
              <a:t>13</a:t>
            </a:fld>
            <a:endParaRPr lang="en"/>
          </a:p>
        </p:txBody>
      </p:sp>
      <p:sp>
        <p:nvSpPr>
          <p:cNvPr id="11" name="TextBox 10">
            <a:extLst>
              <a:ext uri="{FF2B5EF4-FFF2-40B4-BE49-F238E27FC236}">
                <a16:creationId xmlns:a16="http://schemas.microsoft.com/office/drawing/2014/main" id="{B1909D05-63EA-FD98-C081-9F381BCAE088}"/>
              </a:ext>
            </a:extLst>
          </p:cNvPr>
          <p:cNvSpPr txBox="1"/>
          <p:nvPr/>
        </p:nvSpPr>
        <p:spPr>
          <a:xfrm>
            <a:off x="517438" y="225260"/>
            <a:ext cx="11085559" cy="815608"/>
          </a:xfrm>
          <a:prstGeom prst="rect">
            <a:avLst/>
          </a:prstGeom>
          <a:noFill/>
        </p:spPr>
        <p:txBody>
          <a:bodyPr wrap="square" lIns="121920" tIns="60960" rIns="121920" bIns="60960" rtlCol="0" anchor="t">
            <a:spAutoFit/>
          </a:bodyPr>
          <a:lstStyle/>
          <a:p>
            <a:pPr algn="ctr">
              <a:spcAft>
                <a:spcPts val="600"/>
              </a:spcAft>
            </a:pPr>
            <a:r>
              <a:rPr lang="en-US" sz="1600" b="1">
                <a:solidFill>
                  <a:schemeClr val="bg2"/>
                </a:solidFill>
                <a:latin typeface="Century Schoolbook"/>
                <a:ea typeface="Roboto Light"/>
              </a:rPr>
              <a:t>Relevant Industry News</a:t>
            </a:r>
          </a:p>
          <a:p>
            <a:pPr algn="ctr">
              <a:spcAft>
                <a:spcPts val="600"/>
              </a:spcAft>
            </a:pPr>
            <a:r>
              <a:rPr lang="en-US" sz="2400" b="1">
                <a:latin typeface="Century Schoolbook"/>
              </a:rPr>
              <a:t>Innovative GLP-1 Weight Loss Coverage Strategies</a:t>
            </a:r>
            <a:endParaRPr lang="en-US" sz="2400"/>
          </a:p>
        </p:txBody>
      </p:sp>
      <p:grpSp>
        <p:nvGrpSpPr>
          <p:cNvPr id="15" name="Group 14">
            <a:extLst>
              <a:ext uri="{FF2B5EF4-FFF2-40B4-BE49-F238E27FC236}">
                <a16:creationId xmlns:a16="http://schemas.microsoft.com/office/drawing/2014/main" id="{EC7BD927-B308-1A02-4FAB-0E514923A30D}"/>
              </a:ext>
            </a:extLst>
          </p:cNvPr>
          <p:cNvGrpSpPr/>
          <p:nvPr/>
        </p:nvGrpSpPr>
        <p:grpSpPr>
          <a:xfrm>
            <a:off x="272340" y="1949801"/>
            <a:ext cx="3747483" cy="4047538"/>
            <a:chOff x="889285" y="1101662"/>
            <a:chExt cx="2687268" cy="3035661"/>
          </a:xfrm>
        </p:grpSpPr>
        <p:sp>
          <p:nvSpPr>
            <p:cNvPr id="16" name="TextBox 15">
              <a:extLst>
                <a:ext uri="{FF2B5EF4-FFF2-40B4-BE49-F238E27FC236}">
                  <a16:creationId xmlns:a16="http://schemas.microsoft.com/office/drawing/2014/main" id="{843C9E53-9D6F-135A-FF4F-0E464B366482}"/>
                </a:ext>
              </a:extLst>
            </p:cNvPr>
            <p:cNvSpPr txBox="1"/>
            <p:nvPr/>
          </p:nvSpPr>
          <p:spPr>
            <a:xfrm>
              <a:off x="889285" y="1459660"/>
              <a:ext cx="2687268" cy="2677663"/>
            </a:xfrm>
            <a:prstGeom prst="rect">
              <a:avLst/>
            </a:prstGeom>
            <a:solidFill>
              <a:schemeClr val="bg1">
                <a:lumMod val="95000"/>
              </a:schemeClr>
            </a:solidFill>
          </p:spPr>
          <p:txBody>
            <a:bodyPr wrap="square" lIns="91440" tIns="45720" rIns="91440" bIns="45720" rtlCol="0" anchor="t">
              <a:spAutoFit/>
            </a:bodyPr>
            <a:lstStyle/>
            <a:p>
              <a:r>
                <a:rPr lang="en-US" sz="1200" b="1">
                  <a:solidFill>
                    <a:srgbClr val="0D0D0D"/>
                  </a:solidFill>
                  <a:latin typeface="Roboto Light"/>
                  <a:ea typeface="Roboto Light"/>
                  <a:cs typeface="Roboto Light"/>
                </a:rPr>
                <a:t>Strategy: </a:t>
              </a:r>
              <a:r>
                <a:rPr lang="en-US" sz="1200">
                  <a:solidFill>
                    <a:srgbClr val="0D0D0D"/>
                  </a:solidFill>
                  <a:latin typeface="Roboto Light"/>
                  <a:ea typeface="Roboto Light"/>
                  <a:cs typeface="Roboto Light"/>
                </a:rPr>
                <a:t>Removing coverage entirely for GLP-1s treating weight loss</a:t>
              </a:r>
            </a:p>
            <a:p>
              <a:endParaRPr lang="en-US" sz="1200">
                <a:solidFill>
                  <a:srgbClr val="0D0D0D"/>
                </a:solidFill>
                <a:latin typeface="Roboto Light"/>
                <a:ea typeface="Roboto Light"/>
                <a:cs typeface="Roboto Light"/>
              </a:endParaRPr>
            </a:p>
            <a:p>
              <a:r>
                <a:rPr lang="en-US" sz="1200" b="1">
                  <a:solidFill>
                    <a:srgbClr val="0D0D0D"/>
                  </a:solidFill>
                  <a:latin typeface="Roboto Light"/>
                  <a:ea typeface="Roboto Light"/>
                  <a:cs typeface="Roboto Light"/>
                </a:rPr>
                <a:t>How It Works:</a:t>
              </a:r>
            </a:p>
            <a:p>
              <a:pPr marL="171450" indent="-171450">
                <a:buFont typeface="Arial,Sans-Serif" panose="020B0604020202020204" pitchFamily="34" charset="0"/>
                <a:buChar char="•"/>
              </a:pPr>
              <a:r>
                <a:rPr lang="en-US" sz="1200">
                  <a:solidFill>
                    <a:srgbClr val="0D0D0D"/>
                  </a:solidFill>
                  <a:latin typeface="Roboto Light"/>
                  <a:ea typeface="Roboto Light"/>
                  <a:cs typeface="Roboto Light"/>
                </a:rPr>
                <a:t>Effective April 1st, 2024, North Carolina State Health Plan has discontinued coverage of GLP-1 and GIP-GLP-1 agonist medications for weight loss within the State Health Plan.</a:t>
              </a:r>
              <a:endParaRPr lang="en-US" sz="1200">
                <a:solidFill>
                  <a:srgbClr val="14289B"/>
                </a:solidFill>
                <a:latin typeface="Roboto Light"/>
                <a:ea typeface="Roboto Light"/>
                <a:cs typeface="Roboto Light"/>
              </a:endParaRPr>
            </a:p>
            <a:p>
              <a:pPr marL="171450" indent="-171450">
                <a:buFont typeface="Arial,Sans-Serif" panose="020B0604020202020204" pitchFamily="34" charset="0"/>
                <a:buChar char="•"/>
              </a:pPr>
              <a:r>
                <a:rPr lang="en-US" sz="1200">
                  <a:solidFill>
                    <a:srgbClr val="0D0D0D"/>
                  </a:solidFill>
                  <a:latin typeface="Roboto Light"/>
                  <a:ea typeface="Roboto Light"/>
                  <a:cs typeface="Roboto Light"/>
                </a:rPr>
                <a:t>The State plan will still cover weight loss as a therapeutic class, including medications such as </a:t>
              </a:r>
              <a:r>
                <a:rPr lang="en-US" sz="1200">
                  <a:solidFill>
                    <a:srgbClr val="212529"/>
                  </a:solidFill>
                  <a:latin typeface="Roboto Light"/>
                  <a:ea typeface="Roboto Light"/>
                  <a:cs typeface="Roboto Light"/>
                </a:rPr>
                <a:t>phentermine, </a:t>
              </a:r>
              <a:r>
                <a:rPr lang="en-US" sz="1200" err="1">
                  <a:solidFill>
                    <a:srgbClr val="212529"/>
                  </a:solidFill>
                  <a:latin typeface="Roboto Light"/>
                  <a:ea typeface="Roboto Light"/>
                  <a:cs typeface="Roboto Light"/>
                </a:rPr>
                <a:t>Adipex</a:t>
              </a:r>
              <a:r>
                <a:rPr lang="en-US" sz="1200">
                  <a:solidFill>
                    <a:srgbClr val="212529"/>
                  </a:solidFill>
                  <a:latin typeface="Roboto Light"/>
                  <a:ea typeface="Roboto Light"/>
                  <a:cs typeface="Roboto Light"/>
                </a:rPr>
                <a:t>-P, or Orlistat. </a:t>
              </a:r>
            </a:p>
            <a:p>
              <a:pPr marL="171450" indent="-171450">
                <a:buFont typeface="Arial" panose="020B0604020202020204" pitchFamily="34" charset="0"/>
                <a:buChar char="•"/>
              </a:pPr>
              <a:r>
                <a:rPr lang="en-US" sz="1200">
                  <a:solidFill>
                    <a:srgbClr val="212529"/>
                  </a:solidFill>
                  <a:latin typeface="Roboto Light"/>
                  <a:ea typeface="Roboto Light"/>
                  <a:cs typeface="Roboto Light"/>
                </a:rPr>
                <a:t>Diabetic GLP-1s are still covered on the health plan and have not been discontinued. </a:t>
              </a:r>
            </a:p>
            <a:p>
              <a:endParaRPr lang="en-US" sz="1200">
                <a:solidFill>
                  <a:srgbClr val="0D0D0D"/>
                </a:solidFill>
                <a:latin typeface="Roboto Light"/>
                <a:ea typeface="Roboto Light"/>
                <a:cs typeface="Roboto Light"/>
              </a:endParaRPr>
            </a:p>
            <a:p>
              <a:r>
                <a:rPr lang="en-US" sz="1200" b="1">
                  <a:solidFill>
                    <a:srgbClr val="0D0D0D"/>
                  </a:solidFill>
                  <a:latin typeface="Roboto Light"/>
                  <a:ea typeface="Roboto Light"/>
                  <a:cs typeface="Roboto Light"/>
                </a:rPr>
                <a:t>Desired Impact: </a:t>
              </a:r>
              <a:r>
                <a:rPr lang="en-US" sz="1200">
                  <a:solidFill>
                    <a:srgbClr val="212529"/>
                  </a:solidFill>
                  <a:latin typeface="Roboto Light"/>
                  <a:ea typeface="Roboto Light"/>
                  <a:cs typeface="Roboto Light"/>
                </a:rPr>
                <a:t>This change is projected to save the State of North Carolina nearly $100 million in the first year alone.</a:t>
              </a:r>
            </a:p>
            <a:p>
              <a:pPr marL="91440"/>
              <a:endParaRPr lang="en-US" sz="1100">
                <a:solidFill>
                  <a:schemeClr val="bg2"/>
                </a:solidFill>
                <a:latin typeface="Roboto Light"/>
                <a:ea typeface="Roboto Light"/>
                <a:cs typeface="Roboto Light"/>
              </a:endParaRPr>
            </a:p>
            <a:p>
              <a:pPr marL="91440"/>
              <a:endParaRPr lang="en-US" sz="1100">
                <a:solidFill>
                  <a:schemeClr val="bg2"/>
                </a:solidFill>
                <a:latin typeface="Roboto Light"/>
                <a:ea typeface="Roboto Light"/>
                <a:cs typeface="Roboto Light"/>
              </a:endParaRPr>
            </a:p>
          </p:txBody>
        </p:sp>
        <p:sp>
          <p:nvSpPr>
            <p:cNvPr id="17" name="Rectangle 16">
              <a:extLst>
                <a:ext uri="{FF2B5EF4-FFF2-40B4-BE49-F238E27FC236}">
                  <a16:creationId xmlns:a16="http://schemas.microsoft.com/office/drawing/2014/main" id="{5E9A9FB6-D4CB-D996-84AC-CD6DFC6E9C6F}"/>
                </a:ext>
              </a:extLst>
            </p:cNvPr>
            <p:cNvSpPr/>
            <p:nvPr/>
          </p:nvSpPr>
          <p:spPr>
            <a:xfrm>
              <a:off x="889285" y="1101662"/>
              <a:ext cx="2687268" cy="34406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400">
                  <a:latin typeface="Century Schoolbook"/>
                </a:rPr>
                <a:t>Strategy 1: </a:t>
              </a:r>
            </a:p>
            <a:p>
              <a:pPr algn="ctr"/>
              <a:r>
                <a:rPr lang="en-US" sz="1400">
                  <a:solidFill>
                    <a:schemeClr val="bg1"/>
                  </a:solidFill>
                  <a:latin typeface="Century Schoolbook"/>
                </a:rPr>
                <a:t>State of North Carolina </a:t>
              </a:r>
              <a:endParaRPr lang="en-US" sz="2400">
                <a:solidFill>
                  <a:schemeClr val="bg1"/>
                </a:solidFill>
              </a:endParaRPr>
            </a:p>
          </p:txBody>
        </p:sp>
      </p:grpSp>
      <p:sp>
        <p:nvSpPr>
          <p:cNvPr id="7" name="TextBox 6">
            <a:extLst>
              <a:ext uri="{FF2B5EF4-FFF2-40B4-BE49-F238E27FC236}">
                <a16:creationId xmlns:a16="http://schemas.microsoft.com/office/drawing/2014/main" id="{11B6CB90-ACC9-DD07-16A6-D519A2387B21}"/>
              </a:ext>
            </a:extLst>
          </p:cNvPr>
          <p:cNvSpPr txBox="1"/>
          <p:nvPr/>
        </p:nvSpPr>
        <p:spPr>
          <a:xfrm>
            <a:off x="618066" y="1163511"/>
            <a:ext cx="10784690" cy="1015663"/>
          </a:xfrm>
          <a:prstGeom prst="rect">
            <a:avLst/>
          </a:prstGeom>
          <a:noFill/>
        </p:spPr>
        <p:txBody>
          <a:bodyPr wrap="square" lIns="91440" tIns="45720" rIns="91440" bIns="45720" anchor="t">
            <a:spAutoFit/>
          </a:bodyPr>
          <a:lstStyle/>
          <a:p>
            <a:pPr algn="ctr">
              <a:defRPr/>
            </a:pPr>
            <a:r>
              <a:rPr lang="en-US" sz="1400">
                <a:solidFill>
                  <a:schemeClr val="bg2"/>
                </a:solidFill>
                <a:latin typeface="Roboto Light" panose="02000000000000000000" pitchFamily="2" charset="0"/>
                <a:ea typeface="Roboto Light" panose="02000000000000000000" pitchFamily="2" charset="0"/>
                <a:cs typeface="Roboto Light" panose="02000000000000000000" pitchFamily="2" charset="0"/>
              </a:rPr>
              <a:t>As the rise of GLP-1s continue, employers are feeling pressured to navigate coverage of this drug class for weight loss. Below are three unique and innovative strategies that plan sponsors have recently implemented to address weight loss coverage amidst rising costs. </a:t>
            </a:r>
            <a:br>
              <a:rPr lang="en-US">
                <a:latin typeface="Roboto Light" panose="02000000000000000000" pitchFamily="2" charset="0"/>
                <a:ea typeface="Roboto Light" panose="02000000000000000000" pitchFamily="2" charset="0"/>
                <a:cs typeface="Roboto Light" panose="02000000000000000000" pitchFamily="2" charset="0"/>
              </a:rPr>
            </a:br>
            <a:endParaRPr lang="en-US">
              <a:latin typeface="Roboto Light" panose="02000000000000000000" pitchFamily="2" charset="0"/>
              <a:ea typeface="Roboto Light" panose="02000000000000000000" pitchFamily="2" charset="0"/>
              <a:cs typeface="Roboto Light" panose="02000000000000000000" pitchFamily="2" charset="0"/>
            </a:endParaRPr>
          </a:p>
          <a:p>
            <a:pPr algn="ctr">
              <a:defRPr/>
            </a:pPr>
            <a:endParaRPr lang="en-US" sz="1400">
              <a:solidFill>
                <a:schemeClr val="bg2"/>
              </a:solidFill>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8" name="Group 7">
            <a:extLst>
              <a:ext uri="{FF2B5EF4-FFF2-40B4-BE49-F238E27FC236}">
                <a16:creationId xmlns:a16="http://schemas.microsoft.com/office/drawing/2014/main" id="{9250B460-051F-B4DC-4A8F-7DF798BE662D}"/>
              </a:ext>
            </a:extLst>
          </p:cNvPr>
          <p:cNvGrpSpPr/>
          <p:nvPr/>
        </p:nvGrpSpPr>
        <p:grpSpPr>
          <a:xfrm>
            <a:off x="4143616" y="1949801"/>
            <a:ext cx="3747483" cy="4082981"/>
            <a:chOff x="889285" y="1101662"/>
            <a:chExt cx="2687268" cy="3062242"/>
          </a:xfrm>
        </p:grpSpPr>
        <p:sp>
          <p:nvSpPr>
            <p:cNvPr id="10" name="TextBox 9">
              <a:extLst>
                <a:ext uri="{FF2B5EF4-FFF2-40B4-BE49-F238E27FC236}">
                  <a16:creationId xmlns:a16="http://schemas.microsoft.com/office/drawing/2014/main" id="{071947B9-78F2-2C66-42DD-E694C1816E4A}"/>
                </a:ext>
              </a:extLst>
            </p:cNvPr>
            <p:cNvSpPr txBox="1"/>
            <p:nvPr/>
          </p:nvSpPr>
          <p:spPr>
            <a:xfrm>
              <a:off x="889285" y="1463159"/>
              <a:ext cx="2687268" cy="2700745"/>
            </a:xfrm>
            <a:prstGeom prst="rect">
              <a:avLst/>
            </a:prstGeom>
            <a:solidFill>
              <a:schemeClr val="bg1">
                <a:lumMod val="95000"/>
              </a:schemeClr>
            </a:solidFill>
          </p:spPr>
          <p:txBody>
            <a:bodyPr wrap="square" lIns="91440" tIns="45720" rIns="91440" bIns="45720" rtlCol="0" anchor="t">
              <a:spAutoFit/>
            </a:bodyPr>
            <a:lstStyle/>
            <a:p>
              <a:pPr marL="0" lvl="3"/>
              <a:r>
                <a:rPr lang="en-US" sz="1200" b="1">
                  <a:solidFill>
                    <a:schemeClr val="bg2"/>
                  </a:solidFill>
                  <a:latin typeface="Roboto Light" panose="02000000000000000000" pitchFamily="2" charset="0"/>
                  <a:ea typeface="Roboto Light" panose="02000000000000000000" pitchFamily="2" charset="0"/>
                  <a:cs typeface="Roboto Light" panose="02000000000000000000" pitchFamily="2" charset="0"/>
                </a:rPr>
                <a:t>Strategy</a:t>
              </a:r>
              <a:r>
                <a:rPr lang="en-US" sz="1200">
                  <a:solidFill>
                    <a:schemeClr val="bg2"/>
                  </a:solidFill>
                  <a:latin typeface="Roboto Light" panose="02000000000000000000" pitchFamily="2" charset="0"/>
                  <a:ea typeface="Roboto Light" panose="02000000000000000000" pitchFamily="2" charset="0"/>
                  <a:cs typeface="Roboto Light" panose="02000000000000000000" pitchFamily="2" charset="0"/>
                </a:rPr>
                <a:t>: Implementing a member lifetime coverage limit</a:t>
              </a:r>
            </a:p>
            <a:p>
              <a:endParaRPr lang="en-US" sz="1200">
                <a:solidFill>
                  <a:srgbClr val="0D0D0D"/>
                </a:solidFill>
                <a:latin typeface="Roboto Light"/>
                <a:ea typeface="Roboto Light"/>
                <a:cs typeface="Roboto Light"/>
              </a:endParaRPr>
            </a:p>
            <a:p>
              <a:r>
                <a:rPr lang="en-US" sz="1200" b="1">
                  <a:solidFill>
                    <a:srgbClr val="0D0D0D"/>
                  </a:solidFill>
                  <a:latin typeface="Roboto Light"/>
                  <a:ea typeface="Roboto Light"/>
                  <a:cs typeface="Roboto Light"/>
                </a:rPr>
                <a:t>How It Works:</a:t>
              </a:r>
            </a:p>
            <a:p>
              <a:pPr marL="257175" lvl="3" indent="-257175">
                <a:buFont typeface="Arial,Sans-Serif" panose="020B0604020202020204" pitchFamily="34" charset="0"/>
                <a:buChar char="•"/>
              </a:pPr>
              <a:r>
                <a:rPr lang="en-US" sz="1200">
                  <a:solidFill>
                    <a:schemeClr val="bg2"/>
                  </a:solidFill>
                  <a:latin typeface="Roboto Light" panose="02000000000000000000" pitchFamily="2" charset="0"/>
                  <a:ea typeface="Roboto Light" panose="02000000000000000000" pitchFamily="2" charset="0"/>
                  <a:cs typeface="Roboto Light" panose="02000000000000000000" pitchFamily="2" charset="0"/>
                </a:rPr>
                <a:t>The Mayo Medical Plan has limited the use of GLP-1s for weight loss starting in 2024. </a:t>
              </a:r>
            </a:p>
            <a:p>
              <a:pPr marL="257175" lvl="3" indent="-257175">
                <a:buFont typeface="Arial,Sans-Serif" panose="020B0604020202020204" pitchFamily="34" charset="0"/>
                <a:buChar char="•"/>
              </a:pPr>
              <a:r>
                <a:rPr lang="en-US" sz="1200">
                  <a:solidFill>
                    <a:schemeClr val="bg2"/>
                  </a:solidFill>
                  <a:latin typeface="Roboto Light" panose="02000000000000000000" pitchFamily="2" charset="0"/>
                  <a:ea typeface="Roboto Light" panose="02000000000000000000" pitchFamily="2" charset="0"/>
                  <a:cs typeface="Roboto Light" panose="02000000000000000000" pitchFamily="2" charset="0"/>
                </a:rPr>
                <a:t>Medica, the administrator of the Mayo Medical Plan, has implemented a lifetime limit of $20,000 for coverage of weight loss medications (GLP-1s and other weight loss classes)</a:t>
              </a:r>
            </a:p>
            <a:p>
              <a:pPr marL="257175" lvl="3" indent="-257175">
                <a:buFont typeface="Arial,Sans-Serif" panose="020B0604020202020204" pitchFamily="34" charset="0"/>
                <a:buChar char="•"/>
              </a:pPr>
              <a:r>
                <a:rPr lang="en-US" sz="1200">
                  <a:solidFill>
                    <a:schemeClr val="bg2"/>
                  </a:solidFill>
                  <a:latin typeface="Roboto Light" panose="02000000000000000000" pitchFamily="2" charset="0"/>
                  <a:ea typeface="Roboto Light" panose="02000000000000000000" pitchFamily="2" charset="0"/>
                  <a:cs typeface="Roboto Light" panose="02000000000000000000" pitchFamily="2" charset="0"/>
                </a:rPr>
                <a:t>This lifetime limit does not apply to diabetic GLP-1s (Ozempic, Trulicity, or </a:t>
              </a:r>
              <a:r>
                <a:rPr lang="en-US" sz="1200" err="1">
                  <a:solidFill>
                    <a:schemeClr val="bg2"/>
                  </a:solidFill>
                  <a:latin typeface="Roboto Light" panose="02000000000000000000" pitchFamily="2" charset="0"/>
                  <a:ea typeface="Roboto Light" panose="02000000000000000000" pitchFamily="2" charset="0"/>
                  <a:cs typeface="Roboto Light" panose="02000000000000000000" pitchFamily="2" charset="0"/>
                </a:rPr>
                <a:t>Mounjaro</a:t>
              </a:r>
              <a:r>
                <a:rPr lang="en-US" sz="1200">
                  <a:solidFill>
                    <a:schemeClr val="bg2"/>
                  </a:solidFill>
                  <a:latin typeface="Roboto Light" panose="02000000000000000000" pitchFamily="2" charset="0"/>
                  <a:ea typeface="Roboto Light" panose="02000000000000000000" pitchFamily="2" charset="0"/>
                  <a:cs typeface="Roboto Light" panose="02000000000000000000" pitchFamily="2" charset="0"/>
                </a:rPr>
                <a:t>)</a:t>
              </a:r>
            </a:p>
            <a:p>
              <a:pPr marL="257175" lvl="3" indent="-257175">
                <a:buFont typeface="Arial,Sans-Serif" panose="020B0604020202020204" pitchFamily="34" charset="0"/>
                <a:buChar char="•"/>
              </a:pPr>
              <a:r>
                <a:rPr lang="en-US" sz="1200">
                  <a:solidFill>
                    <a:schemeClr val="bg2"/>
                  </a:solidFill>
                  <a:latin typeface="Roboto Light" panose="02000000000000000000" pitchFamily="2" charset="0"/>
                  <a:ea typeface="Roboto Light" panose="02000000000000000000" pitchFamily="2" charset="0"/>
                  <a:cs typeface="Roboto Light" panose="02000000000000000000" pitchFamily="2" charset="0"/>
                </a:rPr>
                <a:t>Lifetime limits on medications have previously been used in other therapeutic classes, such as infertility.  </a:t>
              </a:r>
            </a:p>
            <a:p>
              <a:pPr marL="91440"/>
              <a:endParaRPr lang="en-US" sz="1100">
                <a:solidFill>
                  <a:schemeClr val="bg2"/>
                </a:solidFill>
                <a:latin typeface="Roboto Lt"/>
                <a:ea typeface="Roboto Light"/>
                <a:cs typeface="Roboto Light"/>
              </a:endParaRPr>
            </a:p>
            <a:p>
              <a:pPr marL="91440"/>
              <a:r>
                <a:rPr lang="en-US" sz="1200" b="1">
                  <a:solidFill>
                    <a:srgbClr val="0D0D0D"/>
                  </a:solidFill>
                  <a:latin typeface="Roboto Light"/>
                  <a:ea typeface="Roboto Light"/>
                  <a:cs typeface="Roboto Light"/>
                </a:rPr>
                <a:t>Desired Impact: </a:t>
              </a:r>
              <a:r>
                <a:rPr lang="en-US" sz="1200">
                  <a:solidFill>
                    <a:srgbClr val="212529"/>
                  </a:solidFill>
                  <a:latin typeface="Roboto Light"/>
                  <a:ea typeface="Roboto Light"/>
                  <a:cs typeface="Roboto Light"/>
                </a:rPr>
                <a:t>Deliver some support and coverage while still containing costs</a:t>
              </a:r>
              <a:endParaRPr lang="en-US" sz="1200">
                <a:solidFill>
                  <a:schemeClr val="bg2"/>
                </a:solidFill>
                <a:latin typeface="Roboto Lt"/>
                <a:ea typeface="Roboto Light"/>
                <a:cs typeface="Roboto Light"/>
              </a:endParaRPr>
            </a:p>
            <a:p>
              <a:pPr marL="91440"/>
              <a:endParaRPr lang="en-US" sz="1100">
                <a:solidFill>
                  <a:schemeClr val="bg2"/>
                </a:solidFill>
                <a:latin typeface="Roboto Lt"/>
                <a:ea typeface="Roboto Light"/>
                <a:cs typeface="Roboto Light"/>
              </a:endParaRPr>
            </a:p>
          </p:txBody>
        </p:sp>
        <p:sp>
          <p:nvSpPr>
            <p:cNvPr id="12" name="Rectangle 11">
              <a:extLst>
                <a:ext uri="{FF2B5EF4-FFF2-40B4-BE49-F238E27FC236}">
                  <a16:creationId xmlns:a16="http://schemas.microsoft.com/office/drawing/2014/main" id="{5E26E1AE-78C9-729D-607A-303BD96FA468}"/>
                </a:ext>
              </a:extLst>
            </p:cNvPr>
            <p:cNvSpPr/>
            <p:nvPr/>
          </p:nvSpPr>
          <p:spPr>
            <a:xfrm>
              <a:off x="889285" y="1101662"/>
              <a:ext cx="2687268" cy="34406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400">
                  <a:latin typeface="Century Schoolbook"/>
                </a:rPr>
                <a:t>Strategy 2: </a:t>
              </a:r>
            </a:p>
            <a:p>
              <a:pPr algn="ctr"/>
              <a:r>
                <a:rPr lang="en-US" sz="1400">
                  <a:latin typeface="Century Schoolbook"/>
                </a:rPr>
                <a:t>Mayo Clinic</a:t>
              </a:r>
              <a:endParaRPr lang="en-US" sz="1400">
                <a:latin typeface="Century Schoolbook" panose="02040604050505020304" pitchFamily="18" charset="0"/>
              </a:endParaRPr>
            </a:p>
          </p:txBody>
        </p:sp>
      </p:grpSp>
      <p:grpSp>
        <p:nvGrpSpPr>
          <p:cNvPr id="13" name="Group 12">
            <a:extLst>
              <a:ext uri="{FF2B5EF4-FFF2-40B4-BE49-F238E27FC236}">
                <a16:creationId xmlns:a16="http://schemas.microsoft.com/office/drawing/2014/main" id="{573E4657-94A9-CDC5-B5B0-C050F3404F06}"/>
              </a:ext>
            </a:extLst>
          </p:cNvPr>
          <p:cNvGrpSpPr/>
          <p:nvPr/>
        </p:nvGrpSpPr>
        <p:grpSpPr>
          <a:xfrm>
            <a:off x="8010891" y="1949801"/>
            <a:ext cx="3747483" cy="4047538"/>
            <a:chOff x="889285" y="1101662"/>
            <a:chExt cx="2687268" cy="3035660"/>
          </a:xfrm>
        </p:grpSpPr>
        <p:sp>
          <p:nvSpPr>
            <p:cNvPr id="14" name="TextBox 13">
              <a:extLst>
                <a:ext uri="{FF2B5EF4-FFF2-40B4-BE49-F238E27FC236}">
                  <a16:creationId xmlns:a16="http://schemas.microsoft.com/office/drawing/2014/main" id="{18EAC038-6F48-083B-48D9-CCDFD52FA05D}"/>
                </a:ext>
              </a:extLst>
            </p:cNvPr>
            <p:cNvSpPr txBox="1"/>
            <p:nvPr/>
          </p:nvSpPr>
          <p:spPr>
            <a:xfrm>
              <a:off x="889285" y="1459660"/>
              <a:ext cx="2687268" cy="2677662"/>
            </a:xfrm>
            <a:prstGeom prst="rect">
              <a:avLst/>
            </a:prstGeom>
            <a:solidFill>
              <a:schemeClr val="bg1">
                <a:lumMod val="95000"/>
              </a:schemeClr>
            </a:solidFill>
          </p:spPr>
          <p:txBody>
            <a:bodyPr wrap="square" lIns="91440" tIns="45720" rIns="91440" bIns="45720" rtlCol="0" anchor="t">
              <a:spAutoFit/>
            </a:bodyPr>
            <a:lstStyle/>
            <a:p>
              <a:pPr marL="91440"/>
              <a:r>
                <a:rPr lang="en-US" sz="1200" b="1">
                  <a:solidFill>
                    <a:schemeClr val="bg2"/>
                  </a:solidFill>
                  <a:latin typeface="Roboto Light"/>
                  <a:ea typeface="Roboto Light"/>
                  <a:cs typeface="Roboto Light"/>
                </a:rPr>
                <a:t>Strategy</a:t>
              </a:r>
              <a:r>
                <a:rPr lang="en-US" sz="1200">
                  <a:solidFill>
                    <a:schemeClr val="bg2"/>
                  </a:solidFill>
                  <a:latin typeface="Roboto Light"/>
                  <a:ea typeface="Roboto Light"/>
                  <a:cs typeface="Roboto Light"/>
                </a:rPr>
                <a:t>: Covering GLP-1s to support additional disease prevention </a:t>
              </a:r>
            </a:p>
            <a:p>
              <a:pPr marL="91440"/>
              <a:endParaRPr lang="en-US" sz="1200">
                <a:solidFill>
                  <a:schemeClr val="bg2"/>
                </a:solidFill>
                <a:latin typeface="Roboto Light"/>
                <a:ea typeface="Roboto Light"/>
                <a:cs typeface="Roboto Light"/>
              </a:endParaRPr>
            </a:p>
            <a:p>
              <a:pPr marL="91440"/>
              <a:r>
                <a:rPr lang="en-US" sz="1200" b="1">
                  <a:solidFill>
                    <a:schemeClr val="bg2"/>
                  </a:solidFill>
                  <a:latin typeface="Roboto Light"/>
                  <a:ea typeface="Roboto Light"/>
                  <a:cs typeface="Roboto Light"/>
                </a:rPr>
                <a:t>How it Works:</a:t>
              </a:r>
            </a:p>
            <a:p>
              <a:pPr marL="262890" indent="-171450">
                <a:buFont typeface="Arial" panose="020B0604020202020204" pitchFamily="34" charset="0"/>
                <a:buChar char="•"/>
              </a:pPr>
              <a:r>
                <a:rPr lang="en-US" sz="1200">
                  <a:solidFill>
                    <a:schemeClr val="bg2"/>
                  </a:solidFill>
                  <a:latin typeface="Roboto Light"/>
                  <a:ea typeface="Roboto Light"/>
                  <a:cs typeface="Roboto Light"/>
                </a:rPr>
                <a:t>CMS had previously excluded weight loss medications from coverage.</a:t>
              </a:r>
            </a:p>
            <a:p>
              <a:pPr marL="262890" indent="-171450">
                <a:buFont typeface="Arial" panose="020B0604020202020204" pitchFamily="34" charset="0"/>
                <a:buChar char="•"/>
              </a:pPr>
              <a:r>
                <a:rPr lang="en-US" sz="1200">
                  <a:solidFill>
                    <a:schemeClr val="bg2"/>
                  </a:solidFill>
                  <a:latin typeface="Roboto Light"/>
                  <a:ea typeface="Roboto Light"/>
                  <a:cs typeface="Roboto Light"/>
                </a:rPr>
                <a:t>In March 2024, CMS announced it would allow Medicare Part D plans to cover weight loss medications if the drug has received an additional medically accepted indication (i.e. heart attack or stroke)</a:t>
              </a:r>
              <a:endParaRPr lang="en-US" sz="1200" b="0">
                <a:solidFill>
                  <a:schemeClr val="bg2"/>
                </a:solidFill>
                <a:latin typeface="Roboto Light"/>
                <a:ea typeface="Roboto Light"/>
                <a:cs typeface="Roboto Light"/>
              </a:endParaRPr>
            </a:p>
            <a:p>
              <a:pPr marL="262890" indent="-171450">
                <a:buFont typeface="Arial" panose="020B0604020202020204" pitchFamily="34" charset="0"/>
                <a:buChar char="•"/>
              </a:pPr>
              <a:r>
                <a:rPr lang="en-US" sz="1200" err="1">
                  <a:solidFill>
                    <a:schemeClr val="bg2"/>
                  </a:solidFill>
                  <a:latin typeface="Roboto Light"/>
                  <a:ea typeface="Roboto Light"/>
                  <a:cs typeface="Roboto Light"/>
                </a:rPr>
                <a:t>Wegovy</a:t>
              </a:r>
              <a:r>
                <a:rPr lang="en-US" sz="1200">
                  <a:solidFill>
                    <a:schemeClr val="bg2"/>
                  </a:solidFill>
                  <a:latin typeface="Roboto Light"/>
                  <a:ea typeface="Roboto Light"/>
                  <a:cs typeface="Roboto Light"/>
                </a:rPr>
                <a:t> coverage was approved by CMS in March to reduce the risk of major cardiovascular events in adults who are obese or overweight. </a:t>
              </a:r>
            </a:p>
            <a:p>
              <a:pPr marL="262890" indent="-171450">
                <a:buFont typeface="Arial" panose="020B0604020202020204" pitchFamily="34" charset="0"/>
                <a:buChar char="•"/>
              </a:pPr>
              <a:r>
                <a:rPr lang="en-US" sz="1200">
                  <a:solidFill>
                    <a:schemeClr val="bg2"/>
                  </a:solidFill>
                  <a:latin typeface="Roboto Light"/>
                  <a:ea typeface="Roboto Light"/>
                  <a:cs typeface="Roboto Light"/>
                </a:rPr>
                <a:t>Part D sponsors may consider using prior authorizations to ensure they are being used appropriately. </a:t>
              </a:r>
            </a:p>
            <a:p>
              <a:endParaRPr lang="en-US" sz="1100" b="1">
                <a:solidFill>
                  <a:srgbClr val="0D0D0D"/>
                </a:solidFill>
                <a:latin typeface="Roboto Light"/>
                <a:ea typeface="Roboto Light"/>
                <a:cs typeface="Roboto Light"/>
              </a:endParaRPr>
            </a:p>
            <a:p>
              <a:r>
                <a:rPr lang="en-US" sz="1200" b="1">
                  <a:solidFill>
                    <a:srgbClr val="0D0D0D"/>
                  </a:solidFill>
                  <a:latin typeface="Roboto Light"/>
                  <a:ea typeface="Roboto Light"/>
                  <a:cs typeface="Roboto Light"/>
                </a:rPr>
                <a:t>Desired Impact: </a:t>
              </a:r>
              <a:r>
                <a:rPr lang="en-US" sz="1200">
                  <a:solidFill>
                    <a:srgbClr val="212529"/>
                  </a:solidFill>
                  <a:latin typeface="Roboto Light"/>
                  <a:ea typeface="Roboto Light"/>
                  <a:cs typeface="Roboto Light"/>
                </a:rPr>
                <a:t>Better coverage for high-risk patients</a:t>
              </a:r>
              <a:endParaRPr lang="en-US" sz="1200">
                <a:solidFill>
                  <a:schemeClr val="bg2"/>
                </a:solidFill>
                <a:latin typeface="Roboto Light"/>
                <a:ea typeface="Roboto Light"/>
                <a:cs typeface="Roboto Light"/>
              </a:endParaRPr>
            </a:p>
          </p:txBody>
        </p:sp>
        <p:sp>
          <p:nvSpPr>
            <p:cNvPr id="24" name="Rectangle 23">
              <a:extLst>
                <a:ext uri="{FF2B5EF4-FFF2-40B4-BE49-F238E27FC236}">
                  <a16:creationId xmlns:a16="http://schemas.microsoft.com/office/drawing/2014/main" id="{B74CB8D6-451F-A04A-46AD-138CD8575961}"/>
                </a:ext>
              </a:extLst>
            </p:cNvPr>
            <p:cNvSpPr/>
            <p:nvPr/>
          </p:nvSpPr>
          <p:spPr>
            <a:xfrm>
              <a:off x="889285" y="1101662"/>
              <a:ext cx="2687268" cy="34406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400">
                  <a:latin typeface="Century Schoolbook"/>
                </a:rPr>
                <a:t>Strategy 3: </a:t>
              </a:r>
            </a:p>
            <a:p>
              <a:pPr algn="ctr"/>
              <a:r>
                <a:rPr lang="en-US" sz="1400">
                  <a:latin typeface="Century Schoolbook"/>
                </a:rPr>
                <a:t>Medicare</a:t>
              </a:r>
              <a:endParaRPr lang="en-US" sz="1400">
                <a:latin typeface="Century Schoolbook" panose="02040604050505020304" pitchFamily="18" charset="0"/>
              </a:endParaRPr>
            </a:p>
          </p:txBody>
        </p:sp>
      </p:grpSp>
    </p:spTree>
    <p:extLst>
      <p:ext uri="{BB962C8B-B14F-4D97-AF65-F5344CB8AC3E}">
        <p14:creationId xmlns:p14="http://schemas.microsoft.com/office/powerpoint/2010/main" val="2088318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CD0D7D-6303-392C-DEA4-D8C6DC1DE2E2}"/>
              </a:ext>
            </a:extLst>
          </p:cNvPr>
          <p:cNvSpPr/>
          <p:nvPr/>
        </p:nvSpPr>
        <p:spPr>
          <a:xfrm>
            <a:off x="6300183" y="3310944"/>
            <a:ext cx="3725936" cy="3059080"/>
          </a:xfrm>
          <a:prstGeom prst="rect">
            <a:avLst/>
          </a:prstGeom>
          <a:solidFill>
            <a:schemeClr val="bg1"/>
          </a:solidFill>
          <a:ln>
            <a:no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6026" marR="0" lvl="0" indent="-259074" algn="l" defTabSz="1219170" rtl="0" eaLnBrk="1" fontAlgn="auto" latinLnBrk="0" hangingPunct="1">
              <a:lnSpc>
                <a:spcPts val="2880"/>
              </a:lnSpc>
              <a:spcBef>
                <a:spcPts val="0"/>
              </a:spcBef>
              <a:spcAft>
                <a:spcPts val="0"/>
              </a:spcAft>
              <a:buClr>
                <a:srgbClr val="14289B"/>
              </a:buClr>
              <a:buSzTx/>
              <a:buFont typeface="Arial" panose="020B0604020202020204" pitchFamily="34" charset="0"/>
              <a:buChar char="•"/>
              <a:tabLst/>
              <a:defRPr/>
            </a:pPr>
            <a:r>
              <a:rPr kumimoji="0" lang="en-US" sz="1867" b="1"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~40% </a:t>
            </a:r>
            <a:r>
              <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of plan sponsors cover weight loss medications</a:t>
            </a:r>
          </a:p>
          <a:p>
            <a:pPr marL="256026" marR="0" lvl="0" indent="-259074" algn="l" defTabSz="1219170" rtl="0" eaLnBrk="1" fontAlgn="auto" latinLnBrk="0" hangingPunct="1">
              <a:lnSpc>
                <a:spcPts val="2880"/>
              </a:lnSpc>
              <a:spcBef>
                <a:spcPts val="0"/>
              </a:spcBef>
              <a:spcAft>
                <a:spcPts val="0"/>
              </a:spcAft>
              <a:buClr>
                <a:srgbClr val="14289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Coverage higher among plan sponsors with </a:t>
            </a:r>
            <a:r>
              <a:rPr kumimoji="0" lang="en-US" sz="1867" b="1"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5,000</a:t>
            </a:r>
            <a:r>
              <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 or more covered lives</a:t>
            </a:r>
          </a:p>
          <a:p>
            <a:pPr marL="256026" marR="0" lvl="0" indent="-259074" algn="l" defTabSz="1219170" rtl="0" eaLnBrk="1" fontAlgn="auto" latinLnBrk="0" hangingPunct="1">
              <a:lnSpc>
                <a:spcPts val="2880"/>
              </a:lnSpc>
              <a:spcBef>
                <a:spcPts val="0"/>
              </a:spcBef>
              <a:spcAft>
                <a:spcPts val="0"/>
              </a:spcAft>
              <a:buClr>
                <a:srgbClr val="14289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Due to rising costs, coverage has </a:t>
            </a:r>
            <a:r>
              <a:rPr kumimoji="0" lang="en-US" sz="1867" b="1"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decreased</a:t>
            </a:r>
            <a:r>
              <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 over the past year</a:t>
            </a:r>
          </a:p>
        </p:txBody>
      </p:sp>
      <p:sp>
        <p:nvSpPr>
          <p:cNvPr id="4" name="Rectangle 3">
            <a:extLst>
              <a:ext uri="{FF2B5EF4-FFF2-40B4-BE49-F238E27FC236}">
                <a16:creationId xmlns:a16="http://schemas.microsoft.com/office/drawing/2014/main" id="{FE460D1A-0DDF-3509-59E2-427EC212F8E0}"/>
              </a:ext>
            </a:extLst>
          </p:cNvPr>
          <p:cNvSpPr/>
          <p:nvPr/>
        </p:nvSpPr>
        <p:spPr>
          <a:xfrm>
            <a:off x="1853111" y="3331470"/>
            <a:ext cx="3725936" cy="3038553"/>
          </a:xfrm>
          <a:prstGeom prst="rect">
            <a:avLst/>
          </a:prstGeom>
          <a:solidFill>
            <a:schemeClr val="bg1"/>
          </a:solidFill>
          <a:ln>
            <a:no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6026" marR="0" lvl="0" indent="-259074" algn="l" defTabSz="1219170" rtl="0" eaLnBrk="1" fontAlgn="auto" latinLnBrk="0" hangingPunct="1">
              <a:lnSpc>
                <a:spcPts val="2880"/>
              </a:lnSpc>
              <a:spcBef>
                <a:spcPts val="0"/>
              </a:spcBef>
              <a:spcAft>
                <a:spcPts val="0"/>
              </a:spcAft>
              <a:buClr>
                <a:srgbClr val="14289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Job satisfaction</a:t>
            </a:r>
          </a:p>
          <a:p>
            <a:pPr marL="256026" marR="0" lvl="0" indent="-259074" algn="l" defTabSz="1219170" rtl="0" eaLnBrk="1" fontAlgn="auto" latinLnBrk="0" hangingPunct="1">
              <a:lnSpc>
                <a:spcPts val="2880"/>
              </a:lnSpc>
              <a:spcBef>
                <a:spcPts val="0"/>
              </a:spcBef>
              <a:spcAft>
                <a:spcPts val="0"/>
              </a:spcAft>
              <a:buClr>
                <a:srgbClr val="14289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Employee engagement</a:t>
            </a:r>
          </a:p>
          <a:p>
            <a:pPr marL="256026" marR="0" lvl="0" indent="-259074" algn="l" defTabSz="1219170" rtl="0" eaLnBrk="1" fontAlgn="auto" latinLnBrk="0" hangingPunct="1">
              <a:lnSpc>
                <a:spcPts val="2880"/>
              </a:lnSpc>
              <a:spcBef>
                <a:spcPts val="0"/>
              </a:spcBef>
              <a:spcAft>
                <a:spcPts val="0"/>
              </a:spcAft>
              <a:buClr>
                <a:srgbClr val="14289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Increased productivity</a:t>
            </a:r>
          </a:p>
          <a:p>
            <a:pPr marL="256026" marR="0" lvl="0" indent="-259074" algn="l" defTabSz="1219170" rtl="0" eaLnBrk="1" fontAlgn="auto" latinLnBrk="0" hangingPunct="1">
              <a:lnSpc>
                <a:spcPts val="2880"/>
              </a:lnSpc>
              <a:spcBef>
                <a:spcPts val="0"/>
              </a:spcBef>
              <a:spcAft>
                <a:spcPts val="0"/>
              </a:spcAft>
              <a:buClr>
                <a:srgbClr val="14289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Improved health</a:t>
            </a:r>
          </a:p>
          <a:p>
            <a:pPr marL="256026" marR="0" lvl="0" indent="-259074" algn="l" defTabSz="1219170" rtl="0" eaLnBrk="1" fontAlgn="auto" latinLnBrk="0" hangingPunct="1">
              <a:lnSpc>
                <a:spcPts val="2880"/>
              </a:lnSpc>
              <a:spcBef>
                <a:spcPts val="0"/>
              </a:spcBef>
              <a:spcAft>
                <a:spcPts val="0"/>
              </a:spcAft>
              <a:buClr>
                <a:srgbClr val="14289B"/>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rPr>
              <a:t>Cost implications</a:t>
            </a:r>
          </a:p>
          <a:p>
            <a:pPr marL="0" marR="0" lvl="0" indent="0" algn="l" defTabSz="1219170" rtl="0" eaLnBrk="1" fontAlgn="auto" latinLnBrk="0" hangingPunct="1">
              <a:lnSpc>
                <a:spcPts val="2880"/>
              </a:lnSpc>
              <a:spcBef>
                <a:spcPts val="0"/>
              </a:spcBef>
              <a:spcAft>
                <a:spcPts val="0"/>
              </a:spcAft>
              <a:buClr>
                <a:srgbClr val="14289B"/>
              </a:buClr>
              <a:buSzTx/>
              <a:buFontTx/>
              <a:buNone/>
              <a:tabLst/>
              <a:defRPr/>
            </a:pPr>
            <a:endPar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endParaRPr>
          </a:p>
          <a:p>
            <a:pPr marL="256026" marR="0" lvl="0" indent="-259074" algn="l" defTabSz="1219170" rtl="0" eaLnBrk="1" fontAlgn="auto" latinLnBrk="0" hangingPunct="1">
              <a:lnSpc>
                <a:spcPts val="2880"/>
              </a:lnSpc>
              <a:spcBef>
                <a:spcPts val="0"/>
              </a:spcBef>
              <a:spcAft>
                <a:spcPts val="0"/>
              </a:spcAft>
              <a:buClr>
                <a:srgbClr val="14289B"/>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sym typeface="Arial"/>
            </a:endParaRPr>
          </a:p>
        </p:txBody>
      </p:sp>
      <p:sp>
        <p:nvSpPr>
          <p:cNvPr id="6" name="Rectangle 5">
            <a:extLst>
              <a:ext uri="{FF2B5EF4-FFF2-40B4-BE49-F238E27FC236}">
                <a16:creationId xmlns:a16="http://schemas.microsoft.com/office/drawing/2014/main" id="{6CBE3588-B7DA-A005-1572-2EB0727DF1FE}"/>
              </a:ext>
            </a:extLst>
          </p:cNvPr>
          <p:cNvSpPr/>
          <p:nvPr/>
        </p:nvSpPr>
        <p:spPr>
          <a:xfrm>
            <a:off x="3489622" y="1655840"/>
            <a:ext cx="5212755" cy="743517"/>
          </a:xfrm>
          <a:prstGeom prst="rect">
            <a:avLst/>
          </a:prstGeom>
          <a:solidFill>
            <a:schemeClr val="bg1"/>
          </a:solidFill>
          <a:ln>
            <a:noFill/>
          </a:ln>
          <a:effectLst>
            <a:outerShdw blurRad="50800" dist="50800" dir="3000000" algn="tl" rotWithShape="0">
              <a:prstClr val="black">
                <a:alpha val="69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itle 1">
            <a:extLst>
              <a:ext uri="{FF2B5EF4-FFF2-40B4-BE49-F238E27FC236}">
                <a16:creationId xmlns:a16="http://schemas.microsoft.com/office/drawing/2014/main" id="{2CB8AB95-1CA1-6DDE-6F79-90CF42606CD1}"/>
              </a:ext>
            </a:extLst>
          </p:cNvPr>
          <p:cNvSpPr txBox="1">
            <a:spLocks/>
          </p:cNvSpPr>
          <p:nvPr/>
        </p:nvSpPr>
        <p:spPr>
          <a:xfrm>
            <a:off x="1853111" y="2668582"/>
            <a:ext cx="3725936" cy="716783"/>
          </a:xfrm>
          <a:prstGeom prst="round2DiagRect">
            <a:avLst>
              <a:gd name="adj1" fmla="val 27193"/>
              <a:gd name="adj2" fmla="val 0"/>
            </a:avLst>
          </a:prstGeom>
          <a:gradFill flip="none" rotWithShape="1">
            <a:gsLst>
              <a:gs pos="0">
                <a:schemeClr val="accent1"/>
              </a:gs>
              <a:gs pos="100000">
                <a:schemeClr val="tx1"/>
              </a:gs>
            </a:gsLst>
            <a:lin ang="2700000" scaled="1"/>
            <a:tileRect/>
          </a:gradFill>
        </p:spPr>
        <p:txBody>
          <a:bodyPr spcFirstLastPara="1" vert="horz" wrap="square" lIns="121920" tIns="121900" rIns="121920" bIns="121900" rtlCol="0" anchor="ctr" anchorCtr="0">
            <a:noAutofit/>
          </a:bodyPr>
          <a:lstStyle>
            <a:defPPr marR="0" lvl="0" algn="l" rtl="0">
              <a:lnSpc>
                <a:spcPct val="100000"/>
              </a:lnSpc>
              <a:spcBef>
                <a:spcPts val="0"/>
              </a:spcBef>
              <a:spcAft>
                <a:spcPts val="0"/>
              </a:spcAft>
            </a:defPPr>
            <a:lvl1pPr algn="ctr">
              <a:lnSpc>
                <a:spcPct val="90000"/>
              </a:lnSpc>
              <a:buSzPts val="5200"/>
              <a:buNone/>
              <a:defRPr>
                <a:solidFill>
                  <a:schemeClr val="bg1"/>
                </a:solidFill>
                <a:latin typeface="Century Schoolbook"/>
                <a:ea typeface="Roboto Lt"/>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1219170" rtl="0" eaLnBrk="1" fontAlgn="auto" latinLnBrk="0" hangingPunct="1">
              <a:lnSpc>
                <a:spcPct val="90000"/>
              </a:lnSpc>
              <a:spcBef>
                <a:spcPts val="0"/>
              </a:spcBef>
              <a:spcAft>
                <a:spcPts val="0"/>
              </a:spcAft>
              <a:buClr>
                <a:srgbClr val="000000"/>
              </a:buClr>
              <a:buSzPts val="5200"/>
              <a:buFontTx/>
              <a:buNone/>
              <a:tabLst/>
              <a:defRPr/>
            </a:pPr>
            <a:r>
              <a:rPr kumimoji="0" lang="en-US" sz="2133" b="0" i="0" u="none" strike="noStrike" kern="0" cap="none" spc="0" normalizeH="0" baseline="0" noProof="0" dirty="0">
                <a:ln>
                  <a:noFill/>
                </a:ln>
                <a:solidFill>
                  <a:srgbClr val="FFFFFF"/>
                </a:solidFill>
                <a:effectLst/>
                <a:uLnTx/>
                <a:uFillTx/>
                <a:latin typeface="Century Schoolbook"/>
                <a:cs typeface="Arial"/>
                <a:sym typeface="Arial"/>
              </a:rPr>
              <a:t>Coverage Considerations</a:t>
            </a:r>
            <a:endParaRPr kumimoji="0" lang="en-US" sz="1867" b="0" i="0" u="none" strike="noStrike" kern="0" cap="none" spc="0" normalizeH="0" baseline="0" noProof="0" dirty="0">
              <a:ln>
                <a:noFill/>
              </a:ln>
              <a:solidFill>
                <a:srgbClr val="FFFFFF"/>
              </a:solidFill>
              <a:effectLst/>
              <a:uLnTx/>
              <a:uFillTx/>
              <a:latin typeface="Century Schoolbook"/>
              <a:cs typeface="Arial"/>
              <a:sym typeface="Arial"/>
            </a:endParaRPr>
          </a:p>
        </p:txBody>
      </p:sp>
      <p:sp>
        <p:nvSpPr>
          <p:cNvPr id="12" name="Title 1">
            <a:extLst>
              <a:ext uri="{FF2B5EF4-FFF2-40B4-BE49-F238E27FC236}">
                <a16:creationId xmlns:a16="http://schemas.microsoft.com/office/drawing/2014/main" id="{53487FEA-8A13-9397-EE4E-BBAF9D5766A8}"/>
              </a:ext>
            </a:extLst>
          </p:cNvPr>
          <p:cNvSpPr txBox="1">
            <a:spLocks/>
          </p:cNvSpPr>
          <p:nvPr/>
        </p:nvSpPr>
        <p:spPr>
          <a:xfrm>
            <a:off x="6300183" y="2635402"/>
            <a:ext cx="3725936" cy="716783"/>
          </a:xfrm>
          <a:prstGeom prst="round2DiagRect">
            <a:avLst>
              <a:gd name="adj1" fmla="val 27193"/>
              <a:gd name="adj2" fmla="val 0"/>
            </a:avLst>
          </a:prstGeom>
          <a:gradFill flip="none" rotWithShape="1">
            <a:gsLst>
              <a:gs pos="0">
                <a:schemeClr val="accent6">
                  <a:lumMod val="75000"/>
                </a:schemeClr>
              </a:gs>
              <a:gs pos="100000">
                <a:schemeClr val="accent6"/>
              </a:gs>
            </a:gsLst>
            <a:lin ang="2700000" scaled="1"/>
            <a:tileRect/>
          </a:gradFill>
        </p:spPr>
        <p:txBody>
          <a:bodyPr spcFirstLastPara="1" vert="horz" wrap="square" lIns="121920" tIns="121900" rIns="121920" bIns="121900" rtlCol="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5200"/>
              <a:buFont typeface="Arial"/>
              <a:buNone/>
              <a:defRPr sz="2800" b="0" i="0" u="none" strike="noStrike" cap="none">
                <a:solidFill>
                  <a:schemeClr val="tx1"/>
                </a:solidFill>
                <a:latin typeface="Century Schoolbook" panose="02040604050505020304" pitchFamily="18" charset="0"/>
                <a:ea typeface="Century Schoolbook" panose="02040604050505020304" pitchFamily="18" charset="0"/>
                <a:cs typeface="Arial"/>
                <a:sym typeface="Arial"/>
              </a:defRPr>
            </a:lvl1pPr>
            <a:lvl2pPr marR="0" lvl="1"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Pts val="5200"/>
              <a:buFont typeface="Arial"/>
              <a:buNone/>
              <a:tabLst/>
              <a:defRPr/>
            </a:pPr>
            <a:r>
              <a:rPr kumimoji="0" lang="en-US" sz="2133" b="0" i="0" u="none" strike="noStrike" kern="0" cap="none" spc="0" normalizeH="0" baseline="0" noProof="0" dirty="0">
                <a:ln>
                  <a:noFill/>
                </a:ln>
                <a:solidFill>
                  <a:srgbClr val="FFFFFF"/>
                </a:solidFill>
                <a:effectLst/>
                <a:uLnTx/>
                <a:uFillTx/>
                <a:latin typeface="Century Schoolbook" panose="02040604050505020304" pitchFamily="18" charset="0"/>
                <a:cs typeface="Arial"/>
                <a:sym typeface="Arial"/>
              </a:rPr>
              <a:t>Industry Trends</a:t>
            </a:r>
            <a:endParaRPr kumimoji="0" lang="en-US" sz="1333" b="0" i="0" u="none" strike="noStrike" kern="0" cap="none" spc="0" normalizeH="0" baseline="0" noProof="0" dirty="0">
              <a:ln>
                <a:noFill/>
              </a:ln>
              <a:solidFill>
                <a:srgbClr val="FFFFFF"/>
              </a:solidFill>
              <a:effectLst/>
              <a:uLnTx/>
              <a:uFillTx/>
              <a:latin typeface="Century Schoolbook" panose="02040604050505020304" pitchFamily="18" charset="0"/>
              <a:cs typeface="Arial"/>
              <a:sym typeface="Arial"/>
            </a:endParaRPr>
          </a:p>
        </p:txBody>
      </p:sp>
      <p:sp>
        <p:nvSpPr>
          <p:cNvPr id="2" name="Title 1">
            <a:extLst>
              <a:ext uri="{FF2B5EF4-FFF2-40B4-BE49-F238E27FC236}">
                <a16:creationId xmlns:a16="http://schemas.microsoft.com/office/drawing/2014/main" id="{89686FEA-A6D4-056B-D74A-572D915594C4}"/>
              </a:ext>
            </a:extLst>
          </p:cNvPr>
          <p:cNvSpPr>
            <a:spLocks noGrp="1"/>
          </p:cNvSpPr>
          <p:nvPr>
            <p:ph type="ctrTitle"/>
          </p:nvPr>
        </p:nvSpPr>
        <p:spPr>
          <a:xfrm>
            <a:off x="589149" y="57930"/>
            <a:ext cx="11013703" cy="1333540"/>
          </a:xfrm>
        </p:spPr>
        <p:txBody>
          <a:bodyPr/>
          <a:lstStyle/>
          <a:p>
            <a:r>
              <a:rPr lang="en-US" dirty="0"/>
              <a:t>Coverage Determination: </a:t>
            </a:r>
            <a:br>
              <a:rPr lang="en-US" dirty="0"/>
            </a:br>
            <a:r>
              <a:rPr lang="en-US" dirty="0"/>
              <a:t>GLP-1s for Weight Loss</a:t>
            </a:r>
          </a:p>
        </p:txBody>
      </p:sp>
      <p:sp>
        <p:nvSpPr>
          <p:cNvPr id="3" name="Slide Number Placeholder 2">
            <a:extLst>
              <a:ext uri="{FF2B5EF4-FFF2-40B4-BE49-F238E27FC236}">
                <a16:creationId xmlns:a16="http://schemas.microsoft.com/office/drawing/2014/main" id="{5F7051EA-06CD-33AE-D1D8-C8D4A8A7A270}"/>
              </a:ext>
            </a:extLst>
          </p:cNvPr>
          <p:cNvSpPr>
            <a:spLocks noGrp="1"/>
          </p:cNvSpPr>
          <p:nvPr>
            <p:ph type="sldNum" idx="10"/>
          </p:nvPr>
        </p:nvSpPr>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800" b="0" i="0" u="none" strike="noStrike" kern="0" cap="none" spc="0" normalizeH="0" baseline="0" noProof="0">
                <a:ln>
                  <a:noFill/>
                </a:ln>
                <a:solidFill>
                  <a:srgbClr val="8D9EB2"/>
                </a:solidFill>
                <a:effectLst/>
                <a:uLnTx/>
                <a:uFillTx/>
                <a:latin typeface="Roboto Lt" panose="02000000000000000000" pitchFamily="2" charset="0"/>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14</a:t>
            </a:fld>
            <a:endParaRPr kumimoji="0" lang="en" sz="800" b="0" i="0" u="none" strike="noStrike" kern="0" cap="none" spc="0" normalizeH="0" baseline="0" noProof="0">
              <a:ln>
                <a:noFill/>
              </a:ln>
              <a:solidFill>
                <a:srgbClr val="8D9EB2"/>
              </a:solidFill>
              <a:effectLst/>
              <a:uLnTx/>
              <a:uFillTx/>
              <a:latin typeface="Roboto Lt" panose="02000000000000000000" pitchFamily="2" charset="0"/>
              <a:cs typeface="Arial"/>
              <a:sym typeface="Arial"/>
            </a:endParaRPr>
          </a:p>
        </p:txBody>
      </p:sp>
      <p:pic>
        <p:nvPicPr>
          <p:cNvPr id="5" name="Picture 2" descr="Saxenda - Avenue + Co Medical Aesthetics">
            <a:extLst>
              <a:ext uri="{FF2B5EF4-FFF2-40B4-BE49-F238E27FC236}">
                <a16:creationId xmlns:a16="http://schemas.microsoft.com/office/drawing/2014/main" id="{2FF19538-1C83-CA77-1EF6-EB1454E3C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790" y="1740154"/>
            <a:ext cx="1181125" cy="5156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Wegovy® (semaglutide) injection 2.4 mg Official Physician Site">
            <a:extLst>
              <a:ext uri="{FF2B5EF4-FFF2-40B4-BE49-F238E27FC236}">
                <a16:creationId xmlns:a16="http://schemas.microsoft.com/office/drawing/2014/main" id="{A9582AEE-9001-3BA9-1F01-3C84EC07CE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302" r="28137" b="32861"/>
          <a:stretch/>
        </p:blipFill>
        <p:spPr bwMode="auto">
          <a:xfrm>
            <a:off x="3885794" y="1913275"/>
            <a:ext cx="1269744" cy="3002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een text with white background&#10;&#10;Description automatically generated">
            <a:extLst>
              <a:ext uri="{FF2B5EF4-FFF2-40B4-BE49-F238E27FC236}">
                <a16:creationId xmlns:a16="http://schemas.microsoft.com/office/drawing/2014/main" id="{10507342-E925-0FFE-7979-2C56A3980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1710" y="1864643"/>
            <a:ext cx="1399908" cy="318569"/>
          </a:xfrm>
          <a:prstGeom prst="rect">
            <a:avLst/>
          </a:prstGeom>
        </p:spPr>
      </p:pic>
    </p:spTree>
    <p:extLst>
      <p:ext uri="{BB962C8B-B14F-4D97-AF65-F5344CB8AC3E}">
        <p14:creationId xmlns:p14="http://schemas.microsoft.com/office/powerpoint/2010/main" val="1046028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C0B2C0-E3EC-90CA-220F-F990A4BD6759}"/>
              </a:ext>
            </a:extLst>
          </p:cNvPr>
          <p:cNvSpPr/>
          <p:nvPr/>
        </p:nvSpPr>
        <p:spPr>
          <a:xfrm flipV="1">
            <a:off x="2136503" y="1238651"/>
            <a:ext cx="9149708" cy="877824"/>
          </a:xfrm>
          <a:prstGeom prst="rect">
            <a:avLst/>
          </a:prstGeom>
          <a:solidFill>
            <a:schemeClr val="bg1">
              <a:lumMod val="9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1BA85A34-5A36-A8F3-2FFE-EFD88AB39917}"/>
              </a:ext>
            </a:extLst>
          </p:cNvPr>
          <p:cNvSpPr/>
          <p:nvPr/>
        </p:nvSpPr>
        <p:spPr>
          <a:xfrm>
            <a:off x="602626" y="2726491"/>
            <a:ext cx="3387215" cy="3353879"/>
          </a:xfrm>
          <a:prstGeom prst="rect">
            <a:avLst/>
          </a:prstGeom>
          <a:solidFill>
            <a:schemeClr val="bg1"/>
          </a:solidFill>
          <a:ln>
            <a:no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C04FBF37-3A22-E9DE-F491-65869C4FC601}"/>
              </a:ext>
            </a:extLst>
          </p:cNvPr>
          <p:cNvSpPr/>
          <p:nvPr/>
        </p:nvSpPr>
        <p:spPr>
          <a:xfrm>
            <a:off x="7898997" y="2718465"/>
            <a:ext cx="3387215" cy="3353879"/>
          </a:xfrm>
          <a:prstGeom prst="rect">
            <a:avLst/>
          </a:prstGeom>
          <a:solidFill>
            <a:schemeClr val="bg1"/>
          </a:solidFill>
          <a:ln>
            <a:no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28E6F64C-1219-C3B7-1B76-A60FFFA66536}"/>
              </a:ext>
            </a:extLst>
          </p:cNvPr>
          <p:cNvSpPr/>
          <p:nvPr/>
        </p:nvSpPr>
        <p:spPr>
          <a:xfrm>
            <a:off x="4295875" y="2726491"/>
            <a:ext cx="3387215" cy="3353879"/>
          </a:xfrm>
          <a:prstGeom prst="rect">
            <a:avLst/>
          </a:prstGeom>
          <a:solidFill>
            <a:schemeClr val="bg1"/>
          </a:solidFill>
          <a:ln>
            <a:no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
            <a:extLst>
              <a:ext uri="{FF2B5EF4-FFF2-40B4-BE49-F238E27FC236}">
                <a16:creationId xmlns:a16="http://schemas.microsoft.com/office/drawing/2014/main" id="{57445470-7C4D-BA2A-9D39-68F1E4CCD71E}"/>
              </a:ext>
            </a:extLst>
          </p:cNvPr>
          <p:cNvSpPr txBox="1">
            <a:spLocks/>
          </p:cNvSpPr>
          <p:nvPr/>
        </p:nvSpPr>
        <p:spPr>
          <a:xfrm>
            <a:off x="600230" y="2759671"/>
            <a:ext cx="3387215" cy="716783"/>
          </a:xfrm>
          <a:prstGeom prst="round2DiagRect">
            <a:avLst>
              <a:gd name="adj1" fmla="val 27193"/>
              <a:gd name="adj2" fmla="val 0"/>
            </a:avLst>
          </a:prstGeom>
          <a:gradFill flip="none" rotWithShape="1">
            <a:gsLst>
              <a:gs pos="0">
                <a:schemeClr val="accent1"/>
              </a:gs>
              <a:gs pos="100000">
                <a:schemeClr val="tx1"/>
              </a:gs>
            </a:gsLst>
            <a:lin ang="2700000" scaled="1"/>
            <a:tileRect/>
          </a:gradFill>
        </p:spPr>
        <p:txBody>
          <a:bodyPr spcFirstLastPara="1" vert="horz" wrap="square" lIns="121920" tIns="121900" rIns="121920" bIns="121900" rtlCol="0" anchor="ctr" anchorCtr="0">
            <a:noAutofit/>
          </a:bodyPr>
          <a:lstStyle>
            <a:defPPr marR="0" lvl="0" algn="l" rtl="0">
              <a:lnSpc>
                <a:spcPct val="100000"/>
              </a:lnSpc>
              <a:spcBef>
                <a:spcPts val="0"/>
              </a:spcBef>
              <a:spcAft>
                <a:spcPts val="0"/>
              </a:spcAft>
            </a:defPPr>
            <a:lvl1pPr algn="ctr">
              <a:lnSpc>
                <a:spcPct val="90000"/>
              </a:lnSpc>
              <a:buSzPts val="5200"/>
              <a:buNone/>
              <a:defRPr>
                <a:solidFill>
                  <a:schemeClr val="bg1"/>
                </a:solidFill>
                <a:latin typeface="Century Schoolbook"/>
                <a:ea typeface="Roboto Lt"/>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lvl="0"/>
            <a:r>
              <a:rPr lang="en-US" sz="2400" dirty="0"/>
              <a:t>Enhanced GLP-1s</a:t>
            </a:r>
            <a:endParaRPr lang="en-US" sz="2133" dirty="0"/>
          </a:p>
        </p:txBody>
      </p:sp>
      <p:sp>
        <p:nvSpPr>
          <p:cNvPr id="15" name="Title 1">
            <a:extLst>
              <a:ext uri="{FF2B5EF4-FFF2-40B4-BE49-F238E27FC236}">
                <a16:creationId xmlns:a16="http://schemas.microsoft.com/office/drawing/2014/main" id="{0950CCC7-1509-4496-17C1-9F9C7CF99C71}"/>
              </a:ext>
            </a:extLst>
          </p:cNvPr>
          <p:cNvSpPr txBox="1">
            <a:spLocks/>
          </p:cNvSpPr>
          <p:nvPr/>
        </p:nvSpPr>
        <p:spPr>
          <a:xfrm>
            <a:off x="4291634" y="2726491"/>
            <a:ext cx="3387215" cy="716783"/>
          </a:xfrm>
          <a:prstGeom prst="round2DiagRect">
            <a:avLst>
              <a:gd name="adj1" fmla="val 27193"/>
              <a:gd name="adj2" fmla="val 0"/>
            </a:avLst>
          </a:prstGeom>
          <a:gradFill flip="none" rotWithShape="1">
            <a:gsLst>
              <a:gs pos="0">
                <a:schemeClr val="accent6">
                  <a:lumMod val="75000"/>
                </a:schemeClr>
              </a:gs>
              <a:gs pos="100000">
                <a:schemeClr val="accent6"/>
              </a:gs>
            </a:gsLst>
            <a:lin ang="2700000" scaled="1"/>
            <a:tileRect/>
          </a:gradFill>
        </p:spPr>
        <p:txBody>
          <a:bodyPr spcFirstLastPara="1" vert="horz" wrap="square" lIns="121920" tIns="121900" rIns="121920" bIns="121900" rtlCol="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5200"/>
              <a:buFont typeface="Arial"/>
              <a:buNone/>
              <a:defRPr sz="2800" b="0" i="0" u="none" strike="noStrike" cap="none">
                <a:solidFill>
                  <a:schemeClr val="tx1"/>
                </a:solidFill>
                <a:latin typeface="Century Schoolbook" panose="02040604050505020304" pitchFamily="18" charset="0"/>
                <a:ea typeface="Century Schoolbook" panose="02040604050505020304" pitchFamily="18" charset="0"/>
                <a:cs typeface="Arial"/>
                <a:sym typeface="Arial"/>
              </a:defRPr>
            </a:lvl1pPr>
            <a:lvl2pPr marR="0" lvl="1"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9pPr>
          </a:lstStyle>
          <a:p>
            <a:pPr lvl="0"/>
            <a:r>
              <a:rPr lang="en-US" sz="2400" dirty="0">
                <a:solidFill>
                  <a:schemeClr val="bg1"/>
                </a:solidFill>
              </a:rPr>
              <a:t>Administration</a:t>
            </a:r>
            <a:endParaRPr lang="en-US" sz="1400" dirty="0">
              <a:solidFill>
                <a:schemeClr val="bg1"/>
              </a:solidFill>
            </a:endParaRPr>
          </a:p>
        </p:txBody>
      </p:sp>
      <p:sp>
        <p:nvSpPr>
          <p:cNvPr id="16" name="Title 1">
            <a:extLst>
              <a:ext uri="{FF2B5EF4-FFF2-40B4-BE49-F238E27FC236}">
                <a16:creationId xmlns:a16="http://schemas.microsoft.com/office/drawing/2014/main" id="{2E32A792-1E0C-4B53-A588-B128314348EF}"/>
              </a:ext>
            </a:extLst>
          </p:cNvPr>
          <p:cNvSpPr txBox="1">
            <a:spLocks/>
          </p:cNvSpPr>
          <p:nvPr/>
        </p:nvSpPr>
        <p:spPr>
          <a:xfrm>
            <a:off x="7898997" y="2683797"/>
            <a:ext cx="3387215" cy="716783"/>
          </a:xfrm>
          <a:prstGeom prst="round2DiagRect">
            <a:avLst>
              <a:gd name="adj1" fmla="val 27193"/>
              <a:gd name="adj2" fmla="val 0"/>
            </a:avLst>
          </a:prstGeom>
          <a:gradFill flip="none" rotWithShape="1">
            <a:gsLst>
              <a:gs pos="0">
                <a:schemeClr val="accent3">
                  <a:lumMod val="50000"/>
                </a:schemeClr>
              </a:gs>
              <a:gs pos="100000">
                <a:schemeClr val="accent3">
                  <a:lumMod val="75000"/>
                </a:schemeClr>
              </a:gs>
            </a:gsLst>
            <a:lin ang="2700000" scaled="1"/>
            <a:tileRect/>
          </a:gradFill>
        </p:spPr>
        <p:txBody>
          <a:bodyPr spcFirstLastPara="1" vert="horz" wrap="square" lIns="121920" tIns="121900" rIns="121920" bIns="121900" rtlCol="0" anchor="ctr" anchorCtr="0">
            <a:noAutofit/>
          </a:bodyPr>
          <a:lstStyle>
            <a:defPPr marR="0" lvl="0" algn="l" rtl="0">
              <a:lnSpc>
                <a:spcPct val="100000"/>
              </a:lnSpc>
              <a:spcBef>
                <a:spcPts val="0"/>
              </a:spcBef>
              <a:spcAft>
                <a:spcPts val="0"/>
              </a:spcAft>
            </a:defPPr>
            <a:lvl1pPr algn="ctr">
              <a:lnSpc>
                <a:spcPct val="90000"/>
              </a:lnSpc>
              <a:buSzPts val="5200"/>
              <a:buNone/>
              <a:defRPr>
                <a:solidFill>
                  <a:schemeClr val="bg1"/>
                </a:solidFill>
                <a:latin typeface="Century Schoolbook"/>
                <a:ea typeface="Roboto Lt"/>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lvl="0"/>
            <a:r>
              <a:rPr lang="en-US" sz="2400" dirty="0"/>
              <a:t>Indications</a:t>
            </a:r>
            <a:endParaRPr lang="en-US" sz="2133" dirty="0"/>
          </a:p>
        </p:txBody>
      </p:sp>
      <p:sp>
        <p:nvSpPr>
          <p:cNvPr id="2" name="Title 1">
            <a:extLst>
              <a:ext uri="{FF2B5EF4-FFF2-40B4-BE49-F238E27FC236}">
                <a16:creationId xmlns:a16="http://schemas.microsoft.com/office/drawing/2014/main" id="{6E77181B-0A41-BBA8-54F3-155B0AFD382B}"/>
              </a:ext>
            </a:extLst>
          </p:cNvPr>
          <p:cNvSpPr>
            <a:spLocks noGrp="1"/>
          </p:cNvSpPr>
          <p:nvPr>
            <p:ph type="ctrTitle"/>
          </p:nvPr>
        </p:nvSpPr>
        <p:spPr>
          <a:xfrm>
            <a:off x="589150" y="377353"/>
            <a:ext cx="11013703" cy="759088"/>
          </a:xfrm>
        </p:spPr>
        <p:txBody>
          <a:bodyPr/>
          <a:lstStyle/>
          <a:p>
            <a:r>
              <a:rPr lang="en-US" dirty="0"/>
              <a:t>GLP-1s Growing Pipeline</a:t>
            </a:r>
          </a:p>
        </p:txBody>
      </p:sp>
      <p:sp>
        <p:nvSpPr>
          <p:cNvPr id="3" name="Slide Number Placeholder 2">
            <a:extLst>
              <a:ext uri="{FF2B5EF4-FFF2-40B4-BE49-F238E27FC236}">
                <a16:creationId xmlns:a16="http://schemas.microsoft.com/office/drawing/2014/main" id="{DA468D40-4B9B-5571-4449-CC9C334F00B6}"/>
              </a:ext>
            </a:extLst>
          </p:cNvPr>
          <p:cNvSpPr>
            <a:spLocks noGrp="1"/>
          </p:cNvSpPr>
          <p:nvPr>
            <p:ph type="sldNum" idx="10"/>
          </p:nvPr>
        </p:nvSpPr>
        <p:spPr/>
        <p:txBody>
          <a:bodyPr/>
          <a:lstStyle/>
          <a:p>
            <a:pPr defTabSz="1219140">
              <a:defRPr/>
            </a:pPr>
            <a:fld id="{00000000-1234-1234-1234-123412341234}" type="slidenum">
              <a:rPr lang="en">
                <a:solidFill>
                  <a:srgbClr val="8D9EB2"/>
                </a:solidFill>
              </a:rPr>
              <a:pPr defTabSz="1219140">
                <a:defRPr/>
              </a:pPr>
              <a:t>15</a:t>
            </a:fld>
            <a:endParaRPr lang="en">
              <a:solidFill>
                <a:srgbClr val="8D9EB2"/>
              </a:solidFill>
            </a:endParaRPr>
          </a:p>
        </p:txBody>
      </p:sp>
      <p:sp>
        <p:nvSpPr>
          <p:cNvPr id="4" name="Text Placeholder 3">
            <a:extLst>
              <a:ext uri="{FF2B5EF4-FFF2-40B4-BE49-F238E27FC236}">
                <a16:creationId xmlns:a16="http://schemas.microsoft.com/office/drawing/2014/main" id="{9776BFDC-3393-4E5F-779B-6ADC326E464B}"/>
              </a:ext>
            </a:extLst>
          </p:cNvPr>
          <p:cNvSpPr>
            <a:spLocks noGrp="1"/>
          </p:cNvSpPr>
          <p:nvPr>
            <p:ph type="body" sz="quarter" idx="11"/>
          </p:nvPr>
        </p:nvSpPr>
        <p:spPr>
          <a:xfrm>
            <a:off x="2258515" y="1307065"/>
            <a:ext cx="9410504" cy="752456"/>
          </a:xfrm>
        </p:spPr>
        <p:txBody>
          <a:bodyPr>
            <a:normAutofit fontScale="92500" lnSpcReduction="10000"/>
          </a:bodyPr>
          <a:lstStyle/>
          <a:p>
            <a:pPr marL="0" algn="l" defTabSz="1625478">
              <a:buClrTx/>
              <a:buSzPct val="120000"/>
              <a:defRPr/>
            </a:pPr>
            <a:r>
              <a:rPr lang="en-US" b="1" dirty="0">
                <a:latin typeface="Roboto Light" panose="02000000000000000000" pitchFamily="2" charset="0"/>
                <a:ea typeface="Roboto Light" panose="02000000000000000000" pitchFamily="2" charset="0"/>
                <a:cs typeface="Roboto Light" panose="02000000000000000000" pitchFamily="2" charset="0"/>
              </a:rPr>
              <a:t>Manufacturer’s response: </a:t>
            </a:r>
          </a:p>
          <a:p>
            <a:pPr marL="0" algn="l" defTabSz="1625478">
              <a:buClrTx/>
              <a:buSzPct val="120000"/>
              <a:defRPr/>
            </a:pPr>
            <a:r>
              <a:rPr lang="en-US" dirty="0">
                <a:latin typeface="Roboto Light" panose="02000000000000000000" pitchFamily="2" charset="0"/>
                <a:ea typeface="Roboto Light" panose="02000000000000000000" pitchFamily="2" charset="0"/>
                <a:cs typeface="Roboto Light" panose="02000000000000000000" pitchFamily="2" charset="0"/>
              </a:rPr>
              <a:t>Substantial investment in the development of new GLP-1s </a:t>
            </a:r>
          </a:p>
        </p:txBody>
      </p:sp>
      <p:grpSp>
        <p:nvGrpSpPr>
          <p:cNvPr id="7" name="Group 6">
            <a:extLst>
              <a:ext uri="{FF2B5EF4-FFF2-40B4-BE49-F238E27FC236}">
                <a16:creationId xmlns:a16="http://schemas.microsoft.com/office/drawing/2014/main" id="{117F460A-855E-5820-6AF8-74CDB74F7CC0}"/>
              </a:ext>
            </a:extLst>
          </p:cNvPr>
          <p:cNvGrpSpPr/>
          <p:nvPr/>
        </p:nvGrpSpPr>
        <p:grpSpPr>
          <a:xfrm>
            <a:off x="600229" y="942401"/>
            <a:ext cx="1718868" cy="1481784"/>
            <a:chOff x="164102" y="352923"/>
            <a:chExt cx="1859052" cy="1602632"/>
          </a:xfrm>
        </p:grpSpPr>
        <p:grpSp>
          <p:nvGrpSpPr>
            <p:cNvPr id="8" name="Group 7">
              <a:extLst>
                <a:ext uri="{FF2B5EF4-FFF2-40B4-BE49-F238E27FC236}">
                  <a16:creationId xmlns:a16="http://schemas.microsoft.com/office/drawing/2014/main" id="{CCF2977E-EAFA-56A3-D9C3-1674C1F002DB}"/>
                </a:ext>
              </a:extLst>
            </p:cNvPr>
            <p:cNvGrpSpPr>
              <a:grpSpLocks noChangeAspect="1"/>
            </p:cNvGrpSpPr>
            <p:nvPr/>
          </p:nvGrpSpPr>
          <p:grpSpPr>
            <a:xfrm>
              <a:off x="164102" y="352923"/>
              <a:ext cx="1859052" cy="1602632"/>
              <a:chOff x="921803" y="951475"/>
              <a:chExt cx="2474398" cy="2133104"/>
            </a:xfrm>
          </p:grpSpPr>
          <p:sp>
            <p:nvSpPr>
              <p:cNvPr id="10" name="Hexagon 9">
                <a:extLst>
                  <a:ext uri="{FF2B5EF4-FFF2-40B4-BE49-F238E27FC236}">
                    <a16:creationId xmlns:a16="http://schemas.microsoft.com/office/drawing/2014/main" id="{EFC833CC-671D-761A-45C5-C28E781EF4D1}"/>
                  </a:ext>
                </a:extLst>
              </p:cNvPr>
              <p:cNvSpPr>
                <a:spLocks noChangeAspect="1"/>
              </p:cNvSpPr>
              <p:nvPr/>
            </p:nvSpPr>
            <p:spPr>
              <a:xfrm rot="19798270">
                <a:off x="921803" y="951475"/>
                <a:ext cx="2474398" cy="2133104"/>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10">
                  <a:defRPr/>
                </a:pPr>
                <a:endParaRPr lang="en-US" sz="2400">
                  <a:solidFill>
                    <a:srgbClr val="FFFFFF"/>
                  </a:solidFill>
                </a:endParaRPr>
              </a:p>
            </p:txBody>
          </p:sp>
          <p:sp>
            <p:nvSpPr>
              <p:cNvPr id="11" name="Hexagon 10">
                <a:extLst>
                  <a:ext uri="{FF2B5EF4-FFF2-40B4-BE49-F238E27FC236}">
                    <a16:creationId xmlns:a16="http://schemas.microsoft.com/office/drawing/2014/main" id="{4AF209E1-3F2F-06ED-F554-7A553625ABE6}"/>
                  </a:ext>
                </a:extLst>
              </p:cNvPr>
              <p:cNvSpPr>
                <a:spLocks noChangeAspect="1"/>
              </p:cNvSpPr>
              <p:nvPr/>
            </p:nvSpPr>
            <p:spPr>
              <a:xfrm rot="19798270">
                <a:off x="1034275" y="1048434"/>
                <a:ext cx="2249453" cy="1939185"/>
              </a:xfrm>
              <a:prstGeom prst="hexagon">
                <a:avLst>
                  <a:gd name="adj" fmla="val 28904"/>
                  <a:gd name="vf" fmla="val 115470"/>
                </a:avLst>
              </a:prstGeom>
              <a:gradFill flip="none" rotWithShape="1">
                <a:gsLst>
                  <a:gs pos="0">
                    <a:srgbClr val="14289B"/>
                  </a:gs>
                  <a:gs pos="100000">
                    <a:srgbClr val="050069"/>
                  </a:gs>
                </a:gsLst>
                <a:lin ang="8100000" scaled="1"/>
                <a:tileRect/>
              </a:gra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10">
                  <a:defRPr/>
                </a:pPr>
                <a:endParaRPr lang="en-US" sz="2400">
                  <a:solidFill>
                    <a:srgbClr val="FFFFFF"/>
                  </a:solidFill>
                </a:endParaRPr>
              </a:p>
            </p:txBody>
          </p:sp>
        </p:grpSp>
        <p:pic>
          <p:nvPicPr>
            <p:cNvPr id="9" name="Picture 8" descr="Icon&#10;&#10;Description automatically generated">
              <a:extLst>
                <a:ext uri="{FF2B5EF4-FFF2-40B4-BE49-F238E27FC236}">
                  <a16:creationId xmlns:a16="http://schemas.microsoft.com/office/drawing/2014/main" id="{2208E908-81BD-1F7E-952B-EBE84173E308}"/>
                </a:ext>
              </a:extLst>
            </p:cNvPr>
            <p:cNvPicPr>
              <a:picLocks noChangeAspect="1"/>
            </p:cNvPicPr>
            <p:nvPr/>
          </p:nvPicPr>
          <p:blipFill>
            <a:blip r:embed="rId3"/>
            <a:stretch>
              <a:fillRect/>
            </a:stretch>
          </p:blipFill>
          <p:spPr>
            <a:xfrm>
              <a:off x="714340" y="774553"/>
              <a:ext cx="759372" cy="759372"/>
            </a:xfrm>
            <a:prstGeom prst="rect">
              <a:avLst/>
            </a:prstGeom>
          </p:spPr>
        </p:pic>
      </p:grpSp>
      <p:sp>
        <p:nvSpPr>
          <p:cNvPr id="17" name="TextBox 16">
            <a:extLst>
              <a:ext uri="{FF2B5EF4-FFF2-40B4-BE49-F238E27FC236}">
                <a16:creationId xmlns:a16="http://schemas.microsoft.com/office/drawing/2014/main" id="{DAB4917E-E39E-BB84-3A63-A5422418086A}"/>
              </a:ext>
            </a:extLst>
          </p:cNvPr>
          <p:cNvSpPr txBox="1"/>
          <p:nvPr/>
        </p:nvSpPr>
        <p:spPr>
          <a:xfrm>
            <a:off x="878959" y="3495385"/>
            <a:ext cx="2906232" cy="1289264"/>
          </a:xfrm>
          <a:prstGeom prst="rect">
            <a:avLst/>
          </a:prstGeom>
          <a:noFill/>
        </p:spPr>
        <p:txBody>
          <a:bodyPr wrap="square" rtlCol="0">
            <a:spAutoFit/>
          </a:bodyPr>
          <a:lstStyle/>
          <a:p>
            <a:pPr marL="259074" indent="-259074">
              <a:lnSpc>
                <a:spcPts val="3227"/>
              </a:lnSpc>
              <a:buClr>
                <a:schemeClr val="tx1"/>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GIP receptor</a:t>
            </a:r>
          </a:p>
          <a:p>
            <a:pPr marL="259074" indent="-259074">
              <a:lnSpc>
                <a:spcPts val="3227"/>
              </a:lnSpc>
              <a:buClr>
                <a:schemeClr val="tx1"/>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Glucagon receptor</a:t>
            </a:r>
          </a:p>
          <a:p>
            <a:pPr marL="259074" indent="-259074">
              <a:lnSpc>
                <a:spcPts val="3227"/>
              </a:lnSpc>
              <a:buClr>
                <a:schemeClr val="tx1"/>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Amylin analogues</a:t>
            </a:r>
          </a:p>
        </p:txBody>
      </p:sp>
      <p:sp>
        <p:nvSpPr>
          <p:cNvPr id="18" name="TextBox 17">
            <a:extLst>
              <a:ext uri="{FF2B5EF4-FFF2-40B4-BE49-F238E27FC236}">
                <a16:creationId xmlns:a16="http://schemas.microsoft.com/office/drawing/2014/main" id="{42C0BEA5-5F24-734B-0F76-56F048FD4A16}"/>
              </a:ext>
            </a:extLst>
          </p:cNvPr>
          <p:cNvSpPr txBox="1"/>
          <p:nvPr/>
        </p:nvSpPr>
        <p:spPr>
          <a:xfrm>
            <a:off x="4508205" y="3495385"/>
            <a:ext cx="2906232" cy="1289264"/>
          </a:xfrm>
          <a:prstGeom prst="rect">
            <a:avLst/>
          </a:prstGeom>
          <a:noFill/>
        </p:spPr>
        <p:txBody>
          <a:bodyPr wrap="square" rtlCol="0">
            <a:spAutoFit/>
          </a:bodyPr>
          <a:lstStyle/>
          <a:p>
            <a:pPr marL="259074" indent="-259074">
              <a:lnSpc>
                <a:spcPts val="3227"/>
              </a:lnSpc>
              <a:buClr>
                <a:schemeClr val="accent2"/>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Daily tablet</a:t>
            </a:r>
          </a:p>
          <a:p>
            <a:pPr marL="259074" indent="-259074">
              <a:lnSpc>
                <a:spcPts val="3227"/>
              </a:lnSpc>
              <a:buClr>
                <a:schemeClr val="accent2"/>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Weekly injections</a:t>
            </a:r>
          </a:p>
          <a:p>
            <a:pPr marL="259074" indent="-259074">
              <a:lnSpc>
                <a:spcPts val="3227"/>
              </a:lnSpc>
              <a:buClr>
                <a:schemeClr val="accent2"/>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Monthly injections</a:t>
            </a:r>
          </a:p>
        </p:txBody>
      </p:sp>
      <p:sp>
        <p:nvSpPr>
          <p:cNvPr id="19" name="TextBox 18">
            <a:extLst>
              <a:ext uri="{FF2B5EF4-FFF2-40B4-BE49-F238E27FC236}">
                <a16:creationId xmlns:a16="http://schemas.microsoft.com/office/drawing/2014/main" id="{A1509E9C-1088-C49D-1B3A-0CDF40126989}"/>
              </a:ext>
            </a:extLst>
          </p:cNvPr>
          <p:cNvSpPr txBox="1"/>
          <p:nvPr/>
        </p:nvSpPr>
        <p:spPr>
          <a:xfrm>
            <a:off x="8094921" y="3424498"/>
            <a:ext cx="2906232" cy="2520370"/>
          </a:xfrm>
          <a:prstGeom prst="rect">
            <a:avLst/>
          </a:prstGeom>
          <a:noFill/>
        </p:spPr>
        <p:txBody>
          <a:bodyPr wrap="square" rtlCol="0">
            <a:spAutoFit/>
          </a:bodyPr>
          <a:lstStyle/>
          <a:p>
            <a:pPr marL="259074" indent="-259074">
              <a:lnSpc>
                <a:spcPts val="3227"/>
              </a:lnSpc>
              <a:buClr>
                <a:schemeClr val="accent3">
                  <a:lumMod val="75000"/>
                </a:schemeClr>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T2D</a:t>
            </a:r>
          </a:p>
          <a:p>
            <a:pPr marL="259074" indent="-259074">
              <a:lnSpc>
                <a:spcPts val="3227"/>
              </a:lnSpc>
              <a:buClr>
                <a:schemeClr val="accent3">
                  <a:lumMod val="75000"/>
                </a:schemeClr>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Obesity</a:t>
            </a:r>
          </a:p>
          <a:p>
            <a:pPr marL="259074" indent="-259074">
              <a:lnSpc>
                <a:spcPts val="3227"/>
              </a:lnSpc>
              <a:buClr>
                <a:schemeClr val="accent3">
                  <a:lumMod val="75000"/>
                </a:schemeClr>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NASH</a:t>
            </a:r>
          </a:p>
          <a:p>
            <a:pPr marL="259074" indent="-259074">
              <a:lnSpc>
                <a:spcPts val="3227"/>
              </a:lnSpc>
              <a:buClr>
                <a:schemeClr val="accent3">
                  <a:lumMod val="75000"/>
                </a:schemeClr>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CV Health</a:t>
            </a:r>
          </a:p>
          <a:p>
            <a:pPr marL="259074" indent="-259074">
              <a:lnSpc>
                <a:spcPts val="3227"/>
              </a:lnSpc>
              <a:buClr>
                <a:schemeClr val="accent3">
                  <a:lumMod val="75000"/>
                </a:schemeClr>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Addiction</a:t>
            </a:r>
          </a:p>
          <a:p>
            <a:pPr marL="259074" indent="-259074">
              <a:lnSpc>
                <a:spcPts val="3227"/>
              </a:lnSpc>
              <a:buClr>
                <a:schemeClr val="accent3">
                  <a:lumMod val="75000"/>
                </a:schemeClr>
              </a:buClr>
              <a:buFont typeface="Arial" panose="020B0604020202020204" pitchFamily="34" charset="0"/>
              <a:buChar char="•"/>
            </a:pPr>
            <a:r>
              <a:rPr lang="en-US" sz="2133" dirty="0">
                <a:solidFill>
                  <a:schemeClr val="bg2"/>
                </a:solidFill>
                <a:latin typeface="Roboto Light" panose="02000000000000000000" pitchFamily="2" charset="0"/>
                <a:ea typeface="Roboto Light" panose="02000000000000000000" pitchFamily="2" charset="0"/>
                <a:cs typeface="Roboto Light" panose="02000000000000000000" pitchFamily="2" charset="0"/>
              </a:rPr>
              <a:t>Alzheimer’s</a:t>
            </a:r>
          </a:p>
        </p:txBody>
      </p:sp>
    </p:spTree>
    <p:extLst>
      <p:ext uri="{BB962C8B-B14F-4D97-AF65-F5344CB8AC3E}">
        <p14:creationId xmlns:p14="http://schemas.microsoft.com/office/powerpoint/2010/main" val="1173408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37B2B0-E1D7-FC20-6BA3-E8E7CFC7605E}"/>
              </a:ext>
            </a:extLst>
          </p:cNvPr>
          <p:cNvSpPr>
            <a:spLocks noGrp="1"/>
          </p:cNvSpPr>
          <p:nvPr>
            <p:ph type="ctrTitle"/>
          </p:nvPr>
        </p:nvSpPr>
        <p:spPr>
          <a:xfrm>
            <a:off x="644564" y="380597"/>
            <a:ext cx="7923088" cy="820697"/>
          </a:xfrm>
        </p:spPr>
        <p:txBody>
          <a:bodyPr/>
          <a:lstStyle/>
          <a:p>
            <a:r>
              <a:rPr lang="en-US" dirty="0">
                <a:solidFill>
                  <a:srgbClr val="14289B"/>
                </a:solidFill>
              </a:rPr>
              <a:t>What are Biosimilars?</a:t>
            </a:r>
            <a:endParaRPr lang="en-US" dirty="0"/>
          </a:p>
        </p:txBody>
      </p:sp>
      <p:sp>
        <p:nvSpPr>
          <p:cNvPr id="2" name="Slide Number Placeholder 1">
            <a:extLst>
              <a:ext uri="{FF2B5EF4-FFF2-40B4-BE49-F238E27FC236}">
                <a16:creationId xmlns:a16="http://schemas.microsoft.com/office/drawing/2014/main" id="{9A661955-1276-A849-952E-549E7BD0A2B2}"/>
              </a:ext>
            </a:extLst>
          </p:cNvPr>
          <p:cNvSpPr>
            <a:spLocks noGrp="1"/>
          </p:cNvSpPr>
          <p:nvPr>
            <p:ph type="sldNum"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E600E-D983-4871-B55D-CCF94599CC66}" type="slidenum">
              <a:rPr kumimoji="0" lang="en-US" sz="800" b="0" i="0" u="none" strike="noStrike" kern="1200" cap="none" spc="0" normalizeH="0" baseline="0" noProof="0" smtClean="0">
                <a:ln>
                  <a:noFill/>
                </a:ln>
                <a:solidFill>
                  <a:srgbClr val="8D9EB2"/>
                </a:solidFill>
                <a:effectLst/>
                <a:uLnTx/>
                <a:uFillTx/>
                <a:latin typeface="Roboto Lt"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srgbClr val="8D9EB2"/>
              </a:solidFill>
              <a:effectLst/>
              <a:uLnTx/>
              <a:uFillTx/>
              <a:latin typeface="Roboto Lt" panose="02000000000000000000" pitchFamily="2" charset="0"/>
              <a:cs typeface="+mn-cs"/>
            </a:endParaRPr>
          </a:p>
        </p:txBody>
      </p:sp>
      <p:grpSp>
        <p:nvGrpSpPr>
          <p:cNvPr id="17" name="Group 16">
            <a:extLst>
              <a:ext uri="{FF2B5EF4-FFF2-40B4-BE49-F238E27FC236}">
                <a16:creationId xmlns:a16="http://schemas.microsoft.com/office/drawing/2014/main" id="{95E7EA4B-D8FB-7612-E125-845A2104FAB0}"/>
              </a:ext>
            </a:extLst>
          </p:cNvPr>
          <p:cNvGrpSpPr/>
          <p:nvPr/>
        </p:nvGrpSpPr>
        <p:grpSpPr>
          <a:xfrm>
            <a:off x="305014" y="2503037"/>
            <a:ext cx="2142956" cy="1847377"/>
            <a:chOff x="164102" y="352923"/>
            <a:chExt cx="1859052" cy="1602632"/>
          </a:xfrm>
        </p:grpSpPr>
        <p:grpSp>
          <p:nvGrpSpPr>
            <p:cNvPr id="18" name="Group 17">
              <a:extLst>
                <a:ext uri="{FF2B5EF4-FFF2-40B4-BE49-F238E27FC236}">
                  <a16:creationId xmlns:a16="http://schemas.microsoft.com/office/drawing/2014/main" id="{821BE99F-2DBA-C553-F7EE-94F64A2759B5}"/>
                </a:ext>
              </a:extLst>
            </p:cNvPr>
            <p:cNvGrpSpPr>
              <a:grpSpLocks noChangeAspect="1"/>
            </p:cNvGrpSpPr>
            <p:nvPr/>
          </p:nvGrpSpPr>
          <p:grpSpPr>
            <a:xfrm>
              <a:off x="164102" y="352923"/>
              <a:ext cx="1859052" cy="1602632"/>
              <a:chOff x="921803" y="951475"/>
              <a:chExt cx="2474398" cy="2133104"/>
            </a:xfrm>
          </p:grpSpPr>
          <p:sp>
            <p:nvSpPr>
              <p:cNvPr id="20" name="Hexagon 19">
                <a:extLst>
                  <a:ext uri="{FF2B5EF4-FFF2-40B4-BE49-F238E27FC236}">
                    <a16:creationId xmlns:a16="http://schemas.microsoft.com/office/drawing/2014/main" id="{ED4B95B0-5559-099E-32AA-628F4BC1CB0D}"/>
                  </a:ext>
                </a:extLst>
              </p:cNvPr>
              <p:cNvSpPr>
                <a:spLocks noChangeAspect="1"/>
              </p:cNvSpPr>
              <p:nvPr/>
            </p:nvSpPr>
            <p:spPr>
              <a:xfrm rot="19798270">
                <a:off x="921803" y="951475"/>
                <a:ext cx="2474398" cy="2133104"/>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1" name="Hexagon 20">
                <a:extLst>
                  <a:ext uri="{FF2B5EF4-FFF2-40B4-BE49-F238E27FC236}">
                    <a16:creationId xmlns:a16="http://schemas.microsoft.com/office/drawing/2014/main" id="{35BB5413-F2BF-02B3-9D95-37DD772C738F}"/>
                  </a:ext>
                </a:extLst>
              </p:cNvPr>
              <p:cNvSpPr>
                <a:spLocks noChangeAspect="1"/>
              </p:cNvSpPr>
              <p:nvPr/>
            </p:nvSpPr>
            <p:spPr>
              <a:xfrm rot="19798270">
                <a:off x="1034275" y="1048434"/>
                <a:ext cx="2249453" cy="1939185"/>
              </a:xfrm>
              <a:prstGeom prst="hexagon">
                <a:avLst>
                  <a:gd name="adj" fmla="val 28904"/>
                  <a:gd name="vf" fmla="val 115470"/>
                </a:avLst>
              </a:prstGeom>
              <a:gradFill flip="none" rotWithShape="1">
                <a:gsLst>
                  <a:gs pos="0">
                    <a:srgbClr val="14289B"/>
                  </a:gs>
                  <a:gs pos="100000">
                    <a:srgbClr val="050069"/>
                  </a:gs>
                </a:gsLst>
                <a:lin ang="81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9" name="Picture 18" descr="Icon&#10;&#10;Description automatically generated">
              <a:extLst>
                <a:ext uri="{FF2B5EF4-FFF2-40B4-BE49-F238E27FC236}">
                  <a16:creationId xmlns:a16="http://schemas.microsoft.com/office/drawing/2014/main" id="{2ACE2434-11F2-AB4F-34D0-6E3778028B2D}"/>
                </a:ext>
              </a:extLst>
            </p:cNvPr>
            <p:cNvPicPr>
              <a:picLocks noChangeAspect="1"/>
            </p:cNvPicPr>
            <p:nvPr/>
          </p:nvPicPr>
          <p:blipFill>
            <a:blip r:embed="rId3"/>
            <a:stretch>
              <a:fillRect/>
            </a:stretch>
          </p:blipFill>
          <p:spPr>
            <a:xfrm>
              <a:off x="714340" y="774553"/>
              <a:ext cx="759372" cy="759372"/>
            </a:xfrm>
            <a:prstGeom prst="rect">
              <a:avLst/>
            </a:prstGeom>
          </p:spPr>
        </p:pic>
      </p:grpSp>
      <p:sp>
        <p:nvSpPr>
          <p:cNvPr id="23" name="Rectangle 22">
            <a:extLst>
              <a:ext uri="{FF2B5EF4-FFF2-40B4-BE49-F238E27FC236}">
                <a16:creationId xmlns:a16="http://schemas.microsoft.com/office/drawing/2014/main" id="{7469F196-350C-25D9-8A55-DA5AF1FDF2AF}"/>
              </a:ext>
            </a:extLst>
          </p:cNvPr>
          <p:cNvSpPr/>
          <p:nvPr/>
        </p:nvSpPr>
        <p:spPr>
          <a:xfrm>
            <a:off x="7649318" y="2562865"/>
            <a:ext cx="3852871" cy="2546691"/>
          </a:xfrm>
          <a:prstGeom prst="rect">
            <a:avLst/>
          </a:prstGeom>
          <a:solidFill>
            <a:srgbClr val="FFFFFF">
              <a:lumMod val="95000"/>
            </a:srgbClr>
          </a:solidFill>
          <a:ln>
            <a:noFill/>
          </a:ln>
        </p:spPr>
        <p:txBody>
          <a:bodyPr spcFirstLastPara="1" wrap="square" lIns="91440" tIns="91440" rIns="91440" bIns="91440" anchor="t" anchorCtr="0">
            <a:noAutofit/>
          </a:bodyPr>
          <a:lstStyle/>
          <a:p>
            <a:pPr marL="137157" marR="0" lvl="0" indent="-137157" algn="l" defTabSz="914356" rtl="0" eaLnBrk="1" fontAlgn="auto" latinLnBrk="0" hangingPunct="1">
              <a:lnSpc>
                <a:spcPct val="100000"/>
              </a:lnSpc>
              <a:spcBef>
                <a:spcPts val="0"/>
              </a:spcBef>
              <a:spcAft>
                <a:spcPts val="600"/>
              </a:spcAft>
              <a:buClr>
                <a:srgbClr val="1B41CA"/>
              </a:buClr>
              <a:buSzPct val="15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Large, complex molecules derived from living cells</a:t>
            </a:r>
          </a:p>
          <a:p>
            <a:pPr marL="137157" marR="0" lvl="0" indent="-137157" algn="l" defTabSz="914356" rtl="0" eaLnBrk="1" fontAlgn="auto" latinLnBrk="0" hangingPunct="1">
              <a:lnSpc>
                <a:spcPct val="100000"/>
              </a:lnSpc>
              <a:spcBef>
                <a:spcPts val="0"/>
              </a:spcBef>
              <a:spcAft>
                <a:spcPts val="600"/>
              </a:spcAft>
              <a:buClr>
                <a:srgbClr val="1B41CA"/>
              </a:buClr>
              <a:buSzPct val="15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Expensive to manufacture</a:t>
            </a:r>
          </a:p>
          <a:p>
            <a:pPr marL="137157" marR="0" lvl="0" indent="-137157" algn="l" defTabSz="914356" rtl="0" eaLnBrk="1" fontAlgn="auto" latinLnBrk="0" hangingPunct="1">
              <a:lnSpc>
                <a:spcPct val="100000"/>
              </a:lnSpc>
              <a:spcBef>
                <a:spcPts val="0"/>
              </a:spcBef>
              <a:spcAft>
                <a:spcPts val="600"/>
              </a:spcAft>
              <a:buClr>
                <a:srgbClr val="1B41CA"/>
              </a:buClr>
              <a:buSzPct val="15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Often used to treat highly complicated diseases such as Rheumatoid Arthritis, Crohn’s Disease, and cancer </a:t>
            </a:r>
          </a:p>
          <a:p>
            <a:pPr marL="137157" marR="0" lvl="0" indent="-137157" algn="l" defTabSz="914356" rtl="0" eaLnBrk="1" fontAlgn="auto" latinLnBrk="0" hangingPunct="1">
              <a:lnSpc>
                <a:spcPct val="100000"/>
              </a:lnSpc>
              <a:spcBef>
                <a:spcPts val="0"/>
              </a:spcBef>
              <a:spcAft>
                <a:spcPts val="600"/>
              </a:spcAft>
              <a:buClr>
                <a:srgbClr val="1B41CA"/>
              </a:buClr>
              <a:buSzPct val="15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Light"/>
                <a:ea typeface="Roboto Light"/>
                <a:cs typeface="+mn-cs"/>
              </a:rPr>
              <a:t>Similar modes of administration and dosing as the reference product</a:t>
            </a:r>
          </a:p>
          <a:p>
            <a:pPr marL="0" marR="0" lvl="0" indent="0" algn="l" defTabSz="914356" rtl="0" eaLnBrk="1" fontAlgn="auto" latinLnBrk="0" hangingPunct="1">
              <a:lnSpc>
                <a:spcPct val="100000"/>
              </a:lnSpc>
              <a:spcBef>
                <a:spcPts val="0"/>
              </a:spcBef>
              <a:spcAft>
                <a:spcPts val="600"/>
              </a:spcAft>
              <a:buClr>
                <a:srgbClr val="00A2AD"/>
              </a:buClr>
              <a:buSzPct val="150000"/>
              <a:buFontTx/>
              <a:buNone/>
              <a:tabLst/>
              <a:defRPr/>
            </a:pPr>
            <a:endParaRPr kumimoji="0" lang="en-US" sz="16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endParaRPr>
          </a:p>
        </p:txBody>
      </p:sp>
      <p:sp>
        <p:nvSpPr>
          <p:cNvPr id="24" name="Title 1">
            <a:extLst>
              <a:ext uri="{FF2B5EF4-FFF2-40B4-BE49-F238E27FC236}">
                <a16:creationId xmlns:a16="http://schemas.microsoft.com/office/drawing/2014/main" id="{8197D6C7-F3B3-5296-0D19-B8AE752FB086}"/>
              </a:ext>
            </a:extLst>
          </p:cNvPr>
          <p:cNvSpPr txBox="1">
            <a:spLocks/>
          </p:cNvSpPr>
          <p:nvPr/>
        </p:nvSpPr>
        <p:spPr>
          <a:xfrm>
            <a:off x="7649318" y="1978091"/>
            <a:ext cx="3852871" cy="584775"/>
          </a:xfrm>
          <a:prstGeom prst="rect">
            <a:avLst/>
          </a:prstGeom>
          <a:gradFill flip="none" rotWithShape="1">
            <a:gsLst>
              <a:gs pos="0">
                <a:srgbClr val="14289B"/>
              </a:gs>
              <a:gs pos="100000">
                <a:srgbClr val="050069"/>
              </a:gs>
            </a:gsLst>
            <a:lin ang="81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defTabSz="914378" fontAlgn="auto">
              <a:lnSpc>
                <a:spcPct val="100000"/>
              </a:lnSpc>
              <a:spcBef>
                <a:spcPts val="0"/>
              </a:spcBef>
              <a:spcAft>
                <a:spcPts val="0"/>
              </a:spcAft>
              <a:buClr>
                <a:srgbClr val="000000"/>
              </a:buClr>
              <a:buSzTx/>
              <a:buFont typeface="Arial"/>
              <a:buNone/>
              <a:tabLst/>
              <a:defRPr kumimoji="0" sz="1400" b="0" i="0" u="none" strike="noStrike" kern="0" cap="none" spc="0" normalizeH="0" baseline="0">
                <a:ln>
                  <a:noFill/>
                </a:ln>
                <a:solidFill>
                  <a:srgbClr val="FFFFFF"/>
                </a:solidFill>
                <a:effectLst/>
                <a:uLnTx/>
                <a:uFillTx/>
                <a:latin typeface="Arial"/>
              </a:defRPr>
            </a:lvl1pPr>
            <a:lvl2pPr marR="0" lvl="1"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9p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entury Schoolbook" panose="02040604050505020304" pitchFamily="18" charset="0"/>
                <a:ea typeface="+mn-ea"/>
                <a:cs typeface="+mn-cs"/>
              </a:rPr>
              <a:t>Biosimilars are:</a:t>
            </a:r>
          </a:p>
        </p:txBody>
      </p:sp>
      <p:sp>
        <p:nvSpPr>
          <p:cNvPr id="25" name="TextBox 24">
            <a:extLst>
              <a:ext uri="{FF2B5EF4-FFF2-40B4-BE49-F238E27FC236}">
                <a16:creationId xmlns:a16="http://schemas.microsoft.com/office/drawing/2014/main" id="{F8AA8BC0-2F5B-8064-08F9-055FB1954E28}"/>
              </a:ext>
            </a:extLst>
          </p:cNvPr>
          <p:cNvSpPr txBox="1"/>
          <p:nvPr/>
        </p:nvSpPr>
        <p:spPr>
          <a:xfrm>
            <a:off x="2365012" y="2441839"/>
            <a:ext cx="492656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cs typeface="Roboto Light" panose="02000000000000000000" pitchFamily="2" charset="0"/>
              </a:rPr>
              <a:t>A</a:t>
            </a:r>
            <a:r>
              <a:rPr kumimoji="0" lang="en-US" sz="2400" b="1"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cs typeface="Roboto Light" panose="02000000000000000000" pitchFamily="2" charset="0"/>
              </a:rPr>
              <a:t> biosimilar</a:t>
            </a:r>
            <a:r>
              <a:rPr kumimoji="0" lang="en-US" sz="24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cs typeface="Roboto Light" panose="02000000000000000000" pitchFamily="2" charset="0"/>
              </a:rPr>
              <a:t> is a biological product that is highly similar to and has </a:t>
            </a:r>
            <a:r>
              <a:rPr kumimoji="0" lang="en-US" sz="2400" b="1"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cs typeface="Roboto Light" panose="02000000000000000000" pitchFamily="2" charset="0"/>
              </a:rPr>
              <a:t>no clinically meaningful differences </a:t>
            </a:r>
            <a:r>
              <a:rPr kumimoji="0" lang="en-US" sz="2400" b="0" i="0" u="none" strike="noStrike" kern="1200" cap="none" spc="0" normalizeH="0" baseline="0" noProof="0" dirty="0">
                <a:ln>
                  <a:noFill/>
                </a:ln>
                <a:solidFill>
                  <a:srgbClr val="333333"/>
                </a:solidFill>
                <a:effectLst/>
                <a:uLnTx/>
                <a:uFillTx/>
                <a:latin typeface="Roboto Light" panose="02000000000000000000" pitchFamily="2" charset="0"/>
                <a:ea typeface="Roboto Light" panose="02000000000000000000" pitchFamily="2" charset="0"/>
                <a:cs typeface="Roboto Light" panose="02000000000000000000" pitchFamily="2" charset="0"/>
              </a:rPr>
              <a:t>from an existing FDA-approved biologic reference product.</a:t>
            </a:r>
            <a:endParaRPr kumimoji="0" lang="en-US" sz="24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724401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CD07-68DE-7938-786E-8A6C6E3B0B54}"/>
              </a:ext>
            </a:extLst>
          </p:cNvPr>
          <p:cNvSpPr>
            <a:spLocks noGrp="1"/>
          </p:cNvSpPr>
          <p:nvPr>
            <p:ph type="ctrTitle"/>
          </p:nvPr>
        </p:nvSpPr>
        <p:spPr>
          <a:xfrm>
            <a:off x="597922" y="424674"/>
            <a:ext cx="11013703" cy="674031"/>
          </a:xfrm>
        </p:spPr>
        <p:txBody>
          <a:bodyPr/>
          <a:lstStyle/>
          <a:p>
            <a:r>
              <a:rPr lang="en-US" dirty="0"/>
              <a:t>Humira Biosimilars Timeline</a:t>
            </a:r>
          </a:p>
        </p:txBody>
      </p:sp>
      <p:sp>
        <p:nvSpPr>
          <p:cNvPr id="2" name="Slide Number Placeholder 1">
            <a:extLst>
              <a:ext uri="{FF2B5EF4-FFF2-40B4-BE49-F238E27FC236}">
                <a16:creationId xmlns:a16="http://schemas.microsoft.com/office/drawing/2014/main" id="{535E431A-F8BE-DF0C-B176-17293CDAC996}"/>
              </a:ext>
            </a:extLst>
          </p:cNvPr>
          <p:cNvSpPr>
            <a:spLocks noGrp="1"/>
          </p:cNvSpPr>
          <p:nvPr>
            <p:ph type="sldNum"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E600E-D983-4871-B55D-CCF94599CC66}" type="slidenum">
              <a:rPr kumimoji="0" lang="en-US" sz="800" b="0" i="0" u="none" strike="noStrike" kern="1200" cap="none" spc="0" normalizeH="0" baseline="0" noProof="0" smtClean="0">
                <a:ln>
                  <a:noFill/>
                </a:ln>
                <a:solidFill>
                  <a:srgbClr val="8D9EB2"/>
                </a:solidFill>
                <a:effectLst/>
                <a:uLnTx/>
                <a:uFillTx/>
                <a:latin typeface="Roboto Light" panose="02000000000000000000" pitchFamily="2" charset="0"/>
                <a:ea typeface="Roboto Light"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8D9EB2"/>
              </a:solidFill>
              <a:effectLst/>
              <a:uLnTx/>
              <a:uFillTx/>
              <a:latin typeface="Roboto Light" panose="02000000000000000000" pitchFamily="2" charset="0"/>
              <a:ea typeface="Roboto Light" panose="02000000000000000000" pitchFamily="2" charset="0"/>
              <a:cs typeface="+mn-cs"/>
            </a:endParaRPr>
          </a:p>
        </p:txBody>
      </p:sp>
      <p:cxnSp>
        <p:nvCxnSpPr>
          <p:cNvPr id="22" name="Straight Connector 21">
            <a:extLst>
              <a:ext uri="{FF2B5EF4-FFF2-40B4-BE49-F238E27FC236}">
                <a16:creationId xmlns:a16="http://schemas.microsoft.com/office/drawing/2014/main" id="{4C75E970-7D78-8CAA-D869-5598DD2F17A1}"/>
              </a:ext>
            </a:extLst>
          </p:cNvPr>
          <p:cNvCxnSpPr>
            <a:cxnSpLocks/>
          </p:cNvCxnSpPr>
          <p:nvPr/>
        </p:nvCxnSpPr>
        <p:spPr>
          <a:xfrm>
            <a:off x="2411414" y="2663683"/>
            <a:ext cx="0" cy="338328"/>
          </a:xfrm>
          <a:prstGeom prst="line">
            <a:avLst/>
          </a:prstGeom>
          <a:noFill/>
          <a:ln w="12700" cap="flat" cmpd="sng" algn="ctr">
            <a:solidFill>
              <a:srgbClr val="1B41CA"/>
            </a:solidFill>
            <a:prstDash val="solid"/>
          </a:ln>
          <a:effectLst/>
        </p:spPr>
      </p:cxnSp>
      <p:cxnSp>
        <p:nvCxnSpPr>
          <p:cNvPr id="63" name="Straight Connector 62">
            <a:extLst>
              <a:ext uri="{FF2B5EF4-FFF2-40B4-BE49-F238E27FC236}">
                <a16:creationId xmlns:a16="http://schemas.microsoft.com/office/drawing/2014/main" id="{F58EE25F-6E93-C0F9-96B0-AD909CD62CEA}"/>
              </a:ext>
            </a:extLst>
          </p:cNvPr>
          <p:cNvCxnSpPr>
            <a:cxnSpLocks/>
          </p:cNvCxnSpPr>
          <p:nvPr/>
        </p:nvCxnSpPr>
        <p:spPr>
          <a:xfrm>
            <a:off x="5452064" y="3223747"/>
            <a:ext cx="0" cy="338328"/>
          </a:xfrm>
          <a:prstGeom prst="line">
            <a:avLst/>
          </a:prstGeom>
          <a:noFill/>
          <a:ln w="12700" cap="flat" cmpd="sng" algn="ctr">
            <a:solidFill>
              <a:srgbClr val="1B41CA"/>
            </a:solidFill>
            <a:prstDash val="solid"/>
          </a:ln>
          <a:effectLst/>
        </p:spPr>
      </p:cxnSp>
      <p:cxnSp>
        <p:nvCxnSpPr>
          <p:cNvPr id="67" name="Straight Connector 66">
            <a:extLst>
              <a:ext uri="{FF2B5EF4-FFF2-40B4-BE49-F238E27FC236}">
                <a16:creationId xmlns:a16="http://schemas.microsoft.com/office/drawing/2014/main" id="{D1BA2EE1-5812-6D45-3CAB-6839ED2DAA7C}"/>
              </a:ext>
            </a:extLst>
          </p:cNvPr>
          <p:cNvCxnSpPr>
            <a:cxnSpLocks/>
            <a:endCxn id="66" idx="0"/>
          </p:cNvCxnSpPr>
          <p:nvPr/>
        </p:nvCxnSpPr>
        <p:spPr>
          <a:xfrm>
            <a:off x="7000194" y="3066633"/>
            <a:ext cx="0" cy="1438603"/>
          </a:xfrm>
          <a:prstGeom prst="line">
            <a:avLst/>
          </a:prstGeom>
          <a:noFill/>
          <a:ln w="12700" cap="flat" cmpd="sng" algn="ctr">
            <a:solidFill>
              <a:srgbClr val="1B41CA"/>
            </a:solidFill>
            <a:prstDash val="solid"/>
          </a:ln>
          <a:effectLst/>
        </p:spPr>
      </p:cxnSp>
      <p:sp>
        <p:nvSpPr>
          <p:cNvPr id="7" name="Rectangle 6">
            <a:extLst>
              <a:ext uri="{FF2B5EF4-FFF2-40B4-BE49-F238E27FC236}">
                <a16:creationId xmlns:a16="http://schemas.microsoft.com/office/drawing/2014/main" id="{CF40F527-9C92-BCF3-0C43-7836FA4F24B1}"/>
              </a:ext>
            </a:extLst>
          </p:cNvPr>
          <p:cNvSpPr/>
          <p:nvPr/>
        </p:nvSpPr>
        <p:spPr>
          <a:xfrm>
            <a:off x="2251953" y="2971438"/>
            <a:ext cx="5778378" cy="274320"/>
          </a:xfrm>
          <a:prstGeom prst="rect">
            <a:avLst/>
          </a:prstGeom>
          <a:gradFill>
            <a:gsLst>
              <a:gs pos="0">
                <a:srgbClr val="1B41CA"/>
              </a:gs>
              <a:gs pos="100000">
                <a:srgbClr val="1B41CA">
                  <a:lumMod val="75000"/>
                </a:srgbClr>
              </a:gs>
            </a:gsLst>
            <a:lin ang="8100000" scaled="1"/>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2023</a:t>
            </a:r>
          </a:p>
        </p:txBody>
      </p:sp>
      <p:sp>
        <p:nvSpPr>
          <p:cNvPr id="8" name="Rectangle 7">
            <a:extLst>
              <a:ext uri="{FF2B5EF4-FFF2-40B4-BE49-F238E27FC236}">
                <a16:creationId xmlns:a16="http://schemas.microsoft.com/office/drawing/2014/main" id="{58140FE2-37E2-6993-295C-369086551E44}"/>
              </a:ext>
            </a:extLst>
          </p:cNvPr>
          <p:cNvSpPr/>
          <p:nvPr/>
        </p:nvSpPr>
        <p:spPr>
          <a:xfrm>
            <a:off x="8103356" y="2964077"/>
            <a:ext cx="1371600" cy="274320"/>
          </a:xfrm>
          <a:prstGeom prst="rect">
            <a:avLst/>
          </a:prstGeom>
          <a:gradFill>
            <a:gsLst>
              <a:gs pos="100000">
                <a:srgbClr val="6600CC"/>
              </a:gs>
              <a:gs pos="0">
                <a:srgbClr val="6600CC">
                  <a:lumMod val="75000"/>
                </a:srgbClr>
              </a:gs>
            </a:gsLst>
            <a:lin ang="0" scaled="1"/>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2024</a:t>
            </a:r>
            <a:endParaRPr kumimoji="0" lang="en-US"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p:txBody>
      </p:sp>
      <p:sp>
        <p:nvSpPr>
          <p:cNvPr id="60" name="Rectangle 59">
            <a:extLst>
              <a:ext uri="{FF2B5EF4-FFF2-40B4-BE49-F238E27FC236}">
                <a16:creationId xmlns:a16="http://schemas.microsoft.com/office/drawing/2014/main" id="{C537C9D4-C9C3-2D40-3717-FB0FA503E0D5}"/>
              </a:ext>
            </a:extLst>
          </p:cNvPr>
          <p:cNvSpPr/>
          <p:nvPr/>
        </p:nvSpPr>
        <p:spPr>
          <a:xfrm>
            <a:off x="1661516" y="2201630"/>
            <a:ext cx="1499796" cy="463204"/>
          </a:xfrm>
          <a:prstGeom prst="rect">
            <a:avLst/>
          </a:prstGeom>
          <a:solidFill>
            <a:srgbClr val="14289B">
              <a:lumMod val="20000"/>
              <a:lumOff val="80000"/>
            </a:srgbClr>
          </a:solidFill>
        </p:spPr>
        <p:txBody>
          <a:bodyPr wrap="square" anchor="b">
            <a:spAutoFit/>
          </a:bodyPr>
          <a:lstStyle/>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January</a:t>
            </a:r>
          </a:p>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Amjevita launched</a:t>
            </a:r>
          </a:p>
        </p:txBody>
      </p:sp>
      <p:sp>
        <p:nvSpPr>
          <p:cNvPr id="64" name="Rectangle 63">
            <a:extLst>
              <a:ext uri="{FF2B5EF4-FFF2-40B4-BE49-F238E27FC236}">
                <a16:creationId xmlns:a16="http://schemas.microsoft.com/office/drawing/2014/main" id="{E6A8CCE9-1E66-1EDD-AB53-8505347439DF}"/>
              </a:ext>
            </a:extLst>
          </p:cNvPr>
          <p:cNvSpPr/>
          <p:nvPr/>
        </p:nvSpPr>
        <p:spPr>
          <a:xfrm>
            <a:off x="4116057" y="1869232"/>
            <a:ext cx="2580029" cy="795602"/>
          </a:xfrm>
          <a:prstGeom prst="rect">
            <a:avLst/>
          </a:prstGeom>
          <a:solidFill>
            <a:srgbClr val="14289B">
              <a:lumMod val="20000"/>
              <a:lumOff val="80000"/>
            </a:srgbClr>
          </a:solidFill>
        </p:spPr>
        <p:txBody>
          <a:bodyPr wrap="square" anchor="b">
            <a:spAutoFit/>
          </a:bodyPr>
          <a:lstStyle/>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August</a:t>
            </a:r>
          </a:p>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CVS launches </a:t>
            </a:r>
            <a:r>
              <a:rPr kumimoji="0" lang="en-US" sz="1200" b="0" i="0" u="none" strike="noStrike" kern="1200" cap="none" spc="0" normalizeH="0" baseline="0" noProof="0" dirty="0" err="1">
                <a:ln>
                  <a:noFill/>
                </a:ln>
                <a:solidFill>
                  <a:srgbClr val="1B41CA"/>
                </a:solidFill>
                <a:effectLst/>
                <a:uLnTx/>
                <a:uFillTx/>
                <a:latin typeface="Roboto" panose="02000000000000000000" pitchFamily="2" charset="0"/>
                <a:ea typeface="Roboto" panose="02000000000000000000" pitchFamily="2" charset="0"/>
                <a:cs typeface="+mn-cs"/>
              </a:rPr>
              <a:t>Cordavis</a:t>
            </a: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 contracted with Sandoz to commercialize </a:t>
            </a:r>
            <a:r>
              <a:rPr kumimoji="0" lang="en-US" sz="1200" b="0" i="0" u="none" strike="noStrike" kern="1200" cap="none" spc="0" normalizeH="0" baseline="0" noProof="0" dirty="0" err="1">
                <a:ln>
                  <a:noFill/>
                </a:ln>
                <a:solidFill>
                  <a:srgbClr val="1B41CA"/>
                </a:solidFill>
                <a:effectLst/>
                <a:uLnTx/>
                <a:uFillTx/>
                <a:latin typeface="Roboto" panose="02000000000000000000" pitchFamily="2" charset="0"/>
                <a:ea typeface="Roboto" panose="02000000000000000000" pitchFamily="2" charset="0"/>
                <a:cs typeface="+mn-cs"/>
              </a:rPr>
              <a:t>Hyrimoz</a:t>
            </a: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 biosimilar</a:t>
            </a:r>
          </a:p>
        </p:txBody>
      </p:sp>
      <p:sp>
        <p:nvSpPr>
          <p:cNvPr id="62" name="Rectangle 61">
            <a:extLst>
              <a:ext uri="{FF2B5EF4-FFF2-40B4-BE49-F238E27FC236}">
                <a16:creationId xmlns:a16="http://schemas.microsoft.com/office/drawing/2014/main" id="{97F563FA-C895-8277-E426-CAFFA6D743C5}"/>
              </a:ext>
            </a:extLst>
          </p:cNvPr>
          <p:cNvSpPr/>
          <p:nvPr/>
        </p:nvSpPr>
        <p:spPr>
          <a:xfrm>
            <a:off x="4484624" y="3558662"/>
            <a:ext cx="1934880" cy="795602"/>
          </a:xfrm>
          <a:prstGeom prst="rect">
            <a:avLst/>
          </a:prstGeom>
          <a:solidFill>
            <a:srgbClr val="14289B">
              <a:lumMod val="20000"/>
              <a:lumOff val="80000"/>
            </a:srgbClr>
          </a:solidFill>
        </p:spPr>
        <p:txBody>
          <a:bodyPr wrap="square" anchor="b">
            <a:spAutoFit/>
          </a:bodyPr>
          <a:lstStyle/>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July</a:t>
            </a:r>
          </a:p>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Yuflyma, </a:t>
            </a:r>
            <a:r>
              <a:rPr kumimoji="0" lang="en-US" sz="1200" b="0" i="0" u="none" strike="noStrike" kern="1200" cap="none" spc="0" normalizeH="0" baseline="0" noProof="0" dirty="0" err="1">
                <a:ln>
                  <a:noFill/>
                </a:ln>
                <a:solidFill>
                  <a:srgbClr val="1B41CA"/>
                </a:solidFill>
                <a:effectLst/>
                <a:uLnTx/>
                <a:uFillTx/>
                <a:latin typeface="Roboto" panose="02000000000000000000" pitchFamily="2" charset="0"/>
                <a:ea typeface="Roboto" panose="02000000000000000000" pitchFamily="2" charset="0"/>
                <a:cs typeface="+mn-cs"/>
              </a:rPr>
              <a:t>Idacio</a:t>
            </a: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 </a:t>
            </a:r>
            <a:r>
              <a:rPr kumimoji="0" lang="en-US" sz="1200" b="0" i="0" u="none" strike="noStrike" kern="1200" cap="none" spc="0" normalizeH="0" baseline="0" noProof="0" dirty="0" err="1">
                <a:ln>
                  <a:noFill/>
                </a:ln>
                <a:solidFill>
                  <a:srgbClr val="1B41CA"/>
                </a:solidFill>
                <a:effectLst/>
                <a:uLnTx/>
                <a:uFillTx/>
                <a:latin typeface="Roboto" panose="02000000000000000000" pitchFamily="2" charset="0"/>
                <a:ea typeface="Roboto" panose="02000000000000000000" pitchFamily="2" charset="0"/>
                <a:cs typeface="+mn-cs"/>
              </a:rPr>
              <a:t>Yusimry</a:t>
            </a: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 </a:t>
            </a:r>
            <a:r>
              <a:rPr kumimoji="0" lang="en-US" sz="1200" b="0" i="0" u="none" strike="noStrike" kern="1200" cap="none" spc="0" normalizeH="0" baseline="0" noProof="0" dirty="0" err="1">
                <a:ln>
                  <a:noFill/>
                </a:ln>
                <a:solidFill>
                  <a:srgbClr val="1B41CA"/>
                </a:solidFill>
                <a:effectLst/>
                <a:uLnTx/>
                <a:uFillTx/>
                <a:latin typeface="Roboto" panose="02000000000000000000" pitchFamily="2" charset="0"/>
                <a:ea typeface="Roboto" panose="02000000000000000000" pitchFamily="2" charset="0"/>
                <a:cs typeface="+mn-cs"/>
              </a:rPr>
              <a:t>Hulio</a:t>
            </a: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 Hadlima, </a:t>
            </a:r>
            <a:r>
              <a:rPr kumimoji="0" lang="en-US" sz="1200" b="0" i="0" u="none" strike="noStrike" kern="1200" cap="none" spc="0" normalizeH="0" baseline="0" noProof="0" dirty="0" err="1">
                <a:ln>
                  <a:noFill/>
                </a:ln>
                <a:solidFill>
                  <a:srgbClr val="1B41CA"/>
                </a:solidFill>
                <a:effectLst/>
                <a:uLnTx/>
                <a:uFillTx/>
                <a:latin typeface="Roboto" panose="02000000000000000000" pitchFamily="2" charset="0"/>
                <a:ea typeface="Roboto" panose="02000000000000000000" pitchFamily="2" charset="0"/>
                <a:cs typeface="+mn-cs"/>
              </a:rPr>
              <a:t>Hyrimoz</a:t>
            </a: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 and </a:t>
            </a:r>
            <a:r>
              <a:rPr kumimoji="0" lang="en-US" sz="1200" b="0" i="0" u="none" strike="noStrike" kern="1200" cap="none" spc="0" normalizeH="0" baseline="0" noProof="0" dirty="0" err="1">
                <a:ln>
                  <a:noFill/>
                </a:ln>
                <a:solidFill>
                  <a:srgbClr val="1B41CA"/>
                </a:solidFill>
                <a:effectLst/>
                <a:uLnTx/>
                <a:uFillTx/>
                <a:latin typeface="Roboto" panose="02000000000000000000" pitchFamily="2" charset="0"/>
                <a:ea typeface="Roboto" panose="02000000000000000000" pitchFamily="2" charset="0"/>
                <a:cs typeface="+mn-cs"/>
              </a:rPr>
              <a:t>Cyltezo</a:t>
            </a: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 launched</a:t>
            </a:r>
          </a:p>
        </p:txBody>
      </p:sp>
      <p:cxnSp>
        <p:nvCxnSpPr>
          <p:cNvPr id="65" name="Straight Connector 64">
            <a:extLst>
              <a:ext uri="{FF2B5EF4-FFF2-40B4-BE49-F238E27FC236}">
                <a16:creationId xmlns:a16="http://schemas.microsoft.com/office/drawing/2014/main" id="{2FA2218F-DD35-9BD2-3992-6F60BD150529}"/>
              </a:ext>
            </a:extLst>
          </p:cNvPr>
          <p:cNvCxnSpPr>
            <a:cxnSpLocks/>
          </p:cNvCxnSpPr>
          <p:nvPr/>
        </p:nvCxnSpPr>
        <p:spPr>
          <a:xfrm>
            <a:off x="6162953" y="2663683"/>
            <a:ext cx="0" cy="338328"/>
          </a:xfrm>
          <a:prstGeom prst="line">
            <a:avLst/>
          </a:prstGeom>
          <a:noFill/>
          <a:ln w="12700" cap="flat" cmpd="sng" algn="ctr">
            <a:solidFill>
              <a:srgbClr val="1B41CA"/>
            </a:solidFill>
            <a:prstDash val="solid"/>
          </a:ln>
          <a:effectLst/>
        </p:spPr>
      </p:cxnSp>
      <p:sp>
        <p:nvSpPr>
          <p:cNvPr id="66" name="Rectangle 65">
            <a:extLst>
              <a:ext uri="{FF2B5EF4-FFF2-40B4-BE49-F238E27FC236}">
                <a16:creationId xmlns:a16="http://schemas.microsoft.com/office/drawing/2014/main" id="{0473973B-319C-EC63-4F8D-C77C249398FE}"/>
              </a:ext>
            </a:extLst>
          </p:cNvPr>
          <p:cNvSpPr/>
          <p:nvPr/>
        </p:nvSpPr>
        <p:spPr>
          <a:xfrm>
            <a:off x="6162953" y="4505236"/>
            <a:ext cx="1674482" cy="463204"/>
          </a:xfrm>
          <a:prstGeom prst="rect">
            <a:avLst/>
          </a:prstGeom>
          <a:solidFill>
            <a:srgbClr val="14289B">
              <a:lumMod val="20000"/>
              <a:lumOff val="80000"/>
            </a:srgbClr>
          </a:solidFill>
        </p:spPr>
        <p:txBody>
          <a:bodyPr wrap="square" anchor="b">
            <a:spAutoFit/>
          </a:bodyPr>
          <a:lstStyle/>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October</a:t>
            </a:r>
          </a:p>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err="1">
                <a:ln>
                  <a:noFill/>
                </a:ln>
                <a:solidFill>
                  <a:srgbClr val="1B41CA"/>
                </a:solidFill>
                <a:effectLst/>
                <a:uLnTx/>
                <a:uFillTx/>
                <a:latin typeface="Roboto" panose="02000000000000000000" pitchFamily="2" charset="0"/>
                <a:ea typeface="Roboto" panose="02000000000000000000" pitchFamily="2" charset="0"/>
                <a:cs typeface="+mn-cs"/>
              </a:rPr>
              <a:t>Abrilada</a:t>
            </a: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 launched</a:t>
            </a:r>
          </a:p>
        </p:txBody>
      </p:sp>
      <p:cxnSp>
        <p:nvCxnSpPr>
          <p:cNvPr id="72" name="Straight Connector 71">
            <a:extLst>
              <a:ext uri="{FF2B5EF4-FFF2-40B4-BE49-F238E27FC236}">
                <a16:creationId xmlns:a16="http://schemas.microsoft.com/office/drawing/2014/main" id="{0E0AE4FB-60EE-CF2C-3FA9-796CB1F32DE1}"/>
              </a:ext>
            </a:extLst>
          </p:cNvPr>
          <p:cNvCxnSpPr>
            <a:cxnSpLocks/>
          </p:cNvCxnSpPr>
          <p:nvPr/>
        </p:nvCxnSpPr>
        <p:spPr>
          <a:xfrm>
            <a:off x="7553553" y="2646334"/>
            <a:ext cx="0" cy="454903"/>
          </a:xfrm>
          <a:prstGeom prst="line">
            <a:avLst/>
          </a:prstGeom>
          <a:noFill/>
          <a:ln w="12700" cap="flat" cmpd="sng" algn="ctr">
            <a:solidFill>
              <a:srgbClr val="1B41CA"/>
            </a:solidFill>
            <a:prstDash val="solid"/>
          </a:ln>
          <a:effectLst/>
        </p:spPr>
      </p:cxnSp>
      <p:sp>
        <p:nvSpPr>
          <p:cNvPr id="71" name="Rectangle 70">
            <a:extLst>
              <a:ext uri="{FF2B5EF4-FFF2-40B4-BE49-F238E27FC236}">
                <a16:creationId xmlns:a16="http://schemas.microsoft.com/office/drawing/2014/main" id="{13FA80F4-423A-55A9-AF60-110DB7D0C4FA}"/>
              </a:ext>
            </a:extLst>
          </p:cNvPr>
          <p:cNvSpPr/>
          <p:nvPr/>
        </p:nvSpPr>
        <p:spPr>
          <a:xfrm>
            <a:off x="6865486" y="1869232"/>
            <a:ext cx="3121640" cy="795602"/>
          </a:xfrm>
          <a:prstGeom prst="rect">
            <a:avLst/>
          </a:prstGeom>
          <a:solidFill>
            <a:srgbClr val="14289B">
              <a:lumMod val="20000"/>
              <a:lumOff val="80000"/>
            </a:srgbClr>
          </a:solidFill>
        </p:spPr>
        <p:txBody>
          <a:bodyPr wrap="square" anchor="b">
            <a:spAutoFit/>
          </a:bodyPr>
          <a:lstStyle/>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November</a:t>
            </a:r>
          </a:p>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CVS announces changes to 2024 formulary, adding </a:t>
            </a:r>
            <a:r>
              <a:rPr kumimoji="0" lang="en-US" sz="1200" b="0" i="0" u="none" strike="noStrike" kern="1200" cap="none" spc="0" normalizeH="0" baseline="0" noProof="0" dirty="0" err="1">
                <a:ln>
                  <a:noFill/>
                </a:ln>
                <a:solidFill>
                  <a:srgbClr val="1B41CA"/>
                </a:solidFill>
                <a:effectLst/>
                <a:uLnTx/>
                <a:uFillTx/>
                <a:latin typeface="Roboto" panose="02000000000000000000" pitchFamily="2" charset="0"/>
                <a:ea typeface="Roboto" panose="02000000000000000000" pitchFamily="2" charset="0"/>
                <a:cs typeface="+mn-cs"/>
              </a:rPr>
              <a:t>Hyrimoz</a:t>
            </a:r>
            <a:r>
              <a:rPr kumimoji="0" lang="en-US" sz="1200" b="0" i="0" u="none" strike="noStrike" kern="1200" cap="none" spc="0" normalizeH="0" baseline="0" noProof="0" dirty="0">
                <a:ln>
                  <a:noFill/>
                </a:ln>
                <a:solidFill>
                  <a:srgbClr val="1B41CA"/>
                </a:solidFill>
                <a:effectLst/>
                <a:uLnTx/>
                <a:uFillTx/>
                <a:latin typeface="Roboto" panose="02000000000000000000" pitchFamily="2" charset="0"/>
                <a:ea typeface="Roboto" panose="02000000000000000000" pitchFamily="2" charset="0"/>
                <a:cs typeface="+mn-cs"/>
              </a:rPr>
              <a:t> as preferred product along with Humira, effective Jan 1</a:t>
            </a:r>
          </a:p>
        </p:txBody>
      </p:sp>
      <p:cxnSp>
        <p:nvCxnSpPr>
          <p:cNvPr id="75" name="Straight Connector 74">
            <a:extLst>
              <a:ext uri="{FF2B5EF4-FFF2-40B4-BE49-F238E27FC236}">
                <a16:creationId xmlns:a16="http://schemas.microsoft.com/office/drawing/2014/main" id="{5FB44EBE-2F98-256B-EDA3-509D6633BD8B}"/>
              </a:ext>
            </a:extLst>
          </p:cNvPr>
          <p:cNvCxnSpPr>
            <a:cxnSpLocks/>
          </p:cNvCxnSpPr>
          <p:nvPr/>
        </p:nvCxnSpPr>
        <p:spPr>
          <a:xfrm>
            <a:off x="8262570" y="3223747"/>
            <a:ext cx="0" cy="352978"/>
          </a:xfrm>
          <a:prstGeom prst="line">
            <a:avLst/>
          </a:prstGeom>
          <a:noFill/>
          <a:ln w="12700" cap="flat" cmpd="sng" algn="ctr">
            <a:solidFill>
              <a:schemeClr val="accent6"/>
            </a:solidFill>
            <a:prstDash val="solid"/>
          </a:ln>
          <a:effectLst/>
        </p:spPr>
      </p:cxnSp>
      <p:sp>
        <p:nvSpPr>
          <p:cNvPr id="74" name="Rectangle 73">
            <a:extLst>
              <a:ext uri="{FF2B5EF4-FFF2-40B4-BE49-F238E27FC236}">
                <a16:creationId xmlns:a16="http://schemas.microsoft.com/office/drawing/2014/main" id="{3A24C72C-5A12-5CD0-42D3-3D9910AB5146}"/>
              </a:ext>
            </a:extLst>
          </p:cNvPr>
          <p:cNvSpPr/>
          <p:nvPr/>
        </p:nvSpPr>
        <p:spPr>
          <a:xfrm>
            <a:off x="7950455" y="3578675"/>
            <a:ext cx="2580029" cy="795602"/>
          </a:xfrm>
          <a:prstGeom prst="rect">
            <a:avLst/>
          </a:prstGeom>
          <a:solidFill>
            <a:schemeClr val="accent6">
              <a:lumMod val="20000"/>
              <a:lumOff val="80000"/>
              <a:alpha val="57000"/>
            </a:schemeClr>
          </a:solidFill>
        </p:spPr>
        <p:txBody>
          <a:bodyPr wrap="square" anchor="b">
            <a:spAutoFit/>
          </a:bodyPr>
          <a:lstStyle/>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1" i="0" u="none" strike="noStrike" kern="1200" cap="none" spc="0" normalizeH="0" baseline="0" noProof="0" dirty="0">
                <a:ln>
                  <a:noFill/>
                </a:ln>
                <a:solidFill>
                  <a:srgbClr val="6600CC"/>
                </a:solidFill>
                <a:effectLst/>
                <a:uLnTx/>
                <a:uFillTx/>
                <a:latin typeface="Roboto" panose="02000000000000000000" pitchFamily="2" charset="0"/>
                <a:ea typeface="Roboto" panose="02000000000000000000" pitchFamily="2" charset="0"/>
                <a:cs typeface="+mn-cs"/>
              </a:rPr>
              <a:t>January</a:t>
            </a:r>
          </a:p>
          <a:p>
            <a:pPr marL="0" marR="0" lvl="0" indent="0" algn="ctr" defTabSz="914377"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6600CC"/>
                </a:solidFill>
                <a:effectLst/>
                <a:uLnTx/>
                <a:uFillTx/>
                <a:latin typeface="Roboto" panose="02000000000000000000" pitchFamily="2" charset="0"/>
                <a:ea typeface="Roboto" panose="02000000000000000000" pitchFamily="2" charset="0"/>
                <a:cs typeface="+mn-cs"/>
              </a:rPr>
              <a:t>CVS announces removal of Humira as preferred product on some of its formularies, effective April 1</a:t>
            </a:r>
          </a:p>
        </p:txBody>
      </p:sp>
      <p:grpSp>
        <p:nvGrpSpPr>
          <p:cNvPr id="88" name="Group 87">
            <a:extLst>
              <a:ext uri="{FF2B5EF4-FFF2-40B4-BE49-F238E27FC236}">
                <a16:creationId xmlns:a16="http://schemas.microsoft.com/office/drawing/2014/main" id="{64111B31-48D1-A36D-3677-38D112ADEE28}"/>
              </a:ext>
            </a:extLst>
          </p:cNvPr>
          <p:cNvGrpSpPr/>
          <p:nvPr/>
        </p:nvGrpSpPr>
        <p:grpSpPr>
          <a:xfrm>
            <a:off x="3585199" y="5404729"/>
            <a:ext cx="5021603" cy="787400"/>
            <a:chOff x="4099609" y="5404729"/>
            <a:chExt cx="5021603" cy="787400"/>
          </a:xfrm>
        </p:grpSpPr>
        <p:sp>
          <p:nvSpPr>
            <p:cNvPr id="84" name="Google Shape;868;p140">
              <a:extLst>
                <a:ext uri="{FF2B5EF4-FFF2-40B4-BE49-F238E27FC236}">
                  <a16:creationId xmlns:a16="http://schemas.microsoft.com/office/drawing/2014/main" id="{C1568FC9-E021-07B5-1975-12510C4B4C53}"/>
                </a:ext>
              </a:extLst>
            </p:cNvPr>
            <p:cNvSpPr/>
            <p:nvPr/>
          </p:nvSpPr>
          <p:spPr>
            <a:xfrm>
              <a:off x="4099609" y="5404729"/>
              <a:ext cx="4734559" cy="787400"/>
            </a:xfrm>
            <a:prstGeom prst="rect">
              <a:avLst/>
            </a:prstGeom>
            <a:solidFill>
              <a:srgbClr val="FFFFFF"/>
            </a:solidFill>
            <a:ln w="12700" cap="flat" cmpd="sng">
              <a:noFill/>
              <a:prstDash val="solid"/>
              <a:round/>
              <a:headEnd type="none" w="sm" len="sm"/>
              <a:tailEnd type="none" w="sm" len="sm"/>
            </a:ln>
            <a:effectLst>
              <a:outerShdw blurRad="57150" dist="19050" dir="5400000" algn="bl" rotWithShape="0">
                <a:srgbClr val="000000">
                  <a:alpha val="15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CVS Caremark to Remove Branded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Humira from Formularies</a:t>
              </a:r>
            </a:p>
          </p:txBody>
        </p:sp>
        <p:pic>
          <p:nvPicPr>
            <p:cNvPr id="4098" name="Picture 2" descr="Demand for Real-World Evidence of Medications is Growing ...">
              <a:extLst>
                <a:ext uri="{FF2B5EF4-FFF2-40B4-BE49-F238E27FC236}">
                  <a16:creationId xmlns:a16="http://schemas.microsoft.com/office/drawing/2014/main" id="{FF9768FD-0B14-46CE-604D-76E9D14BE0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561" b="42397"/>
            <a:stretch/>
          </p:blipFill>
          <p:spPr bwMode="auto">
            <a:xfrm>
              <a:off x="7167592" y="5775569"/>
              <a:ext cx="1953620" cy="27432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7C1DC46E-C470-4745-61C7-F1BA2A1B6B69}"/>
                </a:ext>
              </a:extLst>
            </p:cNvPr>
            <p:cNvSpPr txBox="1"/>
            <p:nvPr/>
          </p:nvSpPr>
          <p:spPr>
            <a:xfrm>
              <a:off x="7457335" y="5556199"/>
              <a:ext cx="127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Jan 4, 2024</a:t>
              </a:r>
            </a:p>
          </p:txBody>
        </p:sp>
        <p:cxnSp>
          <p:nvCxnSpPr>
            <p:cNvPr id="86" name="Straight Connector 85">
              <a:extLst>
                <a:ext uri="{FF2B5EF4-FFF2-40B4-BE49-F238E27FC236}">
                  <a16:creationId xmlns:a16="http://schemas.microsoft.com/office/drawing/2014/main" id="{C6DE7567-92EA-3B76-26F5-9B2FC7EBCAC6}"/>
                </a:ext>
              </a:extLst>
            </p:cNvPr>
            <p:cNvCxnSpPr/>
            <p:nvPr/>
          </p:nvCxnSpPr>
          <p:spPr>
            <a:xfrm>
              <a:off x="7350808" y="5552049"/>
              <a:ext cx="0" cy="49784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1384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D5E9B74-AFBD-3054-1B98-48717B8B0BEC}"/>
              </a:ext>
            </a:extLst>
          </p:cNvPr>
          <p:cNvSpPr/>
          <p:nvPr/>
        </p:nvSpPr>
        <p:spPr>
          <a:xfrm rot="5400000">
            <a:off x="4883141" y="-749663"/>
            <a:ext cx="2357383" cy="10585533"/>
          </a:xfrm>
          <a:prstGeom prst="rect">
            <a:avLst/>
          </a:prstGeom>
          <a:gradFill>
            <a:gsLst>
              <a:gs pos="100000">
                <a:srgbClr val="FFFFFF">
                  <a:alpha val="50000"/>
                </a:srgbClr>
              </a:gs>
              <a:gs pos="50000">
                <a:srgbClr val="FFFFFF"/>
              </a:gs>
              <a:gs pos="0">
                <a:srgbClr val="FFFFFF">
                  <a:alpha val="50000"/>
                </a:srgbClr>
              </a:gs>
            </a:gsLst>
            <a:lin ang="0" scaled="1"/>
          </a:gra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9" name="Title 48">
            <a:extLst>
              <a:ext uri="{FF2B5EF4-FFF2-40B4-BE49-F238E27FC236}">
                <a16:creationId xmlns:a16="http://schemas.microsoft.com/office/drawing/2014/main" id="{2DB721B4-2376-5F0E-F0C5-7954050AB6C5}"/>
              </a:ext>
            </a:extLst>
          </p:cNvPr>
          <p:cNvSpPr>
            <a:spLocks noGrp="1"/>
          </p:cNvSpPr>
          <p:nvPr>
            <p:ph type="ctrTitle"/>
          </p:nvPr>
        </p:nvSpPr>
        <p:spPr>
          <a:xfrm>
            <a:off x="600229" y="569621"/>
            <a:ext cx="11013703" cy="820697"/>
          </a:xfrm>
        </p:spPr>
        <p:txBody>
          <a:bodyPr/>
          <a:lstStyle/>
          <a:p>
            <a:r>
              <a:rPr lang="en-US" dirty="0">
                <a:solidFill>
                  <a:srgbClr val="14289B"/>
                </a:solidFill>
              </a:rPr>
              <a:t>Plan Sponsors: Pillars of Rx Management</a:t>
            </a:r>
            <a:endParaRPr lang="en-US" dirty="0"/>
          </a:p>
        </p:txBody>
      </p:sp>
      <p:sp>
        <p:nvSpPr>
          <p:cNvPr id="2" name="Slide Number Placeholder 1">
            <a:extLst>
              <a:ext uri="{FF2B5EF4-FFF2-40B4-BE49-F238E27FC236}">
                <a16:creationId xmlns:a16="http://schemas.microsoft.com/office/drawing/2014/main" id="{83149A59-4807-8CFA-474E-C8AB9087B939}"/>
              </a:ext>
            </a:extLst>
          </p:cNvPr>
          <p:cNvSpPr>
            <a:spLocks noGrp="1"/>
          </p:cNvSpPr>
          <p:nvPr>
            <p:ph type="sldNum"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E600E-D983-4871-B55D-CCF94599CC66}" type="slidenum">
              <a:rPr kumimoji="0" lang="en-US" sz="800" b="0" i="0" u="none" strike="noStrike" kern="1200" cap="none" spc="0" normalizeH="0" baseline="0" noProof="0" smtClean="0">
                <a:ln>
                  <a:noFill/>
                </a:ln>
                <a:solidFill>
                  <a:srgbClr val="8D9EB2"/>
                </a:solidFill>
                <a:effectLst/>
                <a:uLnTx/>
                <a:uFillTx/>
                <a:latin typeface="Roboto Light" panose="02000000000000000000" pitchFamily="2" charset="0"/>
                <a:ea typeface="Roboto Light"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8D9EB2"/>
              </a:solidFill>
              <a:effectLst/>
              <a:uLnTx/>
              <a:uFillTx/>
              <a:latin typeface="Roboto Light" panose="02000000000000000000" pitchFamily="2" charset="0"/>
              <a:ea typeface="Roboto Light" panose="02000000000000000000" pitchFamily="2" charset="0"/>
              <a:cs typeface="+mn-cs"/>
            </a:endParaRPr>
          </a:p>
        </p:txBody>
      </p:sp>
      <p:grpSp>
        <p:nvGrpSpPr>
          <p:cNvPr id="4" name="Group 3">
            <a:extLst>
              <a:ext uri="{FF2B5EF4-FFF2-40B4-BE49-F238E27FC236}">
                <a16:creationId xmlns:a16="http://schemas.microsoft.com/office/drawing/2014/main" id="{89E68283-C205-8B0E-FBB2-1223735B4801}"/>
              </a:ext>
            </a:extLst>
          </p:cNvPr>
          <p:cNvGrpSpPr>
            <a:grpSpLocks noChangeAspect="1"/>
          </p:cNvGrpSpPr>
          <p:nvPr/>
        </p:nvGrpSpPr>
        <p:grpSpPr>
          <a:xfrm>
            <a:off x="821835" y="1756061"/>
            <a:ext cx="10238757" cy="2408249"/>
            <a:chOff x="-739445" y="247367"/>
            <a:chExt cx="10618637" cy="2497599"/>
          </a:xfrm>
        </p:grpSpPr>
        <p:grpSp>
          <p:nvGrpSpPr>
            <p:cNvPr id="5" name="Group 4">
              <a:extLst>
                <a:ext uri="{FF2B5EF4-FFF2-40B4-BE49-F238E27FC236}">
                  <a16:creationId xmlns:a16="http://schemas.microsoft.com/office/drawing/2014/main" id="{0C00B8E4-3A5E-432A-EE32-AEA8D8204B0B}"/>
                </a:ext>
              </a:extLst>
            </p:cNvPr>
            <p:cNvGrpSpPr/>
            <p:nvPr/>
          </p:nvGrpSpPr>
          <p:grpSpPr>
            <a:xfrm>
              <a:off x="-169830" y="590399"/>
              <a:ext cx="9457368" cy="1808989"/>
              <a:chOff x="-169830" y="590399"/>
              <a:chExt cx="9457368" cy="1808989"/>
            </a:xfrm>
          </p:grpSpPr>
          <p:sp>
            <p:nvSpPr>
              <p:cNvPr id="24" name="Hexagon 23">
                <a:extLst>
                  <a:ext uri="{FF2B5EF4-FFF2-40B4-BE49-F238E27FC236}">
                    <a16:creationId xmlns:a16="http://schemas.microsoft.com/office/drawing/2014/main" id="{847C4249-F19C-7C72-57CF-9F52E1B90302}"/>
                  </a:ext>
                </a:extLst>
              </p:cNvPr>
              <p:cNvSpPr/>
              <p:nvPr/>
            </p:nvSpPr>
            <p:spPr>
              <a:xfrm rot="19798270">
                <a:off x="-169829" y="1243788"/>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25" name="Hexagon 24">
                <a:extLst>
                  <a:ext uri="{FF2B5EF4-FFF2-40B4-BE49-F238E27FC236}">
                    <a16:creationId xmlns:a16="http://schemas.microsoft.com/office/drawing/2014/main" id="{0F59C152-EEDB-7012-AAB0-02B1ECD1F6D7}"/>
                  </a:ext>
                </a:extLst>
              </p:cNvPr>
              <p:cNvSpPr/>
              <p:nvPr/>
            </p:nvSpPr>
            <p:spPr>
              <a:xfrm rot="19798270">
                <a:off x="989403" y="1243789"/>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26" name="Hexagon 25">
                <a:extLst>
                  <a:ext uri="{FF2B5EF4-FFF2-40B4-BE49-F238E27FC236}">
                    <a16:creationId xmlns:a16="http://schemas.microsoft.com/office/drawing/2014/main" id="{85391DF2-1441-86D3-BF69-C406757CE473}"/>
                  </a:ext>
                </a:extLst>
              </p:cNvPr>
              <p:cNvSpPr/>
              <p:nvPr/>
            </p:nvSpPr>
            <p:spPr>
              <a:xfrm rot="19798270">
                <a:off x="2148635" y="1243789"/>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27" name="Hexagon 26">
                <a:extLst>
                  <a:ext uri="{FF2B5EF4-FFF2-40B4-BE49-F238E27FC236}">
                    <a16:creationId xmlns:a16="http://schemas.microsoft.com/office/drawing/2014/main" id="{B3874735-A62A-D573-9432-3C7532A1F562}"/>
                  </a:ext>
                </a:extLst>
              </p:cNvPr>
              <p:cNvSpPr/>
              <p:nvPr/>
            </p:nvSpPr>
            <p:spPr>
              <a:xfrm rot="19798270">
                <a:off x="3307867" y="1243789"/>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28" name="Hexagon 27">
                <a:extLst>
                  <a:ext uri="{FF2B5EF4-FFF2-40B4-BE49-F238E27FC236}">
                    <a16:creationId xmlns:a16="http://schemas.microsoft.com/office/drawing/2014/main" id="{D8BFE8C2-18F5-E677-E0C1-2FBE2FAFCE9B}"/>
                  </a:ext>
                </a:extLst>
              </p:cNvPr>
              <p:cNvSpPr/>
              <p:nvPr/>
            </p:nvSpPr>
            <p:spPr>
              <a:xfrm rot="19798270">
                <a:off x="4467100" y="1243789"/>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29" name="Hexagon 28">
                <a:extLst>
                  <a:ext uri="{FF2B5EF4-FFF2-40B4-BE49-F238E27FC236}">
                    <a16:creationId xmlns:a16="http://schemas.microsoft.com/office/drawing/2014/main" id="{E81783BB-256B-2887-BD83-A9124D226E67}"/>
                  </a:ext>
                </a:extLst>
              </p:cNvPr>
              <p:cNvSpPr/>
              <p:nvPr/>
            </p:nvSpPr>
            <p:spPr>
              <a:xfrm rot="19798270">
                <a:off x="5628577" y="1243789"/>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30" name="Hexagon 29">
                <a:extLst>
                  <a:ext uri="{FF2B5EF4-FFF2-40B4-BE49-F238E27FC236}">
                    <a16:creationId xmlns:a16="http://schemas.microsoft.com/office/drawing/2014/main" id="{D0712F6A-79F8-3484-020E-669639A29C19}"/>
                  </a:ext>
                </a:extLst>
              </p:cNvPr>
              <p:cNvSpPr/>
              <p:nvPr/>
            </p:nvSpPr>
            <p:spPr>
              <a:xfrm rot="19798270">
                <a:off x="6787810" y="1243789"/>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31" name="Hexagon 30">
                <a:extLst>
                  <a:ext uri="{FF2B5EF4-FFF2-40B4-BE49-F238E27FC236}">
                    <a16:creationId xmlns:a16="http://schemas.microsoft.com/office/drawing/2014/main" id="{3BB81FBD-28B2-B783-DC52-71E88D10B51C}"/>
                  </a:ext>
                </a:extLst>
              </p:cNvPr>
              <p:cNvSpPr/>
              <p:nvPr/>
            </p:nvSpPr>
            <p:spPr>
              <a:xfrm rot="19798270">
                <a:off x="7947042" y="1243789"/>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32" name="Hexagon 31">
                <a:extLst>
                  <a:ext uri="{FF2B5EF4-FFF2-40B4-BE49-F238E27FC236}">
                    <a16:creationId xmlns:a16="http://schemas.microsoft.com/office/drawing/2014/main" id="{290918E3-CA3E-A07A-497A-E2B996BB627B}"/>
                  </a:ext>
                </a:extLst>
              </p:cNvPr>
              <p:cNvSpPr/>
              <p:nvPr/>
            </p:nvSpPr>
            <p:spPr>
              <a:xfrm rot="19798270">
                <a:off x="-169830" y="590399"/>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33" name="Hexagon 32">
                <a:extLst>
                  <a:ext uri="{FF2B5EF4-FFF2-40B4-BE49-F238E27FC236}">
                    <a16:creationId xmlns:a16="http://schemas.microsoft.com/office/drawing/2014/main" id="{19778F9C-C05F-1A99-B4A5-A5B32700F729}"/>
                  </a:ext>
                </a:extLst>
              </p:cNvPr>
              <p:cNvSpPr/>
              <p:nvPr/>
            </p:nvSpPr>
            <p:spPr>
              <a:xfrm rot="19798270">
                <a:off x="989402" y="590400"/>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34" name="Hexagon 33">
                <a:extLst>
                  <a:ext uri="{FF2B5EF4-FFF2-40B4-BE49-F238E27FC236}">
                    <a16:creationId xmlns:a16="http://schemas.microsoft.com/office/drawing/2014/main" id="{AAA9BF84-20C1-0C20-9098-6BA8BB1AC87B}"/>
                  </a:ext>
                </a:extLst>
              </p:cNvPr>
              <p:cNvSpPr/>
              <p:nvPr/>
            </p:nvSpPr>
            <p:spPr>
              <a:xfrm rot="19798270">
                <a:off x="2148634" y="590400"/>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35" name="Hexagon 34">
                <a:extLst>
                  <a:ext uri="{FF2B5EF4-FFF2-40B4-BE49-F238E27FC236}">
                    <a16:creationId xmlns:a16="http://schemas.microsoft.com/office/drawing/2014/main" id="{206496C0-7647-6481-63A7-7BE3D6631690}"/>
                  </a:ext>
                </a:extLst>
              </p:cNvPr>
              <p:cNvSpPr/>
              <p:nvPr/>
            </p:nvSpPr>
            <p:spPr>
              <a:xfrm rot="19798270">
                <a:off x="3307867" y="590400"/>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36" name="Hexagon 35">
                <a:extLst>
                  <a:ext uri="{FF2B5EF4-FFF2-40B4-BE49-F238E27FC236}">
                    <a16:creationId xmlns:a16="http://schemas.microsoft.com/office/drawing/2014/main" id="{42B7B383-E6C9-2D76-68B8-09D46A1624E2}"/>
                  </a:ext>
                </a:extLst>
              </p:cNvPr>
              <p:cNvSpPr/>
              <p:nvPr/>
            </p:nvSpPr>
            <p:spPr>
              <a:xfrm rot="19798270">
                <a:off x="4467099" y="590400"/>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37" name="Hexagon 36">
                <a:extLst>
                  <a:ext uri="{FF2B5EF4-FFF2-40B4-BE49-F238E27FC236}">
                    <a16:creationId xmlns:a16="http://schemas.microsoft.com/office/drawing/2014/main" id="{CDA8EECB-B35E-6CA6-E0BC-307EFA5C450C}"/>
                  </a:ext>
                </a:extLst>
              </p:cNvPr>
              <p:cNvSpPr/>
              <p:nvPr/>
            </p:nvSpPr>
            <p:spPr>
              <a:xfrm rot="19798270">
                <a:off x="5628577" y="590400"/>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38" name="Hexagon 37">
                <a:extLst>
                  <a:ext uri="{FF2B5EF4-FFF2-40B4-BE49-F238E27FC236}">
                    <a16:creationId xmlns:a16="http://schemas.microsoft.com/office/drawing/2014/main" id="{BC8B01E1-1AE4-6245-2A92-FCF9407DA93D}"/>
                  </a:ext>
                </a:extLst>
              </p:cNvPr>
              <p:cNvSpPr/>
              <p:nvPr/>
            </p:nvSpPr>
            <p:spPr>
              <a:xfrm rot="19798270">
                <a:off x="6787809" y="590400"/>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39" name="Hexagon 38">
                <a:extLst>
                  <a:ext uri="{FF2B5EF4-FFF2-40B4-BE49-F238E27FC236}">
                    <a16:creationId xmlns:a16="http://schemas.microsoft.com/office/drawing/2014/main" id="{0AD30CFD-2561-DF43-BCD4-421840BDB27A}"/>
                  </a:ext>
                </a:extLst>
              </p:cNvPr>
              <p:cNvSpPr/>
              <p:nvPr/>
            </p:nvSpPr>
            <p:spPr>
              <a:xfrm rot="19798270">
                <a:off x="7947042" y="590400"/>
                <a:ext cx="1340496" cy="1155599"/>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8EB066C5-BE03-5D9B-EAE5-2B8F42928D5E}"/>
                </a:ext>
              </a:extLst>
            </p:cNvPr>
            <p:cNvGrpSpPr/>
            <p:nvPr/>
          </p:nvGrpSpPr>
          <p:grpSpPr>
            <a:xfrm>
              <a:off x="-738015" y="247367"/>
              <a:ext cx="10617207" cy="1827077"/>
              <a:chOff x="-738015" y="247367"/>
              <a:chExt cx="10617207" cy="1827077"/>
            </a:xfrm>
          </p:grpSpPr>
          <p:sp>
            <p:nvSpPr>
              <p:cNvPr id="13" name="Hexagon 12">
                <a:extLst>
                  <a:ext uri="{FF2B5EF4-FFF2-40B4-BE49-F238E27FC236}">
                    <a16:creationId xmlns:a16="http://schemas.microsoft.com/office/drawing/2014/main" id="{80AD429B-1A26-9631-1F01-45DFB7E683A1}"/>
                  </a:ext>
                </a:extLst>
              </p:cNvPr>
              <p:cNvSpPr/>
              <p:nvPr/>
            </p:nvSpPr>
            <p:spPr>
              <a:xfrm rot="19798270">
                <a:off x="-738015"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14" name="Hexagon 13">
                <a:extLst>
                  <a:ext uri="{FF2B5EF4-FFF2-40B4-BE49-F238E27FC236}">
                    <a16:creationId xmlns:a16="http://schemas.microsoft.com/office/drawing/2014/main" id="{AF528741-F7E0-3A44-AB7A-CC6684BE958C}"/>
                  </a:ext>
                </a:extLst>
              </p:cNvPr>
              <p:cNvSpPr/>
              <p:nvPr/>
            </p:nvSpPr>
            <p:spPr>
              <a:xfrm rot="19798270">
                <a:off x="421216"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15" name="Hexagon 14">
                <a:extLst>
                  <a:ext uri="{FF2B5EF4-FFF2-40B4-BE49-F238E27FC236}">
                    <a16:creationId xmlns:a16="http://schemas.microsoft.com/office/drawing/2014/main" id="{A5D0958B-BC12-9983-0C41-E3AEEB8894F7}"/>
                  </a:ext>
                </a:extLst>
              </p:cNvPr>
              <p:cNvSpPr/>
              <p:nvPr/>
            </p:nvSpPr>
            <p:spPr>
              <a:xfrm rot="19798270">
                <a:off x="1580449"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16" name="Hexagon 15">
                <a:extLst>
                  <a:ext uri="{FF2B5EF4-FFF2-40B4-BE49-F238E27FC236}">
                    <a16:creationId xmlns:a16="http://schemas.microsoft.com/office/drawing/2014/main" id="{D80C6932-1578-4292-0E0F-D695F55A5BEE}"/>
                  </a:ext>
                </a:extLst>
              </p:cNvPr>
              <p:cNvSpPr/>
              <p:nvPr/>
            </p:nvSpPr>
            <p:spPr>
              <a:xfrm rot="19798270">
                <a:off x="2739680"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17" name="Hexagon 16">
                <a:extLst>
                  <a:ext uri="{FF2B5EF4-FFF2-40B4-BE49-F238E27FC236}">
                    <a16:creationId xmlns:a16="http://schemas.microsoft.com/office/drawing/2014/main" id="{CB1DAD78-7BF0-EB1D-3081-2D0FD7D12446}"/>
                  </a:ext>
                </a:extLst>
              </p:cNvPr>
              <p:cNvSpPr/>
              <p:nvPr/>
            </p:nvSpPr>
            <p:spPr>
              <a:xfrm rot="19798270">
                <a:off x="3898911"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18" name="Hexagon 17">
                <a:extLst>
                  <a:ext uri="{FF2B5EF4-FFF2-40B4-BE49-F238E27FC236}">
                    <a16:creationId xmlns:a16="http://schemas.microsoft.com/office/drawing/2014/main" id="{97965527-C308-B67D-0E1A-6F3178D0BD04}"/>
                  </a:ext>
                </a:extLst>
              </p:cNvPr>
              <p:cNvSpPr/>
              <p:nvPr/>
            </p:nvSpPr>
            <p:spPr>
              <a:xfrm rot="19798270">
                <a:off x="5060391"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19" name="Hexagon 18">
                <a:extLst>
                  <a:ext uri="{FF2B5EF4-FFF2-40B4-BE49-F238E27FC236}">
                    <a16:creationId xmlns:a16="http://schemas.microsoft.com/office/drawing/2014/main" id="{81F1AE76-4518-B3C6-4F4F-0CD762FE6CFF}"/>
                  </a:ext>
                </a:extLst>
              </p:cNvPr>
              <p:cNvSpPr/>
              <p:nvPr/>
            </p:nvSpPr>
            <p:spPr>
              <a:xfrm rot="19798270">
                <a:off x="6219622"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20" name="Hexagon 19">
                <a:extLst>
                  <a:ext uri="{FF2B5EF4-FFF2-40B4-BE49-F238E27FC236}">
                    <a16:creationId xmlns:a16="http://schemas.microsoft.com/office/drawing/2014/main" id="{6EB50FD6-9EFC-8E1B-D5D9-C485C2B111F6}"/>
                  </a:ext>
                </a:extLst>
              </p:cNvPr>
              <p:cNvSpPr/>
              <p:nvPr/>
            </p:nvSpPr>
            <p:spPr>
              <a:xfrm rot="19798270">
                <a:off x="7378853"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21" name="Hexagon 20">
                <a:extLst>
                  <a:ext uri="{FF2B5EF4-FFF2-40B4-BE49-F238E27FC236}">
                    <a16:creationId xmlns:a16="http://schemas.microsoft.com/office/drawing/2014/main" id="{76180726-34D3-53EB-730D-7EB1C895B988}"/>
                  </a:ext>
                </a:extLst>
              </p:cNvPr>
              <p:cNvSpPr/>
              <p:nvPr/>
            </p:nvSpPr>
            <p:spPr>
              <a:xfrm rot="19798270">
                <a:off x="8538696"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22" name="Hexagon 21">
                <a:extLst>
                  <a:ext uri="{FF2B5EF4-FFF2-40B4-BE49-F238E27FC236}">
                    <a16:creationId xmlns:a16="http://schemas.microsoft.com/office/drawing/2014/main" id="{45911183-0B12-48DD-DD2A-3257A9AD2291}"/>
                  </a:ext>
                </a:extLst>
              </p:cNvPr>
              <p:cNvSpPr/>
              <p:nvPr/>
            </p:nvSpPr>
            <p:spPr>
              <a:xfrm rot="19798270">
                <a:off x="-730737" y="918844"/>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23" name="Hexagon 22">
                <a:extLst>
                  <a:ext uri="{FF2B5EF4-FFF2-40B4-BE49-F238E27FC236}">
                    <a16:creationId xmlns:a16="http://schemas.microsoft.com/office/drawing/2014/main" id="{1DB0C14A-4667-C5FF-25E7-1198DCE5DCC5}"/>
                  </a:ext>
                </a:extLst>
              </p:cNvPr>
              <p:cNvSpPr/>
              <p:nvPr/>
            </p:nvSpPr>
            <p:spPr>
              <a:xfrm rot="19798270">
                <a:off x="8532592" y="918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14BC2450-2F44-7311-A107-2AAC0118F394}"/>
                </a:ext>
              </a:extLst>
            </p:cNvPr>
            <p:cNvGrpSpPr/>
            <p:nvPr/>
          </p:nvGrpSpPr>
          <p:grpSpPr>
            <a:xfrm>
              <a:off x="-739445" y="1589366"/>
              <a:ext cx="10617207" cy="1155600"/>
              <a:chOff x="-738015" y="247367"/>
              <a:chExt cx="10617207" cy="1155600"/>
            </a:xfrm>
          </p:grpSpPr>
          <p:sp>
            <p:nvSpPr>
              <p:cNvPr id="8" name="Hexagon 7">
                <a:extLst>
                  <a:ext uri="{FF2B5EF4-FFF2-40B4-BE49-F238E27FC236}">
                    <a16:creationId xmlns:a16="http://schemas.microsoft.com/office/drawing/2014/main" id="{AB8B20B7-BFC5-3D6D-DA47-BCBEE6CF4D1C}"/>
                  </a:ext>
                </a:extLst>
              </p:cNvPr>
              <p:cNvSpPr/>
              <p:nvPr/>
            </p:nvSpPr>
            <p:spPr>
              <a:xfrm rot="19798270">
                <a:off x="-738015"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9" name="Hexagon 8">
                <a:extLst>
                  <a:ext uri="{FF2B5EF4-FFF2-40B4-BE49-F238E27FC236}">
                    <a16:creationId xmlns:a16="http://schemas.microsoft.com/office/drawing/2014/main" id="{C2A41E78-CFDD-6C93-1E52-6326ACDF60DA}"/>
                  </a:ext>
                </a:extLst>
              </p:cNvPr>
              <p:cNvSpPr/>
              <p:nvPr/>
            </p:nvSpPr>
            <p:spPr>
              <a:xfrm rot="19798270">
                <a:off x="1580449"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10" name="Hexagon 9">
                <a:extLst>
                  <a:ext uri="{FF2B5EF4-FFF2-40B4-BE49-F238E27FC236}">
                    <a16:creationId xmlns:a16="http://schemas.microsoft.com/office/drawing/2014/main" id="{33F9F37B-1E36-D2C5-5EAA-814BEEFCF5EB}"/>
                  </a:ext>
                </a:extLst>
              </p:cNvPr>
              <p:cNvSpPr/>
              <p:nvPr/>
            </p:nvSpPr>
            <p:spPr>
              <a:xfrm rot="19798270">
                <a:off x="3898911"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11" name="Hexagon 10">
                <a:extLst>
                  <a:ext uri="{FF2B5EF4-FFF2-40B4-BE49-F238E27FC236}">
                    <a16:creationId xmlns:a16="http://schemas.microsoft.com/office/drawing/2014/main" id="{F1E918F3-9FDA-4DF9-3AF9-D0CC0D295931}"/>
                  </a:ext>
                </a:extLst>
              </p:cNvPr>
              <p:cNvSpPr/>
              <p:nvPr/>
            </p:nvSpPr>
            <p:spPr>
              <a:xfrm rot="19798270">
                <a:off x="6219622"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sp>
            <p:nvSpPr>
              <p:cNvPr id="12" name="Hexagon 11">
                <a:extLst>
                  <a:ext uri="{FF2B5EF4-FFF2-40B4-BE49-F238E27FC236}">
                    <a16:creationId xmlns:a16="http://schemas.microsoft.com/office/drawing/2014/main" id="{81D530F2-10E8-1493-D678-72855AA63ABA}"/>
                  </a:ext>
                </a:extLst>
              </p:cNvPr>
              <p:cNvSpPr/>
              <p:nvPr/>
            </p:nvSpPr>
            <p:spPr>
              <a:xfrm rot="19798270">
                <a:off x="8538696" y="247367"/>
                <a:ext cx="1340496" cy="1155600"/>
              </a:xfrm>
              <a:prstGeom prst="hexagon">
                <a:avLst>
                  <a:gd name="adj" fmla="val 28904"/>
                  <a:gd name="vf" fmla="val 115470"/>
                </a:avLst>
              </a:prstGeom>
              <a:noFill/>
              <a:ln w="9525" cap="flat" cmpd="sng" algn="ctr">
                <a:solidFill>
                  <a:srgbClr val="FFFFFF">
                    <a:lumMod val="85000"/>
                    <a:alpha val="40000"/>
                  </a:srgbClr>
                </a:solidFill>
                <a:prstDash val="solid"/>
              </a:ln>
              <a:effectLst/>
            </p:spPr>
            <p:txBody>
              <a:bodyPr rot="0" spcFirstLastPara="0" vertOverflow="overflow" horzOverflow="overflow" vert="horz" wrap="square" lIns="121771" tIns="60885" rIns="121771" bIns="60885"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69" name="Group 68">
            <a:extLst>
              <a:ext uri="{FF2B5EF4-FFF2-40B4-BE49-F238E27FC236}">
                <a16:creationId xmlns:a16="http://schemas.microsoft.com/office/drawing/2014/main" id="{6BDA6F4E-5D20-51A2-B5CE-026F45A3C654}"/>
              </a:ext>
            </a:extLst>
          </p:cNvPr>
          <p:cNvGrpSpPr/>
          <p:nvPr/>
        </p:nvGrpSpPr>
        <p:grpSpPr>
          <a:xfrm>
            <a:off x="6259919" y="2125380"/>
            <a:ext cx="2503085" cy="3648865"/>
            <a:chOff x="2800073" y="1600716"/>
            <a:chExt cx="1877314" cy="2736649"/>
          </a:xfrm>
        </p:grpSpPr>
        <p:grpSp>
          <p:nvGrpSpPr>
            <p:cNvPr id="54" name="Group 53">
              <a:extLst>
                <a:ext uri="{FF2B5EF4-FFF2-40B4-BE49-F238E27FC236}">
                  <a16:creationId xmlns:a16="http://schemas.microsoft.com/office/drawing/2014/main" id="{F41F02DF-A532-2A16-F532-1C2F15985D39}"/>
                </a:ext>
              </a:extLst>
            </p:cNvPr>
            <p:cNvGrpSpPr>
              <a:grpSpLocks noChangeAspect="1"/>
            </p:cNvGrpSpPr>
            <p:nvPr/>
          </p:nvGrpSpPr>
          <p:grpSpPr>
            <a:xfrm>
              <a:off x="3041017" y="1600716"/>
              <a:ext cx="894239" cy="848948"/>
              <a:chOff x="3515869" y="2045355"/>
              <a:chExt cx="2112264" cy="2005282"/>
            </a:xfrm>
          </p:grpSpPr>
          <p:sp>
            <p:nvSpPr>
              <p:cNvPr id="55" name="Hexagon 54">
                <a:extLst>
                  <a:ext uri="{FF2B5EF4-FFF2-40B4-BE49-F238E27FC236}">
                    <a16:creationId xmlns:a16="http://schemas.microsoft.com/office/drawing/2014/main" id="{B76E7544-6A2B-164E-58AE-7F509D7483C5}"/>
                  </a:ext>
                </a:extLst>
              </p:cNvPr>
              <p:cNvSpPr>
                <a:spLocks noChangeAspect="1"/>
              </p:cNvSpPr>
              <p:nvPr/>
            </p:nvSpPr>
            <p:spPr>
              <a:xfrm rot="8998270">
                <a:off x="3515869" y="2229718"/>
                <a:ext cx="2112264" cy="1820919"/>
              </a:xfrm>
              <a:prstGeom prst="hexagon">
                <a:avLst>
                  <a:gd name="adj" fmla="val 28904"/>
                  <a:gd name="vf" fmla="val 115470"/>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4980F482-AFA7-7B29-4817-3A7F70B4B832}"/>
                  </a:ext>
                </a:extLst>
              </p:cNvPr>
              <p:cNvSpPr/>
              <p:nvPr/>
            </p:nvSpPr>
            <p:spPr>
              <a:xfrm>
                <a:off x="3625914" y="2299361"/>
                <a:ext cx="1892175" cy="1339913"/>
              </a:xfrm>
              <a:prstGeom prst="rect">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nvGrpSpPr>
              <p:cNvPr id="57" name="Group 56">
                <a:extLst>
                  <a:ext uri="{FF2B5EF4-FFF2-40B4-BE49-F238E27FC236}">
                    <a16:creationId xmlns:a16="http://schemas.microsoft.com/office/drawing/2014/main" id="{8BE3058E-AA7D-4F7B-69EA-12247784B9E6}"/>
                  </a:ext>
                </a:extLst>
              </p:cNvPr>
              <p:cNvGrpSpPr>
                <a:grpSpLocks noChangeAspect="1"/>
              </p:cNvGrpSpPr>
              <p:nvPr/>
            </p:nvGrpSpPr>
            <p:grpSpPr>
              <a:xfrm>
                <a:off x="3554325" y="2067237"/>
                <a:ext cx="2035352" cy="1754612"/>
                <a:chOff x="921803" y="951475"/>
                <a:chExt cx="2474398" cy="2133104"/>
              </a:xfrm>
            </p:grpSpPr>
            <p:sp>
              <p:nvSpPr>
                <p:cNvPr id="62" name="Hexagon 61">
                  <a:extLst>
                    <a:ext uri="{FF2B5EF4-FFF2-40B4-BE49-F238E27FC236}">
                      <a16:creationId xmlns:a16="http://schemas.microsoft.com/office/drawing/2014/main" id="{45E3CD77-5BCD-D6B5-DD07-AB3CB4AEABDA}"/>
                    </a:ext>
                  </a:extLst>
                </p:cNvPr>
                <p:cNvSpPr>
                  <a:spLocks noChangeAspect="1"/>
                </p:cNvSpPr>
                <p:nvPr/>
              </p:nvSpPr>
              <p:spPr>
                <a:xfrm rot="19798270">
                  <a:off x="921803" y="951475"/>
                  <a:ext cx="2474398" cy="2133104"/>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63" name="Hexagon 62">
                  <a:extLst>
                    <a:ext uri="{FF2B5EF4-FFF2-40B4-BE49-F238E27FC236}">
                      <a16:creationId xmlns:a16="http://schemas.microsoft.com/office/drawing/2014/main" id="{5F6A778F-21C5-3FCD-3012-470A18DACAA0}"/>
                    </a:ext>
                  </a:extLst>
                </p:cNvPr>
                <p:cNvSpPr>
                  <a:spLocks noChangeAspect="1"/>
                </p:cNvSpPr>
                <p:nvPr/>
              </p:nvSpPr>
              <p:spPr>
                <a:xfrm rot="19798270">
                  <a:off x="1136522" y="1136577"/>
                  <a:ext cx="2044956" cy="1762896"/>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8" name="Group 57">
                <a:extLst>
                  <a:ext uri="{FF2B5EF4-FFF2-40B4-BE49-F238E27FC236}">
                    <a16:creationId xmlns:a16="http://schemas.microsoft.com/office/drawing/2014/main" id="{9FFEC845-54C1-07C0-7244-63B954BCFA1A}"/>
                  </a:ext>
                </a:extLst>
              </p:cNvPr>
              <p:cNvGrpSpPr>
                <a:grpSpLocks noChangeAspect="1"/>
              </p:cNvGrpSpPr>
              <p:nvPr/>
            </p:nvGrpSpPr>
            <p:grpSpPr>
              <a:xfrm>
                <a:off x="3515869" y="2045355"/>
                <a:ext cx="2112264" cy="1820919"/>
                <a:chOff x="921803" y="951475"/>
                <a:chExt cx="2474398" cy="2133104"/>
              </a:xfrm>
              <a:effectLst/>
            </p:grpSpPr>
            <p:sp>
              <p:nvSpPr>
                <p:cNvPr id="60" name="Hexagon 59">
                  <a:extLst>
                    <a:ext uri="{FF2B5EF4-FFF2-40B4-BE49-F238E27FC236}">
                      <a16:creationId xmlns:a16="http://schemas.microsoft.com/office/drawing/2014/main" id="{93867856-A226-9365-E2E3-9A09F631FB4A}"/>
                    </a:ext>
                  </a:extLst>
                </p:cNvPr>
                <p:cNvSpPr>
                  <a:spLocks noChangeAspect="1"/>
                </p:cNvSpPr>
                <p:nvPr/>
              </p:nvSpPr>
              <p:spPr>
                <a:xfrm rot="19798270">
                  <a:off x="921803" y="951475"/>
                  <a:ext cx="2474398" cy="2133104"/>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61" name="Hexagon 60">
                  <a:extLst>
                    <a:ext uri="{FF2B5EF4-FFF2-40B4-BE49-F238E27FC236}">
                      <a16:creationId xmlns:a16="http://schemas.microsoft.com/office/drawing/2014/main" id="{A583D6AA-3B2E-95FA-AF20-6487B92FCECB}"/>
                    </a:ext>
                  </a:extLst>
                </p:cNvPr>
                <p:cNvSpPr>
                  <a:spLocks noChangeAspect="1"/>
                </p:cNvSpPr>
                <p:nvPr/>
              </p:nvSpPr>
              <p:spPr>
                <a:xfrm rot="19798270">
                  <a:off x="1136523" y="1136581"/>
                  <a:ext cx="2044957" cy="1762895"/>
                </a:xfrm>
                <a:prstGeom prst="hexagon">
                  <a:avLst>
                    <a:gd name="adj" fmla="val 28904"/>
                    <a:gd name="vf" fmla="val 115470"/>
                  </a:avLst>
                </a:prstGeom>
                <a:gradFill>
                  <a:gsLst>
                    <a:gs pos="0">
                      <a:srgbClr val="8D9EB2"/>
                    </a:gs>
                    <a:gs pos="100000">
                      <a:srgbClr val="8D9EB2">
                        <a:lumMod val="50000"/>
                      </a:srgbClr>
                    </a:gs>
                  </a:gsLst>
                  <a:lin ang="8100000" scaled="1"/>
                </a:gradFill>
                <a:ln w="12700" cap="flat" cmpd="sng" algn="ctr">
                  <a:solidFill>
                    <a:srgbClr val="FFFFFF">
                      <a:lumMod val="85000"/>
                    </a:srgbClr>
                  </a:solid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9" name="Picture 58" descr="A silhouette of a person&#10;&#10;Description automatically generated with low confidence">
                <a:extLst>
                  <a:ext uri="{FF2B5EF4-FFF2-40B4-BE49-F238E27FC236}">
                    <a16:creationId xmlns:a16="http://schemas.microsoft.com/office/drawing/2014/main" id="{3DE69708-C694-D046-39E1-C90D7480237D}"/>
                  </a:ext>
                </a:extLst>
              </p:cNvPr>
              <p:cNvPicPr>
                <a:picLocks noChangeAspect="1"/>
              </p:cNvPicPr>
              <p:nvPr/>
            </p:nvPicPr>
            <p:blipFill>
              <a:blip r:embed="rId3"/>
              <a:stretch>
                <a:fillRect/>
              </a:stretch>
            </p:blipFill>
            <p:spPr>
              <a:xfrm>
                <a:off x="4242211" y="2626026"/>
                <a:ext cx="659580" cy="659580"/>
              </a:xfrm>
              <a:prstGeom prst="rect">
                <a:avLst/>
              </a:prstGeom>
            </p:spPr>
          </p:pic>
        </p:grpSp>
        <p:sp>
          <p:nvSpPr>
            <p:cNvPr id="89" name="Rectangle 88">
              <a:extLst>
                <a:ext uri="{FF2B5EF4-FFF2-40B4-BE49-F238E27FC236}">
                  <a16:creationId xmlns:a16="http://schemas.microsoft.com/office/drawing/2014/main" id="{5D3D4637-D7A1-C61F-D9DC-A0A136B0FB75}"/>
                </a:ext>
              </a:extLst>
            </p:cNvPr>
            <p:cNvSpPr/>
            <p:nvPr/>
          </p:nvSpPr>
          <p:spPr>
            <a:xfrm>
              <a:off x="3031123" y="2931658"/>
              <a:ext cx="1470119" cy="415499"/>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rPr>
                <a:t>Ensure utilization management protocols for access are based on clinical appropriateness </a:t>
              </a:r>
            </a:p>
          </p:txBody>
        </p:sp>
        <p:grpSp>
          <p:nvGrpSpPr>
            <p:cNvPr id="90" name="Group 89">
              <a:extLst>
                <a:ext uri="{FF2B5EF4-FFF2-40B4-BE49-F238E27FC236}">
                  <a16:creationId xmlns:a16="http://schemas.microsoft.com/office/drawing/2014/main" id="{DC3EBE01-3323-9F6A-E504-40ED9A3E991B}"/>
                </a:ext>
              </a:extLst>
            </p:cNvPr>
            <p:cNvGrpSpPr>
              <a:grpSpLocks noChangeAspect="1"/>
            </p:cNvGrpSpPr>
            <p:nvPr/>
          </p:nvGrpSpPr>
          <p:grpSpPr>
            <a:xfrm>
              <a:off x="2800073" y="2980318"/>
              <a:ext cx="238658" cy="205740"/>
              <a:chOff x="4178490" y="-334156"/>
              <a:chExt cx="385034" cy="331927"/>
            </a:xfrm>
          </p:grpSpPr>
          <p:grpSp>
            <p:nvGrpSpPr>
              <p:cNvPr id="91" name="Group 90">
                <a:extLst>
                  <a:ext uri="{FF2B5EF4-FFF2-40B4-BE49-F238E27FC236}">
                    <a16:creationId xmlns:a16="http://schemas.microsoft.com/office/drawing/2014/main" id="{AB61FAC2-3752-AABA-5F92-F1196E88C3DE}"/>
                  </a:ext>
                </a:extLst>
              </p:cNvPr>
              <p:cNvGrpSpPr>
                <a:grpSpLocks noChangeAspect="1"/>
              </p:cNvGrpSpPr>
              <p:nvPr/>
            </p:nvGrpSpPr>
            <p:grpSpPr>
              <a:xfrm>
                <a:off x="4178490" y="-334156"/>
                <a:ext cx="385034" cy="331927"/>
                <a:chOff x="6643615" y="2712897"/>
                <a:chExt cx="423537" cy="365119"/>
              </a:xfrm>
            </p:grpSpPr>
            <p:sp>
              <p:nvSpPr>
                <p:cNvPr id="93" name="Hexagon 92">
                  <a:extLst>
                    <a:ext uri="{FF2B5EF4-FFF2-40B4-BE49-F238E27FC236}">
                      <a16:creationId xmlns:a16="http://schemas.microsoft.com/office/drawing/2014/main" id="{B741C5DE-0E92-C12D-A9C7-9525D4D154B3}"/>
                    </a:ext>
                  </a:extLst>
                </p:cNvPr>
                <p:cNvSpPr>
                  <a:spLocks noChangeAspect="1"/>
                </p:cNvSpPr>
                <p:nvPr/>
              </p:nvSpPr>
              <p:spPr>
                <a:xfrm rot="19798270">
                  <a:off x="6643615" y="2712897"/>
                  <a:ext cx="423537" cy="365119"/>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
              <p:nvSpPr>
                <p:cNvPr id="94" name="Hexagon 93">
                  <a:extLst>
                    <a:ext uri="{FF2B5EF4-FFF2-40B4-BE49-F238E27FC236}">
                      <a16:creationId xmlns:a16="http://schemas.microsoft.com/office/drawing/2014/main" id="{DBF7E899-00DA-641F-7311-45D0FCFE9D91}"/>
                    </a:ext>
                  </a:extLst>
                </p:cNvPr>
                <p:cNvSpPr>
                  <a:spLocks noChangeAspect="1"/>
                </p:cNvSpPr>
                <p:nvPr/>
              </p:nvSpPr>
              <p:spPr>
                <a:xfrm rot="19798270">
                  <a:off x="6710742" y="2770685"/>
                  <a:ext cx="289282" cy="249382"/>
                </a:xfrm>
                <a:prstGeom prst="hexagon">
                  <a:avLst>
                    <a:gd name="adj" fmla="val 28904"/>
                    <a:gd name="vf" fmla="val 115470"/>
                  </a:avLst>
                </a:prstGeom>
                <a:gradFill>
                  <a:gsLst>
                    <a:gs pos="100000">
                      <a:srgbClr val="8D9EB2"/>
                    </a:gs>
                    <a:gs pos="0">
                      <a:srgbClr val="8D9EB2">
                        <a:lumMod val="75000"/>
                      </a:srgbClr>
                    </a:gs>
                  </a:gsLst>
                  <a:lin ang="0" scaled="1"/>
                </a:gra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92" name="TextBox 91">
                <a:extLst>
                  <a:ext uri="{FF2B5EF4-FFF2-40B4-BE49-F238E27FC236}">
                    <a16:creationId xmlns:a16="http://schemas.microsoft.com/office/drawing/2014/main" id="{E5430A42-2886-DF73-DBDA-DF723AAA63C9}"/>
                  </a:ext>
                </a:extLst>
              </p:cNvPr>
              <p:cNvSpPr txBox="1"/>
              <p:nvPr/>
            </p:nvSpPr>
            <p:spPr>
              <a:xfrm>
                <a:off x="4328336" y="-268832"/>
                <a:ext cx="85343" cy="186204"/>
              </a:xfrm>
              <a:prstGeom prst="rect">
                <a:avLst/>
              </a:prstGeom>
            </p:spPr>
            <p:txBody>
              <a:bodyPr spcFirstLastPara="1" vert="horz" wrap="non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1</a:t>
                </a:r>
              </a:p>
            </p:txBody>
          </p:sp>
        </p:grpSp>
        <p:grpSp>
          <p:nvGrpSpPr>
            <p:cNvPr id="95" name="Group 94">
              <a:extLst>
                <a:ext uri="{FF2B5EF4-FFF2-40B4-BE49-F238E27FC236}">
                  <a16:creationId xmlns:a16="http://schemas.microsoft.com/office/drawing/2014/main" id="{206AE739-75B8-22B4-84F1-6C40E55686C5}"/>
                </a:ext>
              </a:extLst>
            </p:cNvPr>
            <p:cNvGrpSpPr/>
            <p:nvPr/>
          </p:nvGrpSpPr>
          <p:grpSpPr>
            <a:xfrm>
              <a:off x="2800417" y="3392256"/>
              <a:ext cx="1876970" cy="415499"/>
              <a:chOff x="5862102" y="3532302"/>
              <a:chExt cx="2502627" cy="553997"/>
            </a:xfrm>
          </p:grpSpPr>
          <p:sp>
            <p:nvSpPr>
              <p:cNvPr id="96" name="Rectangle 95">
                <a:extLst>
                  <a:ext uri="{FF2B5EF4-FFF2-40B4-BE49-F238E27FC236}">
                    <a16:creationId xmlns:a16="http://schemas.microsoft.com/office/drawing/2014/main" id="{8C9B271C-AB6C-8F8E-0CFA-AA820D88FAE3}"/>
                  </a:ext>
                </a:extLst>
              </p:cNvPr>
              <p:cNvSpPr/>
              <p:nvPr/>
            </p:nvSpPr>
            <p:spPr>
              <a:xfrm>
                <a:off x="6170169" y="3532302"/>
                <a:ext cx="2194560" cy="553997"/>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rPr>
                  <a:t>Understand the complete “order of operations” of which and when biosimilars will be used</a:t>
                </a:r>
              </a:p>
            </p:txBody>
          </p:sp>
          <p:grpSp>
            <p:nvGrpSpPr>
              <p:cNvPr id="97" name="Group 96">
                <a:extLst>
                  <a:ext uri="{FF2B5EF4-FFF2-40B4-BE49-F238E27FC236}">
                    <a16:creationId xmlns:a16="http://schemas.microsoft.com/office/drawing/2014/main" id="{07B21C81-8779-BBFD-F43D-EA24D8A18063}"/>
                  </a:ext>
                </a:extLst>
              </p:cNvPr>
              <p:cNvGrpSpPr>
                <a:grpSpLocks noChangeAspect="1"/>
              </p:cNvGrpSpPr>
              <p:nvPr/>
            </p:nvGrpSpPr>
            <p:grpSpPr>
              <a:xfrm>
                <a:off x="5862102" y="3613618"/>
                <a:ext cx="318210" cy="274320"/>
                <a:chOff x="4178490" y="-334230"/>
                <a:chExt cx="385034" cy="331927"/>
              </a:xfrm>
            </p:grpSpPr>
            <p:grpSp>
              <p:nvGrpSpPr>
                <p:cNvPr id="98" name="Group 97">
                  <a:extLst>
                    <a:ext uri="{FF2B5EF4-FFF2-40B4-BE49-F238E27FC236}">
                      <a16:creationId xmlns:a16="http://schemas.microsoft.com/office/drawing/2014/main" id="{C23D94BF-E5BD-6DBD-D702-98220DB8E981}"/>
                    </a:ext>
                  </a:extLst>
                </p:cNvPr>
                <p:cNvGrpSpPr>
                  <a:grpSpLocks noChangeAspect="1"/>
                </p:cNvGrpSpPr>
                <p:nvPr/>
              </p:nvGrpSpPr>
              <p:grpSpPr>
                <a:xfrm>
                  <a:off x="4178490" y="-334230"/>
                  <a:ext cx="385034" cy="331927"/>
                  <a:chOff x="6643615" y="2712816"/>
                  <a:chExt cx="423537" cy="365119"/>
                </a:xfrm>
              </p:grpSpPr>
              <p:sp>
                <p:nvSpPr>
                  <p:cNvPr id="100" name="Hexagon 99">
                    <a:extLst>
                      <a:ext uri="{FF2B5EF4-FFF2-40B4-BE49-F238E27FC236}">
                        <a16:creationId xmlns:a16="http://schemas.microsoft.com/office/drawing/2014/main" id="{517C699E-0A0F-9CD5-E93A-16CCBA1E4DC3}"/>
                      </a:ext>
                    </a:extLst>
                  </p:cNvPr>
                  <p:cNvSpPr>
                    <a:spLocks noChangeAspect="1"/>
                  </p:cNvSpPr>
                  <p:nvPr/>
                </p:nvSpPr>
                <p:spPr>
                  <a:xfrm rot="19798270">
                    <a:off x="6643615" y="2712816"/>
                    <a:ext cx="423537" cy="365119"/>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
                <p:nvSpPr>
                  <p:cNvPr id="101" name="Hexagon 100">
                    <a:extLst>
                      <a:ext uri="{FF2B5EF4-FFF2-40B4-BE49-F238E27FC236}">
                        <a16:creationId xmlns:a16="http://schemas.microsoft.com/office/drawing/2014/main" id="{C347216E-0EF2-0EC4-51CA-677228EBAA72}"/>
                      </a:ext>
                    </a:extLst>
                  </p:cNvPr>
                  <p:cNvSpPr>
                    <a:spLocks noChangeAspect="1"/>
                  </p:cNvSpPr>
                  <p:nvPr/>
                </p:nvSpPr>
                <p:spPr>
                  <a:xfrm rot="19798270">
                    <a:off x="6710742" y="2770685"/>
                    <a:ext cx="289282" cy="249382"/>
                  </a:xfrm>
                  <a:prstGeom prst="hexagon">
                    <a:avLst>
                      <a:gd name="adj" fmla="val 28904"/>
                      <a:gd name="vf" fmla="val 115470"/>
                    </a:avLst>
                  </a:prstGeom>
                  <a:gradFill>
                    <a:gsLst>
                      <a:gs pos="100000">
                        <a:srgbClr val="8D9EB2"/>
                      </a:gs>
                      <a:gs pos="0">
                        <a:srgbClr val="8D9EB2">
                          <a:lumMod val="75000"/>
                        </a:srgbClr>
                      </a:gs>
                    </a:gsLst>
                    <a:lin ang="0" scaled="1"/>
                  </a:gra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99" name="TextBox 98">
                  <a:extLst>
                    <a:ext uri="{FF2B5EF4-FFF2-40B4-BE49-F238E27FC236}">
                      <a16:creationId xmlns:a16="http://schemas.microsoft.com/office/drawing/2014/main" id="{3753EAA6-32A0-0561-2DC6-86586A48C181}"/>
                    </a:ext>
                  </a:extLst>
                </p:cNvPr>
                <p:cNvSpPr txBox="1"/>
                <p:nvPr/>
              </p:nvSpPr>
              <p:spPr>
                <a:xfrm>
                  <a:off x="4328336" y="-268835"/>
                  <a:ext cx="85344" cy="186204"/>
                </a:xfrm>
                <a:prstGeom prst="rect">
                  <a:avLst/>
                </a:prstGeom>
              </p:spPr>
              <p:txBody>
                <a:bodyPr spcFirstLastPara="1" vert="horz" wrap="non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2</a:t>
                  </a:r>
                </a:p>
              </p:txBody>
            </p:sp>
          </p:grpSp>
        </p:grpSp>
        <p:grpSp>
          <p:nvGrpSpPr>
            <p:cNvPr id="123" name="Group 122">
              <a:extLst>
                <a:ext uri="{FF2B5EF4-FFF2-40B4-BE49-F238E27FC236}">
                  <a16:creationId xmlns:a16="http://schemas.microsoft.com/office/drawing/2014/main" id="{2D82058E-7D84-3E4E-663E-8EF4721A0DD8}"/>
                </a:ext>
              </a:extLst>
            </p:cNvPr>
            <p:cNvGrpSpPr/>
            <p:nvPr/>
          </p:nvGrpSpPr>
          <p:grpSpPr>
            <a:xfrm>
              <a:off x="2803831" y="3806450"/>
              <a:ext cx="1862378" cy="530915"/>
              <a:chOff x="3330415" y="3485014"/>
              <a:chExt cx="2483171" cy="707884"/>
            </a:xfrm>
          </p:grpSpPr>
          <p:grpSp>
            <p:nvGrpSpPr>
              <p:cNvPr id="124" name="Group 123">
                <a:extLst>
                  <a:ext uri="{FF2B5EF4-FFF2-40B4-BE49-F238E27FC236}">
                    <a16:creationId xmlns:a16="http://schemas.microsoft.com/office/drawing/2014/main" id="{601BEDBA-E5E6-8CB2-FC35-6878C4B43512}"/>
                  </a:ext>
                </a:extLst>
              </p:cNvPr>
              <p:cNvGrpSpPr/>
              <p:nvPr/>
            </p:nvGrpSpPr>
            <p:grpSpPr>
              <a:xfrm>
                <a:off x="3330415" y="3609418"/>
                <a:ext cx="2483171" cy="274320"/>
                <a:chOff x="5862102" y="4305581"/>
                <a:chExt cx="2483171" cy="274320"/>
              </a:xfrm>
            </p:grpSpPr>
            <p:sp>
              <p:nvSpPr>
                <p:cNvPr id="126" name="Rectangle 125">
                  <a:extLst>
                    <a:ext uri="{FF2B5EF4-FFF2-40B4-BE49-F238E27FC236}">
                      <a16:creationId xmlns:a16="http://schemas.microsoft.com/office/drawing/2014/main" id="{393080D4-F489-868E-D0C0-ECE615D4DA2C}"/>
                    </a:ext>
                  </a:extLst>
                </p:cNvPr>
                <p:cNvSpPr/>
                <p:nvPr/>
              </p:nvSpPr>
              <p:spPr>
                <a:xfrm>
                  <a:off x="6150713" y="4319630"/>
                  <a:ext cx="2194560" cy="246220"/>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289B"/>
                    </a:solidFill>
                    <a:effectLst/>
                    <a:uLnTx/>
                    <a:uFillTx/>
                    <a:latin typeface="Roboto Light" panose="02000000000000000000" pitchFamily="2" charset="0"/>
                    <a:ea typeface="Roboto Light" panose="02000000000000000000" pitchFamily="2" charset="0"/>
                    <a:cs typeface="+mn-cs"/>
                  </a:endParaRPr>
                </a:p>
              </p:txBody>
            </p:sp>
            <p:grpSp>
              <p:nvGrpSpPr>
                <p:cNvPr id="127" name="Group 126">
                  <a:extLst>
                    <a:ext uri="{FF2B5EF4-FFF2-40B4-BE49-F238E27FC236}">
                      <a16:creationId xmlns:a16="http://schemas.microsoft.com/office/drawing/2014/main" id="{28BD1F84-1AFF-0AD5-A507-E0B82221479A}"/>
                    </a:ext>
                  </a:extLst>
                </p:cNvPr>
                <p:cNvGrpSpPr>
                  <a:grpSpLocks noChangeAspect="1"/>
                </p:cNvGrpSpPr>
                <p:nvPr/>
              </p:nvGrpSpPr>
              <p:grpSpPr>
                <a:xfrm>
                  <a:off x="5862102" y="4305581"/>
                  <a:ext cx="318210" cy="274320"/>
                  <a:chOff x="4178490" y="-334230"/>
                  <a:chExt cx="385034" cy="331927"/>
                </a:xfrm>
              </p:grpSpPr>
              <p:grpSp>
                <p:nvGrpSpPr>
                  <p:cNvPr id="128" name="Group 127">
                    <a:extLst>
                      <a:ext uri="{FF2B5EF4-FFF2-40B4-BE49-F238E27FC236}">
                        <a16:creationId xmlns:a16="http://schemas.microsoft.com/office/drawing/2014/main" id="{70AC82F6-B127-FAED-0315-C3DFE30604BA}"/>
                      </a:ext>
                    </a:extLst>
                  </p:cNvPr>
                  <p:cNvGrpSpPr>
                    <a:grpSpLocks noChangeAspect="1"/>
                  </p:cNvGrpSpPr>
                  <p:nvPr/>
                </p:nvGrpSpPr>
                <p:grpSpPr>
                  <a:xfrm>
                    <a:off x="4178490" y="-334230"/>
                    <a:ext cx="385034" cy="331927"/>
                    <a:chOff x="6643615" y="2712816"/>
                    <a:chExt cx="423537" cy="365119"/>
                  </a:xfrm>
                </p:grpSpPr>
                <p:sp>
                  <p:nvSpPr>
                    <p:cNvPr id="130" name="Hexagon 129">
                      <a:extLst>
                        <a:ext uri="{FF2B5EF4-FFF2-40B4-BE49-F238E27FC236}">
                          <a16:creationId xmlns:a16="http://schemas.microsoft.com/office/drawing/2014/main" id="{8A7BC793-494C-8306-69B7-15D0F54A89BE}"/>
                        </a:ext>
                      </a:extLst>
                    </p:cNvPr>
                    <p:cNvSpPr>
                      <a:spLocks noChangeAspect="1"/>
                    </p:cNvSpPr>
                    <p:nvPr/>
                  </p:nvSpPr>
                  <p:spPr>
                    <a:xfrm rot="19798270">
                      <a:off x="6643615" y="2712816"/>
                      <a:ext cx="423537" cy="365119"/>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a:t>
                      </a:r>
                    </a:p>
                  </p:txBody>
                </p:sp>
                <p:sp>
                  <p:nvSpPr>
                    <p:cNvPr id="131" name="Hexagon 130">
                      <a:extLst>
                        <a:ext uri="{FF2B5EF4-FFF2-40B4-BE49-F238E27FC236}">
                          <a16:creationId xmlns:a16="http://schemas.microsoft.com/office/drawing/2014/main" id="{D1B187B0-04AB-9FD9-8BAC-F1D5E0853A99}"/>
                        </a:ext>
                      </a:extLst>
                    </p:cNvPr>
                    <p:cNvSpPr>
                      <a:spLocks noChangeAspect="1"/>
                    </p:cNvSpPr>
                    <p:nvPr/>
                  </p:nvSpPr>
                  <p:spPr>
                    <a:xfrm rot="19798270">
                      <a:off x="6710742" y="2770685"/>
                      <a:ext cx="289282" cy="249382"/>
                    </a:xfrm>
                    <a:prstGeom prst="hexagon">
                      <a:avLst>
                        <a:gd name="adj" fmla="val 28904"/>
                        <a:gd name="vf" fmla="val 115470"/>
                      </a:avLst>
                    </a:prstGeom>
                    <a:gradFill>
                      <a:gsLst>
                        <a:gs pos="100000">
                          <a:srgbClr val="8D9EB2"/>
                        </a:gs>
                        <a:gs pos="0">
                          <a:srgbClr val="8D9EB2">
                            <a:lumMod val="75000"/>
                          </a:srgbClr>
                        </a:gs>
                      </a:gsLst>
                      <a:lin ang="0" scaled="1"/>
                    </a:gra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9" name="TextBox 128">
                    <a:extLst>
                      <a:ext uri="{FF2B5EF4-FFF2-40B4-BE49-F238E27FC236}">
                        <a16:creationId xmlns:a16="http://schemas.microsoft.com/office/drawing/2014/main" id="{E5E54633-B6F2-CB47-D58E-E6505C4439A2}"/>
                      </a:ext>
                    </a:extLst>
                  </p:cNvPr>
                  <p:cNvSpPr txBox="1"/>
                  <p:nvPr/>
                </p:nvSpPr>
                <p:spPr>
                  <a:xfrm>
                    <a:off x="4328336" y="-268835"/>
                    <a:ext cx="85344" cy="186204"/>
                  </a:xfrm>
                  <a:prstGeom prst="rect">
                    <a:avLst/>
                  </a:prstGeom>
                </p:spPr>
                <p:txBody>
                  <a:bodyPr spcFirstLastPara="1" vert="horz" wrap="non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3</a:t>
                    </a:r>
                  </a:p>
                </p:txBody>
              </p:sp>
            </p:grpSp>
          </p:grpSp>
          <p:sp>
            <p:nvSpPr>
              <p:cNvPr id="125" name="Rectangle 124">
                <a:extLst>
                  <a:ext uri="{FF2B5EF4-FFF2-40B4-BE49-F238E27FC236}">
                    <a16:creationId xmlns:a16="http://schemas.microsoft.com/office/drawing/2014/main" id="{D6E7A272-EE76-A5B9-0572-655A1026B6F2}"/>
                  </a:ext>
                </a:extLst>
              </p:cNvPr>
              <p:cNvSpPr/>
              <p:nvPr/>
            </p:nvSpPr>
            <p:spPr>
              <a:xfrm>
                <a:off x="3638648" y="3485014"/>
                <a:ext cx="2015155" cy="707884"/>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rPr>
                  <a:t>Assess metrics to verify management strategies are driving toward lowest net cost and positive patient outcomes </a:t>
                </a:r>
              </a:p>
            </p:txBody>
          </p:sp>
        </p:grpSp>
        <p:sp>
          <p:nvSpPr>
            <p:cNvPr id="42" name="Rectangle 41">
              <a:extLst>
                <a:ext uri="{FF2B5EF4-FFF2-40B4-BE49-F238E27FC236}">
                  <a16:creationId xmlns:a16="http://schemas.microsoft.com/office/drawing/2014/main" id="{12970312-3FBD-99E6-36B6-9D784A2D6D6F}"/>
                </a:ext>
              </a:extLst>
            </p:cNvPr>
            <p:cNvSpPr/>
            <p:nvPr/>
          </p:nvSpPr>
          <p:spPr>
            <a:xfrm>
              <a:off x="3115200" y="2501534"/>
              <a:ext cx="863217" cy="346249"/>
            </a:xfrm>
            <a:prstGeom prst="rect">
              <a:avLst/>
            </a:prstGeom>
            <a:solidFill>
              <a:srgbClr val="FFFFFF">
                <a:alpha val="50000"/>
              </a:srgbClr>
            </a:solidFill>
          </p:spPr>
          <p:txBody>
            <a:bodyPr spcFirstLastPara="1" vert="horz" wrap="none" lIns="0" tIns="91440" rIns="0" bIns="91440" rtlCol="0" anchor="ctr" anchorCtr="0">
              <a:spAutoFit/>
            </a:body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800" b="0" i="0" u="none" strike="noStrike" kern="1200" cap="none" spc="0" normalizeH="0" baseline="0" noProof="0">
                  <a:ln>
                    <a:noFill/>
                  </a:ln>
                  <a:solidFill>
                    <a:srgbClr val="8D9EB2">
                      <a:lumMod val="75000"/>
                    </a:srgbClr>
                  </a:solidFill>
                  <a:effectLst/>
                  <a:uLnTx/>
                  <a:uFillTx/>
                  <a:latin typeface="Century Schoolbook" panose="02040604050505020304" pitchFamily="18" charset="0"/>
                  <a:ea typeface="+mn-ea"/>
                  <a:cs typeface="+mn-cs"/>
                </a:rPr>
                <a:t>Utilization</a:t>
              </a:r>
            </a:p>
          </p:txBody>
        </p:sp>
      </p:grpSp>
      <p:grpSp>
        <p:nvGrpSpPr>
          <p:cNvPr id="3" name="Group 2">
            <a:extLst>
              <a:ext uri="{FF2B5EF4-FFF2-40B4-BE49-F238E27FC236}">
                <a16:creationId xmlns:a16="http://schemas.microsoft.com/office/drawing/2014/main" id="{661FFEFF-B5DA-AE48-EB19-7D8447A87973}"/>
              </a:ext>
            </a:extLst>
          </p:cNvPr>
          <p:cNvGrpSpPr/>
          <p:nvPr/>
        </p:nvGrpSpPr>
        <p:grpSpPr>
          <a:xfrm>
            <a:off x="925164" y="2125381"/>
            <a:ext cx="2507897" cy="3514794"/>
            <a:chOff x="693872" y="1604180"/>
            <a:chExt cx="1880923" cy="2636095"/>
          </a:xfrm>
        </p:grpSpPr>
        <p:grpSp>
          <p:nvGrpSpPr>
            <p:cNvPr id="64" name="Group 63">
              <a:extLst>
                <a:ext uri="{FF2B5EF4-FFF2-40B4-BE49-F238E27FC236}">
                  <a16:creationId xmlns:a16="http://schemas.microsoft.com/office/drawing/2014/main" id="{B6C50843-C6B3-D60D-9DAA-E2A79D5615D5}"/>
                </a:ext>
              </a:extLst>
            </p:cNvPr>
            <p:cNvGrpSpPr>
              <a:grpSpLocks noChangeAspect="1"/>
            </p:cNvGrpSpPr>
            <p:nvPr/>
          </p:nvGrpSpPr>
          <p:grpSpPr>
            <a:xfrm>
              <a:off x="989643" y="1604180"/>
              <a:ext cx="894239" cy="848948"/>
              <a:chOff x="971732" y="2045355"/>
              <a:chExt cx="2112264" cy="2005282"/>
            </a:xfrm>
          </p:grpSpPr>
          <p:sp>
            <p:nvSpPr>
              <p:cNvPr id="65" name="Hexagon 64">
                <a:extLst>
                  <a:ext uri="{FF2B5EF4-FFF2-40B4-BE49-F238E27FC236}">
                    <a16:creationId xmlns:a16="http://schemas.microsoft.com/office/drawing/2014/main" id="{3AE98049-211F-DCF4-92CB-A42057AA10B0}"/>
                  </a:ext>
                </a:extLst>
              </p:cNvPr>
              <p:cNvSpPr>
                <a:spLocks noChangeAspect="1"/>
              </p:cNvSpPr>
              <p:nvPr/>
            </p:nvSpPr>
            <p:spPr>
              <a:xfrm rot="8998270">
                <a:off x="971732" y="2229718"/>
                <a:ext cx="2112264" cy="1820919"/>
              </a:xfrm>
              <a:prstGeom prst="hexagon">
                <a:avLst>
                  <a:gd name="adj" fmla="val 28904"/>
                  <a:gd name="vf" fmla="val 115470"/>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770351B8-1B4D-0252-E63E-A52BCAF33F3A}"/>
                  </a:ext>
                </a:extLst>
              </p:cNvPr>
              <p:cNvSpPr/>
              <p:nvPr/>
            </p:nvSpPr>
            <p:spPr>
              <a:xfrm>
                <a:off x="1081777" y="2299361"/>
                <a:ext cx="1892175" cy="1339913"/>
              </a:xfrm>
              <a:prstGeom prst="rect">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nvGrpSpPr>
              <p:cNvPr id="67" name="Group 66">
                <a:extLst>
                  <a:ext uri="{FF2B5EF4-FFF2-40B4-BE49-F238E27FC236}">
                    <a16:creationId xmlns:a16="http://schemas.microsoft.com/office/drawing/2014/main" id="{510BC755-07A8-41FC-E3AF-103A34BD64D9}"/>
                  </a:ext>
                </a:extLst>
              </p:cNvPr>
              <p:cNvGrpSpPr>
                <a:grpSpLocks noChangeAspect="1"/>
              </p:cNvGrpSpPr>
              <p:nvPr/>
            </p:nvGrpSpPr>
            <p:grpSpPr>
              <a:xfrm>
                <a:off x="1010188" y="2067237"/>
                <a:ext cx="2035352" cy="1754612"/>
                <a:chOff x="921803" y="951475"/>
                <a:chExt cx="2474398" cy="2133104"/>
              </a:xfrm>
            </p:grpSpPr>
            <p:sp>
              <p:nvSpPr>
                <p:cNvPr id="72" name="Hexagon 71">
                  <a:extLst>
                    <a:ext uri="{FF2B5EF4-FFF2-40B4-BE49-F238E27FC236}">
                      <a16:creationId xmlns:a16="http://schemas.microsoft.com/office/drawing/2014/main" id="{52455213-C19E-1C34-CF19-BE07A36B40AF}"/>
                    </a:ext>
                  </a:extLst>
                </p:cNvPr>
                <p:cNvSpPr>
                  <a:spLocks noChangeAspect="1"/>
                </p:cNvSpPr>
                <p:nvPr/>
              </p:nvSpPr>
              <p:spPr>
                <a:xfrm rot="19798270">
                  <a:off x="921803" y="951475"/>
                  <a:ext cx="2474398" cy="2133104"/>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73" name="Hexagon 72">
                  <a:extLst>
                    <a:ext uri="{FF2B5EF4-FFF2-40B4-BE49-F238E27FC236}">
                      <a16:creationId xmlns:a16="http://schemas.microsoft.com/office/drawing/2014/main" id="{A7D42DA7-28CB-D165-9798-5C567DA90421}"/>
                    </a:ext>
                  </a:extLst>
                </p:cNvPr>
                <p:cNvSpPr>
                  <a:spLocks noChangeAspect="1"/>
                </p:cNvSpPr>
                <p:nvPr/>
              </p:nvSpPr>
              <p:spPr>
                <a:xfrm rot="19798270">
                  <a:off x="1136522" y="1136577"/>
                  <a:ext cx="2044956" cy="1762896"/>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8" name="Group 67">
                <a:extLst>
                  <a:ext uri="{FF2B5EF4-FFF2-40B4-BE49-F238E27FC236}">
                    <a16:creationId xmlns:a16="http://schemas.microsoft.com/office/drawing/2014/main" id="{2C5BA16D-77B6-9A86-B0F0-FE596688669B}"/>
                  </a:ext>
                </a:extLst>
              </p:cNvPr>
              <p:cNvGrpSpPr>
                <a:grpSpLocks noChangeAspect="1"/>
              </p:cNvGrpSpPr>
              <p:nvPr/>
            </p:nvGrpSpPr>
            <p:grpSpPr>
              <a:xfrm>
                <a:off x="971732" y="2045355"/>
                <a:ext cx="2112264" cy="1820919"/>
                <a:chOff x="921803" y="951475"/>
                <a:chExt cx="2474398" cy="2133104"/>
              </a:xfrm>
              <a:effectLst/>
            </p:grpSpPr>
            <p:sp>
              <p:nvSpPr>
                <p:cNvPr id="70" name="Hexagon 69">
                  <a:extLst>
                    <a:ext uri="{FF2B5EF4-FFF2-40B4-BE49-F238E27FC236}">
                      <a16:creationId xmlns:a16="http://schemas.microsoft.com/office/drawing/2014/main" id="{EF6FFFCB-BC58-4530-B1ED-0878A6CDE758}"/>
                    </a:ext>
                  </a:extLst>
                </p:cNvPr>
                <p:cNvSpPr>
                  <a:spLocks noChangeAspect="1"/>
                </p:cNvSpPr>
                <p:nvPr/>
              </p:nvSpPr>
              <p:spPr>
                <a:xfrm rot="19798270">
                  <a:off x="921803" y="951475"/>
                  <a:ext cx="2474398" cy="2133104"/>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71" name="Hexagon 70">
                  <a:extLst>
                    <a:ext uri="{FF2B5EF4-FFF2-40B4-BE49-F238E27FC236}">
                      <a16:creationId xmlns:a16="http://schemas.microsoft.com/office/drawing/2014/main" id="{3CF46F0B-ADEE-4D16-08CA-39CD19FB86CF}"/>
                    </a:ext>
                  </a:extLst>
                </p:cNvPr>
                <p:cNvSpPr>
                  <a:spLocks noChangeAspect="1"/>
                </p:cNvSpPr>
                <p:nvPr/>
              </p:nvSpPr>
              <p:spPr>
                <a:xfrm rot="19798270">
                  <a:off x="1136523" y="1136581"/>
                  <a:ext cx="2044957" cy="1762895"/>
                </a:xfrm>
                <a:prstGeom prst="hexagon">
                  <a:avLst>
                    <a:gd name="adj" fmla="val 28904"/>
                    <a:gd name="vf" fmla="val 115470"/>
                  </a:avLst>
                </a:prstGeom>
                <a:gradFill>
                  <a:gsLst>
                    <a:gs pos="100000">
                      <a:srgbClr val="8623F3"/>
                    </a:gs>
                    <a:gs pos="0">
                      <a:srgbClr val="8623F3">
                        <a:lumMod val="50000"/>
                      </a:srgbClr>
                    </a:gs>
                  </a:gsLst>
                  <a:lin ang="0" scaled="1"/>
                </a:gradFill>
                <a:ln w="12700" cap="flat" cmpd="sng" algn="ctr">
                  <a:solidFill>
                    <a:srgbClr val="FFFFFF">
                      <a:lumMod val="85000"/>
                    </a:srgbClr>
                  </a:solid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102" name="Group 101">
              <a:extLst>
                <a:ext uri="{FF2B5EF4-FFF2-40B4-BE49-F238E27FC236}">
                  <a16:creationId xmlns:a16="http://schemas.microsoft.com/office/drawing/2014/main" id="{DF707265-8DEC-FCF1-EDED-E331D8123A2C}"/>
                </a:ext>
              </a:extLst>
            </p:cNvPr>
            <p:cNvGrpSpPr/>
            <p:nvPr/>
          </p:nvGrpSpPr>
          <p:grpSpPr>
            <a:xfrm>
              <a:off x="695122" y="2921850"/>
              <a:ext cx="1869669" cy="415498"/>
              <a:chOff x="5862109" y="2734543"/>
              <a:chExt cx="2492892" cy="553999"/>
            </a:xfrm>
          </p:grpSpPr>
          <p:sp>
            <p:nvSpPr>
              <p:cNvPr id="103" name="Rectangle 102">
                <a:extLst>
                  <a:ext uri="{FF2B5EF4-FFF2-40B4-BE49-F238E27FC236}">
                    <a16:creationId xmlns:a16="http://schemas.microsoft.com/office/drawing/2014/main" id="{C2CDA27E-B6F3-12FE-3D0D-5DAFCEA9A06B}"/>
                  </a:ext>
                </a:extLst>
              </p:cNvPr>
              <p:cNvSpPr/>
              <p:nvPr/>
            </p:nvSpPr>
            <p:spPr>
              <a:xfrm>
                <a:off x="6160441" y="2734543"/>
                <a:ext cx="2194560" cy="553999"/>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rPr>
                  <a:t>Confirm contractual terms related to biosimilars are present and valuable to the Plan </a:t>
                </a:r>
              </a:p>
            </p:txBody>
          </p:sp>
          <p:grpSp>
            <p:nvGrpSpPr>
              <p:cNvPr id="104" name="Group 103">
                <a:extLst>
                  <a:ext uri="{FF2B5EF4-FFF2-40B4-BE49-F238E27FC236}">
                    <a16:creationId xmlns:a16="http://schemas.microsoft.com/office/drawing/2014/main" id="{A982602F-0BB8-6449-014C-551A969FDE72}"/>
                  </a:ext>
                </a:extLst>
              </p:cNvPr>
              <p:cNvGrpSpPr>
                <a:grpSpLocks noChangeAspect="1"/>
              </p:cNvGrpSpPr>
              <p:nvPr/>
            </p:nvGrpSpPr>
            <p:grpSpPr>
              <a:xfrm>
                <a:off x="5862109" y="2817239"/>
                <a:ext cx="318210" cy="274320"/>
                <a:chOff x="4178487" y="-334227"/>
                <a:chExt cx="385033" cy="331926"/>
              </a:xfrm>
            </p:grpSpPr>
            <p:grpSp>
              <p:nvGrpSpPr>
                <p:cNvPr id="105" name="Group 104">
                  <a:extLst>
                    <a:ext uri="{FF2B5EF4-FFF2-40B4-BE49-F238E27FC236}">
                      <a16:creationId xmlns:a16="http://schemas.microsoft.com/office/drawing/2014/main" id="{620C0816-60FC-D691-1BD8-77C1F15F73FD}"/>
                    </a:ext>
                  </a:extLst>
                </p:cNvPr>
                <p:cNvGrpSpPr>
                  <a:grpSpLocks noChangeAspect="1"/>
                </p:cNvGrpSpPr>
                <p:nvPr/>
              </p:nvGrpSpPr>
              <p:grpSpPr>
                <a:xfrm>
                  <a:off x="4178487" y="-334227"/>
                  <a:ext cx="385033" cy="331926"/>
                  <a:chOff x="6643613" y="2712821"/>
                  <a:chExt cx="423536" cy="365118"/>
                </a:xfrm>
              </p:grpSpPr>
              <p:sp>
                <p:nvSpPr>
                  <p:cNvPr id="107" name="Hexagon 106">
                    <a:extLst>
                      <a:ext uri="{FF2B5EF4-FFF2-40B4-BE49-F238E27FC236}">
                        <a16:creationId xmlns:a16="http://schemas.microsoft.com/office/drawing/2014/main" id="{364C13F3-821B-F100-E85E-DE3E3B3E1183}"/>
                      </a:ext>
                    </a:extLst>
                  </p:cNvPr>
                  <p:cNvSpPr>
                    <a:spLocks noChangeAspect="1"/>
                  </p:cNvSpPr>
                  <p:nvPr/>
                </p:nvSpPr>
                <p:spPr>
                  <a:xfrm rot="19798270">
                    <a:off x="6643613" y="2712821"/>
                    <a:ext cx="423536" cy="365118"/>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
                <p:nvSpPr>
                  <p:cNvPr id="108" name="Hexagon 107">
                    <a:extLst>
                      <a:ext uri="{FF2B5EF4-FFF2-40B4-BE49-F238E27FC236}">
                        <a16:creationId xmlns:a16="http://schemas.microsoft.com/office/drawing/2014/main" id="{743B98B8-3213-7C56-C7A1-0C87F649D77F}"/>
                      </a:ext>
                    </a:extLst>
                  </p:cNvPr>
                  <p:cNvSpPr>
                    <a:spLocks noChangeAspect="1"/>
                  </p:cNvSpPr>
                  <p:nvPr/>
                </p:nvSpPr>
                <p:spPr>
                  <a:xfrm rot="19798270">
                    <a:off x="6710742" y="2770685"/>
                    <a:ext cx="289282" cy="249382"/>
                  </a:xfrm>
                  <a:prstGeom prst="hexagon">
                    <a:avLst>
                      <a:gd name="adj" fmla="val 28904"/>
                      <a:gd name="vf" fmla="val 115470"/>
                    </a:avLst>
                  </a:prstGeom>
                  <a:gradFill>
                    <a:gsLst>
                      <a:gs pos="100000">
                        <a:srgbClr val="8623F3"/>
                      </a:gs>
                      <a:gs pos="0">
                        <a:srgbClr val="6600CC"/>
                      </a:gs>
                    </a:gsLst>
                    <a:lin ang="0" scaled="1"/>
                  </a:gra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06" name="TextBox 105">
                  <a:extLst>
                    <a:ext uri="{FF2B5EF4-FFF2-40B4-BE49-F238E27FC236}">
                      <a16:creationId xmlns:a16="http://schemas.microsoft.com/office/drawing/2014/main" id="{F1E3F9D0-90BE-4203-CA57-CB58B4853392}"/>
                    </a:ext>
                  </a:extLst>
                </p:cNvPr>
                <p:cNvSpPr txBox="1"/>
                <p:nvPr/>
              </p:nvSpPr>
              <p:spPr>
                <a:xfrm>
                  <a:off x="4328335" y="-268835"/>
                  <a:ext cx="85343" cy="186204"/>
                </a:xfrm>
                <a:prstGeom prst="rect">
                  <a:avLst/>
                </a:prstGeom>
              </p:spPr>
              <p:txBody>
                <a:bodyPr spcFirstLastPara="1" vert="horz" wrap="non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1</a:t>
                  </a:r>
                </a:p>
              </p:txBody>
            </p:sp>
          </p:grpSp>
        </p:grpSp>
        <p:grpSp>
          <p:nvGrpSpPr>
            <p:cNvPr id="109" name="Group 108">
              <a:extLst>
                <a:ext uri="{FF2B5EF4-FFF2-40B4-BE49-F238E27FC236}">
                  <a16:creationId xmlns:a16="http://schemas.microsoft.com/office/drawing/2014/main" id="{E1003C09-88C9-5822-06C2-EA749E8FC5A2}"/>
                </a:ext>
              </a:extLst>
            </p:cNvPr>
            <p:cNvGrpSpPr/>
            <p:nvPr/>
          </p:nvGrpSpPr>
          <p:grpSpPr>
            <a:xfrm>
              <a:off x="694700" y="3488656"/>
              <a:ext cx="1869673" cy="751619"/>
              <a:chOff x="5862104" y="3613618"/>
              <a:chExt cx="2492897" cy="1002157"/>
            </a:xfrm>
          </p:grpSpPr>
          <p:sp>
            <p:nvSpPr>
              <p:cNvPr id="110" name="Rectangle 109">
                <a:extLst>
                  <a:ext uri="{FF2B5EF4-FFF2-40B4-BE49-F238E27FC236}">
                    <a16:creationId xmlns:a16="http://schemas.microsoft.com/office/drawing/2014/main" id="{31C1483C-518D-5C55-4739-39ACA50D6A4D}"/>
                  </a:ext>
                </a:extLst>
              </p:cNvPr>
              <p:cNvSpPr/>
              <p:nvPr/>
            </p:nvSpPr>
            <p:spPr>
              <a:xfrm>
                <a:off x="6160441" y="4061778"/>
                <a:ext cx="2194560" cy="553997"/>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rPr>
                  <a:t>Validate contract terms are being upheld regardless of biosimilar strategy</a:t>
                </a:r>
              </a:p>
            </p:txBody>
          </p:sp>
          <p:grpSp>
            <p:nvGrpSpPr>
              <p:cNvPr id="111" name="Group 110">
                <a:extLst>
                  <a:ext uri="{FF2B5EF4-FFF2-40B4-BE49-F238E27FC236}">
                    <a16:creationId xmlns:a16="http://schemas.microsoft.com/office/drawing/2014/main" id="{3529A104-3958-5959-6BCA-02A2E8D95949}"/>
                  </a:ext>
                </a:extLst>
              </p:cNvPr>
              <p:cNvGrpSpPr>
                <a:grpSpLocks noChangeAspect="1"/>
              </p:cNvGrpSpPr>
              <p:nvPr/>
            </p:nvGrpSpPr>
            <p:grpSpPr>
              <a:xfrm>
                <a:off x="5862104" y="3613618"/>
                <a:ext cx="318210" cy="274319"/>
                <a:chOff x="4178491" y="-334230"/>
                <a:chExt cx="385034" cy="331926"/>
              </a:xfrm>
            </p:grpSpPr>
            <p:grpSp>
              <p:nvGrpSpPr>
                <p:cNvPr id="112" name="Group 111">
                  <a:extLst>
                    <a:ext uri="{FF2B5EF4-FFF2-40B4-BE49-F238E27FC236}">
                      <a16:creationId xmlns:a16="http://schemas.microsoft.com/office/drawing/2014/main" id="{3CC1B7FE-98AE-E3A5-F8F1-E54C32101F52}"/>
                    </a:ext>
                  </a:extLst>
                </p:cNvPr>
                <p:cNvGrpSpPr>
                  <a:grpSpLocks noChangeAspect="1"/>
                </p:cNvGrpSpPr>
                <p:nvPr/>
              </p:nvGrpSpPr>
              <p:grpSpPr>
                <a:xfrm>
                  <a:off x="4178491" y="-334230"/>
                  <a:ext cx="385034" cy="331926"/>
                  <a:chOff x="6643615" y="2712817"/>
                  <a:chExt cx="423537" cy="365118"/>
                </a:xfrm>
              </p:grpSpPr>
              <p:sp>
                <p:nvSpPr>
                  <p:cNvPr id="114" name="Hexagon 113">
                    <a:extLst>
                      <a:ext uri="{FF2B5EF4-FFF2-40B4-BE49-F238E27FC236}">
                        <a16:creationId xmlns:a16="http://schemas.microsoft.com/office/drawing/2014/main" id="{DB222C2D-0537-621D-5DEA-6B23113063D0}"/>
                      </a:ext>
                    </a:extLst>
                  </p:cNvPr>
                  <p:cNvSpPr>
                    <a:spLocks noChangeAspect="1"/>
                  </p:cNvSpPr>
                  <p:nvPr/>
                </p:nvSpPr>
                <p:spPr>
                  <a:xfrm rot="19798270">
                    <a:off x="6643615" y="2712817"/>
                    <a:ext cx="423537" cy="365118"/>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
                <p:nvSpPr>
                  <p:cNvPr id="115" name="Hexagon 114">
                    <a:extLst>
                      <a:ext uri="{FF2B5EF4-FFF2-40B4-BE49-F238E27FC236}">
                        <a16:creationId xmlns:a16="http://schemas.microsoft.com/office/drawing/2014/main" id="{24518A34-60CE-92F9-2895-6CB0FED4B448}"/>
                      </a:ext>
                    </a:extLst>
                  </p:cNvPr>
                  <p:cNvSpPr>
                    <a:spLocks noChangeAspect="1"/>
                  </p:cNvSpPr>
                  <p:nvPr/>
                </p:nvSpPr>
                <p:spPr>
                  <a:xfrm rot="19798270">
                    <a:off x="6710736" y="2770685"/>
                    <a:ext cx="289280" cy="249382"/>
                  </a:xfrm>
                  <a:prstGeom prst="hexagon">
                    <a:avLst>
                      <a:gd name="adj" fmla="val 28904"/>
                      <a:gd name="vf" fmla="val 115470"/>
                    </a:avLst>
                  </a:prstGeom>
                  <a:gradFill>
                    <a:gsLst>
                      <a:gs pos="100000">
                        <a:srgbClr val="8623F3"/>
                      </a:gs>
                      <a:gs pos="0">
                        <a:srgbClr val="6600CC"/>
                      </a:gs>
                    </a:gsLst>
                    <a:lin ang="0" scaled="1"/>
                  </a:gra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3" name="TextBox 112">
                  <a:extLst>
                    <a:ext uri="{FF2B5EF4-FFF2-40B4-BE49-F238E27FC236}">
                      <a16:creationId xmlns:a16="http://schemas.microsoft.com/office/drawing/2014/main" id="{EAFDF0E3-40B6-5C12-D177-082DB9FE9B95}"/>
                    </a:ext>
                  </a:extLst>
                </p:cNvPr>
                <p:cNvSpPr txBox="1"/>
                <p:nvPr/>
              </p:nvSpPr>
              <p:spPr>
                <a:xfrm>
                  <a:off x="4328337" y="-268835"/>
                  <a:ext cx="85344" cy="186204"/>
                </a:xfrm>
                <a:prstGeom prst="rect">
                  <a:avLst/>
                </a:prstGeom>
              </p:spPr>
              <p:txBody>
                <a:bodyPr spcFirstLastPara="1" vert="horz" wrap="non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2</a:t>
                  </a:r>
                </a:p>
              </p:txBody>
            </p:sp>
          </p:grpSp>
        </p:grpSp>
        <p:sp>
          <p:nvSpPr>
            <p:cNvPr id="116" name="Rectangle 115">
              <a:extLst>
                <a:ext uri="{FF2B5EF4-FFF2-40B4-BE49-F238E27FC236}">
                  <a16:creationId xmlns:a16="http://schemas.microsoft.com/office/drawing/2014/main" id="{97F90B3A-3E65-BCB3-A694-77407B49F912}"/>
                </a:ext>
              </a:extLst>
            </p:cNvPr>
            <p:cNvSpPr/>
            <p:nvPr/>
          </p:nvSpPr>
          <p:spPr>
            <a:xfrm>
              <a:off x="928875" y="3393668"/>
              <a:ext cx="1645920" cy="41549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rPr>
                <a:t>Determine how shift toward biosimilars may impact financial picture</a:t>
              </a:r>
              <a:endParaRPr kumimoji="0" lang="en-US" sz="9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endParaRPr>
            </a:p>
          </p:txBody>
        </p:sp>
        <p:grpSp>
          <p:nvGrpSpPr>
            <p:cNvPr id="117" name="Group 116">
              <a:extLst>
                <a:ext uri="{FF2B5EF4-FFF2-40B4-BE49-F238E27FC236}">
                  <a16:creationId xmlns:a16="http://schemas.microsoft.com/office/drawing/2014/main" id="{3F392E7A-8B08-7DEC-CDDE-27157F94507B}"/>
                </a:ext>
              </a:extLst>
            </p:cNvPr>
            <p:cNvGrpSpPr>
              <a:grpSpLocks noChangeAspect="1"/>
            </p:cNvGrpSpPr>
            <p:nvPr/>
          </p:nvGrpSpPr>
          <p:grpSpPr>
            <a:xfrm>
              <a:off x="693872" y="3874060"/>
              <a:ext cx="238658" cy="205740"/>
              <a:chOff x="4205474" y="-334230"/>
              <a:chExt cx="385034" cy="331927"/>
            </a:xfrm>
          </p:grpSpPr>
          <p:grpSp>
            <p:nvGrpSpPr>
              <p:cNvPr id="118" name="Group 117">
                <a:extLst>
                  <a:ext uri="{FF2B5EF4-FFF2-40B4-BE49-F238E27FC236}">
                    <a16:creationId xmlns:a16="http://schemas.microsoft.com/office/drawing/2014/main" id="{A14448B1-99D8-40B4-EA74-A9154D5E8A7B}"/>
                  </a:ext>
                </a:extLst>
              </p:cNvPr>
              <p:cNvGrpSpPr>
                <a:grpSpLocks noChangeAspect="1"/>
              </p:cNvGrpSpPr>
              <p:nvPr/>
            </p:nvGrpSpPr>
            <p:grpSpPr>
              <a:xfrm>
                <a:off x="4205474" y="-334230"/>
                <a:ext cx="385034" cy="331927"/>
                <a:chOff x="6673302" y="2712816"/>
                <a:chExt cx="423537" cy="365119"/>
              </a:xfrm>
            </p:grpSpPr>
            <p:sp>
              <p:nvSpPr>
                <p:cNvPr id="120" name="Hexagon 119">
                  <a:extLst>
                    <a:ext uri="{FF2B5EF4-FFF2-40B4-BE49-F238E27FC236}">
                      <a16:creationId xmlns:a16="http://schemas.microsoft.com/office/drawing/2014/main" id="{72970FF7-EEB8-3B26-B24F-2A01994FE90C}"/>
                    </a:ext>
                  </a:extLst>
                </p:cNvPr>
                <p:cNvSpPr>
                  <a:spLocks noChangeAspect="1"/>
                </p:cNvSpPr>
                <p:nvPr/>
              </p:nvSpPr>
              <p:spPr>
                <a:xfrm rot="19798270">
                  <a:off x="6673302" y="2712816"/>
                  <a:ext cx="423537" cy="365119"/>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
              <p:nvSpPr>
                <p:cNvPr id="121" name="Hexagon 120">
                  <a:extLst>
                    <a:ext uri="{FF2B5EF4-FFF2-40B4-BE49-F238E27FC236}">
                      <a16:creationId xmlns:a16="http://schemas.microsoft.com/office/drawing/2014/main" id="{8D8777F9-E727-7D05-B778-F2133CAC374A}"/>
                    </a:ext>
                  </a:extLst>
                </p:cNvPr>
                <p:cNvSpPr>
                  <a:spLocks noChangeAspect="1"/>
                </p:cNvSpPr>
                <p:nvPr/>
              </p:nvSpPr>
              <p:spPr>
                <a:xfrm rot="19798270">
                  <a:off x="6740430" y="2770684"/>
                  <a:ext cx="289282" cy="249383"/>
                </a:xfrm>
                <a:prstGeom prst="hexagon">
                  <a:avLst>
                    <a:gd name="adj" fmla="val 28904"/>
                    <a:gd name="vf" fmla="val 115470"/>
                  </a:avLst>
                </a:prstGeom>
                <a:gradFill>
                  <a:gsLst>
                    <a:gs pos="100000">
                      <a:srgbClr val="8623F3"/>
                    </a:gs>
                    <a:gs pos="0">
                      <a:srgbClr val="6600CC"/>
                    </a:gs>
                  </a:gsLst>
                  <a:lin ang="0" scaled="1"/>
                </a:gra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9" name="TextBox 118">
                <a:extLst>
                  <a:ext uri="{FF2B5EF4-FFF2-40B4-BE49-F238E27FC236}">
                    <a16:creationId xmlns:a16="http://schemas.microsoft.com/office/drawing/2014/main" id="{24B1EA2D-F4AA-AD18-B413-82D52DB8378F}"/>
                  </a:ext>
                </a:extLst>
              </p:cNvPr>
              <p:cNvSpPr txBox="1"/>
              <p:nvPr/>
            </p:nvSpPr>
            <p:spPr>
              <a:xfrm>
                <a:off x="4355320" y="-268834"/>
                <a:ext cx="85343" cy="186204"/>
              </a:xfrm>
              <a:prstGeom prst="rect">
                <a:avLst/>
              </a:prstGeom>
            </p:spPr>
            <p:txBody>
              <a:bodyPr spcFirstLastPara="1" vert="horz" wrap="non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3</a:t>
                </a:r>
              </a:p>
            </p:txBody>
          </p:sp>
        </p:grpSp>
        <p:sp>
          <p:nvSpPr>
            <p:cNvPr id="122" name="TextBox 121">
              <a:extLst>
                <a:ext uri="{FF2B5EF4-FFF2-40B4-BE49-F238E27FC236}">
                  <a16:creationId xmlns:a16="http://schemas.microsoft.com/office/drawing/2014/main" id="{3B8ABE0F-83A0-CB35-53E8-F72CE91F603A}"/>
                </a:ext>
              </a:extLst>
            </p:cNvPr>
            <p:cNvSpPr txBox="1"/>
            <p:nvPr/>
          </p:nvSpPr>
          <p:spPr>
            <a:xfrm>
              <a:off x="1918535" y="3577208"/>
              <a:ext cx="52899" cy="115416"/>
            </a:xfrm>
            <a:prstGeom prst="rect">
              <a:avLst/>
            </a:prstGeom>
          </p:spPr>
          <p:txBody>
            <a:bodyPr spcFirstLastPara="1" vert="horz" wrap="non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2</a:t>
              </a:r>
            </a:p>
          </p:txBody>
        </p:sp>
        <p:sp>
          <p:nvSpPr>
            <p:cNvPr id="41" name="Rectangle 40">
              <a:extLst>
                <a:ext uri="{FF2B5EF4-FFF2-40B4-BE49-F238E27FC236}">
                  <a16:creationId xmlns:a16="http://schemas.microsoft.com/office/drawing/2014/main" id="{320F2875-1183-6DE7-36B0-2AC8A1546A74}"/>
                </a:ext>
              </a:extLst>
            </p:cNvPr>
            <p:cNvSpPr/>
            <p:nvPr/>
          </p:nvSpPr>
          <p:spPr>
            <a:xfrm>
              <a:off x="1095469" y="2493734"/>
              <a:ext cx="702116" cy="346249"/>
            </a:xfrm>
            <a:prstGeom prst="rect">
              <a:avLst/>
            </a:prstGeom>
            <a:solidFill>
              <a:srgbClr val="FFFFFF">
                <a:alpha val="50000"/>
              </a:srgbClr>
            </a:solidFill>
          </p:spPr>
          <p:txBody>
            <a:bodyPr spcFirstLastPara="1" vert="horz" wrap="none" lIns="0" tIns="91440" rIns="0" bIns="91440" rtlCol="0" anchor="ctr" anchorCtr="0">
              <a:spAutoFit/>
            </a:body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800" b="0" i="0" u="none" strike="noStrike" kern="1200" cap="none" spc="0" normalizeH="0" baseline="0" noProof="0">
                  <a:ln>
                    <a:noFill/>
                  </a:ln>
                  <a:solidFill>
                    <a:srgbClr val="6600CC"/>
                  </a:solidFill>
                  <a:effectLst/>
                  <a:uLnTx/>
                  <a:uFillTx/>
                  <a:latin typeface="Century Schoolbook" panose="02040604050505020304" pitchFamily="18" charset="0"/>
                  <a:ea typeface="+mn-ea"/>
                  <a:cs typeface="+mn-cs"/>
                </a:rPr>
                <a:t>Contract</a:t>
              </a:r>
            </a:p>
          </p:txBody>
        </p:sp>
        <p:pic>
          <p:nvPicPr>
            <p:cNvPr id="166" name="Graphic 165" descr="Contract with solid fill">
              <a:extLst>
                <a:ext uri="{FF2B5EF4-FFF2-40B4-BE49-F238E27FC236}">
                  <a16:creationId xmlns:a16="http://schemas.microsoft.com/office/drawing/2014/main" id="{31C7C346-4AAD-0571-5EA2-6FC236FBAD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6389" y="1738556"/>
              <a:ext cx="460583" cy="460583"/>
            </a:xfrm>
            <a:prstGeom prst="rect">
              <a:avLst/>
            </a:prstGeom>
          </p:spPr>
        </p:pic>
      </p:grpSp>
      <p:grpSp>
        <p:nvGrpSpPr>
          <p:cNvPr id="76" name="Group 75">
            <a:extLst>
              <a:ext uri="{FF2B5EF4-FFF2-40B4-BE49-F238E27FC236}">
                <a16:creationId xmlns:a16="http://schemas.microsoft.com/office/drawing/2014/main" id="{A10B48AD-04E2-7D23-3B93-202DF4902197}"/>
              </a:ext>
            </a:extLst>
          </p:cNvPr>
          <p:cNvGrpSpPr/>
          <p:nvPr/>
        </p:nvGrpSpPr>
        <p:grpSpPr>
          <a:xfrm>
            <a:off x="8921716" y="2125383"/>
            <a:ext cx="2268225" cy="2668202"/>
            <a:chOff x="6691288" y="1594037"/>
            <a:chExt cx="1701169" cy="2001151"/>
          </a:xfrm>
        </p:grpSpPr>
        <p:grpSp>
          <p:nvGrpSpPr>
            <p:cNvPr id="139" name="Group 138">
              <a:extLst>
                <a:ext uri="{FF2B5EF4-FFF2-40B4-BE49-F238E27FC236}">
                  <a16:creationId xmlns:a16="http://schemas.microsoft.com/office/drawing/2014/main" id="{D4E95DC7-DFCB-B839-8E03-34CFEAEF7BE4}"/>
                </a:ext>
                <a:ext uri="{C183D7F6-B498-43B3-948B-1728B52AA6E4}">
                  <adec:decorative xmlns:adec="http://schemas.microsoft.com/office/drawing/2017/decorative" val="0"/>
                </a:ext>
              </a:extLst>
            </p:cNvPr>
            <p:cNvGrpSpPr>
              <a:grpSpLocks noChangeAspect="1"/>
            </p:cNvGrpSpPr>
            <p:nvPr/>
          </p:nvGrpSpPr>
          <p:grpSpPr>
            <a:xfrm>
              <a:off x="6886193" y="1594037"/>
              <a:ext cx="894239" cy="848948"/>
              <a:chOff x="6038233" y="2045355"/>
              <a:chExt cx="2112264" cy="2005282"/>
            </a:xfrm>
            <a:solidFill>
              <a:srgbClr val="F3F3F3"/>
            </a:solidFill>
          </p:grpSpPr>
          <p:sp>
            <p:nvSpPr>
              <p:cNvPr id="140" name="Hexagon 139">
                <a:extLst>
                  <a:ext uri="{FF2B5EF4-FFF2-40B4-BE49-F238E27FC236}">
                    <a16:creationId xmlns:a16="http://schemas.microsoft.com/office/drawing/2014/main" id="{8F925386-445A-4B4E-1DF5-5B30677C652D}"/>
                  </a:ext>
                </a:extLst>
              </p:cNvPr>
              <p:cNvSpPr>
                <a:spLocks noChangeAspect="1"/>
              </p:cNvSpPr>
              <p:nvPr/>
            </p:nvSpPr>
            <p:spPr>
              <a:xfrm rot="8998270">
                <a:off x="6038233" y="2229718"/>
                <a:ext cx="2112264" cy="1820919"/>
              </a:xfrm>
              <a:prstGeom prst="hexagon">
                <a:avLst>
                  <a:gd name="adj" fmla="val 28904"/>
                  <a:gd name="vf" fmla="val 11547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41" name="Rectangle 140">
                <a:extLst>
                  <a:ext uri="{FF2B5EF4-FFF2-40B4-BE49-F238E27FC236}">
                    <a16:creationId xmlns:a16="http://schemas.microsoft.com/office/drawing/2014/main" id="{7A474A82-92A9-3ADB-F7A2-3C53C055EAEE}"/>
                  </a:ext>
                </a:extLst>
              </p:cNvPr>
              <p:cNvSpPr/>
              <p:nvPr/>
            </p:nvSpPr>
            <p:spPr>
              <a:xfrm>
                <a:off x="6148278" y="2299361"/>
                <a:ext cx="1892175" cy="1339913"/>
              </a:xfrm>
              <a:prstGeom prst="rect">
                <a:avLst/>
              </a:prstGeom>
              <a:grp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nvGrpSpPr>
              <p:cNvPr id="142" name="Group 141">
                <a:extLst>
                  <a:ext uri="{FF2B5EF4-FFF2-40B4-BE49-F238E27FC236}">
                    <a16:creationId xmlns:a16="http://schemas.microsoft.com/office/drawing/2014/main" id="{A4BA7AD7-5B14-CCA5-FA6A-29DBCE46CC33}"/>
                  </a:ext>
                </a:extLst>
              </p:cNvPr>
              <p:cNvGrpSpPr>
                <a:grpSpLocks noChangeAspect="1"/>
              </p:cNvGrpSpPr>
              <p:nvPr/>
            </p:nvGrpSpPr>
            <p:grpSpPr>
              <a:xfrm>
                <a:off x="6076689" y="2067237"/>
                <a:ext cx="2035352" cy="1754612"/>
                <a:chOff x="921803" y="951475"/>
                <a:chExt cx="2474398" cy="2133104"/>
              </a:xfrm>
              <a:grpFill/>
            </p:grpSpPr>
            <p:sp>
              <p:nvSpPr>
                <p:cNvPr id="147" name="Hexagon 146">
                  <a:extLst>
                    <a:ext uri="{FF2B5EF4-FFF2-40B4-BE49-F238E27FC236}">
                      <a16:creationId xmlns:a16="http://schemas.microsoft.com/office/drawing/2014/main" id="{02CE3E4E-8669-132C-36AC-16B77031A8F2}"/>
                    </a:ext>
                  </a:extLst>
                </p:cNvPr>
                <p:cNvSpPr>
                  <a:spLocks noChangeAspect="1"/>
                </p:cNvSpPr>
                <p:nvPr/>
              </p:nvSpPr>
              <p:spPr>
                <a:xfrm rot="19798270">
                  <a:off x="921803" y="951475"/>
                  <a:ext cx="2474398" cy="2133104"/>
                </a:xfrm>
                <a:prstGeom prst="hexagon">
                  <a:avLst>
                    <a:gd name="adj" fmla="val 28904"/>
                    <a:gd name="vf" fmla="val 115470"/>
                  </a:avLst>
                </a:prstGeom>
                <a:grpFill/>
                <a:ln w="12700" cap="flat" cmpd="sng" algn="ctr">
                  <a:solidFill>
                    <a:srgbClr val="FFFFFF">
                      <a:lumMod val="8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48" name="Hexagon 147">
                  <a:extLst>
                    <a:ext uri="{FF2B5EF4-FFF2-40B4-BE49-F238E27FC236}">
                      <a16:creationId xmlns:a16="http://schemas.microsoft.com/office/drawing/2014/main" id="{64B0CE46-722F-8B1E-4CCD-76C32050A05D}"/>
                    </a:ext>
                  </a:extLst>
                </p:cNvPr>
                <p:cNvSpPr>
                  <a:spLocks noChangeAspect="1"/>
                </p:cNvSpPr>
                <p:nvPr/>
              </p:nvSpPr>
              <p:spPr>
                <a:xfrm rot="19798270">
                  <a:off x="1136522" y="1136577"/>
                  <a:ext cx="2044956" cy="1762896"/>
                </a:xfrm>
                <a:prstGeom prst="hexagon">
                  <a:avLst>
                    <a:gd name="adj" fmla="val 28904"/>
                    <a:gd name="vf" fmla="val 115470"/>
                  </a:avLst>
                </a:prstGeom>
                <a:grpFill/>
                <a:ln w="12700" cap="flat" cmpd="sng" algn="ctr">
                  <a:solidFill>
                    <a:srgbClr val="FFFFFF">
                      <a:lumMod val="8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3" name="Group 142">
                <a:extLst>
                  <a:ext uri="{FF2B5EF4-FFF2-40B4-BE49-F238E27FC236}">
                    <a16:creationId xmlns:a16="http://schemas.microsoft.com/office/drawing/2014/main" id="{8A6C0326-C0E6-346B-B9C6-FABBC6886760}"/>
                  </a:ext>
                </a:extLst>
              </p:cNvPr>
              <p:cNvGrpSpPr>
                <a:grpSpLocks noChangeAspect="1"/>
              </p:cNvGrpSpPr>
              <p:nvPr/>
            </p:nvGrpSpPr>
            <p:grpSpPr>
              <a:xfrm>
                <a:off x="6038233" y="2045355"/>
                <a:ext cx="2112264" cy="1820919"/>
                <a:chOff x="921803" y="951475"/>
                <a:chExt cx="2474398" cy="2133104"/>
              </a:xfrm>
              <a:grpFill/>
              <a:effectLst/>
            </p:grpSpPr>
            <p:sp>
              <p:nvSpPr>
                <p:cNvPr id="145" name="Hexagon 144">
                  <a:extLst>
                    <a:ext uri="{FF2B5EF4-FFF2-40B4-BE49-F238E27FC236}">
                      <a16:creationId xmlns:a16="http://schemas.microsoft.com/office/drawing/2014/main" id="{0C424A6E-42C5-43F5-852C-F5B07BD92071}"/>
                    </a:ext>
                  </a:extLst>
                </p:cNvPr>
                <p:cNvSpPr>
                  <a:spLocks noChangeAspect="1"/>
                </p:cNvSpPr>
                <p:nvPr/>
              </p:nvSpPr>
              <p:spPr>
                <a:xfrm rot="19798270">
                  <a:off x="921803" y="951475"/>
                  <a:ext cx="2474398" cy="2133104"/>
                </a:xfrm>
                <a:prstGeom prst="hexagon">
                  <a:avLst>
                    <a:gd name="adj" fmla="val 28904"/>
                    <a:gd name="vf" fmla="val 115470"/>
                  </a:avLst>
                </a:prstGeom>
                <a:grpFill/>
                <a:ln w="12700" cap="flat" cmpd="sng" algn="ctr">
                  <a:solidFill>
                    <a:srgbClr val="FFFFFF">
                      <a:lumMod val="85000"/>
                    </a:srgbClr>
                  </a:solid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46" name="Hexagon 145" descr="Two white arrows going in opposite directions.  One up and One down.&#10;&#10;">
                  <a:extLst>
                    <a:ext uri="{FF2B5EF4-FFF2-40B4-BE49-F238E27FC236}">
                      <a16:creationId xmlns:a16="http://schemas.microsoft.com/office/drawing/2014/main" id="{85F0DE79-37FF-38C4-517A-7352B6E3F49D}"/>
                    </a:ext>
                    <a:ext uri="{C183D7F6-B498-43B3-948B-1728B52AA6E4}">
                      <adec:decorative xmlns:adec="http://schemas.microsoft.com/office/drawing/2017/decorative" val="0"/>
                    </a:ext>
                  </a:extLst>
                </p:cNvPr>
                <p:cNvSpPr>
                  <a:spLocks noChangeAspect="1"/>
                </p:cNvSpPr>
                <p:nvPr/>
              </p:nvSpPr>
              <p:spPr>
                <a:xfrm rot="19798270">
                  <a:off x="1136522" y="1136582"/>
                  <a:ext cx="2044957" cy="1762894"/>
                </a:xfrm>
                <a:prstGeom prst="hexagon">
                  <a:avLst>
                    <a:gd name="adj" fmla="val 28904"/>
                    <a:gd name="vf" fmla="val 115470"/>
                  </a:avLst>
                </a:prstGeom>
                <a:solidFill>
                  <a:srgbClr val="85D6DA"/>
                </a:solidFill>
                <a:ln w="12700" cap="flat" cmpd="sng" algn="ctr">
                  <a:solidFill>
                    <a:srgbClr val="FFFFFF">
                      <a:lumMod val="85000"/>
                    </a:srgbClr>
                  </a:solid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149" name="Rectangle 148">
              <a:extLst>
                <a:ext uri="{FF2B5EF4-FFF2-40B4-BE49-F238E27FC236}">
                  <a16:creationId xmlns:a16="http://schemas.microsoft.com/office/drawing/2014/main" id="{AFE9D725-F3A6-0E17-7E7C-9528A45D97CC}"/>
                </a:ext>
              </a:extLst>
            </p:cNvPr>
            <p:cNvSpPr/>
            <p:nvPr/>
          </p:nvSpPr>
          <p:spPr>
            <a:xfrm>
              <a:off x="6711787" y="2498265"/>
              <a:ext cx="1405433" cy="346249"/>
            </a:xfrm>
            <a:prstGeom prst="rect">
              <a:avLst/>
            </a:prstGeom>
            <a:solidFill>
              <a:srgbClr val="FFFFFF">
                <a:alpha val="50000"/>
              </a:srgbClr>
            </a:solidFill>
          </p:spPr>
          <p:txBody>
            <a:bodyPr spcFirstLastPara="1" vert="horz" wrap="none" lIns="0" tIns="91440" rIns="0" bIns="91440" rtlCol="0" anchor="ctr" anchorCtr="0">
              <a:spAutoFit/>
            </a:body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800" b="0" i="0" u="none" strike="noStrike" kern="1200" cap="none" spc="0" normalizeH="0" baseline="0" noProof="0">
                  <a:ln>
                    <a:noFill/>
                  </a:ln>
                  <a:solidFill>
                    <a:srgbClr val="14289B"/>
                  </a:solidFill>
                  <a:effectLst/>
                  <a:uLnTx/>
                  <a:uFillTx/>
                  <a:latin typeface="Century Schoolbook" panose="02040604050505020304" pitchFamily="18" charset="0"/>
                  <a:ea typeface="+mn-ea"/>
                  <a:cs typeface="+mn-cs"/>
                </a:rPr>
                <a:t>Delivery Channel</a:t>
              </a:r>
            </a:p>
          </p:txBody>
        </p:sp>
        <p:sp>
          <p:nvSpPr>
            <p:cNvPr id="151" name="Rectangle 150">
              <a:extLst>
                <a:ext uri="{FF2B5EF4-FFF2-40B4-BE49-F238E27FC236}">
                  <a16:creationId xmlns:a16="http://schemas.microsoft.com/office/drawing/2014/main" id="{4E846EFF-D310-BAAC-8C20-5F1FFA41091A}"/>
                </a:ext>
              </a:extLst>
            </p:cNvPr>
            <p:cNvSpPr/>
            <p:nvPr/>
          </p:nvSpPr>
          <p:spPr>
            <a:xfrm>
              <a:off x="6922338" y="2951655"/>
              <a:ext cx="1470119" cy="184666"/>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rPr>
                <a:t>Benefit coverage rules</a:t>
              </a:r>
            </a:p>
          </p:txBody>
        </p:sp>
        <p:sp>
          <p:nvSpPr>
            <p:cNvPr id="158" name="Rectangle 157">
              <a:extLst>
                <a:ext uri="{FF2B5EF4-FFF2-40B4-BE49-F238E27FC236}">
                  <a16:creationId xmlns:a16="http://schemas.microsoft.com/office/drawing/2014/main" id="{049D2124-BCCD-F1E0-E919-80E9E79174C8}"/>
                </a:ext>
              </a:extLst>
            </p:cNvPr>
            <p:cNvSpPr/>
            <p:nvPr/>
          </p:nvSpPr>
          <p:spPr>
            <a:xfrm>
              <a:off x="6922338" y="3295106"/>
              <a:ext cx="1470119" cy="300082"/>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rPr>
                <a:t>Narrow vs. broad pharmacy network</a:t>
              </a:r>
            </a:p>
          </p:txBody>
        </p:sp>
        <p:grpSp>
          <p:nvGrpSpPr>
            <p:cNvPr id="159" name="Group 158">
              <a:extLst>
                <a:ext uri="{FF2B5EF4-FFF2-40B4-BE49-F238E27FC236}">
                  <a16:creationId xmlns:a16="http://schemas.microsoft.com/office/drawing/2014/main" id="{12C3DC21-04A9-8916-2EF3-2015A3FC7953}"/>
                </a:ext>
              </a:extLst>
            </p:cNvPr>
            <p:cNvGrpSpPr>
              <a:grpSpLocks noChangeAspect="1"/>
            </p:cNvGrpSpPr>
            <p:nvPr/>
          </p:nvGrpSpPr>
          <p:grpSpPr>
            <a:xfrm>
              <a:off x="6691288" y="3342277"/>
              <a:ext cx="238658" cy="205740"/>
              <a:chOff x="4178490" y="-334230"/>
              <a:chExt cx="385034" cy="331927"/>
            </a:xfrm>
          </p:grpSpPr>
          <p:grpSp>
            <p:nvGrpSpPr>
              <p:cNvPr id="160" name="Group 159">
                <a:extLst>
                  <a:ext uri="{FF2B5EF4-FFF2-40B4-BE49-F238E27FC236}">
                    <a16:creationId xmlns:a16="http://schemas.microsoft.com/office/drawing/2014/main" id="{9D23A6F7-6CDB-577D-7774-7B3E0E1C009F}"/>
                  </a:ext>
                </a:extLst>
              </p:cNvPr>
              <p:cNvGrpSpPr>
                <a:grpSpLocks noChangeAspect="1"/>
              </p:cNvGrpSpPr>
              <p:nvPr/>
            </p:nvGrpSpPr>
            <p:grpSpPr>
              <a:xfrm>
                <a:off x="4178490" y="-334230"/>
                <a:ext cx="385034" cy="331927"/>
                <a:chOff x="6643615" y="2712816"/>
                <a:chExt cx="423537" cy="365119"/>
              </a:xfrm>
            </p:grpSpPr>
            <p:sp>
              <p:nvSpPr>
                <p:cNvPr id="162" name="Hexagon 161">
                  <a:extLst>
                    <a:ext uri="{FF2B5EF4-FFF2-40B4-BE49-F238E27FC236}">
                      <a16:creationId xmlns:a16="http://schemas.microsoft.com/office/drawing/2014/main" id="{CC76E3D7-2E1D-9EA0-82BE-D8A713908CBA}"/>
                    </a:ext>
                  </a:extLst>
                </p:cNvPr>
                <p:cNvSpPr>
                  <a:spLocks noChangeAspect="1"/>
                </p:cNvSpPr>
                <p:nvPr/>
              </p:nvSpPr>
              <p:spPr>
                <a:xfrm rot="19798270">
                  <a:off x="6643615" y="2712816"/>
                  <a:ext cx="423537" cy="365119"/>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
              <p:nvSpPr>
                <p:cNvPr id="163" name="Hexagon 162">
                  <a:extLst>
                    <a:ext uri="{FF2B5EF4-FFF2-40B4-BE49-F238E27FC236}">
                      <a16:creationId xmlns:a16="http://schemas.microsoft.com/office/drawing/2014/main" id="{576CF7D1-5713-2324-E8D8-7E7285AE386F}"/>
                    </a:ext>
                  </a:extLst>
                </p:cNvPr>
                <p:cNvSpPr>
                  <a:spLocks noChangeAspect="1"/>
                </p:cNvSpPr>
                <p:nvPr/>
              </p:nvSpPr>
              <p:spPr>
                <a:xfrm rot="19798270">
                  <a:off x="6710742" y="2770685"/>
                  <a:ext cx="289282" cy="249382"/>
                </a:xfrm>
                <a:prstGeom prst="hexagon">
                  <a:avLst>
                    <a:gd name="adj" fmla="val 28904"/>
                    <a:gd name="vf" fmla="val 115470"/>
                  </a:avLst>
                </a:prstGeom>
                <a:solidFill>
                  <a:srgbClr val="85D6DA"/>
                </a:soli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61" name="TextBox 160">
                <a:extLst>
                  <a:ext uri="{FF2B5EF4-FFF2-40B4-BE49-F238E27FC236}">
                    <a16:creationId xmlns:a16="http://schemas.microsoft.com/office/drawing/2014/main" id="{657F89EE-A643-D040-B8E8-9F17AFC9F016}"/>
                  </a:ext>
                </a:extLst>
              </p:cNvPr>
              <p:cNvSpPr txBox="1"/>
              <p:nvPr/>
            </p:nvSpPr>
            <p:spPr>
              <a:xfrm>
                <a:off x="4328336" y="-268834"/>
                <a:ext cx="85343" cy="186204"/>
              </a:xfrm>
              <a:prstGeom prst="rect">
                <a:avLst/>
              </a:prstGeom>
            </p:spPr>
            <p:txBody>
              <a:bodyPr spcFirstLastPara="1" vert="horz" wrap="non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2</a:t>
                </a:r>
              </a:p>
            </p:txBody>
          </p:sp>
        </p:grpSp>
        <p:pic>
          <p:nvPicPr>
            <p:cNvPr id="1026" name="Picture 2" descr="Split arrow outline icon Royalty Free Vector Image">
              <a:extLst>
                <a:ext uri="{FF2B5EF4-FFF2-40B4-BE49-F238E27FC236}">
                  <a16:creationId xmlns:a16="http://schemas.microsoft.com/office/drawing/2014/main" id="{DF9D74CC-B55E-66DC-2522-D622D5380EBD}"/>
                </a:ext>
              </a:extLst>
            </p:cNvPr>
            <p:cNvPicPr>
              <a:picLocks noChangeAspect="1" noChangeArrowheads="1"/>
            </p:cNvPicPr>
            <p:nvPr/>
          </p:nvPicPr>
          <p:blipFill rotWithShape="1">
            <a:blip r:embed="rId6">
              <a:lum bright="70000" contrast="-70000"/>
              <a:extLst>
                <a:ext uri="{BEBA8EAE-BF5A-486C-A8C5-ECC9F3942E4B}">
                  <a14:imgProps xmlns:a14="http://schemas.microsoft.com/office/drawing/2010/main">
                    <a14:imgLayer r:embed="rId7">
                      <a14:imgEffect>
                        <a14:backgroundRemoval t="3426" b="90741" l="704" r="96479">
                          <a14:foregroundMark x1="15718" y1="15832" x2="14841" y2="15573"/>
                          <a14:foregroundMark x1="7847" y1="18889" x2="30935" y2="36143"/>
                          <a14:foregroundMark x1="47384" y1="16574" x2="48189" y2="56204"/>
                          <a14:foregroundMark x1="48189" y1="56111" x2="48491" y2="80093"/>
                          <a14:foregroundMark x1="48491" y1="80093" x2="51107" y2="60926"/>
                          <a14:foregroundMark x1="51107" y1="60926" x2="58048" y2="49907"/>
                          <a14:foregroundMark x1="58048" y1="49907" x2="66600" y2="44444"/>
                          <a14:foregroundMark x1="58240" y1="22348" x2="56409" y2="17147"/>
                          <a14:foregroundMark x1="42201" y1="54656" x2="44064" y2="56296"/>
                          <a14:foregroundMark x1="26598" y1="40915" x2="26947" y2="41222"/>
                          <a14:foregroundMark x1="40774" y1="52051" x2="32294" y2="41111"/>
                          <a14:foregroundMark x1="44064" y1="56296" x2="42591" y2="54395"/>
                          <a14:foregroundMark x1="65637" y1="37222" x2="70492" y2="33951"/>
                          <a14:foregroundMark x1="64812" y1="37778" x2="65637" y2="37222"/>
                          <a14:foregroundMark x1="64049" y1="38292" x2="64812" y2="37778"/>
                          <a14:foregroundMark x1="58924" y1="41744" x2="59661" y2="41247"/>
                          <a14:foregroundMark x1="70020" y1="33610" x2="69467" y2="33818"/>
                          <a14:foregroundMark x1="76921" y1="19916" x2="76884" y2="20573"/>
                          <a14:foregroundMark x1="76660" y1="24537" x2="77364" y2="24537"/>
                          <a14:foregroundMark x1="94004" y1="23605" x2="93925" y2="23958"/>
                          <a14:foregroundMark x1="90194" y1="31646" x2="88688" y2="31834"/>
                          <a14:foregroundMark x1="79165" y1="35235" x2="75855" y2="37130"/>
                          <a14:foregroundMark x1="44003" y1="88429" x2="43964" y2="88889"/>
                          <a14:foregroundMark x1="44567" y1="81759" x2="44261" y2="85381"/>
                          <a14:foregroundMark x1="45171" y1="89151" x2="45932" y2="89316"/>
                          <a14:foregroundMark x1="43964" y1="88889" x2="45053" y2="89125"/>
                          <a14:foregroundMark x1="73654" y1="31822" x2="79276" y2="27500"/>
                          <a14:foregroundMark x1="79276" y1="27500" x2="83702" y2="19074"/>
                          <a14:foregroundMark x1="83702" y1="19074" x2="87928" y2="18426"/>
                          <a14:backgroundMark x1="15795" y1="15741" x2="28370" y2="19074"/>
                          <a14:backgroundMark x1="23944" y1="23704" x2="29577" y2="19907"/>
                          <a14:backgroundMark x1="23441" y1="24537" x2="36318" y2="37500"/>
                          <a14:backgroundMark x1="37525" y1="38426" x2="44467" y2="45000"/>
                          <a14:backgroundMark x1="44467" y1="45000" x2="44467" y2="45000"/>
                          <a14:backgroundMark x1="43964" y1="41204" x2="43763" y2="26204"/>
                          <a14:backgroundMark x1="43863" y1="25185" x2="32897" y2="24259"/>
                          <a14:backgroundMark x1="49799" y1="2130" x2="61167" y2="18981"/>
                          <a14:backgroundMark x1="14990" y1="15833" x2="2515" y2="12037"/>
                          <a14:backgroundMark x1="1408" y1="12315" x2="4427" y2="30741"/>
                          <a14:backgroundMark x1="4427" y1="30741" x2="6036" y2="27963"/>
                          <a14:backgroundMark x1="6036" y1="27963" x2="7646" y2="40000"/>
                          <a14:backgroundMark x1="8652" y1="38796" x2="11670" y2="36389"/>
                          <a14:backgroundMark x1="11167" y1="35648" x2="16499" y2="35833"/>
                          <a14:backgroundMark x1="11167" y1="35463" x2="20523" y2="38241"/>
                          <a14:backgroundMark x1="20523" y1="38241" x2="25151" y2="42037"/>
                          <a14:backgroundMark x1="19819" y1="35926" x2="15292" y2="32870"/>
                          <a14:backgroundMark x1="55734" y1="59722" x2="57344" y2="86667"/>
                          <a14:backgroundMark x1="54829" y1="58981" x2="69718" y2="47963"/>
                          <a14:backgroundMark x1="69718" y1="47963" x2="71429" y2="45370"/>
                          <a14:backgroundMark x1="71831" y1="44630" x2="84909" y2="33981"/>
                          <a14:backgroundMark x1="79678" y1="37963" x2="84909" y2="33611"/>
                          <a14:backgroundMark x1="84909" y1="32315" x2="89336" y2="36944"/>
                          <a14:backgroundMark x1="83300" y1="34074" x2="83300" y2="34074"/>
                          <a14:backgroundMark x1="81791" y1="34537" x2="83300" y2="33889"/>
                          <a14:backgroundMark x1="84205" y1="32963" x2="84809" y2="32037"/>
                          <a14:backgroundMark x1="84809" y1="32037" x2="91147" y2="38241"/>
                          <a14:backgroundMark x1="91147" y1="38241" x2="91147" y2="38241"/>
                          <a14:backgroundMark x1="97485" y1="13241" x2="95775" y2="23611"/>
                          <a14:backgroundMark x1="95775" y1="23611" x2="95372" y2="24259"/>
                          <a14:backgroundMark x1="95272" y1="24259" x2="91650" y2="37685"/>
                          <a14:backgroundMark x1="96378" y1="12500" x2="89235" y2="14907"/>
                          <a14:backgroundMark x1="90644" y1="13426" x2="70926" y2="16759"/>
                          <a14:backgroundMark x1="72736" y1="18611" x2="85614" y2="16111"/>
                          <a14:backgroundMark x1="71026" y1="19167" x2="74547" y2="23056"/>
                          <a14:backgroundMark x1="302" y1="11389" x2="2113" y2="11481"/>
                          <a14:backgroundMark x1="47586" y1="3704" x2="38330" y2="15093"/>
                          <a14:backgroundMark x1="38129" y1="19167" x2="47485" y2="6574"/>
                          <a14:backgroundMark x1="36016" y1="23611" x2="37928" y2="23981"/>
                          <a14:backgroundMark x1="36217" y1="22778" x2="40040" y2="18241"/>
                          <a14:backgroundMark x1="55231" y1="24630" x2="63280" y2="24815"/>
                          <a14:backgroundMark x1="55734" y1="26389" x2="55231" y2="37778"/>
                          <a14:backgroundMark x1="55231" y1="37778" x2="60362" y2="40000"/>
                          <a14:backgroundMark x1="55835" y1="39630" x2="55030" y2="44630"/>
                          <a14:backgroundMark x1="56640" y1="43519" x2="59457" y2="40556"/>
                          <a14:backgroundMark x1="60262" y1="40370" x2="67404" y2="33333"/>
                          <a14:backgroundMark x1="67404" y1="33333" x2="70624" y2="31574"/>
                          <a14:backgroundMark x1="76157" y1="25648" x2="68612" y2="32593"/>
                          <a14:backgroundMark x1="64185" y1="37222" x2="64185" y2="37222"/>
                          <a14:backgroundMark x1="64588" y1="37778" x2="64588" y2="37778"/>
                          <a14:backgroundMark x1="63380" y1="37870" x2="62475" y2="38889"/>
                          <a14:backgroundMark x1="59155" y1="42315" x2="60865" y2="40926"/>
                          <a14:backgroundMark x1="65694" y1="33611" x2="73441" y2="27037"/>
                          <a14:backgroundMark x1="73441" y1="27037" x2="74547" y2="22870"/>
                          <a14:backgroundMark x1="75151" y1="22778" x2="77163" y2="24259"/>
                          <a14:backgroundMark x1="80785" y1="35278" x2="82596" y2="33519"/>
                          <a14:backgroundMark x1="78571" y1="36389" x2="82897" y2="33981"/>
                          <a14:backgroundMark x1="44467" y1="91389" x2="56439" y2="91759"/>
                          <a14:backgroundMark x1="55131" y1="91204" x2="56036" y2="70926"/>
                          <a14:backgroundMark x1="54829" y1="84722" x2="54829" y2="86481"/>
                          <a14:backgroundMark x1="54829" y1="86481" x2="55835" y2="84352"/>
                          <a14:backgroundMark x1="44266" y1="91389" x2="44668" y2="72963"/>
                          <a14:backgroundMark x1="43964" y1="64444" x2="42958" y2="76667"/>
                          <a14:backgroundMark x1="26559" y1="41481" x2="40443" y2="55833"/>
                          <a14:backgroundMark x1="45473" y1="88796" x2="45473" y2="88796"/>
                          <a14:backgroundMark x1="44266" y1="89167" x2="43763" y2="83981"/>
                        </a14:backgroundRemoval>
                      </a14:imgEffect>
                    </a14:imgLayer>
                  </a14:imgProps>
                </a:ext>
                <a:ext uri="{28A0092B-C50C-407E-A947-70E740481C1C}">
                  <a14:useLocalDpi xmlns:a14="http://schemas.microsoft.com/office/drawing/2010/main" val="0"/>
                </a:ext>
              </a:extLst>
            </a:blip>
            <a:srcRect b="7832"/>
            <a:stretch/>
          </p:blipFill>
          <p:spPr bwMode="auto">
            <a:xfrm>
              <a:off x="7099813" y="1765599"/>
              <a:ext cx="449201" cy="449842"/>
            </a:xfrm>
            <a:prstGeom prst="rect">
              <a:avLst/>
            </a:prstGeom>
            <a:noFill/>
            <a:extLst>
              <a:ext uri="{909E8E84-426E-40DD-AFC4-6F175D3DCCD1}">
                <a14:hiddenFill xmlns:a14="http://schemas.microsoft.com/office/drawing/2010/main">
                  <a:solidFill>
                    <a:srgbClr val="FFFFFF"/>
                  </a:solidFill>
                </a14:hiddenFill>
              </a:ext>
            </a:extLst>
          </p:spPr>
        </p:pic>
        <p:grpSp>
          <p:nvGrpSpPr>
            <p:cNvPr id="165" name="Group 164">
              <a:extLst>
                <a:ext uri="{FF2B5EF4-FFF2-40B4-BE49-F238E27FC236}">
                  <a16:creationId xmlns:a16="http://schemas.microsoft.com/office/drawing/2014/main" id="{833147E3-A0FE-14F7-7779-1CF98418C6FB}"/>
                </a:ext>
              </a:extLst>
            </p:cNvPr>
            <p:cNvGrpSpPr>
              <a:grpSpLocks noChangeAspect="1"/>
            </p:cNvGrpSpPr>
            <p:nvPr/>
          </p:nvGrpSpPr>
          <p:grpSpPr>
            <a:xfrm>
              <a:off x="6691288" y="2981967"/>
              <a:ext cx="238658" cy="205740"/>
              <a:chOff x="4178490" y="-334230"/>
              <a:chExt cx="385034" cy="331927"/>
            </a:xfrm>
          </p:grpSpPr>
          <p:grpSp>
            <p:nvGrpSpPr>
              <p:cNvPr id="168" name="Group 167">
                <a:extLst>
                  <a:ext uri="{FF2B5EF4-FFF2-40B4-BE49-F238E27FC236}">
                    <a16:creationId xmlns:a16="http://schemas.microsoft.com/office/drawing/2014/main" id="{CE946DEE-43D1-DEFF-D2C5-6C543CC64F62}"/>
                  </a:ext>
                </a:extLst>
              </p:cNvPr>
              <p:cNvGrpSpPr>
                <a:grpSpLocks noChangeAspect="1"/>
              </p:cNvGrpSpPr>
              <p:nvPr/>
            </p:nvGrpSpPr>
            <p:grpSpPr>
              <a:xfrm>
                <a:off x="4178490" y="-334230"/>
                <a:ext cx="385034" cy="331927"/>
                <a:chOff x="6643615" y="2712816"/>
                <a:chExt cx="423537" cy="365119"/>
              </a:xfrm>
            </p:grpSpPr>
            <p:sp>
              <p:nvSpPr>
                <p:cNvPr id="170" name="Hexagon 169">
                  <a:extLst>
                    <a:ext uri="{FF2B5EF4-FFF2-40B4-BE49-F238E27FC236}">
                      <a16:creationId xmlns:a16="http://schemas.microsoft.com/office/drawing/2014/main" id="{462FCB73-FEBA-7FBF-9715-B1CFDE49D142}"/>
                    </a:ext>
                  </a:extLst>
                </p:cNvPr>
                <p:cNvSpPr>
                  <a:spLocks noChangeAspect="1"/>
                </p:cNvSpPr>
                <p:nvPr/>
              </p:nvSpPr>
              <p:spPr>
                <a:xfrm rot="19798270">
                  <a:off x="6643615" y="2712816"/>
                  <a:ext cx="423537" cy="365119"/>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
              <p:nvSpPr>
                <p:cNvPr id="171" name="Hexagon 170">
                  <a:extLst>
                    <a:ext uri="{FF2B5EF4-FFF2-40B4-BE49-F238E27FC236}">
                      <a16:creationId xmlns:a16="http://schemas.microsoft.com/office/drawing/2014/main" id="{07F98CFF-CAC4-0856-A66B-DAED1CA3C01D}"/>
                    </a:ext>
                  </a:extLst>
                </p:cNvPr>
                <p:cNvSpPr>
                  <a:spLocks noChangeAspect="1"/>
                </p:cNvSpPr>
                <p:nvPr/>
              </p:nvSpPr>
              <p:spPr>
                <a:xfrm rot="19798270">
                  <a:off x="6710742" y="2770685"/>
                  <a:ext cx="289282" cy="249382"/>
                </a:xfrm>
                <a:prstGeom prst="hexagon">
                  <a:avLst>
                    <a:gd name="adj" fmla="val 28904"/>
                    <a:gd name="vf" fmla="val 115470"/>
                  </a:avLst>
                </a:prstGeom>
                <a:solidFill>
                  <a:srgbClr val="85D6DA"/>
                </a:soli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69" name="TextBox 168">
                <a:extLst>
                  <a:ext uri="{FF2B5EF4-FFF2-40B4-BE49-F238E27FC236}">
                    <a16:creationId xmlns:a16="http://schemas.microsoft.com/office/drawing/2014/main" id="{E0969723-AAA5-4E3A-CDEC-7AB5B5544699}"/>
                  </a:ext>
                </a:extLst>
              </p:cNvPr>
              <p:cNvSpPr txBox="1"/>
              <p:nvPr/>
            </p:nvSpPr>
            <p:spPr>
              <a:xfrm>
                <a:off x="4328338" y="-269118"/>
                <a:ext cx="85343" cy="186204"/>
              </a:xfrm>
              <a:prstGeom prst="rect">
                <a:avLst/>
              </a:prstGeom>
            </p:spPr>
            <p:txBody>
              <a:bodyPr spcFirstLastPara="1" vert="horz" wrap="squar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1</a:t>
                </a:r>
              </a:p>
            </p:txBody>
          </p:sp>
        </p:grpSp>
      </p:grpSp>
      <p:grpSp>
        <p:nvGrpSpPr>
          <p:cNvPr id="74" name="Group 73">
            <a:extLst>
              <a:ext uri="{FF2B5EF4-FFF2-40B4-BE49-F238E27FC236}">
                <a16:creationId xmlns:a16="http://schemas.microsoft.com/office/drawing/2014/main" id="{2C11E925-C951-4BC8-B6AD-1FAC0D0FF635}"/>
              </a:ext>
            </a:extLst>
          </p:cNvPr>
          <p:cNvGrpSpPr/>
          <p:nvPr/>
        </p:nvGrpSpPr>
        <p:grpSpPr>
          <a:xfrm>
            <a:off x="3591772" y="2125380"/>
            <a:ext cx="2509435" cy="3275441"/>
            <a:chOff x="4721554" y="1597584"/>
            <a:chExt cx="1882076" cy="2456581"/>
          </a:xfrm>
        </p:grpSpPr>
        <p:grpSp>
          <p:nvGrpSpPr>
            <p:cNvPr id="44" name="Group 43">
              <a:extLst>
                <a:ext uri="{FF2B5EF4-FFF2-40B4-BE49-F238E27FC236}">
                  <a16:creationId xmlns:a16="http://schemas.microsoft.com/office/drawing/2014/main" id="{2DD04845-3392-4C7C-1A5B-13D1416CE9BA}"/>
                </a:ext>
              </a:extLst>
            </p:cNvPr>
            <p:cNvGrpSpPr>
              <a:grpSpLocks noChangeAspect="1"/>
            </p:cNvGrpSpPr>
            <p:nvPr/>
          </p:nvGrpSpPr>
          <p:grpSpPr>
            <a:xfrm>
              <a:off x="4934476" y="1597584"/>
              <a:ext cx="894239" cy="848948"/>
              <a:chOff x="6038233" y="2045355"/>
              <a:chExt cx="2112264" cy="2005282"/>
            </a:xfrm>
          </p:grpSpPr>
          <p:sp>
            <p:nvSpPr>
              <p:cNvPr id="45" name="Hexagon 44">
                <a:extLst>
                  <a:ext uri="{FF2B5EF4-FFF2-40B4-BE49-F238E27FC236}">
                    <a16:creationId xmlns:a16="http://schemas.microsoft.com/office/drawing/2014/main" id="{97F96338-DFC2-AD93-312F-95F5AAF18665}"/>
                  </a:ext>
                </a:extLst>
              </p:cNvPr>
              <p:cNvSpPr>
                <a:spLocks noChangeAspect="1"/>
              </p:cNvSpPr>
              <p:nvPr/>
            </p:nvSpPr>
            <p:spPr>
              <a:xfrm rot="8998270">
                <a:off x="6038233" y="2229718"/>
                <a:ext cx="2112264" cy="1820919"/>
              </a:xfrm>
              <a:prstGeom prst="hexagon">
                <a:avLst>
                  <a:gd name="adj" fmla="val 28904"/>
                  <a:gd name="vf" fmla="val 115470"/>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5CE062DE-889F-6C7E-3D26-EA0C82B8003E}"/>
                  </a:ext>
                </a:extLst>
              </p:cNvPr>
              <p:cNvSpPr/>
              <p:nvPr/>
            </p:nvSpPr>
            <p:spPr>
              <a:xfrm>
                <a:off x="6148278" y="2299361"/>
                <a:ext cx="1892175" cy="1339913"/>
              </a:xfrm>
              <a:prstGeom prst="rect">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nvGrpSpPr>
              <p:cNvPr id="47" name="Group 46">
                <a:extLst>
                  <a:ext uri="{FF2B5EF4-FFF2-40B4-BE49-F238E27FC236}">
                    <a16:creationId xmlns:a16="http://schemas.microsoft.com/office/drawing/2014/main" id="{252C9572-C6FF-FFFE-D85D-4A2F7E439CC0}"/>
                  </a:ext>
                </a:extLst>
              </p:cNvPr>
              <p:cNvGrpSpPr>
                <a:grpSpLocks noChangeAspect="1"/>
              </p:cNvGrpSpPr>
              <p:nvPr/>
            </p:nvGrpSpPr>
            <p:grpSpPr>
              <a:xfrm>
                <a:off x="6076689" y="2067237"/>
                <a:ext cx="2035352" cy="1754612"/>
                <a:chOff x="921803" y="951475"/>
                <a:chExt cx="2474398" cy="2133104"/>
              </a:xfrm>
            </p:grpSpPr>
            <p:sp>
              <p:nvSpPr>
                <p:cNvPr id="52" name="Hexagon 51">
                  <a:extLst>
                    <a:ext uri="{FF2B5EF4-FFF2-40B4-BE49-F238E27FC236}">
                      <a16:creationId xmlns:a16="http://schemas.microsoft.com/office/drawing/2014/main" id="{9DE16031-7C3E-F2B8-3C60-35E9E8ABD8C4}"/>
                    </a:ext>
                  </a:extLst>
                </p:cNvPr>
                <p:cNvSpPr>
                  <a:spLocks noChangeAspect="1"/>
                </p:cNvSpPr>
                <p:nvPr/>
              </p:nvSpPr>
              <p:spPr>
                <a:xfrm rot="19798270">
                  <a:off x="921803" y="951475"/>
                  <a:ext cx="2474398" cy="2133104"/>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3" name="Hexagon 52">
                  <a:extLst>
                    <a:ext uri="{FF2B5EF4-FFF2-40B4-BE49-F238E27FC236}">
                      <a16:creationId xmlns:a16="http://schemas.microsoft.com/office/drawing/2014/main" id="{84779CE4-05FD-42E9-372B-69EECF704040}"/>
                    </a:ext>
                  </a:extLst>
                </p:cNvPr>
                <p:cNvSpPr>
                  <a:spLocks noChangeAspect="1"/>
                </p:cNvSpPr>
                <p:nvPr/>
              </p:nvSpPr>
              <p:spPr>
                <a:xfrm rot="19798270">
                  <a:off x="1136522" y="1136577"/>
                  <a:ext cx="2044956" cy="1762896"/>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8" name="Group 47">
                <a:extLst>
                  <a:ext uri="{FF2B5EF4-FFF2-40B4-BE49-F238E27FC236}">
                    <a16:creationId xmlns:a16="http://schemas.microsoft.com/office/drawing/2014/main" id="{A2F5BD2A-3B0B-A80A-389D-6E61EB6E8B5E}"/>
                  </a:ext>
                </a:extLst>
              </p:cNvPr>
              <p:cNvGrpSpPr>
                <a:grpSpLocks noChangeAspect="1"/>
              </p:cNvGrpSpPr>
              <p:nvPr/>
            </p:nvGrpSpPr>
            <p:grpSpPr>
              <a:xfrm>
                <a:off x="6038233" y="2045355"/>
                <a:ext cx="2112264" cy="1820919"/>
                <a:chOff x="921803" y="951475"/>
                <a:chExt cx="2474398" cy="2133104"/>
              </a:xfrm>
              <a:effectLst/>
            </p:grpSpPr>
            <p:sp>
              <p:nvSpPr>
                <p:cNvPr id="50" name="Hexagon 49">
                  <a:extLst>
                    <a:ext uri="{FF2B5EF4-FFF2-40B4-BE49-F238E27FC236}">
                      <a16:creationId xmlns:a16="http://schemas.microsoft.com/office/drawing/2014/main" id="{E9327F38-F564-66D7-2AC1-7BA8062A7D1C}"/>
                    </a:ext>
                  </a:extLst>
                </p:cNvPr>
                <p:cNvSpPr>
                  <a:spLocks noChangeAspect="1"/>
                </p:cNvSpPr>
                <p:nvPr/>
              </p:nvSpPr>
              <p:spPr>
                <a:xfrm rot="19798270">
                  <a:off x="921803" y="951475"/>
                  <a:ext cx="2474398" cy="2133104"/>
                </a:xfrm>
                <a:prstGeom prst="hexagon">
                  <a:avLst>
                    <a:gd name="adj" fmla="val 28904"/>
                    <a:gd name="vf" fmla="val 115470"/>
                  </a:avLst>
                </a:prstGeom>
                <a:solidFill>
                  <a:srgbClr val="FFFFFF"/>
                </a:solidFill>
                <a:ln w="12700" cap="flat" cmpd="sng" algn="ctr">
                  <a:solidFill>
                    <a:srgbClr val="FFFFFF">
                      <a:lumMod val="85000"/>
                    </a:srgbClr>
                  </a:solid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1" name="Hexagon 50">
                  <a:extLst>
                    <a:ext uri="{FF2B5EF4-FFF2-40B4-BE49-F238E27FC236}">
                      <a16:creationId xmlns:a16="http://schemas.microsoft.com/office/drawing/2014/main" id="{7DB54756-7657-54BE-411F-A8E92A38D143}"/>
                    </a:ext>
                  </a:extLst>
                </p:cNvPr>
                <p:cNvSpPr>
                  <a:spLocks noChangeAspect="1"/>
                </p:cNvSpPr>
                <p:nvPr/>
              </p:nvSpPr>
              <p:spPr>
                <a:xfrm rot="19798270">
                  <a:off x="1136523" y="1136581"/>
                  <a:ext cx="2044957" cy="1762895"/>
                </a:xfrm>
                <a:prstGeom prst="hexagon">
                  <a:avLst>
                    <a:gd name="adj" fmla="val 28904"/>
                    <a:gd name="vf" fmla="val 115470"/>
                  </a:avLst>
                </a:prstGeom>
                <a:gradFill>
                  <a:gsLst>
                    <a:gs pos="0">
                      <a:srgbClr val="14289B"/>
                    </a:gs>
                    <a:gs pos="100000">
                      <a:srgbClr val="14289B">
                        <a:lumMod val="50000"/>
                      </a:srgbClr>
                    </a:gs>
                  </a:gsLst>
                  <a:lin ang="8100000" scaled="1"/>
                </a:gradFill>
                <a:ln w="12700" cap="flat" cmpd="sng" algn="ctr">
                  <a:solidFill>
                    <a:srgbClr val="FFFFFF">
                      <a:lumMod val="85000"/>
                    </a:srgbClr>
                  </a:solid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75" name="Rectangle 74">
              <a:extLst>
                <a:ext uri="{FF2B5EF4-FFF2-40B4-BE49-F238E27FC236}">
                  <a16:creationId xmlns:a16="http://schemas.microsoft.com/office/drawing/2014/main" id="{A659C855-B7C7-80D8-AB8F-6A78BE5497B3}"/>
                </a:ext>
              </a:extLst>
            </p:cNvPr>
            <p:cNvSpPr/>
            <p:nvPr/>
          </p:nvSpPr>
          <p:spPr>
            <a:xfrm>
              <a:off x="4938210" y="2927771"/>
              <a:ext cx="1647983" cy="300083"/>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289B"/>
                  </a:solidFill>
                  <a:effectLst/>
                  <a:uLnTx/>
                  <a:uFillTx/>
                  <a:latin typeface="Roboto Light" panose="02000000000000000000" pitchFamily="2" charset="0"/>
                  <a:ea typeface="Roboto Light" panose="02000000000000000000" pitchFamily="2" charset="0"/>
                  <a:cs typeface="+mn-cs"/>
                </a:rPr>
                <a:t>Financially incentivize members toward biosimilars?</a:t>
              </a:r>
            </a:p>
          </p:txBody>
        </p:sp>
        <p:sp>
          <p:nvSpPr>
            <p:cNvPr id="82" name="Rectangle 81">
              <a:extLst>
                <a:ext uri="{FF2B5EF4-FFF2-40B4-BE49-F238E27FC236}">
                  <a16:creationId xmlns:a16="http://schemas.microsoft.com/office/drawing/2014/main" id="{2403103A-AE6D-4B6A-C774-263FD8BA391B}"/>
                </a:ext>
              </a:extLst>
            </p:cNvPr>
            <p:cNvSpPr/>
            <p:nvPr/>
          </p:nvSpPr>
          <p:spPr>
            <a:xfrm>
              <a:off x="4957710" y="3395132"/>
              <a:ext cx="1645920" cy="184666"/>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289B"/>
                  </a:solidFill>
                  <a:effectLst/>
                  <a:uLnTx/>
                  <a:uFillTx/>
                  <a:latin typeface="Roboto Light" panose="02000000000000000000" pitchFamily="2" charset="0"/>
                  <a:ea typeface="Roboto Light" panose="02000000000000000000" pitchFamily="2" charset="0"/>
                  <a:cs typeface="+mn-cs"/>
                </a:rPr>
                <a:t>Add additional coverage tier(s)?</a:t>
              </a:r>
            </a:p>
          </p:txBody>
        </p:sp>
        <p:grpSp>
          <p:nvGrpSpPr>
            <p:cNvPr id="83" name="Group 82">
              <a:extLst>
                <a:ext uri="{FF2B5EF4-FFF2-40B4-BE49-F238E27FC236}">
                  <a16:creationId xmlns:a16="http://schemas.microsoft.com/office/drawing/2014/main" id="{E14EC8BE-FE6D-6C92-5B41-00C6CEFB17A8}"/>
                </a:ext>
              </a:extLst>
            </p:cNvPr>
            <p:cNvGrpSpPr>
              <a:grpSpLocks noChangeAspect="1"/>
            </p:cNvGrpSpPr>
            <p:nvPr/>
          </p:nvGrpSpPr>
          <p:grpSpPr>
            <a:xfrm>
              <a:off x="4726660" y="3384596"/>
              <a:ext cx="238658" cy="205740"/>
              <a:chOff x="4178490" y="-334230"/>
              <a:chExt cx="385034" cy="331927"/>
            </a:xfrm>
          </p:grpSpPr>
          <p:grpSp>
            <p:nvGrpSpPr>
              <p:cNvPr id="84" name="Group 83">
                <a:extLst>
                  <a:ext uri="{FF2B5EF4-FFF2-40B4-BE49-F238E27FC236}">
                    <a16:creationId xmlns:a16="http://schemas.microsoft.com/office/drawing/2014/main" id="{BB21E05B-779A-6AED-8298-349E9B7C082A}"/>
                  </a:ext>
                </a:extLst>
              </p:cNvPr>
              <p:cNvGrpSpPr>
                <a:grpSpLocks noChangeAspect="1"/>
              </p:cNvGrpSpPr>
              <p:nvPr/>
            </p:nvGrpSpPr>
            <p:grpSpPr>
              <a:xfrm>
                <a:off x="4178490" y="-334230"/>
                <a:ext cx="385034" cy="331927"/>
                <a:chOff x="6643615" y="2712816"/>
                <a:chExt cx="423537" cy="365119"/>
              </a:xfrm>
            </p:grpSpPr>
            <p:sp>
              <p:nvSpPr>
                <p:cNvPr id="86" name="Hexagon 85">
                  <a:extLst>
                    <a:ext uri="{FF2B5EF4-FFF2-40B4-BE49-F238E27FC236}">
                      <a16:creationId xmlns:a16="http://schemas.microsoft.com/office/drawing/2014/main" id="{75256366-BAB0-86DA-2206-BD46454BB8C3}"/>
                    </a:ext>
                  </a:extLst>
                </p:cNvPr>
                <p:cNvSpPr>
                  <a:spLocks noChangeAspect="1"/>
                </p:cNvSpPr>
                <p:nvPr/>
              </p:nvSpPr>
              <p:spPr>
                <a:xfrm rot="19798270">
                  <a:off x="6643615" y="2712816"/>
                  <a:ext cx="423537" cy="365119"/>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
              <p:nvSpPr>
                <p:cNvPr id="87" name="Hexagon 86">
                  <a:extLst>
                    <a:ext uri="{FF2B5EF4-FFF2-40B4-BE49-F238E27FC236}">
                      <a16:creationId xmlns:a16="http://schemas.microsoft.com/office/drawing/2014/main" id="{4E6C56AE-0B74-8C2B-103E-84D2C0EF1DE1}"/>
                    </a:ext>
                  </a:extLst>
                </p:cNvPr>
                <p:cNvSpPr>
                  <a:spLocks noChangeAspect="1"/>
                </p:cNvSpPr>
                <p:nvPr/>
              </p:nvSpPr>
              <p:spPr>
                <a:xfrm rot="19798270">
                  <a:off x="6710742" y="2770685"/>
                  <a:ext cx="289282" cy="249382"/>
                </a:xfrm>
                <a:prstGeom prst="hexagon">
                  <a:avLst>
                    <a:gd name="adj" fmla="val 28904"/>
                    <a:gd name="vf" fmla="val 115470"/>
                  </a:avLst>
                </a:prstGeom>
                <a:gradFill>
                  <a:gsLst>
                    <a:gs pos="0">
                      <a:srgbClr val="14289B"/>
                    </a:gs>
                    <a:gs pos="100000">
                      <a:srgbClr val="050069"/>
                    </a:gs>
                  </a:gsLst>
                  <a:lin ang="8100000" scaled="1"/>
                </a:gra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85" name="TextBox 84">
                <a:extLst>
                  <a:ext uri="{FF2B5EF4-FFF2-40B4-BE49-F238E27FC236}">
                    <a16:creationId xmlns:a16="http://schemas.microsoft.com/office/drawing/2014/main" id="{6362ADA5-D8E0-2539-C05C-5621DB32924D}"/>
                  </a:ext>
                </a:extLst>
              </p:cNvPr>
              <p:cNvSpPr txBox="1"/>
              <p:nvPr/>
            </p:nvSpPr>
            <p:spPr>
              <a:xfrm>
                <a:off x="4328336" y="-268834"/>
                <a:ext cx="85343" cy="186204"/>
              </a:xfrm>
              <a:prstGeom prst="rect">
                <a:avLst/>
              </a:prstGeom>
            </p:spPr>
            <p:txBody>
              <a:bodyPr spcFirstLastPara="1" vert="horz" wrap="non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2</a:t>
                </a:r>
              </a:p>
            </p:txBody>
          </p:sp>
        </p:grpSp>
        <p:grpSp>
          <p:nvGrpSpPr>
            <p:cNvPr id="132" name="Group 131">
              <a:extLst>
                <a:ext uri="{FF2B5EF4-FFF2-40B4-BE49-F238E27FC236}">
                  <a16:creationId xmlns:a16="http://schemas.microsoft.com/office/drawing/2014/main" id="{AC28A505-177A-DA65-4F65-5DAD385D9C27}"/>
                </a:ext>
              </a:extLst>
            </p:cNvPr>
            <p:cNvGrpSpPr/>
            <p:nvPr/>
          </p:nvGrpSpPr>
          <p:grpSpPr>
            <a:xfrm>
              <a:off x="4724351" y="3794640"/>
              <a:ext cx="1741423" cy="212176"/>
              <a:chOff x="6120111" y="3941740"/>
              <a:chExt cx="2321892" cy="282901"/>
            </a:xfrm>
          </p:grpSpPr>
          <p:grpSp>
            <p:nvGrpSpPr>
              <p:cNvPr id="133" name="Group 132">
                <a:extLst>
                  <a:ext uri="{FF2B5EF4-FFF2-40B4-BE49-F238E27FC236}">
                    <a16:creationId xmlns:a16="http://schemas.microsoft.com/office/drawing/2014/main" id="{F4B79D00-6DE2-1D0D-4167-A5CB0F259A4B}"/>
                  </a:ext>
                </a:extLst>
              </p:cNvPr>
              <p:cNvGrpSpPr>
                <a:grpSpLocks noChangeAspect="1"/>
              </p:cNvGrpSpPr>
              <p:nvPr/>
            </p:nvGrpSpPr>
            <p:grpSpPr>
              <a:xfrm>
                <a:off x="6120111" y="3941740"/>
                <a:ext cx="318210" cy="274320"/>
                <a:chOff x="4178490" y="-334230"/>
                <a:chExt cx="385034" cy="331927"/>
              </a:xfrm>
            </p:grpSpPr>
            <p:grpSp>
              <p:nvGrpSpPr>
                <p:cNvPr id="135" name="Group 134">
                  <a:extLst>
                    <a:ext uri="{FF2B5EF4-FFF2-40B4-BE49-F238E27FC236}">
                      <a16:creationId xmlns:a16="http://schemas.microsoft.com/office/drawing/2014/main" id="{61B9A8AD-AEAC-941B-5078-691E66B8D3B9}"/>
                    </a:ext>
                  </a:extLst>
                </p:cNvPr>
                <p:cNvGrpSpPr>
                  <a:grpSpLocks noChangeAspect="1"/>
                </p:cNvGrpSpPr>
                <p:nvPr/>
              </p:nvGrpSpPr>
              <p:grpSpPr>
                <a:xfrm>
                  <a:off x="4178490" y="-334230"/>
                  <a:ext cx="385034" cy="331927"/>
                  <a:chOff x="6643615" y="2712816"/>
                  <a:chExt cx="423537" cy="365119"/>
                </a:xfrm>
              </p:grpSpPr>
              <p:sp>
                <p:nvSpPr>
                  <p:cNvPr id="137" name="Hexagon 136">
                    <a:extLst>
                      <a:ext uri="{FF2B5EF4-FFF2-40B4-BE49-F238E27FC236}">
                        <a16:creationId xmlns:a16="http://schemas.microsoft.com/office/drawing/2014/main" id="{056C4FAD-7971-82FF-421F-9E978BD20D36}"/>
                      </a:ext>
                    </a:extLst>
                  </p:cNvPr>
                  <p:cNvSpPr>
                    <a:spLocks noChangeAspect="1"/>
                  </p:cNvSpPr>
                  <p:nvPr/>
                </p:nvSpPr>
                <p:spPr>
                  <a:xfrm rot="19798270">
                    <a:off x="6643615" y="2712816"/>
                    <a:ext cx="423537" cy="365119"/>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
                <p:nvSpPr>
                  <p:cNvPr id="138" name="Hexagon 137">
                    <a:extLst>
                      <a:ext uri="{FF2B5EF4-FFF2-40B4-BE49-F238E27FC236}">
                        <a16:creationId xmlns:a16="http://schemas.microsoft.com/office/drawing/2014/main" id="{72919390-B2D1-BEE7-05DA-30618992F50D}"/>
                      </a:ext>
                    </a:extLst>
                  </p:cNvPr>
                  <p:cNvSpPr>
                    <a:spLocks noChangeAspect="1"/>
                  </p:cNvSpPr>
                  <p:nvPr/>
                </p:nvSpPr>
                <p:spPr>
                  <a:xfrm rot="19798270">
                    <a:off x="6710742" y="2770685"/>
                    <a:ext cx="289282" cy="249382"/>
                  </a:xfrm>
                  <a:prstGeom prst="hexagon">
                    <a:avLst>
                      <a:gd name="adj" fmla="val 28904"/>
                      <a:gd name="vf" fmla="val 115470"/>
                    </a:avLst>
                  </a:prstGeom>
                  <a:gradFill>
                    <a:gsLst>
                      <a:gs pos="0">
                        <a:srgbClr val="14289B"/>
                      </a:gs>
                      <a:gs pos="100000">
                        <a:srgbClr val="050069"/>
                      </a:gs>
                    </a:gsLst>
                    <a:lin ang="8100000" scaled="1"/>
                  </a:gra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36" name="TextBox 135">
                  <a:extLst>
                    <a:ext uri="{FF2B5EF4-FFF2-40B4-BE49-F238E27FC236}">
                      <a16:creationId xmlns:a16="http://schemas.microsoft.com/office/drawing/2014/main" id="{205809C1-DCE8-3BF2-D617-11C2097DA613}"/>
                    </a:ext>
                  </a:extLst>
                </p:cNvPr>
                <p:cNvSpPr txBox="1"/>
                <p:nvPr/>
              </p:nvSpPr>
              <p:spPr>
                <a:xfrm>
                  <a:off x="4328336" y="-268835"/>
                  <a:ext cx="85343" cy="186204"/>
                </a:xfrm>
                <a:prstGeom prst="rect">
                  <a:avLst/>
                </a:prstGeom>
              </p:spPr>
              <p:txBody>
                <a:bodyPr spcFirstLastPara="1" vert="horz" wrap="non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3</a:t>
                  </a:r>
                </a:p>
              </p:txBody>
            </p:sp>
          </p:grpSp>
          <p:sp>
            <p:nvSpPr>
              <p:cNvPr id="134" name="Rectangle 133">
                <a:extLst>
                  <a:ext uri="{FF2B5EF4-FFF2-40B4-BE49-F238E27FC236}">
                    <a16:creationId xmlns:a16="http://schemas.microsoft.com/office/drawing/2014/main" id="{5C61677A-0833-0AE8-CB8E-18B1041A546E}"/>
                  </a:ext>
                </a:extLst>
              </p:cNvPr>
              <p:cNvSpPr/>
              <p:nvPr/>
            </p:nvSpPr>
            <p:spPr>
              <a:xfrm>
                <a:off x="6426848" y="3978421"/>
                <a:ext cx="2015155" cy="246220"/>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4289B"/>
                  </a:solidFill>
                  <a:effectLst/>
                  <a:uLnTx/>
                  <a:uFillTx/>
                  <a:latin typeface="Roboto Light" panose="02000000000000000000" pitchFamily="2" charset="0"/>
                  <a:ea typeface="Roboto Light" panose="02000000000000000000" pitchFamily="2" charset="0"/>
                  <a:cs typeface="+mn-cs"/>
                </a:endParaRPr>
              </a:p>
            </p:txBody>
          </p:sp>
        </p:grpSp>
        <p:sp>
          <p:nvSpPr>
            <p:cNvPr id="43" name="Rectangle 42">
              <a:extLst>
                <a:ext uri="{FF2B5EF4-FFF2-40B4-BE49-F238E27FC236}">
                  <a16:creationId xmlns:a16="http://schemas.microsoft.com/office/drawing/2014/main" id="{AD9D6585-DC94-CB44-96C1-E615F7C2CD56}"/>
                </a:ext>
              </a:extLst>
            </p:cNvPr>
            <p:cNvSpPr/>
            <p:nvPr/>
          </p:nvSpPr>
          <p:spPr>
            <a:xfrm>
              <a:off x="4954393" y="2521160"/>
              <a:ext cx="973824" cy="346249"/>
            </a:xfrm>
            <a:prstGeom prst="rect">
              <a:avLst/>
            </a:prstGeom>
            <a:solidFill>
              <a:srgbClr val="FFFFFF">
                <a:alpha val="50000"/>
              </a:srgbClr>
            </a:solidFill>
          </p:spPr>
          <p:txBody>
            <a:bodyPr spcFirstLastPara="1" vert="horz" wrap="none" lIns="0" tIns="91440" rIns="0" bIns="91440" rtlCol="0" anchor="ctr" anchorCtr="0">
              <a:spAutoFit/>
            </a:body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800" b="0" i="0" u="none" strike="noStrike" kern="1200" cap="none" spc="0" normalizeH="0" baseline="0" noProof="0">
                  <a:ln>
                    <a:noFill/>
                  </a:ln>
                  <a:solidFill>
                    <a:srgbClr val="14289B"/>
                  </a:solidFill>
                  <a:effectLst/>
                  <a:uLnTx/>
                  <a:uFillTx/>
                  <a:latin typeface="Century Schoolbook" panose="02040604050505020304" pitchFamily="18" charset="0"/>
                  <a:ea typeface="+mn-ea"/>
                  <a:cs typeface="+mn-cs"/>
                </a:rPr>
                <a:t>Plan Design</a:t>
              </a:r>
            </a:p>
          </p:txBody>
        </p:sp>
        <p:pic>
          <p:nvPicPr>
            <p:cNvPr id="164" name="Graphic 163" descr="Money with solid fill">
              <a:extLst>
                <a:ext uri="{FF2B5EF4-FFF2-40B4-BE49-F238E27FC236}">
                  <a16:creationId xmlns:a16="http://schemas.microsoft.com/office/drawing/2014/main" id="{8F37C5CA-17B1-6E89-0921-2B9282CBFB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4638" y="1715509"/>
              <a:ext cx="508066" cy="508066"/>
            </a:xfrm>
            <a:prstGeom prst="rect">
              <a:avLst/>
            </a:prstGeom>
          </p:spPr>
        </p:pic>
        <p:sp>
          <p:nvSpPr>
            <p:cNvPr id="167" name="Rectangle 166">
              <a:extLst>
                <a:ext uri="{FF2B5EF4-FFF2-40B4-BE49-F238E27FC236}">
                  <a16:creationId xmlns:a16="http://schemas.microsoft.com/office/drawing/2014/main" id="{A8FAA51E-474B-726B-5A25-8E4CACFD1797}"/>
                </a:ext>
              </a:extLst>
            </p:cNvPr>
            <p:cNvSpPr/>
            <p:nvPr/>
          </p:nvSpPr>
          <p:spPr>
            <a:xfrm>
              <a:off x="4942903" y="3754082"/>
              <a:ext cx="1645920" cy="300083"/>
            </a:xfrm>
            <a:prstGeom prst="rect">
              <a:avLst/>
            </a:prstGeom>
            <a:noFill/>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4289B"/>
                  </a:solidFill>
                  <a:effectLst/>
                  <a:uLnTx/>
                  <a:uFillTx/>
                  <a:latin typeface="Roboto Light" panose="02000000000000000000" pitchFamily="2" charset="0"/>
                  <a:ea typeface="Roboto Light" panose="02000000000000000000" pitchFamily="2" charset="0"/>
                  <a:cs typeface="+mn-cs"/>
                </a:rPr>
                <a:t>Which coverage tier should biosimilars fall?</a:t>
              </a:r>
            </a:p>
          </p:txBody>
        </p:sp>
        <p:grpSp>
          <p:nvGrpSpPr>
            <p:cNvPr id="178" name="Group 177">
              <a:extLst>
                <a:ext uri="{FF2B5EF4-FFF2-40B4-BE49-F238E27FC236}">
                  <a16:creationId xmlns:a16="http://schemas.microsoft.com/office/drawing/2014/main" id="{A64A2252-E3C5-DCCB-FF4D-D6B9BE0A7FA1}"/>
                </a:ext>
              </a:extLst>
            </p:cNvPr>
            <p:cNvGrpSpPr>
              <a:grpSpLocks noChangeAspect="1"/>
            </p:cNvGrpSpPr>
            <p:nvPr/>
          </p:nvGrpSpPr>
          <p:grpSpPr>
            <a:xfrm>
              <a:off x="4721554" y="2984541"/>
              <a:ext cx="238658" cy="205740"/>
              <a:chOff x="4178490" y="-334230"/>
              <a:chExt cx="385034" cy="331927"/>
            </a:xfrm>
          </p:grpSpPr>
          <p:grpSp>
            <p:nvGrpSpPr>
              <p:cNvPr id="179" name="Group 178">
                <a:extLst>
                  <a:ext uri="{FF2B5EF4-FFF2-40B4-BE49-F238E27FC236}">
                    <a16:creationId xmlns:a16="http://schemas.microsoft.com/office/drawing/2014/main" id="{56C8C86B-2844-D32C-64D7-3C8A0F4C706B}"/>
                  </a:ext>
                </a:extLst>
              </p:cNvPr>
              <p:cNvGrpSpPr>
                <a:grpSpLocks noChangeAspect="1"/>
              </p:cNvGrpSpPr>
              <p:nvPr/>
            </p:nvGrpSpPr>
            <p:grpSpPr>
              <a:xfrm>
                <a:off x="4178490" y="-334230"/>
                <a:ext cx="385034" cy="331927"/>
                <a:chOff x="6643615" y="2712816"/>
                <a:chExt cx="423537" cy="365119"/>
              </a:xfrm>
            </p:grpSpPr>
            <p:sp>
              <p:nvSpPr>
                <p:cNvPr id="181" name="Hexagon 180">
                  <a:extLst>
                    <a:ext uri="{FF2B5EF4-FFF2-40B4-BE49-F238E27FC236}">
                      <a16:creationId xmlns:a16="http://schemas.microsoft.com/office/drawing/2014/main" id="{CBAF1C57-63B6-B979-F0B2-F2AB70992F15}"/>
                    </a:ext>
                  </a:extLst>
                </p:cNvPr>
                <p:cNvSpPr>
                  <a:spLocks noChangeAspect="1"/>
                </p:cNvSpPr>
                <p:nvPr/>
              </p:nvSpPr>
              <p:spPr>
                <a:xfrm rot="19798270">
                  <a:off x="6643615" y="2712816"/>
                  <a:ext cx="423537" cy="365119"/>
                </a:xfrm>
                <a:prstGeom prst="hexagon">
                  <a:avLst>
                    <a:gd name="adj" fmla="val 28904"/>
                    <a:gd name="vf" fmla="val 115470"/>
                  </a:avLst>
                </a:prstGeom>
                <a:solidFill>
                  <a:srgbClr val="FFFFFF"/>
                </a:solidFill>
                <a:ln w="12700" cap="flat" cmpd="sng" algn="ctr">
                  <a:solidFill>
                    <a:srgbClr val="FFFFFF">
                      <a:lumMod val="75000"/>
                    </a:srgbClr>
                  </a:solidFill>
                  <a:prstDash val="solid"/>
                </a:ln>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a:t>
                  </a:r>
                </a:p>
              </p:txBody>
            </p:sp>
            <p:sp>
              <p:nvSpPr>
                <p:cNvPr id="182" name="Hexagon 181">
                  <a:extLst>
                    <a:ext uri="{FF2B5EF4-FFF2-40B4-BE49-F238E27FC236}">
                      <a16:creationId xmlns:a16="http://schemas.microsoft.com/office/drawing/2014/main" id="{C191E329-1C54-3EBD-F870-FDC4580AF9DE}"/>
                    </a:ext>
                  </a:extLst>
                </p:cNvPr>
                <p:cNvSpPr>
                  <a:spLocks noChangeAspect="1"/>
                </p:cNvSpPr>
                <p:nvPr/>
              </p:nvSpPr>
              <p:spPr>
                <a:xfrm rot="19798270">
                  <a:off x="6710742" y="2770685"/>
                  <a:ext cx="289282" cy="249382"/>
                </a:xfrm>
                <a:prstGeom prst="hexagon">
                  <a:avLst>
                    <a:gd name="adj" fmla="val 28904"/>
                    <a:gd name="vf" fmla="val 115470"/>
                  </a:avLst>
                </a:prstGeom>
                <a:gradFill>
                  <a:gsLst>
                    <a:gs pos="0">
                      <a:srgbClr val="14289B"/>
                    </a:gs>
                    <a:gs pos="100000">
                      <a:srgbClr val="050069"/>
                    </a:gs>
                  </a:gsLst>
                  <a:lin ang="8100000" scaled="1"/>
                </a:gradFill>
                <a:ln w="25400" cap="flat" cmpd="sng" algn="ctr">
                  <a:noFill/>
                  <a:prstDash val="solid"/>
                </a:ln>
                <a:effectLst>
                  <a:outerShdw blurRad="127000" dist="38100" dir="8100000" algn="tr" rotWithShape="0">
                    <a:prstClr val="black">
                      <a:alpha val="25000"/>
                    </a:prstClr>
                  </a:outerShdw>
                </a:effectLst>
              </p:spPr>
              <p:txBody>
                <a:bodyPr rot="0" spcFirstLastPara="0" vertOverflow="overflow" horzOverflow="overflow" vert="horz" wrap="square" lIns="4572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80" name="TextBox 179">
                <a:extLst>
                  <a:ext uri="{FF2B5EF4-FFF2-40B4-BE49-F238E27FC236}">
                    <a16:creationId xmlns:a16="http://schemas.microsoft.com/office/drawing/2014/main" id="{75BDD3D2-AF6B-AC1A-2490-9E67FB831E11}"/>
                  </a:ext>
                </a:extLst>
              </p:cNvPr>
              <p:cNvSpPr txBox="1"/>
              <p:nvPr/>
            </p:nvSpPr>
            <p:spPr>
              <a:xfrm>
                <a:off x="4335741" y="-268834"/>
                <a:ext cx="70532" cy="186204"/>
              </a:xfrm>
              <a:prstGeom prst="rect">
                <a:avLst/>
              </a:prstGeom>
            </p:spPr>
            <p:txBody>
              <a:bodyPr spcFirstLastPara="1" vert="horz" wrap="square" lIns="0" tIns="0" rIns="0" bIns="0" rtlCol="0" anchor="ctr" anchorCtr="0">
                <a:spAutoFit/>
              </a:bodyPr>
              <a:lstStyle>
                <a:defPPr marR="0" lvl="0" algn="l" rtl="0">
                  <a:lnSpc>
                    <a:spcPct val="100000"/>
                  </a:lnSpc>
                  <a:spcBef>
                    <a:spcPts val="0"/>
                  </a:spcBef>
                  <a:spcAft>
                    <a:spcPts val="0"/>
                  </a:spcAft>
                </a:defPPr>
                <a:lvl1pPr algn="ctr">
                  <a:buSzPts val="5200"/>
                  <a:buNone/>
                  <a:defRPr sz="2800">
                    <a:solidFill>
                      <a:schemeClr val="tx1"/>
                    </a:solidFill>
                    <a:latin typeface="Century Schoolbook" panose="02040604050505020304" pitchFamily="18" charset="0"/>
                    <a:ea typeface="Century Schoolbook" panose="02040604050505020304" pitchFamily="18" charset="0"/>
                  </a:defRPr>
                </a:lvl1pPr>
                <a:lvl2pPr algn="ctr">
                  <a:buSzPts val="5200"/>
                  <a:buNone/>
                  <a:defRPr sz="5200"/>
                </a:lvl2pPr>
                <a:lvl3pPr algn="ctr">
                  <a:buSzPts val="5200"/>
                  <a:buNone/>
                  <a:defRPr sz="5200"/>
                </a:lvl3pPr>
                <a:lvl4pPr algn="ctr">
                  <a:buSzPts val="5200"/>
                  <a:buNone/>
                  <a:defRPr sz="5200"/>
                </a:lvl4pPr>
                <a:lvl5pPr algn="ctr">
                  <a:buSzPts val="5200"/>
                  <a:buNone/>
                  <a:defRPr sz="5200"/>
                </a:lvl5pPr>
                <a:lvl6pPr algn="ctr">
                  <a:buSzPts val="5200"/>
                  <a:buNone/>
                  <a:defRPr sz="5200"/>
                </a:lvl6pPr>
                <a:lvl7pPr algn="ctr">
                  <a:buSzPts val="5200"/>
                  <a:buNone/>
                  <a:defRPr sz="5200"/>
                </a:lvl7pPr>
                <a:lvl8pPr algn="ctr">
                  <a:buSzPts val="5200"/>
                  <a:buNone/>
                  <a:defRPr sz="5200"/>
                </a:lvl8pPr>
                <a:lvl9pPr algn="ctr">
                  <a:buSzPts val="5200"/>
                  <a:buNone/>
                  <a:defRPr sz="5200"/>
                </a:lvl9pPr>
              </a:lstStyle>
              <a:p>
                <a:pPr marL="0" marR="0" lvl="0" indent="0" algn="ctr" defTabSz="914377" rtl="0" eaLnBrk="1" fontAlgn="auto" latinLnBrk="0" hangingPunct="1">
                  <a:lnSpc>
                    <a:spcPct val="100000"/>
                  </a:lnSpc>
                  <a:spcBef>
                    <a:spcPts val="0"/>
                  </a:spcBef>
                  <a:spcAft>
                    <a:spcPts val="0"/>
                  </a:spcAft>
                  <a:buClrTx/>
                  <a:buSzPts val="5200"/>
                  <a:buFontTx/>
                  <a:buNone/>
                  <a:tabLst/>
                  <a:defRPr/>
                </a:pPr>
                <a:r>
                  <a:rPr kumimoji="0" lang="en-US" sz="1000" b="0" i="0" u="none" strike="noStrike" kern="1200" cap="none" spc="0" normalizeH="0" baseline="0" noProof="0">
                    <a:ln>
                      <a:noFill/>
                    </a:ln>
                    <a:solidFill>
                      <a:srgbClr val="FFFFFF"/>
                    </a:solidFill>
                    <a:effectLst/>
                    <a:uLnTx/>
                    <a:uFillTx/>
                    <a:latin typeface="Century Schoolbook" panose="02040604050505020304" pitchFamily="18" charset="0"/>
                    <a:cs typeface="+mn-cs"/>
                  </a:rPr>
                  <a:t>1</a:t>
                </a:r>
              </a:p>
            </p:txBody>
          </p:sp>
        </p:grpSp>
      </p:grpSp>
    </p:spTree>
    <p:extLst>
      <p:ext uri="{BB962C8B-B14F-4D97-AF65-F5344CB8AC3E}">
        <p14:creationId xmlns:p14="http://schemas.microsoft.com/office/powerpoint/2010/main" val="1454218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38547" y="3239181"/>
            <a:ext cx="10172328" cy="1494426"/>
          </a:xfrm>
          <a:prstGeom prst="rect">
            <a:avLst/>
          </a:prstGeom>
        </p:spPr>
        <p:txBody>
          <a:bodyPr vert="horz" wrap="square" lIns="0" tIns="16933" rIns="0" bIns="0" rtlCol="0" anchor="b">
            <a:spAutoFit/>
          </a:bodyPr>
          <a:lstStyle/>
          <a:p>
            <a:pPr marL="16933" marR="6773">
              <a:spcBef>
                <a:spcPts val="133"/>
              </a:spcBef>
            </a:pPr>
            <a:r>
              <a:rPr lang="en-US" sz="4800" dirty="0">
                <a:solidFill>
                  <a:srgbClr val="FFFFFF"/>
                </a:solidFill>
              </a:rPr>
              <a:t>USI Clear Options, Clear Guard, &amp; the Truveris Partnership</a:t>
            </a:r>
          </a:p>
        </p:txBody>
      </p:sp>
      <p:pic>
        <p:nvPicPr>
          <p:cNvPr id="4" name="object 2">
            <a:extLst>
              <a:ext uri="{FF2B5EF4-FFF2-40B4-BE49-F238E27FC236}">
                <a16:creationId xmlns:a16="http://schemas.microsoft.com/office/drawing/2014/main" id="{765EEF73-DB94-BAFF-C9BE-FA9AF5B1EAB6}"/>
              </a:ext>
            </a:extLst>
          </p:cNvPr>
          <p:cNvPicPr/>
          <p:nvPr/>
        </p:nvPicPr>
        <p:blipFill>
          <a:blip r:embed="rId3" cstate="print"/>
          <a:stretch>
            <a:fillRect/>
          </a:stretch>
        </p:blipFill>
        <p:spPr>
          <a:xfrm>
            <a:off x="585215" y="863601"/>
            <a:ext cx="1572767" cy="288543"/>
          </a:xfrm>
          <a:prstGeom prst="rect">
            <a:avLst/>
          </a:prstGeom>
        </p:spPr>
      </p:pic>
    </p:spTree>
    <p:extLst>
      <p:ext uri="{BB962C8B-B14F-4D97-AF65-F5344CB8AC3E}">
        <p14:creationId xmlns:p14="http://schemas.microsoft.com/office/powerpoint/2010/main" val="3673889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DA2149-08AC-4553-8BA8-4698055C3E63}"/>
              </a:ext>
            </a:extLst>
          </p:cNvPr>
          <p:cNvSpPr>
            <a:spLocks noGrp="1"/>
          </p:cNvSpPr>
          <p:nvPr>
            <p:ph type="sldNum" idx="10"/>
          </p:nvPr>
        </p:nvSpPr>
        <p:spPr/>
        <p:txBody>
          <a:bodyPr/>
          <a:lstStyle/>
          <a:p>
            <a:pPr defTabSz="685800">
              <a:defRPr/>
            </a:pPr>
            <a:fld id="{00000000-1234-1234-1234-123412341234}" type="slidenum">
              <a:rPr lang="en">
                <a:solidFill>
                  <a:srgbClr val="8D9EB2"/>
                </a:solidFill>
              </a:rPr>
              <a:pPr defTabSz="685800">
                <a:defRPr/>
              </a:pPr>
              <a:t>2</a:t>
            </a:fld>
            <a:endParaRPr lang="en">
              <a:solidFill>
                <a:srgbClr val="8D9EB2"/>
              </a:solidFill>
            </a:endParaRPr>
          </a:p>
        </p:txBody>
      </p:sp>
      <p:grpSp>
        <p:nvGrpSpPr>
          <p:cNvPr id="10" name="Group 9">
            <a:extLst>
              <a:ext uri="{FF2B5EF4-FFF2-40B4-BE49-F238E27FC236}">
                <a16:creationId xmlns:a16="http://schemas.microsoft.com/office/drawing/2014/main" id="{14C5A2B6-4B89-D544-988F-5E7335C6F3CB}"/>
              </a:ext>
            </a:extLst>
          </p:cNvPr>
          <p:cNvGrpSpPr>
            <a:grpSpLocks noChangeAspect="1"/>
          </p:cNvGrpSpPr>
          <p:nvPr/>
        </p:nvGrpSpPr>
        <p:grpSpPr>
          <a:xfrm>
            <a:off x="570209" y="595517"/>
            <a:ext cx="4828190" cy="2839535"/>
            <a:chOff x="4849312" y="1094591"/>
            <a:chExt cx="4828190" cy="2839535"/>
          </a:xfrm>
        </p:grpSpPr>
        <p:sp>
          <p:nvSpPr>
            <p:cNvPr id="11" name="Hexagon 10">
              <a:extLst>
                <a:ext uri="{FF2B5EF4-FFF2-40B4-BE49-F238E27FC236}">
                  <a16:creationId xmlns:a16="http://schemas.microsoft.com/office/drawing/2014/main" id="{C184FA10-A5E4-914C-9AB1-EC4FF305A417}"/>
                </a:ext>
              </a:extLst>
            </p:cNvPr>
            <p:cNvSpPr/>
            <p:nvPr/>
          </p:nvSpPr>
          <p:spPr>
            <a:xfrm rot="19798270">
              <a:off x="5434870" y="1094591"/>
              <a:ext cx="1342879" cy="1157655"/>
            </a:xfrm>
            <a:prstGeom prst="hexagon">
              <a:avLst>
                <a:gd name="adj" fmla="val 28904"/>
                <a:gd name="vf" fmla="val 115470"/>
              </a:avLst>
            </a:prstGeom>
            <a:noFill/>
            <a:ln w="9525">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sp>
          <p:nvSpPr>
            <p:cNvPr id="12" name="Hexagon 11">
              <a:extLst>
                <a:ext uri="{FF2B5EF4-FFF2-40B4-BE49-F238E27FC236}">
                  <a16:creationId xmlns:a16="http://schemas.microsoft.com/office/drawing/2014/main" id="{78430653-B9FE-E74E-BA61-22E8D9CCF746}"/>
                </a:ext>
              </a:extLst>
            </p:cNvPr>
            <p:cNvSpPr/>
            <p:nvPr/>
          </p:nvSpPr>
          <p:spPr>
            <a:xfrm rot="19798270">
              <a:off x="6596162" y="1094591"/>
              <a:ext cx="1342879" cy="1157655"/>
            </a:xfrm>
            <a:prstGeom prst="hexagon">
              <a:avLst>
                <a:gd name="adj" fmla="val 28904"/>
                <a:gd name="vf" fmla="val 115470"/>
              </a:avLst>
            </a:prstGeom>
            <a:noFill/>
            <a:ln w="9525">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sp>
          <p:nvSpPr>
            <p:cNvPr id="13" name="Hexagon 12">
              <a:extLst>
                <a:ext uri="{FF2B5EF4-FFF2-40B4-BE49-F238E27FC236}">
                  <a16:creationId xmlns:a16="http://schemas.microsoft.com/office/drawing/2014/main" id="{27337B0A-511C-FE4C-961F-7C113F53D27E}"/>
                </a:ext>
              </a:extLst>
            </p:cNvPr>
            <p:cNvSpPr/>
            <p:nvPr/>
          </p:nvSpPr>
          <p:spPr>
            <a:xfrm rot="19798270">
              <a:off x="7757455" y="1094591"/>
              <a:ext cx="1342879" cy="1157655"/>
            </a:xfrm>
            <a:prstGeom prst="hexagon">
              <a:avLst>
                <a:gd name="adj" fmla="val 28904"/>
                <a:gd name="vf" fmla="val 115470"/>
              </a:avLst>
            </a:prstGeom>
            <a:noFill/>
            <a:ln w="9525">
              <a:solidFill>
                <a:schemeClr val="tx2">
                  <a:lumMod val="40000"/>
                  <a:lumOff val="60000"/>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sp>
          <p:nvSpPr>
            <p:cNvPr id="14" name="Hexagon 13">
              <a:extLst>
                <a:ext uri="{FF2B5EF4-FFF2-40B4-BE49-F238E27FC236}">
                  <a16:creationId xmlns:a16="http://schemas.microsoft.com/office/drawing/2014/main" id="{81A1D073-13B5-1147-B174-2C7C4F870B23}"/>
                </a:ext>
              </a:extLst>
            </p:cNvPr>
            <p:cNvSpPr/>
            <p:nvPr/>
          </p:nvSpPr>
          <p:spPr>
            <a:xfrm rot="19798270">
              <a:off x="4850745" y="1432086"/>
              <a:ext cx="1342879" cy="1157654"/>
            </a:xfrm>
            <a:prstGeom prst="hexagon">
              <a:avLst>
                <a:gd name="adj" fmla="val 28904"/>
                <a:gd name="vf" fmla="val 115470"/>
              </a:avLst>
            </a:prstGeom>
            <a:noFill/>
            <a:ln w="9525">
              <a:solidFill>
                <a:schemeClr val="tx2">
                  <a:lumMod val="40000"/>
                  <a:lumOff val="60000"/>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sp>
          <p:nvSpPr>
            <p:cNvPr id="15" name="Hexagon 14">
              <a:extLst>
                <a:ext uri="{FF2B5EF4-FFF2-40B4-BE49-F238E27FC236}">
                  <a16:creationId xmlns:a16="http://schemas.microsoft.com/office/drawing/2014/main" id="{2DD29679-676C-D24F-AD77-AEC7ACE375BC}"/>
                </a:ext>
              </a:extLst>
            </p:cNvPr>
            <p:cNvSpPr/>
            <p:nvPr/>
          </p:nvSpPr>
          <p:spPr>
            <a:xfrm rot="19798270">
              <a:off x="6012037" y="1432086"/>
              <a:ext cx="1342879" cy="1157654"/>
            </a:xfrm>
            <a:prstGeom prst="hexagon">
              <a:avLst>
                <a:gd name="adj" fmla="val 28904"/>
                <a:gd name="vf" fmla="val 115470"/>
              </a:avLst>
            </a:prstGeom>
            <a:noFill/>
            <a:ln w="9525">
              <a:solidFill>
                <a:schemeClr val="tx2">
                  <a:lumMod val="40000"/>
                  <a:lumOff val="60000"/>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sp>
          <p:nvSpPr>
            <p:cNvPr id="16" name="Hexagon 15">
              <a:extLst>
                <a:ext uri="{FF2B5EF4-FFF2-40B4-BE49-F238E27FC236}">
                  <a16:creationId xmlns:a16="http://schemas.microsoft.com/office/drawing/2014/main" id="{5565CB81-684A-9C4D-AF48-6FA707784774}"/>
                </a:ext>
              </a:extLst>
            </p:cNvPr>
            <p:cNvSpPr/>
            <p:nvPr/>
          </p:nvSpPr>
          <p:spPr>
            <a:xfrm rot="19798270">
              <a:off x="7173331" y="1432086"/>
              <a:ext cx="1342879" cy="1157654"/>
            </a:xfrm>
            <a:prstGeom prst="hexagon">
              <a:avLst>
                <a:gd name="adj" fmla="val 28904"/>
                <a:gd name="vf" fmla="val 115470"/>
              </a:avLst>
            </a:prstGeom>
            <a:noFill/>
            <a:ln w="9525">
              <a:solidFill>
                <a:schemeClr val="tx2">
                  <a:lumMod val="40000"/>
                  <a:lumOff val="60000"/>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sp>
          <p:nvSpPr>
            <p:cNvPr id="17" name="Hexagon 16">
              <a:extLst>
                <a:ext uri="{FF2B5EF4-FFF2-40B4-BE49-F238E27FC236}">
                  <a16:creationId xmlns:a16="http://schemas.microsoft.com/office/drawing/2014/main" id="{C2FFC9BC-4A2E-774E-8716-2461ADEA65FF}"/>
                </a:ext>
              </a:extLst>
            </p:cNvPr>
            <p:cNvSpPr/>
            <p:nvPr/>
          </p:nvSpPr>
          <p:spPr>
            <a:xfrm rot="19798270">
              <a:off x="8334623" y="1432086"/>
              <a:ext cx="1342879" cy="1157654"/>
            </a:xfrm>
            <a:prstGeom prst="hexagon">
              <a:avLst>
                <a:gd name="adj" fmla="val 28904"/>
                <a:gd name="vf" fmla="val 115470"/>
              </a:avLst>
            </a:prstGeom>
            <a:noFill/>
            <a:ln w="9525">
              <a:solidFill>
                <a:schemeClr val="tx2">
                  <a:lumMod val="40000"/>
                  <a:lumOff val="60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sp>
          <p:nvSpPr>
            <p:cNvPr id="18" name="Hexagon 17">
              <a:extLst>
                <a:ext uri="{FF2B5EF4-FFF2-40B4-BE49-F238E27FC236}">
                  <a16:creationId xmlns:a16="http://schemas.microsoft.com/office/drawing/2014/main" id="{46A8480D-4D60-D54E-B59B-7A320E4F3116}"/>
                </a:ext>
              </a:extLst>
            </p:cNvPr>
            <p:cNvSpPr/>
            <p:nvPr/>
          </p:nvSpPr>
          <p:spPr>
            <a:xfrm rot="19798270">
              <a:off x="4849312" y="2776471"/>
              <a:ext cx="1342879" cy="1157655"/>
            </a:xfrm>
            <a:prstGeom prst="hexagon">
              <a:avLst>
                <a:gd name="adj" fmla="val 28904"/>
                <a:gd name="vf" fmla="val 115470"/>
              </a:avLst>
            </a:prstGeom>
            <a:noFill/>
            <a:ln w="9525">
              <a:solidFill>
                <a:schemeClr val="tx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sp>
          <p:nvSpPr>
            <p:cNvPr id="19" name="Hexagon 18">
              <a:extLst>
                <a:ext uri="{FF2B5EF4-FFF2-40B4-BE49-F238E27FC236}">
                  <a16:creationId xmlns:a16="http://schemas.microsoft.com/office/drawing/2014/main" id="{4A1EC320-6E48-C54E-9585-4F8B32DB898E}"/>
                </a:ext>
              </a:extLst>
            </p:cNvPr>
            <p:cNvSpPr/>
            <p:nvPr/>
          </p:nvSpPr>
          <p:spPr>
            <a:xfrm rot="19798270">
              <a:off x="6010604" y="2776471"/>
              <a:ext cx="1342879" cy="1157655"/>
            </a:xfrm>
            <a:prstGeom prst="hexagon">
              <a:avLst>
                <a:gd name="adj" fmla="val 28904"/>
                <a:gd name="vf" fmla="val 115470"/>
              </a:avLst>
            </a:prstGeom>
            <a:noFill/>
            <a:ln w="9525">
              <a:solidFill>
                <a:schemeClr val="tx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sp>
          <p:nvSpPr>
            <p:cNvPr id="20" name="Hexagon 19">
              <a:extLst>
                <a:ext uri="{FF2B5EF4-FFF2-40B4-BE49-F238E27FC236}">
                  <a16:creationId xmlns:a16="http://schemas.microsoft.com/office/drawing/2014/main" id="{5A618B3C-818F-D747-8E20-27CEFB8FE336}"/>
                </a:ext>
              </a:extLst>
            </p:cNvPr>
            <p:cNvSpPr/>
            <p:nvPr/>
          </p:nvSpPr>
          <p:spPr>
            <a:xfrm rot="19798270">
              <a:off x="7171898" y="2776471"/>
              <a:ext cx="1342879" cy="1157655"/>
            </a:xfrm>
            <a:prstGeom prst="hexagon">
              <a:avLst>
                <a:gd name="adj" fmla="val 28904"/>
                <a:gd name="vf" fmla="val 115470"/>
              </a:avLst>
            </a:prstGeom>
            <a:noFill/>
            <a:ln w="9525">
              <a:solidFill>
                <a:schemeClr val="tx2">
                  <a:lumMod val="20000"/>
                  <a:lumOff val="80000"/>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sp>
          <p:nvSpPr>
            <p:cNvPr id="21" name="Hexagon 20">
              <a:extLst>
                <a:ext uri="{FF2B5EF4-FFF2-40B4-BE49-F238E27FC236}">
                  <a16:creationId xmlns:a16="http://schemas.microsoft.com/office/drawing/2014/main" id="{7CF7FB2D-57B5-2148-A7E6-35B6D6D4D203}"/>
                </a:ext>
              </a:extLst>
            </p:cNvPr>
            <p:cNvSpPr/>
            <p:nvPr/>
          </p:nvSpPr>
          <p:spPr>
            <a:xfrm rot="19798270">
              <a:off x="8333190" y="2776471"/>
              <a:ext cx="1342879" cy="1157655"/>
            </a:xfrm>
            <a:prstGeom prst="hexagon">
              <a:avLst>
                <a:gd name="adj" fmla="val 28904"/>
                <a:gd name="vf" fmla="val 115470"/>
              </a:avLst>
            </a:prstGeom>
            <a:noFill/>
            <a:ln w="9525">
              <a:solidFill>
                <a:schemeClr val="tx2">
                  <a:lumMod val="40000"/>
                  <a:lumOff val="60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770" tIns="60885" rIns="121770" bIns="60885" numCol="1" spcCol="0" rtlCol="0" fromWordArt="0" anchor="ctr" anchorCtr="0" forceAA="0" compatLnSpc="1">
              <a:prstTxWarp prst="textNoShape">
                <a:avLst/>
              </a:prstTxWarp>
              <a:noAutofit/>
            </a:bodyPr>
            <a:lstStyle/>
            <a:p>
              <a:pPr algn="ctr" defTabSz="685800">
                <a:defRPr/>
              </a:pPr>
              <a:endParaRPr lang="en-US" sz="2397">
                <a:solidFill>
                  <a:srgbClr val="FFFFFF"/>
                </a:solidFill>
                <a:latin typeface="Arial"/>
              </a:endParaRPr>
            </a:p>
          </p:txBody>
        </p:sp>
      </p:grpSp>
      <p:grpSp>
        <p:nvGrpSpPr>
          <p:cNvPr id="22" name="Group 21">
            <a:extLst>
              <a:ext uri="{FF2B5EF4-FFF2-40B4-BE49-F238E27FC236}">
                <a16:creationId xmlns:a16="http://schemas.microsoft.com/office/drawing/2014/main" id="{AD2ECB27-6465-9A4F-A7C0-2212AE47785B}"/>
              </a:ext>
            </a:extLst>
          </p:cNvPr>
          <p:cNvGrpSpPr>
            <a:grpSpLocks noChangeAspect="1"/>
          </p:cNvGrpSpPr>
          <p:nvPr/>
        </p:nvGrpSpPr>
        <p:grpSpPr>
          <a:xfrm>
            <a:off x="1944062" y="1054261"/>
            <a:ext cx="1741961" cy="1501692"/>
            <a:chOff x="921803" y="951475"/>
            <a:chExt cx="2474398" cy="2133104"/>
          </a:xfrm>
          <a:effectLst>
            <a:outerShdw blurRad="127000" dist="38100" dir="8100000" algn="tr" rotWithShape="0">
              <a:prstClr val="black">
                <a:alpha val="30000"/>
              </a:prstClr>
            </a:outerShdw>
          </a:effectLst>
        </p:grpSpPr>
        <p:sp>
          <p:nvSpPr>
            <p:cNvPr id="23" name="Hexagon 22">
              <a:extLst>
                <a:ext uri="{FF2B5EF4-FFF2-40B4-BE49-F238E27FC236}">
                  <a16:creationId xmlns:a16="http://schemas.microsoft.com/office/drawing/2014/main" id="{9961A7ED-E5C6-064D-8AE8-FABF9D4E4C24}"/>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defRPr/>
              </a:pPr>
              <a:endParaRPr lang="en-US">
                <a:solidFill>
                  <a:srgbClr val="FFFFFF"/>
                </a:solidFill>
                <a:latin typeface="Arial"/>
              </a:endParaRPr>
            </a:p>
          </p:txBody>
        </p:sp>
        <p:sp>
          <p:nvSpPr>
            <p:cNvPr id="24" name="Hexagon 23">
              <a:extLst>
                <a:ext uri="{FF2B5EF4-FFF2-40B4-BE49-F238E27FC236}">
                  <a16:creationId xmlns:a16="http://schemas.microsoft.com/office/drawing/2014/main" id="{9B2D8E23-E854-CC48-8812-07583235F32F}"/>
                </a:ext>
              </a:extLst>
            </p:cNvPr>
            <p:cNvSpPr>
              <a:spLocks noChangeAspect="1"/>
            </p:cNvSpPr>
            <p:nvPr/>
          </p:nvSpPr>
          <p:spPr>
            <a:xfrm rot="19798270">
              <a:off x="1034275" y="1048434"/>
              <a:ext cx="2249453" cy="1939185"/>
            </a:xfrm>
            <a:prstGeom prst="hexagon">
              <a:avLst>
                <a:gd name="adj" fmla="val 28904"/>
                <a:gd name="vf" fmla="val 115470"/>
              </a:avLst>
            </a:prstGeom>
            <a:gradFill flip="none" rotWithShape="1">
              <a:gsLst>
                <a:gs pos="0">
                  <a:schemeClr val="tx1"/>
                </a:gs>
                <a:gs pos="100000">
                  <a:schemeClr val="accent1"/>
                </a:gs>
              </a:gsLst>
              <a:lin ang="81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defRPr/>
              </a:pPr>
              <a:endParaRPr lang="en-US">
                <a:solidFill>
                  <a:srgbClr val="FFFFFF"/>
                </a:solidFill>
                <a:latin typeface="Arial"/>
              </a:endParaRPr>
            </a:p>
          </p:txBody>
        </p:sp>
      </p:grpSp>
      <p:sp>
        <p:nvSpPr>
          <p:cNvPr id="25" name="Title 1">
            <a:extLst>
              <a:ext uri="{FF2B5EF4-FFF2-40B4-BE49-F238E27FC236}">
                <a16:creationId xmlns:a16="http://schemas.microsoft.com/office/drawing/2014/main" id="{BE0D2B67-120A-BE4B-A6CF-1AD6C8D4A809}"/>
              </a:ext>
            </a:extLst>
          </p:cNvPr>
          <p:cNvSpPr>
            <a:spLocks noGrp="1"/>
          </p:cNvSpPr>
          <p:nvPr>
            <p:ph type="ctrTitle"/>
          </p:nvPr>
        </p:nvSpPr>
        <p:spPr>
          <a:xfrm>
            <a:off x="4563531" y="1597359"/>
            <a:ext cx="3064942" cy="415498"/>
          </a:xfrm>
          <a:solidFill>
            <a:schemeClr val="lt1"/>
          </a:solidFill>
        </p:spPr>
        <p:txBody>
          <a:bodyPr spcFirstLastPara="1" vert="horz" wrap="none" lIns="0" tIns="0" rIns="0" bIns="0" rtlCol="0" anchor="b" anchorCtr="0">
            <a:spAutoFit/>
          </a:bodyPr>
          <a:lstStyle/>
          <a:p>
            <a:r>
              <a:rPr lang="en-US" sz="2700" dirty="0"/>
              <a:t>Meeting Objectives</a:t>
            </a:r>
          </a:p>
        </p:txBody>
      </p:sp>
      <p:grpSp>
        <p:nvGrpSpPr>
          <p:cNvPr id="27" name="Group 26">
            <a:extLst>
              <a:ext uri="{FF2B5EF4-FFF2-40B4-BE49-F238E27FC236}">
                <a16:creationId xmlns:a16="http://schemas.microsoft.com/office/drawing/2014/main" id="{3FEC720B-D481-DF46-BDC9-FD043B079079}"/>
              </a:ext>
            </a:extLst>
          </p:cNvPr>
          <p:cNvGrpSpPr>
            <a:grpSpLocks noChangeAspect="1"/>
          </p:cNvGrpSpPr>
          <p:nvPr/>
        </p:nvGrpSpPr>
        <p:grpSpPr>
          <a:xfrm>
            <a:off x="2348208" y="1338276"/>
            <a:ext cx="933663" cy="933663"/>
            <a:chOff x="990066" y="453062"/>
            <a:chExt cx="1217066" cy="1217066"/>
          </a:xfrm>
        </p:grpSpPr>
        <p:grpSp>
          <p:nvGrpSpPr>
            <p:cNvPr id="28" name="Group 27">
              <a:extLst>
                <a:ext uri="{FF2B5EF4-FFF2-40B4-BE49-F238E27FC236}">
                  <a16:creationId xmlns:a16="http://schemas.microsoft.com/office/drawing/2014/main" id="{B44E053F-FDF0-9246-8BA0-D4F5E86A7132}"/>
                </a:ext>
              </a:extLst>
            </p:cNvPr>
            <p:cNvGrpSpPr>
              <a:grpSpLocks noChangeAspect="1"/>
            </p:cNvGrpSpPr>
            <p:nvPr/>
          </p:nvGrpSpPr>
          <p:grpSpPr>
            <a:xfrm>
              <a:off x="990066" y="453062"/>
              <a:ext cx="1217066" cy="1217066"/>
              <a:chOff x="1075388" y="93547"/>
              <a:chExt cx="914400" cy="914400"/>
            </a:xfrm>
          </p:grpSpPr>
          <p:sp>
            <p:nvSpPr>
              <p:cNvPr id="31" name="Oval 30">
                <a:extLst>
                  <a:ext uri="{FF2B5EF4-FFF2-40B4-BE49-F238E27FC236}">
                    <a16:creationId xmlns:a16="http://schemas.microsoft.com/office/drawing/2014/main" id="{9DC29566-2322-AB49-AECD-03577948BB69}"/>
                  </a:ext>
                </a:extLst>
              </p:cNvPr>
              <p:cNvSpPr>
                <a:spLocks noChangeAspect="1"/>
              </p:cNvSpPr>
              <p:nvPr/>
            </p:nvSpPr>
            <p:spPr>
              <a:xfrm>
                <a:off x="1075388" y="93547"/>
                <a:ext cx="914400" cy="914400"/>
              </a:xfrm>
              <a:prstGeom prst="ellipse">
                <a:avLst/>
              </a:prstGeom>
              <a:noFill/>
              <a:ln w="63500">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srgbClr val="FFFFFF"/>
                  </a:solidFill>
                  <a:latin typeface="Arial"/>
                </a:endParaRPr>
              </a:p>
            </p:txBody>
          </p:sp>
          <p:sp>
            <p:nvSpPr>
              <p:cNvPr id="32" name="Oval 31">
                <a:extLst>
                  <a:ext uri="{FF2B5EF4-FFF2-40B4-BE49-F238E27FC236}">
                    <a16:creationId xmlns:a16="http://schemas.microsoft.com/office/drawing/2014/main" id="{76C32506-75AA-DB47-A67E-F4F18A6161BD}"/>
                  </a:ext>
                </a:extLst>
              </p:cNvPr>
              <p:cNvSpPr>
                <a:spLocks noChangeAspect="1"/>
              </p:cNvSpPr>
              <p:nvPr/>
            </p:nvSpPr>
            <p:spPr>
              <a:xfrm>
                <a:off x="1189688" y="207847"/>
                <a:ext cx="685800" cy="685800"/>
              </a:xfrm>
              <a:prstGeom prst="ellipse">
                <a:avLst/>
              </a:prstGeom>
              <a:noFill/>
              <a:ln w="63500">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srgbClr val="FFFFFF"/>
                  </a:solidFill>
                  <a:latin typeface="Arial"/>
                </a:endParaRPr>
              </a:p>
            </p:txBody>
          </p:sp>
          <p:sp>
            <p:nvSpPr>
              <p:cNvPr id="33" name="Oval 32">
                <a:extLst>
                  <a:ext uri="{FF2B5EF4-FFF2-40B4-BE49-F238E27FC236}">
                    <a16:creationId xmlns:a16="http://schemas.microsoft.com/office/drawing/2014/main" id="{A19E9A00-D84A-7143-992E-27256E3CB445}"/>
                  </a:ext>
                </a:extLst>
              </p:cNvPr>
              <p:cNvSpPr>
                <a:spLocks noChangeAspect="1"/>
              </p:cNvSpPr>
              <p:nvPr/>
            </p:nvSpPr>
            <p:spPr>
              <a:xfrm>
                <a:off x="1303988" y="322147"/>
                <a:ext cx="457200" cy="457200"/>
              </a:xfrm>
              <a:prstGeom prst="ellipse">
                <a:avLst/>
              </a:prstGeom>
              <a:noFill/>
              <a:ln w="6350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srgbClr val="FFFFFF"/>
                  </a:solidFill>
                  <a:latin typeface="Arial"/>
                </a:endParaRPr>
              </a:p>
            </p:txBody>
          </p:sp>
          <p:sp>
            <p:nvSpPr>
              <p:cNvPr id="34" name="Oval 33">
                <a:extLst>
                  <a:ext uri="{FF2B5EF4-FFF2-40B4-BE49-F238E27FC236}">
                    <a16:creationId xmlns:a16="http://schemas.microsoft.com/office/drawing/2014/main" id="{92CD625A-F33E-C44A-B341-6CC1803F08B5}"/>
                  </a:ext>
                </a:extLst>
              </p:cNvPr>
              <p:cNvSpPr>
                <a:spLocks noChangeAspect="1"/>
              </p:cNvSpPr>
              <p:nvPr/>
            </p:nvSpPr>
            <p:spPr>
              <a:xfrm>
                <a:off x="1418288" y="436447"/>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srgbClr val="FFFFFF"/>
                  </a:solidFill>
                  <a:latin typeface="Arial"/>
                </a:endParaRPr>
              </a:p>
            </p:txBody>
          </p:sp>
        </p:grpSp>
        <p:cxnSp>
          <p:nvCxnSpPr>
            <p:cNvPr id="29" name="Straight Connector 28">
              <a:extLst>
                <a:ext uri="{FF2B5EF4-FFF2-40B4-BE49-F238E27FC236}">
                  <a16:creationId xmlns:a16="http://schemas.microsoft.com/office/drawing/2014/main" id="{60018982-C38D-654F-A03C-A033EFBE0986}"/>
                </a:ext>
              </a:extLst>
            </p:cNvPr>
            <p:cNvCxnSpPr>
              <a:cxnSpLocks/>
            </p:cNvCxnSpPr>
            <p:nvPr/>
          </p:nvCxnSpPr>
          <p:spPr>
            <a:xfrm>
              <a:off x="1598599" y="1061595"/>
              <a:ext cx="491712" cy="0"/>
            </a:xfrm>
            <a:prstGeom prst="line">
              <a:avLst/>
            </a:prstGeom>
            <a:solidFill>
              <a:schemeClr val="bg1"/>
            </a:solidFill>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Chevron 29">
              <a:extLst>
                <a:ext uri="{FF2B5EF4-FFF2-40B4-BE49-F238E27FC236}">
                  <a16:creationId xmlns:a16="http://schemas.microsoft.com/office/drawing/2014/main" id="{7697DA78-5D22-EE47-AC70-5B5C0B8EA147}"/>
                </a:ext>
              </a:extLst>
            </p:cNvPr>
            <p:cNvSpPr>
              <a:spLocks noChangeAspect="1"/>
            </p:cNvSpPr>
            <p:nvPr/>
          </p:nvSpPr>
          <p:spPr>
            <a:xfrm flipH="1">
              <a:off x="1777330" y="905105"/>
              <a:ext cx="312981" cy="312981"/>
            </a:xfrm>
            <a:prstGeom prst="chevron">
              <a:avLst>
                <a:gd name="adj" fmla="val 31260"/>
              </a:avLst>
            </a:prstGeom>
            <a:gradFill flip="none" rotWithShape="1">
              <a:gsLst>
                <a:gs pos="0">
                  <a:schemeClr val="accent3">
                    <a:lumMod val="75000"/>
                  </a:schemeClr>
                </a:gs>
                <a:gs pos="100000">
                  <a:schemeClr val="accent3">
                    <a:lumMod val="60000"/>
                    <a:lumOff val="4000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srgbClr val="14289B"/>
                </a:solidFill>
                <a:latin typeface="Arial"/>
              </a:endParaRPr>
            </a:p>
          </p:txBody>
        </p:sp>
      </p:grpSp>
      <p:cxnSp>
        <p:nvCxnSpPr>
          <p:cNvPr id="38" name="Straight Connector 37">
            <a:extLst>
              <a:ext uri="{FF2B5EF4-FFF2-40B4-BE49-F238E27FC236}">
                <a16:creationId xmlns:a16="http://schemas.microsoft.com/office/drawing/2014/main" id="{8473886F-91F1-7B4B-B694-6352EA9B526D}"/>
              </a:ext>
            </a:extLst>
          </p:cNvPr>
          <p:cNvCxnSpPr>
            <a:cxnSpLocks/>
            <a:endCxn id="48" idx="4"/>
          </p:cNvCxnSpPr>
          <p:nvPr/>
        </p:nvCxnSpPr>
        <p:spPr>
          <a:xfrm flipH="1">
            <a:off x="4308189" y="2313332"/>
            <a:ext cx="6017" cy="176068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D3CDEDF-1432-8B4D-A67B-1A31C9E05E56}"/>
              </a:ext>
            </a:extLst>
          </p:cNvPr>
          <p:cNvSpPr/>
          <p:nvPr/>
        </p:nvSpPr>
        <p:spPr>
          <a:xfrm>
            <a:off x="4505301" y="2243923"/>
            <a:ext cx="6675120" cy="276999"/>
          </a:xfrm>
          <a:prstGeom prst="rect">
            <a:avLst/>
          </a:prstGeom>
        </p:spPr>
        <p:txBody>
          <a:bodyPr wrap="square" lIns="91440" tIns="45720" rIns="91440" bIns="45720" anchor="ctr">
            <a:spAutoFit/>
          </a:bodyPr>
          <a:lstStyle/>
          <a:p>
            <a:pPr defTabSz="685800">
              <a:defRPr/>
            </a:pPr>
            <a:r>
              <a:rPr lang="en-US" sz="1200" dirty="0">
                <a:solidFill>
                  <a:srgbClr val="000000"/>
                </a:solidFill>
                <a:latin typeface="Roboto Light" panose="02000000000000000000" pitchFamily="2" charset="0"/>
                <a:ea typeface="Roboto Light" panose="02000000000000000000" pitchFamily="2" charset="0"/>
              </a:rPr>
              <a:t>Intros</a:t>
            </a:r>
          </a:p>
        </p:txBody>
      </p:sp>
      <p:grpSp>
        <p:nvGrpSpPr>
          <p:cNvPr id="43" name="Group 42">
            <a:extLst>
              <a:ext uri="{FF2B5EF4-FFF2-40B4-BE49-F238E27FC236}">
                <a16:creationId xmlns:a16="http://schemas.microsoft.com/office/drawing/2014/main" id="{E1AE6ED9-3616-BB47-8EBF-562957896E59}"/>
              </a:ext>
            </a:extLst>
          </p:cNvPr>
          <p:cNvGrpSpPr>
            <a:grpSpLocks noChangeAspect="1"/>
          </p:cNvGrpSpPr>
          <p:nvPr/>
        </p:nvGrpSpPr>
        <p:grpSpPr>
          <a:xfrm>
            <a:off x="4130624" y="2233833"/>
            <a:ext cx="367160" cy="319601"/>
            <a:chOff x="840379" y="2339469"/>
            <a:chExt cx="489546" cy="426134"/>
          </a:xfrm>
        </p:grpSpPr>
        <p:grpSp>
          <p:nvGrpSpPr>
            <p:cNvPr id="59" name="Group 58">
              <a:extLst>
                <a:ext uri="{FF2B5EF4-FFF2-40B4-BE49-F238E27FC236}">
                  <a16:creationId xmlns:a16="http://schemas.microsoft.com/office/drawing/2014/main" id="{D92EC274-BF85-D94C-81FC-0441E6ED8F19}"/>
                </a:ext>
              </a:extLst>
            </p:cNvPr>
            <p:cNvGrpSpPr>
              <a:grpSpLocks noChangeAspect="1"/>
            </p:cNvGrpSpPr>
            <p:nvPr/>
          </p:nvGrpSpPr>
          <p:grpSpPr>
            <a:xfrm>
              <a:off x="840379" y="2343579"/>
              <a:ext cx="489546" cy="422024"/>
              <a:chOff x="921803" y="951475"/>
              <a:chExt cx="2474398" cy="2133104"/>
            </a:xfrm>
            <a:effectLst/>
          </p:grpSpPr>
          <p:sp>
            <p:nvSpPr>
              <p:cNvPr id="61" name="Hexagon 60">
                <a:extLst>
                  <a:ext uri="{FF2B5EF4-FFF2-40B4-BE49-F238E27FC236}">
                    <a16:creationId xmlns:a16="http://schemas.microsoft.com/office/drawing/2014/main" id="{6A47916C-9FA8-E044-8FC8-2B7611876011}"/>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050">
                  <a:solidFill>
                    <a:srgbClr val="FFFFFF"/>
                  </a:solidFill>
                  <a:latin typeface="Arial"/>
                </a:endParaRPr>
              </a:p>
            </p:txBody>
          </p:sp>
          <p:sp>
            <p:nvSpPr>
              <p:cNvPr id="62" name="Hexagon 61">
                <a:extLst>
                  <a:ext uri="{FF2B5EF4-FFF2-40B4-BE49-F238E27FC236}">
                    <a16:creationId xmlns:a16="http://schemas.microsoft.com/office/drawing/2014/main" id="{73D72899-3844-B841-B6D7-ABB287D43BAA}"/>
                  </a:ext>
                </a:extLst>
              </p:cNvPr>
              <p:cNvSpPr>
                <a:spLocks noChangeAspect="1"/>
              </p:cNvSpPr>
              <p:nvPr/>
            </p:nvSpPr>
            <p:spPr>
              <a:xfrm rot="19798270">
                <a:off x="1136523" y="1136579"/>
                <a:ext cx="2044958" cy="1762898"/>
              </a:xfrm>
              <a:prstGeom prst="hexagon">
                <a:avLst>
                  <a:gd name="adj" fmla="val 28904"/>
                  <a:gd name="vf" fmla="val 115470"/>
                </a:avLst>
              </a:prstGeom>
              <a:gradFill>
                <a:gsLst>
                  <a:gs pos="0">
                    <a:schemeClr val="tx1"/>
                  </a:gs>
                  <a:gs pos="100000">
                    <a:schemeClr val="accent1"/>
                  </a:gs>
                </a:gsLst>
                <a:lin ang="8100000" scaled="1"/>
              </a:gradFill>
              <a:ln w="2540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algn="ctr" defTabSz="685800">
                  <a:lnSpc>
                    <a:spcPct val="90000"/>
                  </a:lnSpc>
                  <a:defRPr/>
                </a:pPr>
                <a:endParaRPr lang="en-US" sz="975" b="1">
                  <a:solidFill>
                    <a:srgbClr val="FFFFFF"/>
                  </a:solidFill>
                  <a:latin typeface="Roboto" panose="02000000000000000000" pitchFamily="2" charset="0"/>
                  <a:ea typeface="Roboto" panose="02000000000000000000" pitchFamily="2" charset="0"/>
                </a:endParaRPr>
              </a:p>
            </p:txBody>
          </p:sp>
        </p:grpSp>
        <p:sp>
          <p:nvSpPr>
            <p:cNvPr id="60" name="Oval 59">
              <a:extLst>
                <a:ext uri="{FF2B5EF4-FFF2-40B4-BE49-F238E27FC236}">
                  <a16:creationId xmlns:a16="http://schemas.microsoft.com/office/drawing/2014/main" id="{6DF730AB-69E8-7348-A426-4EAF8AF3BF3C}"/>
                </a:ext>
              </a:extLst>
            </p:cNvPr>
            <p:cNvSpPr>
              <a:spLocks noChangeAspect="1"/>
            </p:cNvSpPr>
            <p:nvPr/>
          </p:nvSpPr>
          <p:spPr>
            <a:xfrm>
              <a:off x="877271" y="2339469"/>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1200">
                  <a:solidFill>
                    <a:srgbClr val="FFFFFF"/>
                  </a:solidFill>
                  <a:latin typeface="Century Schoolbook" panose="02040604050505020304" pitchFamily="18" charset="0"/>
                </a:rPr>
                <a:t>1</a:t>
              </a:r>
            </a:p>
          </p:txBody>
        </p:sp>
      </p:grpSp>
      <p:sp>
        <p:nvSpPr>
          <p:cNvPr id="40" name="Rectangle 39">
            <a:extLst>
              <a:ext uri="{FF2B5EF4-FFF2-40B4-BE49-F238E27FC236}">
                <a16:creationId xmlns:a16="http://schemas.microsoft.com/office/drawing/2014/main" id="{F994998C-6C4A-7048-B84E-5E3C1F081273}"/>
              </a:ext>
            </a:extLst>
          </p:cNvPr>
          <p:cNvSpPr/>
          <p:nvPr/>
        </p:nvSpPr>
        <p:spPr>
          <a:xfrm>
            <a:off x="3742333" y="1963002"/>
            <a:ext cx="6675120" cy="276999"/>
          </a:xfrm>
          <a:prstGeom prst="rect">
            <a:avLst/>
          </a:prstGeom>
        </p:spPr>
        <p:txBody>
          <a:bodyPr wrap="square" lIns="91440" tIns="45720" rIns="91440" bIns="45720" anchor="ctr">
            <a:spAutoFit/>
          </a:bodyPr>
          <a:lstStyle/>
          <a:p>
            <a:pPr marL="6350" defTabSz="685800">
              <a:spcAft>
                <a:spcPts val="600"/>
              </a:spcAft>
              <a:defRPr/>
            </a:pPr>
            <a:endParaRPr lang="en-US" sz="1200">
              <a:solidFill>
                <a:srgbClr val="000000"/>
              </a:solidFill>
              <a:latin typeface="Roboto Light"/>
              <a:ea typeface="Roboto Light"/>
            </a:endParaRPr>
          </a:p>
        </p:txBody>
      </p:sp>
      <p:grpSp>
        <p:nvGrpSpPr>
          <p:cNvPr id="44" name="Group 43">
            <a:extLst>
              <a:ext uri="{FF2B5EF4-FFF2-40B4-BE49-F238E27FC236}">
                <a16:creationId xmlns:a16="http://schemas.microsoft.com/office/drawing/2014/main" id="{22683E2C-452D-C441-9C11-21AFD7067DFE}"/>
              </a:ext>
            </a:extLst>
          </p:cNvPr>
          <p:cNvGrpSpPr>
            <a:grpSpLocks noChangeAspect="1"/>
          </p:cNvGrpSpPr>
          <p:nvPr/>
        </p:nvGrpSpPr>
        <p:grpSpPr>
          <a:xfrm>
            <a:off x="4130624" y="2741776"/>
            <a:ext cx="367160" cy="320126"/>
            <a:chOff x="840379" y="3072550"/>
            <a:chExt cx="489546" cy="426834"/>
          </a:xfrm>
        </p:grpSpPr>
        <p:grpSp>
          <p:nvGrpSpPr>
            <p:cNvPr id="55" name="Group 54">
              <a:extLst>
                <a:ext uri="{FF2B5EF4-FFF2-40B4-BE49-F238E27FC236}">
                  <a16:creationId xmlns:a16="http://schemas.microsoft.com/office/drawing/2014/main" id="{21B915A3-0A58-2E43-8B31-1B10AAE85CD5}"/>
                </a:ext>
              </a:extLst>
            </p:cNvPr>
            <p:cNvGrpSpPr>
              <a:grpSpLocks noChangeAspect="1"/>
            </p:cNvGrpSpPr>
            <p:nvPr/>
          </p:nvGrpSpPr>
          <p:grpSpPr>
            <a:xfrm>
              <a:off x="840379" y="3077360"/>
              <a:ext cx="489546" cy="422024"/>
              <a:chOff x="921803" y="951475"/>
              <a:chExt cx="2474398" cy="2133104"/>
            </a:xfrm>
            <a:effectLst/>
          </p:grpSpPr>
          <p:sp>
            <p:nvSpPr>
              <p:cNvPr id="57" name="Hexagon 56">
                <a:extLst>
                  <a:ext uri="{FF2B5EF4-FFF2-40B4-BE49-F238E27FC236}">
                    <a16:creationId xmlns:a16="http://schemas.microsoft.com/office/drawing/2014/main" id="{71CE3604-AFB1-2E4E-9B64-5BD426642310}"/>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050">
                  <a:solidFill>
                    <a:srgbClr val="FFFFFF"/>
                  </a:solidFill>
                  <a:latin typeface="Arial"/>
                </a:endParaRPr>
              </a:p>
            </p:txBody>
          </p:sp>
          <p:sp>
            <p:nvSpPr>
              <p:cNvPr id="58" name="Hexagon 57">
                <a:extLst>
                  <a:ext uri="{FF2B5EF4-FFF2-40B4-BE49-F238E27FC236}">
                    <a16:creationId xmlns:a16="http://schemas.microsoft.com/office/drawing/2014/main" id="{4AACDB12-F95C-784F-AC12-98AB2E3FCAF8}"/>
                  </a:ext>
                </a:extLst>
              </p:cNvPr>
              <p:cNvSpPr>
                <a:spLocks noChangeAspect="1"/>
              </p:cNvSpPr>
              <p:nvPr/>
            </p:nvSpPr>
            <p:spPr>
              <a:xfrm rot="19798270">
                <a:off x="1136523" y="1136579"/>
                <a:ext cx="2044958" cy="1762898"/>
              </a:xfrm>
              <a:prstGeom prst="hexagon">
                <a:avLst>
                  <a:gd name="adj" fmla="val 28904"/>
                  <a:gd name="vf" fmla="val 115470"/>
                </a:avLst>
              </a:prstGeom>
              <a:gradFill>
                <a:gsLst>
                  <a:gs pos="0">
                    <a:schemeClr val="tx1"/>
                  </a:gs>
                  <a:gs pos="100000">
                    <a:schemeClr val="accent1"/>
                  </a:gs>
                </a:gsLst>
                <a:lin ang="8100000" scaled="1"/>
              </a:gradFill>
              <a:ln w="2540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algn="ctr" defTabSz="685800">
                  <a:lnSpc>
                    <a:spcPct val="90000"/>
                  </a:lnSpc>
                  <a:defRPr/>
                </a:pPr>
                <a:endParaRPr lang="en-US" sz="975" b="1">
                  <a:solidFill>
                    <a:srgbClr val="FFFFFF"/>
                  </a:solidFill>
                  <a:latin typeface="Roboto" panose="02000000000000000000" pitchFamily="2" charset="0"/>
                  <a:ea typeface="Roboto" panose="02000000000000000000" pitchFamily="2" charset="0"/>
                </a:endParaRPr>
              </a:p>
            </p:txBody>
          </p:sp>
        </p:grpSp>
        <p:sp>
          <p:nvSpPr>
            <p:cNvPr id="56" name="Oval 55">
              <a:extLst>
                <a:ext uri="{FF2B5EF4-FFF2-40B4-BE49-F238E27FC236}">
                  <a16:creationId xmlns:a16="http://schemas.microsoft.com/office/drawing/2014/main" id="{7EAE7179-8821-7947-9567-1D8984DAAC8D}"/>
                </a:ext>
              </a:extLst>
            </p:cNvPr>
            <p:cNvSpPr>
              <a:spLocks noChangeAspect="1"/>
            </p:cNvSpPr>
            <p:nvPr/>
          </p:nvSpPr>
          <p:spPr>
            <a:xfrm>
              <a:off x="877271" y="3072550"/>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1200" dirty="0">
                  <a:solidFill>
                    <a:srgbClr val="FFFFFF"/>
                  </a:solidFill>
                  <a:latin typeface="Century Schoolbook" panose="02040604050505020304" pitchFamily="18" charset="0"/>
                </a:rPr>
                <a:t>2</a:t>
              </a:r>
            </a:p>
          </p:txBody>
        </p:sp>
      </p:grpSp>
      <p:sp>
        <p:nvSpPr>
          <p:cNvPr id="41" name="Rectangle 40">
            <a:extLst>
              <a:ext uri="{FF2B5EF4-FFF2-40B4-BE49-F238E27FC236}">
                <a16:creationId xmlns:a16="http://schemas.microsoft.com/office/drawing/2014/main" id="{A459FBF8-E1B0-1640-87D6-40CC793D9D2B}"/>
              </a:ext>
            </a:extLst>
          </p:cNvPr>
          <p:cNvSpPr/>
          <p:nvPr/>
        </p:nvSpPr>
        <p:spPr>
          <a:xfrm>
            <a:off x="4488776" y="2781633"/>
            <a:ext cx="6675120" cy="276999"/>
          </a:xfrm>
          <a:prstGeom prst="rect">
            <a:avLst/>
          </a:prstGeom>
        </p:spPr>
        <p:txBody>
          <a:bodyPr wrap="square" lIns="91440" tIns="45720" rIns="91440" bIns="45720" anchor="ctr">
            <a:spAutoFit/>
          </a:bodyPr>
          <a:lstStyle/>
          <a:p>
            <a:pPr marL="6350" defTabSz="685800">
              <a:spcAft>
                <a:spcPts val="600"/>
              </a:spcAft>
              <a:defRPr/>
            </a:pPr>
            <a:r>
              <a:rPr lang="en-US" sz="1200" dirty="0">
                <a:solidFill>
                  <a:srgbClr val="000000"/>
                </a:solidFill>
                <a:latin typeface="Roboto Light" panose="02000000000000000000" pitchFamily="2" charset="0"/>
                <a:ea typeface="Roboto Light" panose="02000000000000000000" pitchFamily="2" charset="0"/>
              </a:rPr>
              <a:t>Issue:  Pharmacy Benefit Manager Ownership / Moving Towards Fiduciary Standard?</a:t>
            </a:r>
          </a:p>
        </p:txBody>
      </p:sp>
      <p:grpSp>
        <p:nvGrpSpPr>
          <p:cNvPr id="45" name="Group 44">
            <a:extLst>
              <a:ext uri="{FF2B5EF4-FFF2-40B4-BE49-F238E27FC236}">
                <a16:creationId xmlns:a16="http://schemas.microsoft.com/office/drawing/2014/main" id="{BF9D2885-1B6C-7246-B279-8D502F4B4D96}"/>
              </a:ext>
            </a:extLst>
          </p:cNvPr>
          <p:cNvGrpSpPr>
            <a:grpSpLocks noChangeAspect="1"/>
          </p:cNvGrpSpPr>
          <p:nvPr/>
        </p:nvGrpSpPr>
        <p:grpSpPr>
          <a:xfrm>
            <a:off x="4130624" y="3250246"/>
            <a:ext cx="367160" cy="323598"/>
            <a:chOff x="840379" y="3801701"/>
            <a:chExt cx="489546" cy="431464"/>
          </a:xfrm>
        </p:grpSpPr>
        <p:grpSp>
          <p:nvGrpSpPr>
            <p:cNvPr id="51" name="Group 50">
              <a:extLst>
                <a:ext uri="{FF2B5EF4-FFF2-40B4-BE49-F238E27FC236}">
                  <a16:creationId xmlns:a16="http://schemas.microsoft.com/office/drawing/2014/main" id="{BEF8C440-121A-3D4D-8251-9DB432AF41B3}"/>
                </a:ext>
              </a:extLst>
            </p:cNvPr>
            <p:cNvGrpSpPr>
              <a:grpSpLocks noChangeAspect="1"/>
            </p:cNvGrpSpPr>
            <p:nvPr/>
          </p:nvGrpSpPr>
          <p:grpSpPr>
            <a:xfrm>
              <a:off x="840379" y="3811141"/>
              <a:ext cx="489546" cy="422024"/>
              <a:chOff x="921803" y="951475"/>
              <a:chExt cx="2474398" cy="2133104"/>
            </a:xfrm>
            <a:effectLst/>
          </p:grpSpPr>
          <p:sp>
            <p:nvSpPr>
              <p:cNvPr id="53" name="Hexagon 52">
                <a:extLst>
                  <a:ext uri="{FF2B5EF4-FFF2-40B4-BE49-F238E27FC236}">
                    <a16:creationId xmlns:a16="http://schemas.microsoft.com/office/drawing/2014/main" id="{0E0AE034-F852-D444-896C-6BDF02ED3FE3}"/>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050">
                  <a:solidFill>
                    <a:srgbClr val="FFFFFF"/>
                  </a:solidFill>
                  <a:latin typeface="Arial"/>
                </a:endParaRPr>
              </a:p>
            </p:txBody>
          </p:sp>
          <p:sp>
            <p:nvSpPr>
              <p:cNvPr id="54" name="Hexagon 53">
                <a:extLst>
                  <a:ext uri="{FF2B5EF4-FFF2-40B4-BE49-F238E27FC236}">
                    <a16:creationId xmlns:a16="http://schemas.microsoft.com/office/drawing/2014/main" id="{52825A92-CE0A-CF45-92FB-A7705C08A8FB}"/>
                  </a:ext>
                </a:extLst>
              </p:cNvPr>
              <p:cNvSpPr>
                <a:spLocks noChangeAspect="1"/>
              </p:cNvSpPr>
              <p:nvPr/>
            </p:nvSpPr>
            <p:spPr>
              <a:xfrm rot="19798270">
                <a:off x="1136523" y="1136579"/>
                <a:ext cx="2044958" cy="1762898"/>
              </a:xfrm>
              <a:prstGeom prst="hexagon">
                <a:avLst>
                  <a:gd name="adj" fmla="val 28904"/>
                  <a:gd name="vf" fmla="val 115470"/>
                </a:avLst>
              </a:prstGeom>
              <a:gradFill>
                <a:gsLst>
                  <a:gs pos="0">
                    <a:schemeClr val="tx1"/>
                  </a:gs>
                  <a:gs pos="100000">
                    <a:schemeClr val="accent1"/>
                  </a:gs>
                </a:gsLst>
                <a:lin ang="8100000" scaled="1"/>
              </a:gradFill>
              <a:ln w="2540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algn="ctr" defTabSz="685800">
                  <a:lnSpc>
                    <a:spcPct val="90000"/>
                  </a:lnSpc>
                  <a:defRPr/>
                </a:pPr>
                <a:endParaRPr lang="en-US" sz="975" b="1">
                  <a:solidFill>
                    <a:srgbClr val="FFFFFF"/>
                  </a:solidFill>
                  <a:latin typeface="Roboto" panose="02000000000000000000" pitchFamily="2" charset="0"/>
                  <a:ea typeface="Roboto" panose="02000000000000000000" pitchFamily="2" charset="0"/>
                </a:endParaRPr>
              </a:p>
            </p:txBody>
          </p:sp>
        </p:grpSp>
        <p:sp>
          <p:nvSpPr>
            <p:cNvPr id="52" name="Oval 51">
              <a:extLst>
                <a:ext uri="{FF2B5EF4-FFF2-40B4-BE49-F238E27FC236}">
                  <a16:creationId xmlns:a16="http://schemas.microsoft.com/office/drawing/2014/main" id="{015D0138-C581-8945-9FAB-5A0BB3015A5D}"/>
                </a:ext>
              </a:extLst>
            </p:cNvPr>
            <p:cNvSpPr>
              <a:spLocks noChangeAspect="1"/>
            </p:cNvSpPr>
            <p:nvPr/>
          </p:nvSpPr>
          <p:spPr>
            <a:xfrm>
              <a:off x="877271" y="3801701"/>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1200" dirty="0">
                  <a:solidFill>
                    <a:srgbClr val="FFFFFF"/>
                  </a:solidFill>
                  <a:latin typeface="Century Schoolbook" panose="02040604050505020304" pitchFamily="18" charset="0"/>
                </a:rPr>
                <a:t>3</a:t>
              </a:r>
            </a:p>
          </p:txBody>
        </p:sp>
      </p:grpSp>
      <p:grpSp>
        <p:nvGrpSpPr>
          <p:cNvPr id="46" name="Group 45">
            <a:extLst>
              <a:ext uri="{FF2B5EF4-FFF2-40B4-BE49-F238E27FC236}">
                <a16:creationId xmlns:a16="http://schemas.microsoft.com/office/drawing/2014/main" id="{7B603979-8AD3-2543-B77B-46B6A53A42E4}"/>
              </a:ext>
            </a:extLst>
          </p:cNvPr>
          <p:cNvGrpSpPr>
            <a:grpSpLocks noChangeAspect="1"/>
          </p:cNvGrpSpPr>
          <p:nvPr/>
        </p:nvGrpSpPr>
        <p:grpSpPr>
          <a:xfrm>
            <a:off x="4130624" y="3762190"/>
            <a:ext cx="367160" cy="328903"/>
            <a:chOff x="840379" y="4528410"/>
            <a:chExt cx="489546" cy="438537"/>
          </a:xfrm>
        </p:grpSpPr>
        <p:grpSp>
          <p:nvGrpSpPr>
            <p:cNvPr id="47" name="Group 46">
              <a:extLst>
                <a:ext uri="{FF2B5EF4-FFF2-40B4-BE49-F238E27FC236}">
                  <a16:creationId xmlns:a16="http://schemas.microsoft.com/office/drawing/2014/main" id="{88D55DAB-7989-9945-AE79-D9FCCF6712C7}"/>
                </a:ext>
              </a:extLst>
            </p:cNvPr>
            <p:cNvGrpSpPr>
              <a:grpSpLocks noChangeAspect="1"/>
            </p:cNvGrpSpPr>
            <p:nvPr/>
          </p:nvGrpSpPr>
          <p:grpSpPr>
            <a:xfrm>
              <a:off x="840379" y="4544923"/>
              <a:ext cx="489546" cy="422024"/>
              <a:chOff x="921803" y="951475"/>
              <a:chExt cx="2474398" cy="2133104"/>
            </a:xfrm>
            <a:effectLst/>
          </p:grpSpPr>
          <p:sp>
            <p:nvSpPr>
              <p:cNvPr id="49" name="Hexagon 48">
                <a:extLst>
                  <a:ext uri="{FF2B5EF4-FFF2-40B4-BE49-F238E27FC236}">
                    <a16:creationId xmlns:a16="http://schemas.microsoft.com/office/drawing/2014/main" id="{5EA7E6AA-1A23-8A40-BBF6-6135F911170B}"/>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1050">
                  <a:solidFill>
                    <a:srgbClr val="FFFFFF"/>
                  </a:solidFill>
                  <a:latin typeface="Arial"/>
                </a:endParaRPr>
              </a:p>
            </p:txBody>
          </p:sp>
          <p:sp>
            <p:nvSpPr>
              <p:cNvPr id="50" name="Hexagon 49">
                <a:extLst>
                  <a:ext uri="{FF2B5EF4-FFF2-40B4-BE49-F238E27FC236}">
                    <a16:creationId xmlns:a16="http://schemas.microsoft.com/office/drawing/2014/main" id="{51C8FFF3-68FA-644F-A791-D105F741000B}"/>
                  </a:ext>
                </a:extLst>
              </p:cNvPr>
              <p:cNvSpPr>
                <a:spLocks noChangeAspect="1"/>
              </p:cNvSpPr>
              <p:nvPr/>
            </p:nvSpPr>
            <p:spPr>
              <a:xfrm rot="19798270">
                <a:off x="1136523" y="1136579"/>
                <a:ext cx="2044958" cy="1762898"/>
              </a:xfrm>
              <a:prstGeom prst="hexagon">
                <a:avLst>
                  <a:gd name="adj" fmla="val 28904"/>
                  <a:gd name="vf" fmla="val 115470"/>
                </a:avLst>
              </a:prstGeom>
              <a:gradFill>
                <a:gsLst>
                  <a:gs pos="0">
                    <a:schemeClr val="tx1"/>
                  </a:gs>
                  <a:gs pos="100000">
                    <a:schemeClr val="accent1"/>
                  </a:gs>
                </a:gsLst>
                <a:lin ang="8100000" scaled="1"/>
              </a:gradFill>
              <a:ln w="2540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algn="ctr" defTabSz="685800">
                  <a:lnSpc>
                    <a:spcPct val="90000"/>
                  </a:lnSpc>
                  <a:defRPr/>
                </a:pPr>
                <a:endParaRPr lang="en-US" sz="975" b="1">
                  <a:solidFill>
                    <a:srgbClr val="FFFFFF"/>
                  </a:solidFill>
                  <a:latin typeface="Roboto" panose="02000000000000000000" pitchFamily="2" charset="0"/>
                  <a:ea typeface="Roboto" panose="02000000000000000000" pitchFamily="2" charset="0"/>
                </a:endParaRPr>
              </a:p>
            </p:txBody>
          </p:sp>
        </p:grpSp>
        <p:sp>
          <p:nvSpPr>
            <p:cNvPr id="48" name="Oval 47">
              <a:extLst>
                <a:ext uri="{FF2B5EF4-FFF2-40B4-BE49-F238E27FC236}">
                  <a16:creationId xmlns:a16="http://schemas.microsoft.com/office/drawing/2014/main" id="{4E3301BD-97E4-674E-B626-F328300F4CA7}"/>
                </a:ext>
              </a:extLst>
            </p:cNvPr>
            <p:cNvSpPr>
              <a:spLocks noChangeAspect="1"/>
            </p:cNvSpPr>
            <p:nvPr/>
          </p:nvSpPr>
          <p:spPr>
            <a:xfrm>
              <a:off x="869249" y="4528410"/>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1200" dirty="0">
                  <a:solidFill>
                    <a:srgbClr val="FFFFFF"/>
                  </a:solidFill>
                  <a:latin typeface="Century Schoolbook" panose="02040604050505020304" pitchFamily="18" charset="0"/>
                </a:rPr>
                <a:t>4</a:t>
              </a:r>
            </a:p>
          </p:txBody>
        </p:sp>
      </p:grpSp>
      <p:sp>
        <p:nvSpPr>
          <p:cNvPr id="4" name="Rectangle 3">
            <a:extLst>
              <a:ext uri="{FF2B5EF4-FFF2-40B4-BE49-F238E27FC236}">
                <a16:creationId xmlns:a16="http://schemas.microsoft.com/office/drawing/2014/main" id="{5769B75F-411B-4499-AD23-479393F47606}"/>
              </a:ext>
            </a:extLst>
          </p:cNvPr>
          <p:cNvSpPr/>
          <p:nvPr/>
        </p:nvSpPr>
        <p:spPr>
          <a:xfrm>
            <a:off x="3326785" y="4369824"/>
            <a:ext cx="7445990" cy="276999"/>
          </a:xfrm>
          <a:prstGeom prst="rect">
            <a:avLst/>
          </a:prstGeom>
        </p:spPr>
        <p:txBody>
          <a:bodyPr wrap="square" lIns="91440" tIns="45720" rIns="91440" bIns="45720" anchor="ctr">
            <a:spAutoFit/>
          </a:bodyPr>
          <a:lstStyle/>
          <a:p>
            <a:pPr marL="6350" defTabSz="685800">
              <a:spcAft>
                <a:spcPts val="600"/>
              </a:spcAft>
              <a:defRPr/>
            </a:pPr>
            <a:endParaRPr lang="en-US" sz="1200">
              <a:solidFill>
                <a:srgbClr val="000000"/>
              </a:solidFill>
              <a:latin typeface="Roboto Light"/>
              <a:ea typeface="Roboto Light"/>
            </a:endParaRPr>
          </a:p>
        </p:txBody>
      </p:sp>
      <p:sp>
        <p:nvSpPr>
          <p:cNvPr id="2" name="Rectangle 1">
            <a:extLst>
              <a:ext uri="{FF2B5EF4-FFF2-40B4-BE49-F238E27FC236}">
                <a16:creationId xmlns:a16="http://schemas.microsoft.com/office/drawing/2014/main" id="{F30187B8-E4AB-8303-C070-7CD6563F27D9}"/>
              </a:ext>
            </a:extLst>
          </p:cNvPr>
          <p:cNvSpPr/>
          <p:nvPr/>
        </p:nvSpPr>
        <p:spPr>
          <a:xfrm>
            <a:off x="4483825" y="3797013"/>
            <a:ext cx="6675120" cy="276999"/>
          </a:xfrm>
          <a:prstGeom prst="rect">
            <a:avLst/>
          </a:prstGeom>
        </p:spPr>
        <p:txBody>
          <a:bodyPr wrap="square" lIns="91440" tIns="45720" rIns="91440" bIns="45720" anchor="ctr">
            <a:spAutoFit/>
          </a:bodyPr>
          <a:lstStyle/>
          <a:p>
            <a:pPr marL="6350" defTabSz="685800">
              <a:spcAft>
                <a:spcPts val="600"/>
              </a:spcAft>
              <a:defRPr/>
            </a:pPr>
            <a:r>
              <a:rPr lang="en-US" sz="1200" dirty="0">
                <a:solidFill>
                  <a:srgbClr val="000000"/>
                </a:solidFill>
                <a:latin typeface="Roboto Light"/>
                <a:ea typeface="Roboto Light"/>
              </a:rPr>
              <a:t>Biosimilar Industry News</a:t>
            </a:r>
            <a:endParaRPr lang="en-US" dirty="0">
              <a:solidFill>
                <a:srgbClr val="000000"/>
              </a:solidFill>
              <a:latin typeface="Arial"/>
            </a:endParaRPr>
          </a:p>
        </p:txBody>
      </p:sp>
      <p:sp>
        <p:nvSpPr>
          <p:cNvPr id="5" name="Rectangle 4">
            <a:extLst>
              <a:ext uri="{FF2B5EF4-FFF2-40B4-BE49-F238E27FC236}">
                <a16:creationId xmlns:a16="http://schemas.microsoft.com/office/drawing/2014/main" id="{EA7D3F3C-4B8F-CAB6-A52F-CD5F9C04376F}"/>
              </a:ext>
            </a:extLst>
          </p:cNvPr>
          <p:cNvSpPr/>
          <p:nvPr/>
        </p:nvSpPr>
        <p:spPr>
          <a:xfrm>
            <a:off x="4524007" y="4266600"/>
            <a:ext cx="6675120" cy="276999"/>
          </a:xfrm>
          <a:prstGeom prst="rect">
            <a:avLst/>
          </a:prstGeom>
        </p:spPr>
        <p:txBody>
          <a:bodyPr wrap="square" lIns="91440" tIns="45720" rIns="91440" bIns="45720" anchor="ctr">
            <a:spAutoFit/>
          </a:bodyPr>
          <a:lstStyle/>
          <a:p>
            <a:pPr defTabSz="914378">
              <a:buClr>
                <a:srgbClr val="000000"/>
              </a:buClr>
              <a:defRPr/>
            </a:pPr>
            <a:r>
              <a:rPr lang="en-US" sz="1200" kern="0" dirty="0">
                <a:solidFill>
                  <a:srgbClr val="000000"/>
                </a:solidFill>
                <a:latin typeface="Roboto Light"/>
                <a:ea typeface="Roboto Light"/>
                <a:cs typeface="Roboto Light"/>
                <a:sym typeface="Arial"/>
              </a:rPr>
              <a:t>USI &amp; Truveris Partnership</a:t>
            </a:r>
            <a:endParaRPr lang="en-US" sz="1200" kern="0" dirty="0">
              <a:solidFill>
                <a:srgbClr val="000000"/>
              </a:solidFill>
              <a:latin typeface="Arial"/>
              <a:ea typeface="Roboto Light"/>
              <a:cs typeface="Arial"/>
              <a:sym typeface="Arial"/>
            </a:endParaRPr>
          </a:p>
        </p:txBody>
      </p:sp>
      <p:grpSp>
        <p:nvGrpSpPr>
          <p:cNvPr id="6" name="Group 5">
            <a:extLst>
              <a:ext uri="{FF2B5EF4-FFF2-40B4-BE49-F238E27FC236}">
                <a16:creationId xmlns:a16="http://schemas.microsoft.com/office/drawing/2014/main" id="{8F810EB6-F464-34BA-91FA-6DD28F297573}"/>
              </a:ext>
            </a:extLst>
          </p:cNvPr>
          <p:cNvGrpSpPr>
            <a:grpSpLocks noChangeAspect="1"/>
          </p:cNvGrpSpPr>
          <p:nvPr/>
        </p:nvGrpSpPr>
        <p:grpSpPr>
          <a:xfrm>
            <a:off x="4137281" y="4266599"/>
            <a:ext cx="367160" cy="320126"/>
            <a:chOff x="840379" y="3072550"/>
            <a:chExt cx="489546" cy="426834"/>
          </a:xfrm>
        </p:grpSpPr>
        <p:grpSp>
          <p:nvGrpSpPr>
            <p:cNvPr id="7" name="Group 6">
              <a:extLst>
                <a:ext uri="{FF2B5EF4-FFF2-40B4-BE49-F238E27FC236}">
                  <a16:creationId xmlns:a16="http://schemas.microsoft.com/office/drawing/2014/main" id="{2019E43F-F78A-1E65-3972-D8D86CA88C76}"/>
                </a:ext>
              </a:extLst>
            </p:cNvPr>
            <p:cNvGrpSpPr>
              <a:grpSpLocks noChangeAspect="1"/>
            </p:cNvGrpSpPr>
            <p:nvPr/>
          </p:nvGrpSpPr>
          <p:grpSpPr>
            <a:xfrm>
              <a:off x="840379" y="3077360"/>
              <a:ext cx="489546" cy="422024"/>
              <a:chOff x="921803" y="951475"/>
              <a:chExt cx="2474398" cy="2133104"/>
            </a:xfrm>
            <a:effectLst/>
          </p:grpSpPr>
          <p:sp>
            <p:nvSpPr>
              <p:cNvPr id="9" name="Hexagon 8">
                <a:extLst>
                  <a:ext uri="{FF2B5EF4-FFF2-40B4-BE49-F238E27FC236}">
                    <a16:creationId xmlns:a16="http://schemas.microsoft.com/office/drawing/2014/main" id="{E59EB87E-0986-17F9-9948-F249F08C51CE}"/>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buClr>
                    <a:srgbClr val="000000"/>
                  </a:buClr>
                  <a:defRPr/>
                </a:pPr>
                <a:endParaRPr lang="en-US" sz="1050" kern="0">
                  <a:solidFill>
                    <a:srgbClr val="FFFFFF"/>
                  </a:solidFill>
                  <a:latin typeface="Arial"/>
                  <a:sym typeface="Arial"/>
                </a:endParaRPr>
              </a:p>
            </p:txBody>
          </p:sp>
          <p:sp>
            <p:nvSpPr>
              <p:cNvPr id="35" name="Hexagon 34">
                <a:extLst>
                  <a:ext uri="{FF2B5EF4-FFF2-40B4-BE49-F238E27FC236}">
                    <a16:creationId xmlns:a16="http://schemas.microsoft.com/office/drawing/2014/main" id="{14F34F9C-2514-62F0-ABD3-B64CE3265142}"/>
                  </a:ext>
                </a:extLst>
              </p:cNvPr>
              <p:cNvSpPr>
                <a:spLocks noChangeAspect="1"/>
              </p:cNvSpPr>
              <p:nvPr/>
            </p:nvSpPr>
            <p:spPr>
              <a:xfrm rot="19798270">
                <a:off x="1136523" y="1136579"/>
                <a:ext cx="2044958" cy="1762898"/>
              </a:xfrm>
              <a:prstGeom prst="hexagon">
                <a:avLst>
                  <a:gd name="adj" fmla="val 28904"/>
                  <a:gd name="vf" fmla="val 115470"/>
                </a:avLst>
              </a:prstGeom>
              <a:gradFill>
                <a:gsLst>
                  <a:gs pos="0">
                    <a:schemeClr val="tx1"/>
                  </a:gs>
                  <a:gs pos="100000">
                    <a:schemeClr val="accent1"/>
                  </a:gs>
                </a:gsLst>
                <a:lin ang="8100000" scaled="1"/>
              </a:gradFill>
              <a:ln w="2540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algn="ctr" defTabSz="914378">
                  <a:lnSpc>
                    <a:spcPct val="90000"/>
                  </a:lnSpc>
                  <a:buClr>
                    <a:srgbClr val="000000"/>
                  </a:buClr>
                  <a:defRPr/>
                </a:pPr>
                <a:endParaRPr lang="en-US" sz="975" b="1" kern="0">
                  <a:solidFill>
                    <a:srgbClr val="FFFFFF"/>
                  </a:solidFill>
                  <a:latin typeface="Roboto" panose="02000000000000000000" pitchFamily="2" charset="0"/>
                  <a:ea typeface="Roboto" panose="02000000000000000000" pitchFamily="2" charset="0"/>
                  <a:sym typeface="Arial"/>
                </a:endParaRPr>
              </a:p>
            </p:txBody>
          </p:sp>
        </p:grpSp>
        <p:sp>
          <p:nvSpPr>
            <p:cNvPr id="8" name="Oval 7">
              <a:extLst>
                <a:ext uri="{FF2B5EF4-FFF2-40B4-BE49-F238E27FC236}">
                  <a16:creationId xmlns:a16="http://schemas.microsoft.com/office/drawing/2014/main" id="{6EFCF129-4464-50F3-4D97-5733777DDC10}"/>
                </a:ext>
              </a:extLst>
            </p:cNvPr>
            <p:cNvSpPr>
              <a:spLocks noChangeAspect="1"/>
            </p:cNvSpPr>
            <p:nvPr/>
          </p:nvSpPr>
          <p:spPr>
            <a:xfrm>
              <a:off x="877271" y="3072550"/>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8">
                <a:buClr>
                  <a:srgbClr val="000000"/>
                </a:buClr>
                <a:defRPr/>
              </a:pPr>
              <a:r>
                <a:rPr lang="en-US" sz="1200" kern="0" dirty="0">
                  <a:solidFill>
                    <a:srgbClr val="FFFFFF"/>
                  </a:solidFill>
                  <a:latin typeface="Century Schoolbook" panose="02040604050505020304" pitchFamily="18" charset="0"/>
                  <a:sym typeface="Arial"/>
                </a:rPr>
                <a:t>5</a:t>
              </a:r>
            </a:p>
          </p:txBody>
        </p:sp>
      </p:grpSp>
      <p:sp>
        <p:nvSpPr>
          <p:cNvPr id="65" name="Rectangle 64">
            <a:extLst>
              <a:ext uri="{FF2B5EF4-FFF2-40B4-BE49-F238E27FC236}">
                <a16:creationId xmlns:a16="http://schemas.microsoft.com/office/drawing/2014/main" id="{C96D34BE-5073-C5F3-C01A-ADE5DBC6F9C5}"/>
              </a:ext>
            </a:extLst>
          </p:cNvPr>
          <p:cNvSpPr/>
          <p:nvPr/>
        </p:nvSpPr>
        <p:spPr>
          <a:xfrm>
            <a:off x="4511012" y="4819468"/>
            <a:ext cx="6675120" cy="276999"/>
          </a:xfrm>
          <a:prstGeom prst="rect">
            <a:avLst/>
          </a:prstGeom>
        </p:spPr>
        <p:txBody>
          <a:bodyPr wrap="square" lIns="91440" tIns="45720" rIns="91440" bIns="45720" anchor="ctr">
            <a:spAutoFit/>
          </a:bodyPr>
          <a:lstStyle/>
          <a:p>
            <a:pPr marL="6350" defTabSz="914378">
              <a:spcAft>
                <a:spcPts val="600"/>
              </a:spcAft>
            </a:pPr>
            <a:r>
              <a:rPr lang="en-US" sz="1200" kern="0" dirty="0">
                <a:solidFill>
                  <a:srgbClr val="000000"/>
                </a:solidFill>
                <a:latin typeface="Roboto Light"/>
                <a:ea typeface="Roboto Light"/>
              </a:rPr>
              <a:t>Clear Options Rx and Clear Guard Rx Platform</a:t>
            </a:r>
            <a:endParaRPr lang="en-US" sz="1050" kern="0" dirty="0">
              <a:solidFill>
                <a:srgbClr val="000000"/>
              </a:solidFill>
            </a:endParaRPr>
          </a:p>
        </p:txBody>
      </p:sp>
      <p:grpSp>
        <p:nvGrpSpPr>
          <p:cNvPr id="26" name="Group 25">
            <a:extLst>
              <a:ext uri="{FF2B5EF4-FFF2-40B4-BE49-F238E27FC236}">
                <a16:creationId xmlns:a16="http://schemas.microsoft.com/office/drawing/2014/main" id="{7591829E-402A-7028-7CA9-B84213072F58}"/>
              </a:ext>
            </a:extLst>
          </p:cNvPr>
          <p:cNvGrpSpPr>
            <a:grpSpLocks noChangeAspect="1"/>
          </p:cNvGrpSpPr>
          <p:nvPr/>
        </p:nvGrpSpPr>
        <p:grpSpPr>
          <a:xfrm>
            <a:off x="4121616" y="4818853"/>
            <a:ext cx="367160" cy="320126"/>
            <a:chOff x="840379" y="3072550"/>
            <a:chExt cx="489546" cy="426834"/>
          </a:xfrm>
        </p:grpSpPr>
        <p:grpSp>
          <p:nvGrpSpPr>
            <p:cNvPr id="36" name="Group 35">
              <a:extLst>
                <a:ext uri="{FF2B5EF4-FFF2-40B4-BE49-F238E27FC236}">
                  <a16:creationId xmlns:a16="http://schemas.microsoft.com/office/drawing/2014/main" id="{5E985EE7-C2DE-A960-AB90-010D8AE5362F}"/>
                </a:ext>
              </a:extLst>
            </p:cNvPr>
            <p:cNvGrpSpPr>
              <a:grpSpLocks noChangeAspect="1"/>
            </p:cNvGrpSpPr>
            <p:nvPr/>
          </p:nvGrpSpPr>
          <p:grpSpPr>
            <a:xfrm>
              <a:off x="840379" y="3077360"/>
              <a:ext cx="489546" cy="422024"/>
              <a:chOff x="921803" y="951475"/>
              <a:chExt cx="2474398" cy="2133104"/>
            </a:xfrm>
            <a:effectLst/>
          </p:grpSpPr>
          <p:sp>
            <p:nvSpPr>
              <p:cNvPr id="42" name="Hexagon 41">
                <a:extLst>
                  <a:ext uri="{FF2B5EF4-FFF2-40B4-BE49-F238E27FC236}">
                    <a16:creationId xmlns:a16="http://schemas.microsoft.com/office/drawing/2014/main" id="{61989EB3-5D51-07D3-AED7-46D690A83355}"/>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buClr>
                    <a:srgbClr val="000000"/>
                  </a:buClr>
                  <a:defRPr/>
                </a:pPr>
                <a:endParaRPr lang="en-US" sz="1050" kern="0">
                  <a:solidFill>
                    <a:srgbClr val="FFFFFF"/>
                  </a:solidFill>
                  <a:latin typeface="Arial"/>
                  <a:sym typeface="Arial"/>
                </a:endParaRPr>
              </a:p>
            </p:txBody>
          </p:sp>
          <p:sp>
            <p:nvSpPr>
              <p:cNvPr id="63" name="Hexagon 62">
                <a:extLst>
                  <a:ext uri="{FF2B5EF4-FFF2-40B4-BE49-F238E27FC236}">
                    <a16:creationId xmlns:a16="http://schemas.microsoft.com/office/drawing/2014/main" id="{4FFBBAFD-D281-4E15-DF0A-8FC1E47518BF}"/>
                  </a:ext>
                </a:extLst>
              </p:cNvPr>
              <p:cNvSpPr>
                <a:spLocks noChangeAspect="1"/>
              </p:cNvSpPr>
              <p:nvPr/>
            </p:nvSpPr>
            <p:spPr>
              <a:xfrm rot="19798270">
                <a:off x="1136523" y="1136579"/>
                <a:ext cx="2044958" cy="1762898"/>
              </a:xfrm>
              <a:prstGeom prst="hexagon">
                <a:avLst>
                  <a:gd name="adj" fmla="val 28904"/>
                  <a:gd name="vf" fmla="val 115470"/>
                </a:avLst>
              </a:prstGeom>
              <a:gradFill>
                <a:gsLst>
                  <a:gs pos="0">
                    <a:schemeClr val="tx1"/>
                  </a:gs>
                  <a:gs pos="100000">
                    <a:schemeClr val="accent1"/>
                  </a:gs>
                </a:gsLst>
                <a:lin ang="8100000" scaled="1"/>
              </a:gradFill>
              <a:ln w="2540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algn="ctr" defTabSz="914378">
                  <a:lnSpc>
                    <a:spcPct val="90000"/>
                  </a:lnSpc>
                  <a:buClr>
                    <a:srgbClr val="000000"/>
                  </a:buClr>
                  <a:defRPr/>
                </a:pPr>
                <a:endParaRPr lang="en-US" sz="975" b="1" kern="0">
                  <a:solidFill>
                    <a:srgbClr val="FFFFFF"/>
                  </a:solidFill>
                  <a:latin typeface="Roboto" panose="02000000000000000000" pitchFamily="2" charset="0"/>
                  <a:ea typeface="Roboto" panose="02000000000000000000" pitchFamily="2" charset="0"/>
                  <a:sym typeface="Arial"/>
                </a:endParaRPr>
              </a:p>
            </p:txBody>
          </p:sp>
        </p:grpSp>
        <p:sp>
          <p:nvSpPr>
            <p:cNvPr id="37" name="Oval 36">
              <a:extLst>
                <a:ext uri="{FF2B5EF4-FFF2-40B4-BE49-F238E27FC236}">
                  <a16:creationId xmlns:a16="http://schemas.microsoft.com/office/drawing/2014/main" id="{A3BFC5EA-0A9E-D5E8-13E3-351CB23FAC3D}"/>
                </a:ext>
              </a:extLst>
            </p:cNvPr>
            <p:cNvSpPr>
              <a:spLocks noChangeAspect="1"/>
            </p:cNvSpPr>
            <p:nvPr/>
          </p:nvSpPr>
          <p:spPr>
            <a:xfrm>
              <a:off x="877271" y="3072550"/>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8">
                <a:buClr>
                  <a:srgbClr val="000000"/>
                </a:buClr>
                <a:defRPr/>
              </a:pPr>
              <a:r>
                <a:rPr lang="en-US" sz="1200" kern="0" dirty="0">
                  <a:solidFill>
                    <a:srgbClr val="FFFFFF"/>
                  </a:solidFill>
                  <a:latin typeface="Century Schoolbook" panose="02040604050505020304" pitchFamily="18" charset="0"/>
                  <a:sym typeface="Arial"/>
                </a:rPr>
                <a:t>6</a:t>
              </a:r>
            </a:p>
          </p:txBody>
        </p:sp>
      </p:grpSp>
      <p:sp>
        <p:nvSpPr>
          <p:cNvPr id="64" name="Rectangle 63">
            <a:extLst>
              <a:ext uri="{FF2B5EF4-FFF2-40B4-BE49-F238E27FC236}">
                <a16:creationId xmlns:a16="http://schemas.microsoft.com/office/drawing/2014/main" id="{B463138A-01FA-4748-7330-0403969E93AE}"/>
              </a:ext>
            </a:extLst>
          </p:cNvPr>
          <p:cNvSpPr/>
          <p:nvPr/>
        </p:nvSpPr>
        <p:spPr>
          <a:xfrm>
            <a:off x="4502004" y="3321299"/>
            <a:ext cx="6675120" cy="276999"/>
          </a:xfrm>
          <a:prstGeom prst="rect">
            <a:avLst/>
          </a:prstGeom>
        </p:spPr>
        <p:txBody>
          <a:bodyPr wrap="square" lIns="91440" tIns="45720" rIns="91440" bIns="45720" anchor="ctr">
            <a:spAutoFit/>
          </a:bodyPr>
          <a:lstStyle/>
          <a:p>
            <a:pPr marL="6350" defTabSz="685800">
              <a:spcAft>
                <a:spcPts val="600"/>
              </a:spcAft>
              <a:defRPr/>
            </a:pPr>
            <a:r>
              <a:rPr lang="en-US" sz="1200" dirty="0">
                <a:solidFill>
                  <a:srgbClr val="000000"/>
                </a:solidFill>
                <a:latin typeface="Roboto Light" panose="02000000000000000000" pitchFamily="2" charset="0"/>
                <a:ea typeface="Roboto Light" panose="02000000000000000000" pitchFamily="2" charset="0"/>
              </a:rPr>
              <a:t>GLP-1 and Diabetes Industry News</a:t>
            </a:r>
          </a:p>
        </p:txBody>
      </p:sp>
      <p:grpSp>
        <p:nvGrpSpPr>
          <p:cNvPr id="67" name="Group 66">
            <a:extLst>
              <a:ext uri="{FF2B5EF4-FFF2-40B4-BE49-F238E27FC236}">
                <a16:creationId xmlns:a16="http://schemas.microsoft.com/office/drawing/2014/main" id="{8787659D-E2C2-119A-3390-251D3FF16C3E}"/>
              </a:ext>
            </a:extLst>
          </p:cNvPr>
          <p:cNvGrpSpPr>
            <a:grpSpLocks noChangeAspect="1"/>
          </p:cNvGrpSpPr>
          <p:nvPr/>
        </p:nvGrpSpPr>
        <p:grpSpPr>
          <a:xfrm>
            <a:off x="4124053" y="5301922"/>
            <a:ext cx="367160" cy="320126"/>
            <a:chOff x="840379" y="3072550"/>
            <a:chExt cx="489546" cy="426834"/>
          </a:xfrm>
        </p:grpSpPr>
        <p:grpSp>
          <p:nvGrpSpPr>
            <p:cNvPr id="68" name="Group 67">
              <a:extLst>
                <a:ext uri="{FF2B5EF4-FFF2-40B4-BE49-F238E27FC236}">
                  <a16:creationId xmlns:a16="http://schemas.microsoft.com/office/drawing/2014/main" id="{6470E796-77B5-0908-9EE7-1EEA3B7B6647}"/>
                </a:ext>
              </a:extLst>
            </p:cNvPr>
            <p:cNvGrpSpPr>
              <a:grpSpLocks noChangeAspect="1"/>
            </p:cNvGrpSpPr>
            <p:nvPr/>
          </p:nvGrpSpPr>
          <p:grpSpPr>
            <a:xfrm>
              <a:off x="840379" y="3077360"/>
              <a:ext cx="489546" cy="422024"/>
              <a:chOff x="921803" y="951475"/>
              <a:chExt cx="2474398" cy="2133104"/>
            </a:xfrm>
            <a:effectLst/>
          </p:grpSpPr>
          <p:sp>
            <p:nvSpPr>
              <p:cNvPr id="70" name="Hexagon 69">
                <a:extLst>
                  <a:ext uri="{FF2B5EF4-FFF2-40B4-BE49-F238E27FC236}">
                    <a16:creationId xmlns:a16="http://schemas.microsoft.com/office/drawing/2014/main" id="{46BBBE82-2243-4700-9340-F89768A3B8AD}"/>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buClr>
                    <a:srgbClr val="000000"/>
                  </a:buClr>
                  <a:defRPr/>
                </a:pPr>
                <a:endParaRPr lang="en-US" sz="1050" kern="0">
                  <a:solidFill>
                    <a:srgbClr val="FFFFFF"/>
                  </a:solidFill>
                  <a:latin typeface="Arial"/>
                  <a:sym typeface="Arial"/>
                </a:endParaRPr>
              </a:p>
            </p:txBody>
          </p:sp>
          <p:sp>
            <p:nvSpPr>
              <p:cNvPr id="71" name="Hexagon 70">
                <a:extLst>
                  <a:ext uri="{FF2B5EF4-FFF2-40B4-BE49-F238E27FC236}">
                    <a16:creationId xmlns:a16="http://schemas.microsoft.com/office/drawing/2014/main" id="{C03421B3-D640-1EEA-4594-2B0A1B8C5E68}"/>
                  </a:ext>
                </a:extLst>
              </p:cNvPr>
              <p:cNvSpPr>
                <a:spLocks noChangeAspect="1"/>
              </p:cNvSpPr>
              <p:nvPr/>
            </p:nvSpPr>
            <p:spPr>
              <a:xfrm rot="19798270">
                <a:off x="1136523" y="1136579"/>
                <a:ext cx="2044958" cy="1762898"/>
              </a:xfrm>
              <a:prstGeom prst="hexagon">
                <a:avLst>
                  <a:gd name="adj" fmla="val 28904"/>
                  <a:gd name="vf" fmla="val 115470"/>
                </a:avLst>
              </a:prstGeom>
              <a:gradFill>
                <a:gsLst>
                  <a:gs pos="0">
                    <a:schemeClr val="tx1"/>
                  </a:gs>
                  <a:gs pos="100000">
                    <a:schemeClr val="accent1"/>
                  </a:gs>
                </a:gsLst>
                <a:lin ang="8100000" scaled="1"/>
              </a:gradFill>
              <a:ln w="2540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algn="ctr" defTabSz="914378">
                  <a:lnSpc>
                    <a:spcPct val="90000"/>
                  </a:lnSpc>
                  <a:buClr>
                    <a:srgbClr val="000000"/>
                  </a:buClr>
                  <a:defRPr/>
                </a:pPr>
                <a:endParaRPr lang="en-US" sz="975" b="1" kern="0">
                  <a:solidFill>
                    <a:srgbClr val="FFFFFF"/>
                  </a:solidFill>
                  <a:latin typeface="Roboto" panose="02000000000000000000" pitchFamily="2" charset="0"/>
                  <a:ea typeface="Roboto" panose="02000000000000000000" pitchFamily="2" charset="0"/>
                  <a:sym typeface="Arial"/>
                </a:endParaRPr>
              </a:p>
            </p:txBody>
          </p:sp>
        </p:grpSp>
        <p:sp>
          <p:nvSpPr>
            <p:cNvPr id="69" name="Oval 68">
              <a:extLst>
                <a:ext uri="{FF2B5EF4-FFF2-40B4-BE49-F238E27FC236}">
                  <a16:creationId xmlns:a16="http://schemas.microsoft.com/office/drawing/2014/main" id="{85501232-CE92-386C-B0A6-C4BCCCCE2000}"/>
                </a:ext>
              </a:extLst>
            </p:cNvPr>
            <p:cNvSpPr>
              <a:spLocks noChangeAspect="1"/>
            </p:cNvSpPr>
            <p:nvPr/>
          </p:nvSpPr>
          <p:spPr>
            <a:xfrm>
              <a:off x="877271" y="3072550"/>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8">
                <a:buClr>
                  <a:srgbClr val="000000"/>
                </a:buClr>
                <a:defRPr/>
              </a:pPr>
              <a:r>
                <a:rPr lang="en-US" sz="1200" kern="0" dirty="0">
                  <a:solidFill>
                    <a:srgbClr val="FFFFFF"/>
                  </a:solidFill>
                  <a:latin typeface="Century Schoolbook" panose="02040604050505020304" pitchFamily="18" charset="0"/>
                  <a:sym typeface="Arial"/>
                </a:rPr>
                <a:t>7</a:t>
              </a:r>
            </a:p>
          </p:txBody>
        </p:sp>
      </p:grpSp>
      <p:sp>
        <p:nvSpPr>
          <p:cNvPr id="72" name="Rectangle 71">
            <a:extLst>
              <a:ext uri="{FF2B5EF4-FFF2-40B4-BE49-F238E27FC236}">
                <a16:creationId xmlns:a16="http://schemas.microsoft.com/office/drawing/2014/main" id="{C2597A77-084E-8C64-C8EA-0E1CEFE9369E}"/>
              </a:ext>
            </a:extLst>
          </p:cNvPr>
          <p:cNvSpPr/>
          <p:nvPr/>
        </p:nvSpPr>
        <p:spPr>
          <a:xfrm>
            <a:off x="4511651" y="5353551"/>
            <a:ext cx="6675120" cy="276999"/>
          </a:xfrm>
          <a:prstGeom prst="rect">
            <a:avLst/>
          </a:prstGeom>
        </p:spPr>
        <p:txBody>
          <a:bodyPr wrap="square" lIns="91440" tIns="45720" rIns="91440" bIns="45720" anchor="ctr">
            <a:spAutoFit/>
          </a:bodyPr>
          <a:lstStyle/>
          <a:p>
            <a:pPr marL="6350" defTabSz="914378">
              <a:spcAft>
                <a:spcPts val="600"/>
              </a:spcAft>
            </a:pPr>
            <a:r>
              <a:rPr lang="en-US" sz="1200" kern="0" dirty="0">
                <a:solidFill>
                  <a:srgbClr val="000000"/>
                </a:solidFill>
                <a:latin typeface="Roboto Light"/>
                <a:ea typeface="Roboto Light"/>
              </a:rPr>
              <a:t>Gene Therapies Considerations</a:t>
            </a:r>
            <a:endParaRPr lang="en-US" sz="1050" kern="0" dirty="0">
              <a:solidFill>
                <a:srgbClr val="000000"/>
              </a:solidFill>
            </a:endParaRPr>
          </a:p>
        </p:txBody>
      </p:sp>
      <p:grpSp>
        <p:nvGrpSpPr>
          <p:cNvPr id="73" name="Group 72">
            <a:extLst>
              <a:ext uri="{FF2B5EF4-FFF2-40B4-BE49-F238E27FC236}">
                <a16:creationId xmlns:a16="http://schemas.microsoft.com/office/drawing/2014/main" id="{C30BCF05-0090-FF54-0F09-1AAE6649CC3F}"/>
              </a:ext>
            </a:extLst>
          </p:cNvPr>
          <p:cNvGrpSpPr>
            <a:grpSpLocks noChangeAspect="1"/>
          </p:cNvGrpSpPr>
          <p:nvPr/>
        </p:nvGrpSpPr>
        <p:grpSpPr>
          <a:xfrm>
            <a:off x="4143852" y="5816207"/>
            <a:ext cx="367160" cy="320126"/>
            <a:chOff x="840379" y="3072550"/>
            <a:chExt cx="489546" cy="426834"/>
          </a:xfrm>
        </p:grpSpPr>
        <p:grpSp>
          <p:nvGrpSpPr>
            <p:cNvPr id="74" name="Group 73">
              <a:extLst>
                <a:ext uri="{FF2B5EF4-FFF2-40B4-BE49-F238E27FC236}">
                  <a16:creationId xmlns:a16="http://schemas.microsoft.com/office/drawing/2014/main" id="{4FC597E9-2AC8-EE33-0DF3-90442329FF8C}"/>
                </a:ext>
              </a:extLst>
            </p:cNvPr>
            <p:cNvGrpSpPr>
              <a:grpSpLocks noChangeAspect="1"/>
            </p:cNvGrpSpPr>
            <p:nvPr/>
          </p:nvGrpSpPr>
          <p:grpSpPr>
            <a:xfrm>
              <a:off x="840379" y="3077360"/>
              <a:ext cx="489546" cy="422024"/>
              <a:chOff x="921803" y="951475"/>
              <a:chExt cx="2474398" cy="2133104"/>
            </a:xfrm>
            <a:effectLst/>
          </p:grpSpPr>
          <p:sp>
            <p:nvSpPr>
              <p:cNvPr id="76" name="Hexagon 75">
                <a:extLst>
                  <a:ext uri="{FF2B5EF4-FFF2-40B4-BE49-F238E27FC236}">
                    <a16:creationId xmlns:a16="http://schemas.microsoft.com/office/drawing/2014/main" id="{01DC4866-59C1-A300-C55D-415308AFDAB7}"/>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buClr>
                    <a:srgbClr val="000000"/>
                  </a:buClr>
                  <a:defRPr/>
                </a:pPr>
                <a:endParaRPr lang="en-US" sz="1050" kern="0">
                  <a:solidFill>
                    <a:srgbClr val="FFFFFF"/>
                  </a:solidFill>
                  <a:latin typeface="Arial"/>
                  <a:sym typeface="Arial"/>
                </a:endParaRPr>
              </a:p>
            </p:txBody>
          </p:sp>
          <p:sp>
            <p:nvSpPr>
              <p:cNvPr id="77" name="Hexagon 76">
                <a:extLst>
                  <a:ext uri="{FF2B5EF4-FFF2-40B4-BE49-F238E27FC236}">
                    <a16:creationId xmlns:a16="http://schemas.microsoft.com/office/drawing/2014/main" id="{4380BC28-37C0-FF00-8C4F-6F2A8B58DBC8}"/>
                  </a:ext>
                </a:extLst>
              </p:cNvPr>
              <p:cNvSpPr>
                <a:spLocks noChangeAspect="1"/>
              </p:cNvSpPr>
              <p:nvPr/>
            </p:nvSpPr>
            <p:spPr>
              <a:xfrm rot="19798270">
                <a:off x="1136523" y="1136579"/>
                <a:ext cx="2044958" cy="1762898"/>
              </a:xfrm>
              <a:prstGeom prst="hexagon">
                <a:avLst>
                  <a:gd name="adj" fmla="val 28904"/>
                  <a:gd name="vf" fmla="val 115470"/>
                </a:avLst>
              </a:prstGeom>
              <a:gradFill>
                <a:gsLst>
                  <a:gs pos="0">
                    <a:schemeClr val="tx1"/>
                  </a:gs>
                  <a:gs pos="100000">
                    <a:schemeClr val="accent1"/>
                  </a:gs>
                </a:gsLst>
                <a:lin ang="8100000" scaled="1"/>
              </a:gradFill>
              <a:ln w="2540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algn="ctr" defTabSz="914378">
                  <a:lnSpc>
                    <a:spcPct val="90000"/>
                  </a:lnSpc>
                  <a:buClr>
                    <a:srgbClr val="000000"/>
                  </a:buClr>
                  <a:defRPr/>
                </a:pPr>
                <a:endParaRPr lang="en-US" sz="975" b="1" kern="0">
                  <a:solidFill>
                    <a:srgbClr val="FFFFFF"/>
                  </a:solidFill>
                  <a:latin typeface="Roboto" panose="02000000000000000000" pitchFamily="2" charset="0"/>
                  <a:ea typeface="Roboto" panose="02000000000000000000" pitchFamily="2" charset="0"/>
                  <a:sym typeface="Arial"/>
                </a:endParaRPr>
              </a:p>
            </p:txBody>
          </p:sp>
        </p:grpSp>
        <p:sp>
          <p:nvSpPr>
            <p:cNvPr id="75" name="Oval 74">
              <a:extLst>
                <a:ext uri="{FF2B5EF4-FFF2-40B4-BE49-F238E27FC236}">
                  <a16:creationId xmlns:a16="http://schemas.microsoft.com/office/drawing/2014/main" id="{61C3A9FF-2BE6-B42D-CB34-76EAB5B9726C}"/>
                </a:ext>
              </a:extLst>
            </p:cNvPr>
            <p:cNvSpPr>
              <a:spLocks noChangeAspect="1"/>
            </p:cNvSpPr>
            <p:nvPr/>
          </p:nvSpPr>
          <p:spPr>
            <a:xfrm>
              <a:off x="877271" y="3072550"/>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8">
                <a:buClr>
                  <a:srgbClr val="000000"/>
                </a:buClr>
                <a:defRPr/>
              </a:pPr>
              <a:r>
                <a:rPr lang="en-US" sz="1200" kern="0" dirty="0">
                  <a:solidFill>
                    <a:srgbClr val="FFFFFF"/>
                  </a:solidFill>
                  <a:latin typeface="Century Schoolbook" panose="02040604050505020304" pitchFamily="18" charset="0"/>
                  <a:sym typeface="Arial"/>
                </a:rPr>
                <a:t>8</a:t>
              </a:r>
            </a:p>
          </p:txBody>
        </p:sp>
      </p:grpSp>
      <p:sp>
        <p:nvSpPr>
          <p:cNvPr id="78" name="Rectangle 77">
            <a:extLst>
              <a:ext uri="{FF2B5EF4-FFF2-40B4-BE49-F238E27FC236}">
                <a16:creationId xmlns:a16="http://schemas.microsoft.com/office/drawing/2014/main" id="{F28047B8-6D41-375F-AEC0-BDC800551C56}"/>
              </a:ext>
            </a:extLst>
          </p:cNvPr>
          <p:cNvSpPr/>
          <p:nvPr/>
        </p:nvSpPr>
        <p:spPr>
          <a:xfrm>
            <a:off x="4565570" y="5882926"/>
            <a:ext cx="6675120" cy="276999"/>
          </a:xfrm>
          <a:prstGeom prst="rect">
            <a:avLst/>
          </a:prstGeom>
        </p:spPr>
        <p:txBody>
          <a:bodyPr wrap="square" lIns="91440" tIns="45720" rIns="91440" bIns="45720" anchor="ctr">
            <a:spAutoFit/>
          </a:bodyPr>
          <a:lstStyle/>
          <a:p>
            <a:pPr marL="6350" defTabSz="914378">
              <a:spcAft>
                <a:spcPts val="600"/>
              </a:spcAft>
            </a:pPr>
            <a:r>
              <a:rPr lang="en-US" sz="1200" kern="0" dirty="0">
                <a:solidFill>
                  <a:srgbClr val="000000"/>
                </a:solidFill>
                <a:latin typeface="Roboto Light"/>
                <a:ea typeface="Roboto Light"/>
              </a:rPr>
              <a:t>Q &amp; A</a:t>
            </a:r>
            <a:endParaRPr lang="en-US" sz="1050" kern="0" dirty="0">
              <a:solidFill>
                <a:srgbClr val="000000"/>
              </a:solidFill>
            </a:endParaRPr>
          </a:p>
        </p:txBody>
      </p:sp>
    </p:spTree>
    <p:extLst>
      <p:ext uri="{BB962C8B-B14F-4D97-AF65-F5344CB8AC3E}">
        <p14:creationId xmlns:p14="http://schemas.microsoft.com/office/powerpoint/2010/main" val="1445585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
            <a:ext cx="3700271" cy="1377695"/>
          </a:xfrm>
          <a:prstGeom prst="rect">
            <a:avLst/>
          </a:prstGeom>
        </p:spPr>
      </p:pic>
      <p:pic>
        <p:nvPicPr>
          <p:cNvPr id="3" name="object 3"/>
          <p:cNvPicPr/>
          <p:nvPr/>
        </p:nvPicPr>
        <p:blipFill>
          <a:blip r:embed="rId3" cstate="print"/>
          <a:stretch>
            <a:fillRect/>
          </a:stretch>
        </p:blipFill>
        <p:spPr>
          <a:xfrm>
            <a:off x="11106911" y="6421121"/>
            <a:ext cx="841247" cy="156463"/>
          </a:xfrm>
          <a:prstGeom prst="rect">
            <a:avLst/>
          </a:prstGeom>
        </p:spPr>
      </p:pic>
      <p:grpSp>
        <p:nvGrpSpPr>
          <p:cNvPr id="4" name="object 4"/>
          <p:cNvGrpSpPr/>
          <p:nvPr/>
        </p:nvGrpSpPr>
        <p:grpSpPr>
          <a:xfrm>
            <a:off x="0" y="-1"/>
            <a:ext cx="6459051" cy="6858000"/>
            <a:chOff x="0" y="-1"/>
            <a:chExt cx="5443220" cy="5143500"/>
          </a:xfrm>
        </p:grpSpPr>
        <p:pic>
          <p:nvPicPr>
            <p:cNvPr id="5" name="object 5"/>
            <p:cNvPicPr/>
            <p:nvPr/>
          </p:nvPicPr>
          <p:blipFill>
            <a:blip r:embed="rId4" cstate="print"/>
            <a:stretch>
              <a:fillRect/>
            </a:stretch>
          </p:blipFill>
          <p:spPr>
            <a:xfrm>
              <a:off x="0" y="0"/>
              <a:ext cx="3672839" cy="5143499"/>
            </a:xfrm>
            <a:prstGeom prst="rect">
              <a:avLst/>
            </a:prstGeom>
          </p:spPr>
        </p:pic>
        <p:sp>
          <p:nvSpPr>
            <p:cNvPr id="6" name="object 6"/>
            <p:cNvSpPr/>
            <p:nvPr/>
          </p:nvSpPr>
          <p:spPr>
            <a:xfrm>
              <a:off x="121920" y="-1"/>
              <a:ext cx="847725" cy="1512570"/>
            </a:xfrm>
            <a:custGeom>
              <a:avLst/>
              <a:gdLst/>
              <a:ahLst/>
              <a:cxnLst/>
              <a:rect l="l" t="t" r="r" b="b"/>
              <a:pathLst>
                <a:path w="847725" h="1512570">
                  <a:moveTo>
                    <a:pt x="0" y="1512138"/>
                  </a:moveTo>
                  <a:lnTo>
                    <a:pt x="38" y="489978"/>
                  </a:lnTo>
                  <a:lnTo>
                    <a:pt x="847458" y="0"/>
                  </a:lnTo>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121917" y="0"/>
              <a:ext cx="1778000" cy="2022475"/>
            </a:xfrm>
            <a:custGeom>
              <a:avLst/>
              <a:gdLst/>
              <a:ahLst/>
              <a:cxnLst/>
              <a:rect l="l" t="t" r="r" b="b"/>
              <a:pathLst>
                <a:path w="1778000" h="2022475">
                  <a:moveTo>
                    <a:pt x="937742" y="0"/>
                  </a:moveTo>
                  <a:lnTo>
                    <a:pt x="1777987" y="484098"/>
                  </a:lnTo>
                  <a:lnTo>
                    <a:pt x="1777936" y="1506245"/>
                  </a:lnTo>
                  <a:lnTo>
                    <a:pt x="885469" y="2022284"/>
                  </a:lnTo>
                  <a:lnTo>
                    <a:pt x="0" y="1512138"/>
                  </a:lnTo>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8" name="object 8"/>
            <p:cNvSpPr/>
            <p:nvPr/>
          </p:nvSpPr>
          <p:spPr>
            <a:xfrm>
              <a:off x="1898904" y="-1"/>
              <a:ext cx="847725" cy="1512570"/>
            </a:xfrm>
            <a:custGeom>
              <a:avLst/>
              <a:gdLst/>
              <a:ahLst/>
              <a:cxnLst/>
              <a:rect l="l" t="t" r="r" b="b"/>
              <a:pathLst>
                <a:path w="847725" h="1512570">
                  <a:moveTo>
                    <a:pt x="0" y="1512138"/>
                  </a:moveTo>
                  <a:lnTo>
                    <a:pt x="38" y="489978"/>
                  </a:lnTo>
                  <a:lnTo>
                    <a:pt x="847458" y="0"/>
                  </a:lnTo>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9" name="object 9"/>
            <p:cNvSpPr/>
            <p:nvPr/>
          </p:nvSpPr>
          <p:spPr>
            <a:xfrm>
              <a:off x="1898901" y="0"/>
              <a:ext cx="1778000" cy="2022475"/>
            </a:xfrm>
            <a:custGeom>
              <a:avLst/>
              <a:gdLst/>
              <a:ahLst/>
              <a:cxnLst/>
              <a:rect l="l" t="t" r="r" b="b"/>
              <a:pathLst>
                <a:path w="1778000" h="2022475">
                  <a:moveTo>
                    <a:pt x="937742" y="0"/>
                  </a:moveTo>
                  <a:lnTo>
                    <a:pt x="1777987" y="484098"/>
                  </a:lnTo>
                  <a:lnTo>
                    <a:pt x="1777936" y="1506245"/>
                  </a:lnTo>
                  <a:lnTo>
                    <a:pt x="885469" y="2022284"/>
                  </a:lnTo>
                  <a:lnTo>
                    <a:pt x="0" y="1512138"/>
                  </a:lnTo>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10" name="object 10"/>
            <p:cNvSpPr/>
            <p:nvPr/>
          </p:nvSpPr>
          <p:spPr>
            <a:xfrm>
              <a:off x="1004316" y="5"/>
              <a:ext cx="635" cy="1007110"/>
            </a:xfrm>
            <a:custGeom>
              <a:avLst/>
              <a:gdLst/>
              <a:ahLst/>
              <a:cxnLst/>
              <a:rect l="l" t="t" r="r" b="b"/>
              <a:pathLst>
                <a:path w="634" h="1007110">
                  <a:moveTo>
                    <a:pt x="0" y="1006563"/>
                  </a:moveTo>
                  <a:lnTo>
                    <a:pt x="38" y="0"/>
                  </a:lnTo>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11" name="object 11"/>
            <p:cNvSpPr/>
            <p:nvPr/>
          </p:nvSpPr>
          <p:spPr>
            <a:xfrm>
              <a:off x="1004314" y="0"/>
              <a:ext cx="1778000" cy="1516380"/>
            </a:xfrm>
            <a:custGeom>
              <a:avLst/>
              <a:gdLst/>
              <a:ahLst/>
              <a:cxnLst/>
              <a:rect l="l" t="t" r="r" b="b"/>
              <a:pathLst>
                <a:path w="1778000" h="1516380">
                  <a:moveTo>
                    <a:pt x="1777987" y="0"/>
                  </a:moveTo>
                  <a:lnTo>
                    <a:pt x="1777936" y="1000683"/>
                  </a:lnTo>
                  <a:lnTo>
                    <a:pt x="885469" y="1516380"/>
                  </a:lnTo>
                  <a:lnTo>
                    <a:pt x="0" y="1006563"/>
                  </a:lnTo>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12" name="object 12"/>
            <p:cNvSpPr/>
            <p:nvPr/>
          </p:nvSpPr>
          <p:spPr>
            <a:xfrm>
              <a:off x="2781300" y="5"/>
              <a:ext cx="635" cy="1007110"/>
            </a:xfrm>
            <a:custGeom>
              <a:avLst/>
              <a:gdLst/>
              <a:ahLst/>
              <a:cxnLst/>
              <a:rect l="l" t="t" r="r" b="b"/>
              <a:pathLst>
                <a:path w="635" h="1007110">
                  <a:moveTo>
                    <a:pt x="0" y="1006563"/>
                  </a:moveTo>
                  <a:lnTo>
                    <a:pt x="38" y="0"/>
                  </a:lnTo>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13" name="object 13"/>
            <p:cNvSpPr/>
            <p:nvPr/>
          </p:nvSpPr>
          <p:spPr>
            <a:xfrm>
              <a:off x="2781298" y="0"/>
              <a:ext cx="1778000" cy="1516380"/>
            </a:xfrm>
            <a:custGeom>
              <a:avLst/>
              <a:gdLst/>
              <a:ahLst/>
              <a:cxnLst/>
              <a:rect l="l" t="t" r="r" b="b"/>
              <a:pathLst>
                <a:path w="1778000" h="1516380">
                  <a:moveTo>
                    <a:pt x="1777987" y="0"/>
                  </a:moveTo>
                  <a:lnTo>
                    <a:pt x="1777936" y="1000683"/>
                  </a:lnTo>
                  <a:lnTo>
                    <a:pt x="885469" y="1516380"/>
                  </a:lnTo>
                  <a:lnTo>
                    <a:pt x="0" y="1006563"/>
                  </a:lnTo>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14" name="object 14"/>
            <p:cNvSpPr/>
            <p:nvPr/>
          </p:nvSpPr>
          <p:spPr>
            <a:xfrm>
              <a:off x="0" y="496820"/>
              <a:ext cx="1017905" cy="2048510"/>
            </a:xfrm>
            <a:custGeom>
              <a:avLst/>
              <a:gdLst/>
              <a:ahLst/>
              <a:cxnLst/>
              <a:rect l="l" t="t" r="r" b="b"/>
              <a:pathLst>
                <a:path w="1017905" h="2048510">
                  <a:moveTo>
                    <a:pt x="0" y="76631"/>
                  </a:moveTo>
                  <a:lnTo>
                    <a:pt x="132486" y="0"/>
                  </a:lnTo>
                  <a:lnTo>
                    <a:pt x="1017574" y="510120"/>
                  </a:lnTo>
                  <a:lnTo>
                    <a:pt x="1017524" y="1532204"/>
                  </a:lnTo>
                  <a:lnTo>
                    <a:pt x="125437" y="2048205"/>
                  </a:lnTo>
                  <a:lnTo>
                    <a:pt x="0" y="1975916"/>
                  </a:lnTo>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15" name="object 15"/>
            <p:cNvSpPr/>
            <p:nvPr/>
          </p:nvSpPr>
          <p:spPr>
            <a:xfrm>
              <a:off x="0" y="1524006"/>
              <a:ext cx="1005840" cy="2048510"/>
            </a:xfrm>
            <a:custGeom>
              <a:avLst/>
              <a:gdLst/>
              <a:ahLst/>
              <a:cxnLst/>
              <a:rect l="l" t="t" r="r" b="b"/>
              <a:pathLst>
                <a:path w="1005840" h="2048510">
                  <a:moveTo>
                    <a:pt x="0" y="68910"/>
                  </a:moveTo>
                  <a:lnTo>
                    <a:pt x="119278" y="0"/>
                  </a:lnTo>
                  <a:lnTo>
                    <a:pt x="1005370" y="510108"/>
                  </a:lnTo>
                  <a:lnTo>
                    <a:pt x="1005319" y="1532191"/>
                  </a:lnTo>
                  <a:lnTo>
                    <a:pt x="112229" y="2048205"/>
                  </a:lnTo>
                  <a:lnTo>
                    <a:pt x="0" y="1983587"/>
                  </a:lnTo>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16" name="object 16"/>
            <p:cNvSpPr/>
            <p:nvPr/>
          </p:nvSpPr>
          <p:spPr>
            <a:xfrm>
              <a:off x="1002791" y="1524006"/>
              <a:ext cx="1778000" cy="2048510"/>
            </a:xfrm>
            <a:custGeom>
              <a:avLst/>
              <a:gdLst/>
              <a:ahLst/>
              <a:cxnLst/>
              <a:rect l="l" t="t" r="r" b="b"/>
              <a:pathLst>
                <a:path w="1778000" h="2048510">
                  <a:moveTo>
                    <a:pt x="0" y="1538084"/>
                  </a:moveTo>
                  <a:lnTo>
                    <a:pt x="38" y="515988"/>
                  </a:lnTo>
                  <a:lnTo>
                    <a:pt x="892517" y="0"/>
                  </a:lnTo>
                  <a:lnTo>
                    <a:pt x="1777987" y="510108"/>
                  </a:lnTo>
                  <a:lnTo>
                    <a:pt x="1777936" y="1532191"/>
                  </a:lnTo>
                  <a:lnTo>
                    <a:pt x="885469" y="2048205"/>
                  </a:lnTo>
                  <a:lnTo>
                    <a:pt x="0" y="1538084"/>
                  </a:lnTo>
                  <a:close/>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17" name="object 17"/>
            <p:cNvSpPr/>
            <p:nvPr/>
          </p:nvSpPr>
          <p:spPr>
            <a:xfrm>
              <a:off x="2778251" y="1524006"/>
              <a:ext cx="1778000" cy="2048510"/>
            </a:xfrm>
            <a:custGeom>
              <a:avLst/>
              <a:gdLst/>
              <a:ahLst/>
              <a:cxnLst/>
              <a:rect l="l" t="t" r="r" b="b"/>
              <a:pathLst>
                <a:path w="1778000" h="2048510">
                  <a:moveTo>
                    <a:pt x="0" y="1538084"/>
                  </a:moveTo>
                  <a:lnTo>
                    <a:pt x="38" y="515988"/>
                  </a:lnTo>
                  <a:lnTo>
                    <a:pt x="892517" y="0"/>
                  </a:lnTo>
                  <a:lnTo>
                    <a:pt x="1777987" y="510108"/>
                  </a:lnTo>
                  <a:lnTo>
                    <a:pt x="1777936" y="1532191"/>
                  </a:lnTo>
                  <a:lnTo>
                    <a:pt x="885469" y="2048205"/>
                  </a:lnTo>
                  <a:lnTo>
                    <a:pt x="0" y="1538084"/>
                  </a:lnTo>
                  <a:close/>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18" name="object 18"/>
            <p:cNvSpPr/>
            <p:nvPr/>
          </p:nvSpPr>
          <p:spPr>
            <a:xfrm>
              <a:off x="112776" y="2040641"/>
              <a:ext cx="1778000" cy="2048510"/>
            </a:xfrm>
            <a:custGeom>
              <a:avLst/>
              <a:gdLst/>
              <a:ahLst/>
              <a:cxnLst/>
              <a:rect l="l" t="t" r="r" b="b"/>
              <a:pathLst>
                <a:path w="1778000" h="2048510">
                  <a:moveTo>
                    <a:pt x="0" y="1538084"/>
                  </a:moveTo>
                  <a:lnTo>
                    <a:pt x="38" y="515988"/>
                  </a:lnTo>
                  <a:lnTo>
                    <a:pt x="892517" y="0"/>
                  </a:lnTo>
                  <a:lnTo>
                    <a:pt x="1777987" y="510108"/>
                  </a:lnTo>
                  <a:lnTo>
                    <a:pt x="1777936" y="1532191"/>
                  </a:lnTo>
                  <a:lnTo>
                    <a:pt x="885469" y="2048205"/>
                  </a:lnTo>
                  <a:lnTo>
                    <a:pt x="0" y="1538084"/>
                  </a:lnTo>
                  <a:close/>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19" name="object 19"/>
            <p:cNvSpPr/>
            <p:nvPr/>
          </p:nvSpPr>
          <p:spPr>
            <a:xfrm>
              <a:off x="1889760" y="2040641"/>
              <a:ext cx="1778000" cy="2048510"/>
            </a:xfrm>
            <a:custGeom>
              <a:avLst/>
              <a:gdLst/>
              <a:ahLst/>
              <a:cxnLst/>
              <a:rect l="l" t="t" r="r" b="b"/>
              <a:pathLst>
                <a:path w="1778000" h="2048510">
                  <a:moveTo>
                    <a:pt x="0" y="1538084"/>
                  </a:moveTo>
                  <a:lnTo>
                    <a:pt x="38" y="515988"/>
                  </a:lnTo>
                  <a:lnTo>
                    <a:pt x="892517" y="0"/>
                  </a:lnTo>
                  <a:lnTo>
                    <a:pt x="1777987" y="510108"/>
                  </a:lnTo>
                  <a:lnTo>
                    <a:pt x="1777936" y="1532191"/>
                  </a:lnTo>
                  <a:lnTo>
                    <a:pt x="885469" y="2048205"/>
                  </a:lnTo>
                  <a:lnTo>
                    <a:pt x="0" y="1538084"/>
                  </a:lnTo>
                  <a:close/>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sp>
          <p:nvSpPr>
            <p:cNvPr id="20" name="object 20"/>
            <p:cNvSpPr/>
            <p:nvPr/>
          </p:nvSpPr>
          <p:spPr>
            <a:xfrm>
              <a:off x="3665220" y="2040641"/>
              <a:ext cx="1778000" cy="2048510"/>
            </a:xfrm>
            <a:custGeom>
              <a:avLst/>
              <a:gdLst/>
              <a:ahLst/>
              <a:cxnLst/>
              <a:rect l="l" t="t" r="r" b="b"/>
              <a:pathLst>
                <a:path w="1778000" h="2048510">
                  <a:moveTo>
                    <a:pt x="0" y="1538084"/>
                  </a:moveTo>
                  <a:lnTo>
                    <a:pt x="38" y="515988"/>
                  </a:lnTo>
                  <a:lnTo>
                    <a:pt x="892517" y="0"/>
                  </a:lnTo>
                  <a:lnTo>
                    <a:pt x="1777987" y="510108"/>
                  </a:lnTo>
                  <a:lnTo>
                    <a:pt x="1777936" y="1532191"/>
                  </a:lnTo>
                  <a:lnTo>
                    <a:pt x="885469" y="2048205"/>
                  </a:lnTo>
                  <a:lnTo>
                    <a:pt x="0" y="1538084"/>
                  </a:lnTo>
                  <a:close/>
                </a:path>
              </a:pathLst>
            </a:custGeom>
            <a:ln w="9525">
              <a:solidFill>
                <a:srgbClr val="E8EBEE"/>
              </a:solidFill>
            </a:ln>
          </p:spPr>
          <p:txBody>
            <a:bodyPr wrap="square" lIns="0" tIns="0" rIns="0" bIns="0" rtlCol="0"/>
            <a:lstStyle/>
            <a:p>
              <a:pPr defTabSz="1219170"/>
              <a:endParaRPr sz="2400" kern="0">
                <a:solidFill>
                  <a:sysClr val="windowText" lastClr="000000"/>
                </a:solidFill>
              </a:endParaRPr>
            </a:p>
          </p:txBody>
        </p:sp>
      </p:grpSp>
      <p:grpSp>
        <p:nvGrpSpPr>
          <p:cNvPr id="39" name="object 39"/>
          <p:cNvGrpSpPr/>
          <p:nvPr/>
        </p:nvGrpSpPr>
        <p:grpSpPr>
          <a:xfrm>
            <a:off x="698925" y="953013"/>
            <a:ext cx="2807127" cy="4393184"/>
            <a:chOff x="295656" y="836676"/>
            <a:chExt cx="2660522" cy="3982218"/>
          </a:xfrm>
        </p:grpSpPr>
        <p:pic>
          <p:nvPicPr>
            <p:cNvPr id="40" name="object 40"/>
            <p:cNvPicPr/>
            <p:nvPr/>
          </p:nvPicPr>
          <p:blipFill>
            <a:blip r:embed="rId5" cstate="print"/>
            <a:stretch>
              <a:fillRect/>
            </a:stretch>
          </p:blipFill>
          <p:spPr>
            <a:xfrm>
              <a:off x="295656" y="836676"/>
              <a:ext cx="1946147" cy="2217419"/>
            </a:xfrm>
            <a:prstGeom prst="rect">
              <a:avLst/>
            </a:prstGeom>
          </p:spPr>
        </p:pic>
        <p:pic>
          <p:nvPicPr>
            <p:cNvPr id="41" name="object 41"/>
            <p:cNvPicPr/>
            <p:nvPr/>
          </p:nvPicPr>
          <p:blipFill>
            <a:blip r:embed="rId6" cstate="print"/>
            <a:stretch>
              <a:fillRect/>
            </a:stretch>
          </p:blipFill>
          <p:spPr>
            <a:xfrm>
              <a:off x="452628" y="978407"/>
              <a:ext cx="1667255" cy="1920239"/>
            </a:xfrm>
            <a:prstGeom prst="rect">
              <a:avLst/>
            </a:prstGeom>
          </p:spPr>
        </p:pic>
        <p:sp>
          <p:nvSpPr>
            <p:cNvPr id="42" name="object 42"/>
            <p:cNvSpPr/>
            <p:nvPr/>
          </p:nvSpPr>
          <p:spPr>
            <a:xfrm>
              <a:off x="1045462" y="2616707"/>
              <a:ext cx="1910714" cy="2202180"/>
            </a:xfrm>
            <a:custGeom>
              <a:avLst/>
              <a:gdLst/>
              <a:ahLst/>
              <a:cxnLst/>
              <a:rect l="l" t="t" r="r" b="b"/>
              <a:pathLst>
                <a:path w="1910714" h="2202179">
                  <a:moveTo>
                    <a:pt x="958532" y="0"/>
                  </a:moveTo>
                  <a:lnTo>
                    <a:pt x="50" y="554266"/>
                  </a:lnTo>
                  <a:lnTo>
                    <a:pt x="0" y="1653463"/>
                  </a:lnTo>
                  <a:lnTo>
                    <a:pt x="952119" y="2202078"/>
                  </a:lnTo>
                  <a:lnTo>
                    <a:pt x="1910613" y="1647812"/>
                  </a:lnTo>
                  <a:lnTo>
                    <a:pt x="1910651" y="548601"/>
                  </a:lnTo>
                  <a:lnTo>
                    <a:pt x="95853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43" name="object 43"/>
            <p:cNvSpPr/>
            <p:nvPr/>
          </p:nvSpPr>
          <p:spPr>
            <a:xfrm>
              <a:off x="1045464" y="2616714"/>
              <a:ext cx="1910714" cy="2202180"/>
            </a:xfrm>
            <a:custGeom>
              <a:avLst/>
              <a:gdLst/>
              <a:ahLst/>
              <a:cxnLst/>
              <a:rect l="l" t="t" r="r" b="b"/>
              <a:pathLst>
                <a:path w="1910714" h="2202179">
                  <a:moveTo>
                    <a:pt x="0" y="1653463"/>
                  </a:moveTo>
                  <a:lnTo>
                    <a:pt x="50" y="554253"/>
                  </a:lnTo>
                  <a:lnTo>
                    <a:pt x="958532" y="0"/>
                  </a:lnTo>
                  <a:lnTo>
                    <a:pt x="1910651" y="548601"/>
                  </a:lnTo>
                  <a:lnTo>
                    <a:pt x="1910613" y="1647812"/>
                  </a:lnTo>
                  <a:lnTo>
                    <a:pt x="952119" y="2202065"/>
                  </a:lnTo>
                  <a:lnTo>
                    <a:pt x="0" y="1653463"/>
                  </a:lnTo>
                  <a:close/>
                </a:path>
              </a:pathLst>
            </a:custGeom>
            <a:ln w="12700">
              <a:solidFill>
                <a:srgbClr val="BDBDBD"/>
              </a:solidFill>
            </a:ln>
          </p:spPr>
          <p:txBody>
            <a:bodyPr wrap="square" lIns="0" tIns="0" rIns="0" bIns="0" rtlCol="0"/>
            <a:lstStyle/>
            <a:p>
              <a:pPr defTabSz="1219170"/>
              <a:endParaRPr sz="2400" kern="0">
                <a:solidFill>
                  <a:sysClr val="windowText" lastClr="000000"/>
                </a:solidFill>
              </a:endParaRPr>
            </a:p>
          </p:txBody>
        </p:sp>
        <p:sp>
          <p:nvSpPr>
            <p:cNvPr id="44" name="object 44"/>
            <p:cNvSpPr/>
            <p:nvPr/>
          </p:nvSpPr>
          <p:spPr>
            <a:xfrm>
              <a:off x="1211577" y="2808732"/>
              <a:ext cx="1578610" cy="1819275"/>
            </a:xfrm>
            <a:custGeom>
              <a:avLst/>
              <a:gdLst/>
              <a:ahLst/>
              <a:cxnLst/>
              <a:rect l="l" t="t" r="r" b="b"/>
              <a:pathLst>
                <a:path w="1578610" h="1819275">
                  <a:moveTo>
                    <a:pt x="791781" y="0"/>
                  </a:moveTo>
                  <a:lnTo>
                    <a:pt x="38" y="457873"/>
                  </a:lnTo>
                  <a:lnTo>
                    <a:pt x="0" y="1365923"/>
                  </a:lnTo>
                  <a:lnTo>
                    <a:pt x="786472" y="1819122"/>
                  </a:lnTo>
                  <a:lnTo>
                    <a:pt x="1578203" y="1361249"/>
                  </a:lnTo>
                  <a:lnTo>
                    <a:pt x="1578241" y="453199"/>
                  </a:lnTo>
                  <a:lnTo>
                    <a:pt x="791781" y="0"/>
                  </a:lnTo>
                  <a:close/>
                </a:path>
              </a:pathLst>
            </a:custGeom>
            <a:solidFill>
              <a:srgbClr val="13289B">
                <a:alpha val="10194"/>
              </a:srgbClr>
            </a:solidFill>
          </p:spPr>
          <p:txBody>
            <a:bodyPr wrap="square" lIns="0" tIns="0" rIns="0" bIns="0" rtlCol="0"/>
            <a:lstStyle/>
            <a:p>
              <a:pPr defTabSz="1219170"/>
              <a:endParaRPr sz="2400" kern="0">
                <a:solidFill>
                  <a:sysClr val="windowText" lastClr="000000"/>
                </a:solidFill>
              </a:endParaRPr>
            </a:p>
          </p:txBody>
        </p:sp>
        <p:pic>
          <p:nvPicPr>
            <p:cNvPr id="45" name="object 45"/>
            <p:cNvPicPr/>
            <p:nvPr/>
          </p:nvPicPr>
          <p:blipFill>
            <a:blip r:embed="rId7" cstate="print"/>
            <a:stretch>
              <a:fillRect/>
            </a:stretch>
          </p:blipFill>
          <p:spPr>
            <a:xfrm>
              <a:off x="717804" y="1635264"/>
              <a:ext cx="1187195" cy="585203"/>
            </a:xfrm>
            <a:prstGeom prst="rect">
              <a:avLst/>
            </a:prstGeom>
          </p:spPr>
        </p:pic>
        <p:pic>
          <p:nvPicPr>
            <p:cNvPr id="46" name="object 46"/>
            <p:cNvPicPr/>
            <p:nvPr/>
          </p:nvPicPr>
          <p:blipFill>
            <a:blip r:embed="rId8" cstate="print"/>
            <a:stretch>
              <a:fillRect/>
            </a:stretch>
          </p:blipFill>
          <p:spPr>
            <a:xfrm>
              <a:off x="1271016" y="3474720"/>
              <a:ext cx="1420367" cy="492251"/>
            </a:xfrm>
            <a:prstGeom prst="rect">
              <a:avLst/>
            </a:prstGeom>
          </p:spPr>
        </p:pic>
      </p:grpSp>
      <p:sp>
        <p:nvSpPr>
          <p:cNvPr id="47" name="object 47"/>
          <p:cNvSpPr txBox="1">
            <a:spLocks noGrp="1"/>
          </p:cNvSpPr>
          <p:nvPr>
            <p:ph type="title"/>
          </p:nvPr>
        </p:nvSpPr>
        <p:spPr>
          <a:xfrm>
            <a:off x="4695440" y="186192"/>
            <a:ext cx="7252717" cy="666838"/>
          </a:xfrm>
          <a:prstGeom prst="rect">
            <a:avLst/>
          </a:prstGeom>
        </p:spPr>
        <p:txBody>
          <a:bodyPr vert="horz" wrap="square" lIns="0" tIns="148833" rIns="0" bIns="0" rtlCol="0" anchor="b">
            <a:spAutoFit/>
          </a:bodyPr>
          <a:lstStyle/>
          <a:p>
            <a:pPr marR="6773" algn="ctr">
              <a:lnSpc>
                <a:spcPts val="4400"/>
              </a:lnSpc>
              <a:spcBef>
                <a:spcPts val="339"/>
              </a:spcBef>
            </a:pPr>
            <a:r>
              <a:rPr sz="3200" spc="-13" dirty="0">
                <a:latin typeface="Cambria" panose="02040503050406030204" pitchFamily="18" charset="0"/>
                <a:ea typeface="Cambria" panose="02040503050406030204" pitchFamily="18" charset="0"/>
              </a:rPr>
              <a:t>Strategic</a:t>
            </a:r>
            <a:r>
              <a:rPr lang="en-US" sz="3200" spc="-13" dirty="0">
                <a:latin typeface="Cambria" panose="02040503050406030204" pitchFamily="18" charset="0"/>
                <a:ea typeface="Cambria" panose="02040503050406030204" pitchFamily="18" charset="0"/>
              </a:rPr>
              <a:t> </a:t>
            </a:r>
            <a:r>
              <a:rPr sz="3200" spc="-13" dirty="0">
                <a:latin typeface="Cambria" panose="02040503050406030204" pitchFamily="18" charset="0"/>
                <a:ea typeface="Cambria" panose="02040503050406030204" pitchFamily="18" charset="0"/>
              </a:rPr>
              <a:t>Partnership</a:t>
            </a:r>
            <a:r>
              <a:rPr lang="en-US" sz="3200" spc="-13" dirty="0">
                <a:latin typeface="Cambria" panose="02040503050406030204" pitchFamily="18" charset="0"/>
                <a:ea typeface="Cambria" panose="02040503050406030204" pitchFamily="18" charset="0"/>
              </a:rPr>
              <a:t> </a:t>
            </a:r>
            <a:r>
              <a:rPr sz="3200" dirty="0">
                <a:latin typeface="Cambria" panose="02040503050406030204" pitchFamily="18" charset="0"/>
                <a:ea typeface="Cambria" panose="02040503050406030204" pitchFamily="18" charset="0"/>
              </a:rPr>
              <a:t>for</a:t>
            </a:r>
            <a:r>
              <a:rPr sz="3200" spc="-113" dirty="0">
                <a:latin typeface="Cambria" panose="02040503050406030204" pitchFamily="18" charset="0"/>
                <a:ea typeface="Cambria" panose="02040503050406030204" pitchFamily="18" charset="0"/>
              </a:rPr>
              <a:t> </a:t>
            </a:r>
            <a:r>
              <a:rPr lang="en-US" sz="3200" spc="-113" dirty="0">
                <a:latin typeface="Cambria" panose="02040503050406030204" pitchFamily="18" charset="0"/>
                <a:ea typeface="Cambria" panose="02040503050406030204" pitchFamily="18" charset="0"/>
              </a:rPr>
              <a:t>R</a:t>
            </a:r>
            <a:r>
              <a:rPr lang="en-US" sz="2667" spc="-113" dirty="0">
                <a:latin typeface="Cambria" panose="02040503050406030204" pitchFamily="18" charset="0"/>
                <a:ea typeface="Cambria" panose="02040503050406030204" pitchFamily="18" charset="0"/>
              </a:rPr>
              <a:t>x</a:t>
            </a:r>
            <a:r>
              <a:rPr lang="en-US" sz="3200" spc="-113" dirty="0">
                <a:latin typeface="Cambria" panose="02040503050406030204" pitchFamily="18" charset="0"/>
                <a:ea typeface="Cambria" panose="02040503050406030204" pitchFamily="18" charset="0"/>
              </a:rPr>
              <a:t> </a:t>
            </a:r>
            <a:r>
              <a:rPr lang="en-US" sz="3200" spc="-13" dirty="0">
                <a:latin typeface="Cambria" panose="02040503050406030204" pitchFamily="18" charset="0"/>
                <a:ea typeface="Cambria" panose="02040503050406030204" pitchFamily="18" charset="0"/>
              </a:rPr>
              <a:t>Improvement</a:t>
            </a:r>
            <a:endParaRPr sz="3200" spc="-13" dirty="0">
              <a:latin typeface="Cambria" panose="02040503050406030204" pitchFamily="18" charset="0"/>
              <a:ea typeface="Cambria" panose="02040503050406030204" pitchFamily="18" charset="0"/>
            </a:endParaRPr>
          </a:p>
        </p:txBody>
      </p:sp>
      <p:sp>
        <p:nvSpPr>
          <p:cNvPr id="49" name="object 49"/>
          <p:cNvSpPr txBox="1">
            <a:spLocks noGrp="1"/>
          </p:cNvSpPr>
          <p:nvPr>
            <p:ph type="sldNum" sz="quarter" idx="7"/>
          </p:nvPr>
        </p:nvSpPr>
        <p:spPr>
          <a:xfrm>
            <a:off x="242232" y="6455691"/>
            <a:ext cx="2503593" cy="123111"/>
          </a:xfrm>
          <a:prstGeom prst="rect">
            <a:avLst/>
          </a:prstGeom>
        </p:spPr>
        <p:txBody>
          <a:bodyPr vert="horz" wrap="square" lIns="0" tIns="0" rIns="0" bIns="0" rtlCol="0">
            <a:spAutoFit/>
          </a:bodyPr>
          <a:lstStyle>
            <a:defPPr>
              <a:defRPr kern="0"/>
            </a:defPPr>
            <a:lvl1pPr>
              <a:defRPr sz="800" b="0" i="0">
                <a:solidFill>
                  <a:srgbClr val="8D9EB0"/>
                </a:solidFill>
                <a:latin typeface="Roboto Lt"/>
                <a:cs typeface="Roboto Lt"/>
              </a:defRPr>
            </a:lvl1pPr>
          </a:lstStyle>
          <a:p>
            <a:pPr marL="50799" defTabSz="1219170">
              <a:spcBef>
                <a:spcPts val="73"/>
              </a:spcBef>
            </a:pPr>
            <a:fld id="{81D60167-4931-47E6-BA6A-407CBD079E47}" type="slidenum">
              <a:rPr lang="en-US" kern="0"/>
              <a:pPr marL="50799" defTabSz="1219170">
                <a:spcBef>
                  <a:spcPts val="73"/>
                </a:spcBef>
              </a:pPr>
              <a:t>20</a:t>
            </a:fld>
            <a:endParaRPr kern="0"/>
          </a:p>
        </p:txBody>
      </p:sp>
      <p:grpSp>
        <p:nvGrpSpPr>
          <p:cNvPr id="22" name="Group 21">
            <a:extLst>
              <a:ext uri="{FF2B5EF4-FFF2-40B4-BE49-F238E27FC236}">
                <a16:creationId xmlns:a16="http://schemas.microsoft.com/office/drawing/2014/main" id="{F690CF55-F6BD-3C5C-77CB-E4D8F12C7C1B}"/>
              </a:ext>
            </a:extLst>
          </p:cNvPr>
          <p:cNvGrpSpPr/>
          <p:nvPr/>
        </p:nvGrpSpPr>
        <p:grpSpPr>
          <a:xfrm>
            <a:off x="6249738" y="4591180"/>
            <a:ext cx="4109381" cy="1510019"/>
            <a:chOff x="5009234" y="3298586"/>
            <a:chExt cx="3082036" cy="1132514"/>
          </a:xfrm>
        </p:grpSpPr>
        <p:sp>
          <p:nvSpPr>
            <p:cNvPr id="57" name="Rectangle 56">
              <a:extLst>
                <a:ext uri="{FF2B5EF4-FFF2-40B4-BE49-F238E27FC236}">
                  <a16:creationId xmlns:a16="http://schemas.microsoft.com/office/drawing/2014/main" id="{FCC54594-079F-67E0-53F3-5CA6432136F1}"/>
                </a:ext>
              </a:extLst>
            </p:cNvPr>
            <p:cNvSpPr/>
            <p:nvPr/>
          </p:nvSpPr>
          <p:spPr>
            <a:xfrm>
              <a:off x="5009234" y="3298586"/>
              <a:ext cx="3082036" cy="1132514"/>
            </a:xfrm>
            <a:prstGeom prst="rect">
              <a:avLst/>
            </a:prstGeom>
            <a:solidFill>
              <a:srgbClr val="E8EBE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srgbClr val="FFFFFF"/>
                </a:solidFill>
                <a:latin typeface="Arial"/>
              </a:endParaRPr>
            </a:p>
          </p:txBody>
        </p:sp>
        <p:pic>
          <p:nvPicPr>
            <p:cNvPr id="1028" name="Picture 4" descr="Logo&#10;&#10;Description automatically generated with medium confidence">
              <a:extLst>
                <a:ext uri="{FF2B5EF4-FFF2-40B4-BE49-F238E27FC236}">
                  <a16:creationId xmlns:a16="http://schemas.microsoft.com/office/drawing/2014/main" id="{55B00CD1-A75B-383F-3577-E7406D2EAE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5504" y="3933249"/>
              <a:ext cx="2502914" cy="370802"/>
            </a:xfrm>
            <a:prstGeom prst="rect">
              <a:avLst/>
            </a:prstGeom>
            <a:noFill/>
            <a:extLst>
              <a:ext uri="{909E8E84-426E-40DD-AFC4-6F175D3DCCD1}">
                <a14:hiddenFill xmlns:a14="http://schemas.microsoft.com/office/drawing/2010/main">
                  <a:solidFill>
                    <a:srgbClr val="FFFFFF"/>
                  </a:solidFill>
                </a14:hiddenFill>
              </a:ext>
            </a:extLst>
          </p:spPr>
        </p:pic>
        <p:pic>
          <p:nvPicPr>
            <p:cNvPr id="54" name="object 3">
              <a:extLst>
                <a:ext uri="{FF2B5EF4-FFF2-40B4-BE49-F238E27FC236}">
                  <a16:creationId xmlns:a16="http://schemas.microsoft.com/office/drawing/2014/main" id="{184BB79F-C85B-C737-D2A5-E22F20241FFB}"/>
                </a:ext>
              </a:extLst>
            </p:cNvPr>
            <p:cNvPicPr/>
            <p:nvPr/>
          </p:nvPicPr>
          <p:blipFill>
            <a:blip r:embed="rId10" cstate="print"/>
            <a:stretch>
              <a:fillRect/>
            </a:stretch>
          </p:blipFill>
          <p:spPr>
            <a:xfrm>
              <a:off x="5175504" y="3454561"/>
              <a:ext cx="2749496" cy="374072"/>
            </a:xfrm>
            <a:prstGeom prst="rect">
              <a:avLst/>
            </a:prstGeom>
          </p:spPr>
        </p:pic>
      </p:grpSp>
      <p:sp>
        <p:nvSpPr>
          <p:cNvPr id="55" name="TextBox 54">
            <a:extLst>
              <a:ext uri="{FF2B5EF4-FFF2-40B4-BE49-F238E27FC236}">
                <a16:creationId xmlns:a16="http://schemas.microsoft.com/office/drawing/2014/main" id="{3A08B07A-8444-3551-C3AD-ABF25174041A}"/>
              </a:ext>
            </a:extLst>
          </p:cNvPr>
          <p:cNvSpPr txBox="1"/>
          <p:nvPr/>
        </p:nvSpPr>
        <p:spPr>
          <a:xfrm>
            <a:off x="5104634" y="1277981"/>
            <a:ext cx="6559973" cy="2554930"/>
          </a:xfrm>
          <a:prstGeom prst="rect">
            <a:avLst/>
          </a:prstGeom>
          <a:solidFill>
            <a:srgbClr val="E8EBEE"/>
          </a:solidFill>
        </p:spPr>
        <p:txBody>
          <a:bodyPr wrap="square" rtlCol="0">
            <a:spAutoFit/>
          </a:bodyPr>
          <a:lstStyle/>
          <a:p>
            <a:pPr marL="388610" marR="362364" algn="ctr" defTabSz="1219170"/>
            <a:r>
              <a:rPr lang="en-US" sz="2667" b="1" kern="0" dirty="0">
                <a:solidFill>
                  <a:srgbClr val="13289B"/>
                </a:solidFill>
                <a:latin typeface="Cambria" panose="02040503050406030204" pitchFamily="18" charset="0"/>
                <a:ea typeface="Cambria" panose="02040503050406030204" pitchFamily="18" charset="0"/>
                <a:cs typeface="Roboto"/>
              </a:rPr>
              <a:t>Truveris</a:t>
            </a:r>
            <a:r>
              <a:rPr lang="en-US" sz="2667" b="1" kern="0" spc="-67" dirty="0">
                <a:solidFill>
                  <a:srgbClr val="13289B"/>
                </a:solidFill>
                <a:latin typeface="Cambria" panose="02040503050406030204" pitchFamily="18" charset="0"/>
                <a:ea typeface="Cambria" panose="02040503050406030204" pitchFamily="18" charset="0"/>
                <a:cs typeface="Roboto"/>
              </a:rPr>
              <a:t> </a:t>
            </a:r>
            <a:r>
              <a:rPr lang="en-US" sz="2667" b="1" kern="0" dirty="0">
                <a:solidFill>
                  <a:srgbClr val="13289B"/>
                </a:solidFill>
                <a:latin typeface="Cambria" panose="02040503050406030204" pitchFamily="18" charset="0"/>
                <a:ea typeface="Cambria" panose="02040503050406030204" pitchFamily="18" charset="0"/>
                <a:cs typeface="Roboto"/>
              </a:rPr>
              <a:t>helps</a:t>
            </a:r>
            <a:r>
              <a:rPr lang="en-US" sz="2667" b="1" kern="0" spc="-27" dirty="0">
                <a:solidFill>
                  <a:srgbClr val="13289B"/>
                </a:solidFill>
                <a:latin typeface="Cambria" panose="02040503050406030204" pitchFamily="18" charset="0"/>
                <a:ea typeface="Cambria" panose="02040503050406030204" pitchFamily="18" charset="0"/>
                <a:cs typeface="Roboto"/>
              </a:rPr>
              <a:t> </a:t>
            </a:r>
            <a:r>
              <a:rPr lang="en-US" sz="2667" b="1" kern="0" dirty="0">
                <a:solidFill>
                  <a:srgbClr val="13289B"/>
                </a:solidFill>
                <a:latin typeface="Cambria" panose="02040503050406030204" pitchFamily="18" charset="0"/>
                <a:ea typeface="Cambria" panose="02040503050406030204" pitchFamily="18" charset="0"/>
                <a:cs typeface="Roboto"/>
              </a:rPr>
              <a:t>position</a:t>
            </a:r>
            <a:r>
              <a:rPr lang="en-US" sz="2667" b="1" kern="0" spc="-87" dirty="0">
                <a:solidFill>
                  <a:srgbClr val="13289B"/>
                </a:solidFill>
                <a:latin typeface="Cambria" panose="02040503050406030204" pitchFamily="18" charset="0"/>
                <a:ea typeface="Cambria" panose="02040503050406030204" pitchFamily="18" charset="0"/>
                <a:cs typeface="Roboto"/>
              </a:rPr>
              <a:t> </a:t>
            </a:r>
            <a:r>
              <a:rPr lang="en-US" sz="2667" b="1" kern="0" dirty="0">
                <a:solidFill>
                  <a:srgbClr val="13289B"/>
                </a:solidFill>
                <a:latin typeface="Cambria" panose="02040503050406030204" pitchFamily="18" charset="0"/>
                <a:ea typeface="Cambria" panose="02040503050406030204" pitchFamily="18" charset="0"/>
                <a:cs typeface="Roboto"/>
              </a:rPr>
              <a:t>USI</a:t>
            </a:r>
          </a:p>
          <a:p>
            <a:pPr marL="388610" marR="362364" algn="ctr" defTabSz="1219170"/>
            <a:r>
              <a:rPr lang="en-US" sz="2667" b="1" kern="0" spc="-73" dirty="0">
                <a:solidFill>
                  <a:srgbClr val="13289B"/>
                </a:solidFill>
                <a:latin typeface="Cambria" panose="02040503050406030204" pitchFamily="18" charset="0"/>
                <a:ea typeface="Cambria" panose="02040503050406030204" pitchFamily="18" charset="0"/>
                <a:cs typeface="Roboto"/>
              </a:rPr>
              <a:t> </a:t>
            </a:r>
            <a:r>
              <a:rPr lang="en-US" sz="2667" kern="0" dirty="0">
                <a:solidFill>
                  <a:srgbClr val="13289B"/>
                </a:solidFill>
                <a:latin typeface="Cambria" panose="02040503050406030204" pitchFamily="18" charset="0"/>
                <a:ea typeface="Cambria" panose="02040503050406030204" pitchFamily="18" charset="0"/>
                <a:cs typeface="Roboto"/>
              </a:rPr>
              <a:t>to</a:t>
            </a:r>
            <a:r>
              <a:rPr lang="en-US" sz="2667" kern="0" spc="-60" dirty="0">
                <a:solidFill>
                  <a:srgbClr val="13289B"/>
                </a:solidFill>
                <a:latin typeface="Cambria" panose="02040503050406030204" pitchFamily="18" charset="0"/>
                <a:ea typeface="Cambria" panose="02040503050406030204" pitchFamily="18" charset="0"/>
                <a:cs typeface="Roboto"/>
              </a:rPr>
              <a:t> </a:t>
            </a:r>
            <a:r>
              <a:rPr lang="en-US" sz="2667" kern="0" dirty="0">
                <a:solidFill>
                  <a:srgbClr val="13289B"/>
                </a:solidFill>
                <a:latin typeface="Cambria" panose="02040503050406030204" pitchFamily="18" charset="0"/>
                <a:ea typeface="Cambria" panose="02040503050406030204" pitchFamily="18" charset="0"/>
                <a:cs typeface="Roboto Lt"/>
              </a:rPr>
              <a:t>deliver to</a:t>
            </a:r>
            <a:r>
              <a:rPr lang="en-US" sz="2667" kern="0" spc="33" dirty="0">
                <a:solidFill>
                  <a:srgbClr val="13289B"/>
                </a:solidFill>
                <a:latin typeface="Cambria" panose="02040503050406030204" pitchFamily="18" charset="0"/>
                <a:ea typeface="Cambria" panose="02040503050406030204" pitchFamily="18" charset="0"/>
                <a:cs typeface="Roboto Lt"/>
              </a:rPr>
              <a:t> </a:t>
            </a:r>
            <a:r>
              <a:rPr lang="en-US" sz="2667" kern="0" dirty="0">
                <a:solidFill>
                  <a:srgbClr val="13289B"/>
                </a:solidFill>
                <a:latin typeface="Cambria" panose="02040503050406030204" pitchFamily="18" charset="0"/>
                <a:ea typeface="Cambria" panose="02040503050406030204" pitchFamily="18" charset="0"/>
                <a:cs typeface="Roboto Lt"/>
              </a:rPr>
              <a:t>your</a:t>
            </a:r>
            <a:r>
              <a:rPr lang="en-US" sz="2667" kern="0" spc="-20" dirty="0">
                <a:solidFill>
                  <a:srgbClr val="13289B"/>
                </a:solidFill>
                <a:latin typeface="Cambria" panose="02040503050406030204" pitchFamily="18" charset="0"/>
                <a:ea typeface="Cambria" panose="02040503050406030204" pitchFamily="18" charset="0"/>
                <a:cs typeface="Roboto Lt"/>
              </a:rPr>
              <a:t> </a:t>
            </a:r>
            <a:r>
              <a:rPr lang="en-US" sz="2667" kern="0" spc="-13" dirty="0">
                <a:solidFill>
                  <a:srgbClr val="13289B"/>
                </a:solidFill>
                <a:latin typeface="Cambria" panose="02040503050406030204" pitchFamily="18" charset="0"/>
                <a:ea typeface="Cambria" panose="02040503050406030204" pitchFamily="18" charset="0"/>
                <a:cs typeface="Roboto Lt"/>
              </a:rPr>
              <a:t>clients </a:t>
            </a:r>
            <a:r>
              <a:rPr lang="en-US" sz="2667" kern="0" dirty="0">
                <a:solidFill>
                  <a:srgbClr val="13289B"/>
                </a:solidFill>
                <a:latin typeface="Cambria" panose="02040503050406030204" pitchFamily="18" charset="0"/>
                <a:ea typeface="Cambria" panose="02040503050406030204" pitchFamily="18" charset="0"/>
                <a:cs typeface="Roboto Lt"/>
              </a:rPr>
              <a:t>the</a:t>
            </a:r>
            <a:r>
              <a:rPr lang="en-US" sz="2667" kern="0" spc="-60" dirty="0">
                <a:solidFill>
                  <a:srgbClr val="13289B"/>
                </a:solidFill>
                <a:latin typeface="Cambria" panose="02040503050406030204" pitchFamily="18" charset="0"/>
                <a:ea typeface="Cambria" panose="02040503050406030204" pitchFamily="18" charset="0"/>
                <a:cs typeface="Roboto Lt"/>
              </a:rPr>
              <a:t> </a:t>
            </a:r>
            <a:r>
              <a:rPr lang="en-US" sz="2667" kern="0" spc="-27" dirty="0">
                <a:solidFill>
                  <a:srgbClr val="13289B"/>
                </a:solidFill>
                <a:latin typeface="Cambria" panose="02040503050406030204" pitchFamily="18" charset="0"/>
                <a:ea typeface="Cambria" panose="02040503050406030204" pitchFamily="18" charset="0"/>
                <a:cs typeface="Roboto Lt"/>
              </a:rPr>
              <a:t>best </a:t>
            </a:r>
            <a:r>
              <a:rPr lang="en-US" sz="2667" kern="0" dirty="0">
                <a:solidFill>
                  <a:srgbClr val="13289B"/>
                </a:solidFill>
                <a:latin typeface="Cambria" panose="02040503050406030204" pitchFamily="18" charset="0"/>
                <a:ea typeface="Cambria" panose="02040503050406030204" pitchFamily="18" charset="0"/>
                <a:cs typeface="Roboto Lt"/>
              </a:rPr>
              <a:t>pharmacy:</a:t>
            </a:r>
          </a:p>
          <a:p>
            <a:pPr marL="994808" marR="362364" indent="-457189" defTabSz="1219170">
              <a:buFont typeface="Wingdings" panose="05000000000000000000" pitchFamily="2" charset="2"/>
              <a:buChar char="ü"/>
            </a:pPr>
            <a:r>
              <a:rPr lang="en-US" sz="2667" kern="0" dirty="0">
                <a:solidFill>
                  <a:srgbClr val="13289B"/>
                </a:solidFill>
                <a:latin typeface="Cambria" panose="02040503050406030204" pitchFamily="18" charset="0"/>
                <a:ea typeface="Cambria" panose="02040503050406030204" pitchFamily="18" charset="0"/>
                <a:cs typeface="Roboto Lt"/>
              </a:rPr>
              <a:t>pricing</a:t>
            </a:r>
            <a:endParaRPr lang="en-US" sz="2667" kern="0" spc="-60" dirty="0">
              <a:solidFill>
                <a:srgbClr val="13289B"/>
              </a:solidFill>
              <a:latin typeface="Cambria" panose="02040503050406030204" pitchFamily="18" charset="0"/>
              <a:ea typeface="Cambria" panose="02040503050406030204" pitchFamily="18" charset="0"/>
              <a:cs typeface="Roboto Lt"/>
            </a:endParaRPr>
          </a:p>
          <a:p>
            <a:pPr marL="994808" marR="362364" indent="-457189" defTabSz="1219170">
              <a:buFont typeface="Wingdings" panose="05000000000000000000" pitchFamily="2" charset="2"/>
              <a:buChar char="ü"/>
            </a:pPr>
            <a:r>
              <a:rPr lang="en-US" sz="2667" kern="0" spc="-13" dirty="0">
                <a:solidFill>
                  <a:srgbClr val="13289B"/>
                </a:solidFill>
                <a:latin typeface="Cambria" panose="02040503050406030204" pitchFamily="18" charset="0"/>
                <a:ea typeface="Cambria" panose="02040503050406030204" pitchFamily="18" charset="0"/>
                <a:cs typeface="Roboto Lt"/>
              </a:rPr>
              <a:t>contracts</a:t>
            </a:r>
          </a:p>
          <a:p>
            <a:pPr marL="994808" marR="362364" indent="-457189" defTabSz="1219170">
              <a:buFont typeface="Wingdings" panose="05000000000000000000" pitchFamily="2" charset="2"/>
              <a:buChar char="ü"/>
            </a:pPr>
            <a:r>
              <a:rPr lang="en-US" sz="2667" kern="0" dirty="0">
                <a:solidFill>
                  <a:srgbClr val="13289B"/>
                </a:solidFill>
                <a:latin typeface="Cambria" panose="02040503050406030204" pitchFamily="18" charset="0"/>
                <a:ea typeface="Cambria" panose="02040503050406030204" pitchFamily="18" charset="0"/>
                <a:cs typeface="Roboto Lt"/>
              </a:rPr>
              <a:t>program</a:t>
            </a:r>
            <a:r>
              <a:rPr lang="en-US" sz="2667" kern="0" spc="-20" dirty="0">
                <a:solidFill>
                  <a:srgbClr val="13289B"/>
                </a:solidFill>
                <a:latin typeface="Cambria" panose="02040503050406030204" pitchFamily="18" charset="0"/>
                <a:ea typeface="Cambria" panose="02040503050406030204" pitchFamily="18" charset="0"/>
                <a:cs typeface="Roboto Lt"/>
              </a:rPr>
              <a:t> </a:t>
            </a:r>
            <a:r>
              <a:rPr lang="en-US" sz="2667" kern="0" dirty="0">
                <a:solidFill>
                  <a:srgbClr val="13289B"/>
                </a:solidFill>
                <a:latin typeface="Cambria" panose="02040503050406030204" pitchFamily="18" charset="0"/>
                <a:ea typeface="Cambria" panose="02040503050406030204" pitchFamily="18" charset="0"/>
                <a:cs typeface="Roboto Lt"/>
              </a:rPr>
              <a:t>oversight</a:t>
            </a:r>
            <a:r>
              <a:rPr lang="en-US" sz="2667" kern="0" spc="-33" dirty="0">
                <a:solidFill>
                  <a:srgbClr val="13289B"/>
                </a:solidFill>
                <a:latin typeface="Cambria" panose="02040503050406030204" pitchFamily="18" charset="0"/>
                <a:ea typeface="Cambria" panose="02040503050406030204" pitchFamily="18" charset="0"/>
                <a:cs typeface="Roboto Lt"/>
              </a:rPr>
              <a:t> </a:t>
            </a:r>
          </a:p>
        </p:txBody>
      </p:sp>
      <p:sp>
        <p:nvSpPr>
          <p:cNvPr id="21" name="object 50"/>
          <p:cNvSpPr txBox="1">
            <a:spLocks noGrp="1"/>
          </p:cNvSpPr>
          <p:nvPr>
            <p:ph type="ftr" sz="quarter" idx="5"/>
          </p:nvPr>
        </p:nvSpPr>
        <p:spPr>
          <a:xfrm>
            <a:off x="8800440" y="6464734"/>
            <a:ext cx="2177673" cy="246221"/>
          </a:xfrm>
          <a:prstGeom prst="rect">
            <a:avLst/>
          </a:prstGeom>
        </p:spPr>
        <p:txBody>
          <a:bodyPr vert="horz" wrap="square" lIns="0" tIns="0" rIns="0" bIns="0" rtlCol="0">
            <a:spAutoFit/>
          </a:bodyPr>
          <a:lstStyle>
            <a:defPPr>
              <a:defRPr kern="0"/>
            </a:defPPr>
            <a:lvl1pPr>
              <a:defRPr sz="800" b="0" i="1">
                <a:solidFill>
                  <a:srgbClr val="8D9EB0"/>
                </a:solidFill>
                <a:latin typeface="Roboto Lt"/>
                <a:cs typeface="Roboto Lt"/>
              </a:defRPr>
            </a:lvl1pPr>
          </a:lstStyle>
          <a:p>
            <a:pPr marL="16933" defTabSz="1219170">
              <a:spcBef>
                <a:spcPts val="73"/>
              </a:spcBef>
            </a:pPr>
            <a:r>
              <a:rPr lang="en-US" kern="0" spc="-13"/>
              <a:t>Proprietary</a:t>
            </a:r>
            <a:r>
              <a:rPr lang="en-US" kern="0" spc="-53"/>
              <a:t> </a:t>
            </a:r>
            <a:r>
              <a:rPr lang="en-US" kern="0"/>
              <a:t>and</a:t>
            </a:r>
            <a:r>
              <a:rPr lang="en-US" kern="0" spc="7"/>
              <a:t> </a:t>
            </a:r>
            <a:r>
              <a:rPr lang="en-US" kern="0"/>
              <a:t>Confidential</a:t>
            </a:r>
            <a:r>
              <a:rPr lang="en-US" kern="0" spc="207"/>
              <a:t> </a:t>
            </a:r>
            <a:r>
              <a:rPr lang="en-US" kern="0"/>
              <a:t>©</a:t>
            </a:r>
            <a:r>
              <a:rPr lang="en-US" kern="0" spc="-13"/>
              <a:t> </a:t>
            </a:r>
            <a:r>
              <a:rPr lang="en-US" kern="0"/>
              <a:t>2023</a:t>
            </a:r>
            <a:r>
              <a:rPr lang="en-US" kern="0" spc="20"/>
              <a:t> </a:t>
            </a:r>
            <a:r>
              <a:rPr lang="en-US" kern="0"/>
              <a:t>Truveris, </a:t>
            </a:r>
            <a:r>
              <a:rPr lang="en-US" kern="0" spc="-27"/>
              <a:t>Inc.</a:t>
            </a:r>
            <a:endParaRPr kern="0" spc="-27"/>
          </a:p>
        </p:txBody>
      </p:sp>
    </p:spTree>
    <p:extLst>
      <p:ext uri="{BB962C8B-B14F-4D97-AF65-F5344CB8AC3E}">
        <p14:creationId xmlns:p14="http://schemas.microsoft.com/office/powerpoint/2010/main" val="38167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8458200" y="0"/>
            <a:ext cx="3733800" cy="6858000"/>
          </a:xfrm>
          <a:custGeom>
            <a:avLst/>
            <a:gdLst/>
            <a:ahLst/>
            <a:cxnLst/>
            <a:rect l="l" t="t" r="r" b="b"/>
            <a:pathLst>
              <a:path w="3733800" h="6858000">
                <a:moveTo>
                  <a:pt x="3733800" y="0"/>
                </a:moveTo>
                <a:lnTo>
                  <a:pt x="0" y="0"/>
                </a:lnTo>
                <a:lnTo>
                  <a:pt x="0" y="6858000"/>
                </a:lnTo>
                <a:lnTo>
                  <a:pt x="3733800" y="6858000"/>
                </a:lnTo>
                <a:lnTo>
                  <a:pt x="3733800" y="0"/>
                </a:lnTo>
                <a:close/>
              </a:path>
            </a:pathLst>
          </a:custGeom>
          <a:solidFill>
            <a:srgbClr val="DFE2E4"/>
          </a:solidFill>
        </p:spPr>
        <p:txBody>
          <a:bodyPr wrap="square" lIns="0" tIns="0" rIns="0" bIns="0" rtlCol="0"/>
          <a:lstStyle/>
          <a:p>
            <a:pPr defTabSz="1219140">
              <a:buClr>
                <a:srgbClr val="000000"/>
              </a:buClr>
            </a:pPr>
            <a:endParaRPr sz="1400" kern="0">
              <a:solidFill>
                <a:srgbClr val="000000"/>
              </a:solidFill>
              <a:latin typeface="Arial"/>
              <a:cs typeface="Arial"/>
              <a:sym typeface="Arial"/>
            </a:endParaRPr>
          </a:p>
        </p:txBody>
      </p:sp>
      <p:sp>
        <p:nvSpPr>
          <p:cNvPr id="6" name="object 6"/>
          <p:cNvSpPr txBox="1"/>
          <p:nvPr/>
        </p:nvSpPr>
        <p:spPr>
          <a:xfrm>
            <a:off x="226264" y="5149363"/>
            <a:ext cx="7835900" cy="1215846"/>
          </a:xfrm>
          <a:prstGeom prst="rect">
            <a:avLst/>
          </a:prstGeom>
        </p:spPr>
        <p:txBody>
          <a:bodyPr vert="horz" wrap="square" lIns="0" tIns="12700" rIns="0" bIns="0" rtlCol="0">
            <a:spAutoFit/>
          </a:bodyPr>
          <a:lstStyle/>
          <a:p>
            <a:pPr marL="12700" marR="5080" defTabSz="1219140">
              <a:spcBef>
                <a:spcPts val="100"/>
              </a:spcBef>
              <a:buClr>
                <a:srgbClr val="000000"/>
              </a:buClr>
            </a:pPr>
            <a:r>
              <a:rPr lang="en-US" sz="2133" b="1" kern="0" dirty="0">
                <a:solidFill>
                  <a:srgbClr val="002060"/>
                </a:solidFill>
                <a:latin typeface="+mj-lt"/>
                <a:ea typeface="Roboto" panose="02000000000000000000" pitchFamily="2" charset="0"/>
                <a:cs typeface="Tahoma"/>
                <a:sym typeface="Arial"/>
              </a:rPr>
              <a:t>How we do it:</a:t>
            </a:r>
          </a:p>
          <a:p>
            <a:pPr marL="12700" marR="5080" defTabSz="1219140">
              <a:spcBef>
                <a:spcPts val="100"/>
              </a:spcBef>
              <a:buClr>
                <a:srgbClr val="000000"/>
              </a:buClr>
            </a:pPr>
            <a:r>
              <a:rPr lang="en-US" sz="1867" kern="0" dirty="0">
                <a:solidFill>
                  <a:srgbClr val="000000">
                    <a:lumMod val="65000"/>
                    <a:lumOff val="35000"/>
                  </a:srgbClr>
                </a:solidFill>
                <a:latin typeface="+mj-lt"/>
                <a:ea typeface="Roboto Light" panose="02000000000000000000" pitchFamily="2" charset="0"/>
                <a:cs typeface="Times New Roman" panose="02020603050405020304" pitchFamily="18" charset="0"/>
                <a:sym typeface="Arial"/>
              </a:rPr>
              <a:t>A patented, data driven </a:t>
            </a:r>
            <a:r>
              <a:rPr lang="en-US" sz="1867" b="1" kern="0" dirty="0">
                <a:solidFill>
                  <a:srgbClr val="000000">
                    <a:lumMod val="65000"/>
                    <a:lumOff val="35000"/>
                  </a:srgbClr>
                </a:solidFill>
                <a:latin typeface="+mj-lt"/>
                <a:ea typeface="Roboto Light" panose="02000000000000000000" pitchFamily="2" charset="0"/>
                <a:cs typeface="Times New Roman" panose="02020603050405020304" pitchFamily="18" charset="0"/>
                <a:sym typeface="Arial"/>
              </a:rPr>
              <a:t>SaaS platform </a:t>
            </a:r>
            <a:r>
              <a:rPr lang="en-US" sz="1867" kern="0" dirty="0">
                <a:solidFill>
                  <a:srgbClr val="000000">
                    <a:lumMod val="65000"/>
                    <a:lumOff val="35000"/>
                  </a:srgbClr>
                </a:solidFill>
                <a:latin typeface="+mj-lt"/>
                <a:ea typeface="Roboto Light" panose="02000000000000000000" pitchFamily="2" charset="0"/>
                <a:cs typeface="Times New Roman" panose="02020603050405020304" pitchFamily="18" charset="0"/>
                <a:sym typeface="Arial"/>
              </a:rPr>
              <a:t>that reduces pharmacy spend through deep insights and comparative procurement, program analytics, 100% claims oversight, and member engagement solutions. </a:t>
            </a:r>
            <a:endParaRPr sz="1867" kern="0" dirty="0">
              <a:solidFill>
                <a:srgbClr val="000000">
                  <a:lumMod val="65000"/>
                  <a:lumOff val="35000"/>
                </a:srgbClr>
              </a:solidFill>
              <a:latin typeface="+mj-lt"/>
              <a:ea typeface="Roboto Light" panose="02000000000000000000" pitchFamily="2" charset="0"/>
              <a:cs typeface="Verdana"/>
              <a:sym typeface="Arial"/>
            </a:endParaRPr>
          </a:p>
        </p:txBody>
      </p:sp>
      <p:sp>
        <p:nvSpPr>
          <p:cNvPr id="7" name="object 7"/>
          <p:cNvSpPr txBox="1">
            <a:spLocks noGrp="1"/>
          </p:cNvSpPr>
          <p:nvPr>
            <p:ph type="title"/>
          </p:nvPr>
        </p:nvSpPr>
        <p:spPr>
          <a:xfrm>
            <a:off x="9674529" y="1544073"/>
            <a:ext cx="2382007" cy="274434"/>
          </a:xfrm>
          <a:prstGeom prst="rect">
            <a:avLst/>
          </a:prstGeom>
        </p:spPr>
        <p:txBody>
          <a:bodyPr vert="horz" wrap="square" lIns="0" tIns="12700" rIns="0" bIns="0" rtlCol="0" anchor="b">
            <a:spAutoFit/>
          </a:bodyPr>
          <a:lstStyle/>
          <a:p>
            <a:pPr marL="12700">
              <a:spcBef>
                <a:spcPts val="100"/>
              </a:spcBef>
            </a:pPr>
            <a:r>
              <a:rPr lang="en-US" sz="1700" dirty="0">
                <a:solidFill>
                  <a:srgbClr val="002060"/>
                </a:solidFill>
                <a:latin typeface="Roboto Light"/>
                <a:ea typeface="Roboto Light"/>
                <a:cs typeface="Tahoma"/>
              </a:rPr>
              <a:t>~600+ mutual clients, </a:t>
            </a:r>
            <a:endParaRPr sz="1700" dirty="0">
              <a:solidFill>
                <a:srgbClr val="002060"/>
              </a:solidFill>
              <a:latin typeface="Roboto Light"/>
              <a:ea typeface="Roboto Light"/>
              <a:cs typeface="Tahoma"/>
            </a:endParaRPr>
          </a:p>
        </p:txBody>
      </p:sp>
      <p:grpSp>
        <p:nvGrpSpPr>
          <p:cNvPr id="8" name="object 8"/>
          <p:cNvGrpSpPr/>
          <p:nvPr/>
        </p:nvGrpSpPr>
        <p:grpSpPr>
          <a:xfrm>
            <a:off x="8723376" y="980436"/>
            <a:ext cx="731520" cy="731520"/>
            <a:chOff x="8723376" y="655319"/>
            <a:chExt cx="731520" cy="731520"/>
          </a:xfrm>
        </p:grpSpPr>
        <p:sp>
          <p:nvSpPr>
            <p:cNvPr id="9" name="object 9"/>
            <p:cNvSpPr/>
            <p:nvPr/>
          </p:nvSpPr>
          <p:spPr>
            <a:xfrm>
              <a:off x="8723376" y="655319"/>
              <a:ext cx="731520" cy="731520"/>
            </a:xfrm>
            <a:custGeom>
              <a:avLst/>
              <a:gdLst/>
              <a:ahLst/>
              <a:cxnLst/>
              <a:rect l="l" t="t" r="r" b="b"/>
              <a:pathLst>
                <a:path w="731520" h="731519">
                  <a:moveTo>
                    <a:pt x="365759" y="0"/>
                  </a:moveTo>
                  <a:lnTo>
                    <a:pt x="319869" y="2848"/>
                  </a:lnTo>
                  <a:lnTo>
                    <a:pt x="275682" y="11167"/>
                  </a:lnTo>
                  <a:lnTo>
                    <a:pt x="233542" y="24613"/>
                  </a:lnTo>
                  <a:lnTo>
                    <a:pt x="193790" y="42844"/>
                  </a:lnTo>
                  <a:lnTo>
                    <a:pt x="156770" y="65517"/>
                  </a:lnTo>
                  <a:lnTo>
                    <a:pt x="122822" y="92291"/>
                  </a:lnTo>
                  <a:lnTo>
                    <a:pt x="92291" y="122822"/>
                  </a:lnTo>
                  <a:lnTo>
                    <a:pt x="65517" y="156770"/>
                  </a:lnTo>
                  <a:lnTo>
                    <a:pt x="42844" y="193790"/>
                  </a:lnTo>
                  <a:lnTo>
                    <a:pt x="24613" y="233542"/>
                  </a:lnTo>
                  <a:lnTo>
                    <a:pt x="11167" y="275682"/>
                  </a:lnTo>
                  <a:lnTo>
                    <a:pt x="2848" y="319869"/>
                  </a:lnTo>
                  <a:lnTo>
                    <a:pt x="0" y="365759"/>
                  </a:lnTo>
                  <a:lnTo>
                    <a:pt x="2848" y="411650"/>
                  </a:lnTo>
                  <a:lnTo>
                    <a:pt x="11167" y="455837"/>
                  </a:lnTo>
                  <a:lnTo>
                    <a:pt x="24613" y="497977"/>
                  </a:lnTo>
                  <a:lnTo>
                    <a:pt x="42844" y="537729"/>
                  </a:lnTo>
                  <a:lnTo>
                    <a:pt x="65517" y="574749"/>
                  </a:lnTo>
                  <a:lnTo>
                    <a:pt x="92291" y="608697"/>
                  </a:lnTo>
                  <a:lnTo>
                    <a:pt x="122822" y="639228"/>
                  </a:lnTo>
                  <a:lnTo>
                    <a:pt x="156770" y="666002"/>
                  </a:lnTo>
                  <a:lnTo>
                    <a:pt x="193790" y="688675"/>
                  </a:lnTo>
                  <a:lnTo>
                    <a:pt x="233542" y="706906"/>
                  </a:lnTo>
                  <a:lnTo>
                    <a:pt x="275682" y="720352"/>
                  </a:lnTo>
                  <a:lnTo>
                    <a:pt x="319869" y="728671"/>
                  </a:lnTo>
                  <a:lnTo>
                    <a:pt x="365759" y="731519"/>
                  </a:lnTo>
                  <a:lnTo>
                    <a:pt x="411650" y="728671"/>
                  </a:lnTo>
                  <a:lnTo>
                    <a:pt x="455837" y="720352"/>
                  </a:lnTo>
                  <a:lnTo>
                    <a:pt x="497977" y="706906"/>
                  </a:lnTo>
                  <a:lnTo>
                    <a:pt x="537729" y="688675"/>
                  </a:lnTo>
                  <a:lnTo>
                    <a:pt x="574749" y="666002"/>
                  </a:lnTo>
                  <a:lnTo>
                    <a:pt x="608697" y="639228"/>
                  </a:lnTo>
                  <a:lnTo>
                    <a:pt x="639228" y="608697"/>
                  </a:lnTo>
                  <a:lnTo>
                    <a:pt x="666002" y="574749"/>
                  </a:lnTo>
                  <a:lnTo>
                    <a:pt x="688675" y="537729"/>
                  </a:lnTo>
                  <a:lnTo>
                    <a:pt x="706906" y="497977"/>
                  </a:lnTo>
                  <a:lnTo>
                    <a:pt x="720352" y="455837"/>
                  </a:lnTo>
                  <a:lnTo>
                    <a:pt x="728671" y="411650"/>
                  </a:lnTo>
                  <a:lnTo>
                    <a:pt x="731520" y="365759"/>
                  </a:lnTo>
                  <a:lnTo>
                    <a:pt x="728671" y="319869"/>
                  </a:lnTo>
                  <a:lnTo>
                    <a:pt x="720352" y="275682"/>
                  </a:lnTo>
                  <a:lnTo>
                    <a:pt x="706906" y="233542"/>
                  </a:lnTo>
                  <a:lnTo>
                    <a:pt x="688675" y="193790"/>
                  </a:lnTo>
                  <a:lnTo>
                    <a:pt x="666002" y="156770"/>
                  </a:lnTo>
                  <a:lnTo>
                    <a:pt x="639228" y="122822"/>
                  </a:lnTo>
                  <a:lnTo>
                    <a:pt x="608697" y="92291"/>
                  </a:lnTo>
                  <a:lnTo>
                    <a:pt x="574749" y="65517"/>
                  </a:lnTo>
                  <a:lnTo>
                    <a:pt x="537729" y="42844"/>
                  </a:lnTo>
                  <a:lnTo>
                    <a:pt x="497977" y="24613"/>
                  </a:lnTo>
                  <a:lnTo>
                    <a:pt x="455837" y="11167"/>
                  </a:lnTo>
                  <a:lnTo>
                    <a:pt x="411650" y="2848"/>
                  </a:lnTo>
                  <a:lnTo>
                    <a:pt x="365759" y="0"/>
                  </a:lnTo>
                  <a:close/>
                </a:path>
              </a:pathLst>
            </a:custGeom>
            <a:solidFill>
              <a:schemeClr val="tx1"/>
            </a:solidFill>
          </p:spPr>
          <p:txBody>
            <a:bodyPr wrap="square" lIns="0" tIns="0" rIns="0" bIns="0" rtlCol="0"/>
            <a:lstStyle/>
            <a:p>
              <a:pPr defTabSz="1219140">
                <a:buClr>
                  <a:srgbClr val="000000"/>
                </a:buClr>
              </a:pPr>
              <a:endParaRPr sz="1400" kern="0">
                <a:solidFill>
                  <a:srgbClr val="000000"/>
                </a:solidFill>
                <a:latin typeface="Arial"/>
                <a:cs typeface="Arial"/>
                <a:sym typeface="Arial"/>
              </a:endParaRPr>
            </a:p>
          </p:txBody>
        </p:sp>
        <p:sp>
          <p:nvSpPr>
            <p:cNvPr id="10" name="object 10"/>
            <p:cNvSpPr/>
            <p:nvPr/>
          </p:nvSpPr>
          <p:spPr>
            <a:xfrm>
              <a:off x="8903207" y="832103"/>
              <a:ext cx="375285" cy="375285"/>
            </a:xfrm>
            <a:custGeom>
              <a:avLst/>
              <a:gdLst/>
              <a:ahLst/>
              <a:cxnLst/>
              <a:rect l="l" t="t" r="r" b="b"/>
              <a:pathLst>
                <a:path w="375284" h="375284">
                  <a:moveTo>
                    <a:pt x="34036" y="51054"/>
                  </a:moveTo>
                  <a:lnTo>
                    <a:pt x="17018" y="51054"/>
                  </a:lnTo>
                  <a:lnTo>
                    <a:pt x="17018" y="371094"/>
                  </a:lnTo>
                  <a:lnTo>
                    <a:pt x="20827" y="374904"/>
                  </a:lnTo>
                  <a:lnTo>
                    <a:pt x="354075" y="374904"/>
                  </a:lnTo>
                  <a:lnTo>
                    <a:pt x="357886" y="371094"/>
                  </a:lnTo>
                  <a:lnTo>
                    <a:pt x="357886" y="357886"/>
                  </a:lnTo>
                  <a:lnTo>
                    <a:pt x="34036" y="357886"/>
                  </a:lnTo>
                  <a:lnTo>
                    <a:pt x="34036" y="51054"/>
                  </a:lnTo>
                  <a:close/>
                </a:path>
                <a:path w="375284" h="375284">
                  <a:moveTo>
                    <a:pt x="217677" y="255650"/>
                  </a:moveTo>
                  <a:lnTo>
                    <a:pt x="157225" y="255650"/>
                  </a:lnTo>
                  <a:lnTo>
                    <a:pt x="153416" y="259461"/>
                  </a:lnTo>
                  <a:lnTo>
                    <a:pt x="153416" y="357886"/>
                  </a:lnTo>
                  <a:lnTo>
                    <a:pt x="170434" y="357886"/>
                  </a:lnTo>
                  <a:lnTo>
                    <a:pt x="170434" y="272669"/>
                  </a:lnTo>
                  <a:lnTo>
                    <a:pt x="221488" y="272669"/>
                  </a:lnTo>
                  <a:lnTo>
                    <a:pt x="221488" y="259461"/>
                  </a:lnTo>
                  <a:lnTo>
                    <a:pt x="217677" y="255650"/>
                  </a:lnTo>
                  <a:close/>
                </a:path>
                <a:path w="375284" h="375284">
                  <a:moveTo>
                    <a:pt x="221488" y="272669"/>
                  </a:moveTo>
                  <a:lnTo>
                    <a:pt x="204470" y="272669"/>
                  </a:lnTo>
                  <a:lnTo>
                    <a:pt x="204470" y="357886"/>
                  </a:lnTo>
                  <a:lnTo>
                    <a:pt x="221488" y="357886"/>
                  </a:lnTo>
                  <a:lnTo>
                    <a:pt x="221488" y="272669"/>
                  </a:lnTo>
                  <a:close/>
                </a:path>
                <a:path w="375284" h="375284">
                  <a:moveTo>
                    <a:pt x="357886" y="51054"/>
                  </a:moveTo>
                  <a:lnTo>
                    <a:pt x="340868" y="51054"/>
                  </a:lnTo>
                  <a:lnTo>
                    <a:pt x="340868" y="357886"/>
                  </a:lnTo>
                  <a:lnTo>
                    <a:pt x="357886" y="357886"/>
                  </a:lnTo>
                  <a:lnTo>
                    <a:pt x="357886" y="51054"/>
                  </a:lnTo>
                  <a:close/>
                </a:path>
                <a:path w="375284" h="375284">
                  <a:moveTo>
                    <a:pt x="132461" y="255650"/>
                  </a:moveTo>
                  <a:lnTo>
                    <a:pt x="72009" y="255650"/>
                  </a:lnTo>
                  <a:lnTo>
                    <a:pt x="68199" y="259461"/>
                  </a:lnTo>
                  <a:lnTo>
                    <a:pt x="68199" y="319913"/>
                  </a:lnTo>
                  <a:lnTo>
                    <a:pt x="72009" y="323850"/>
                  </a:lnTo>
                  <a:lnTo>
                    <a:pt x="132461" y="323850"/>
                  </a:lnTo>
                  <a:lnTo>
                    <a:pt x="136398" y="319913"/>
                  </a:lnTo>
                  <a:lnTo>
                    <a:pt x="136398" y="306705"/>
                  </a:lnTo>
                  <a:lnTo>
                    <a:pt x="85217" y="306705"/>
                  </a:lnTo>
                  <a:lnTo>
                    <a:pt x="85217" y="272669"/>
                  </a:lnTo>
                  <a:lnTo>
                    <a:pt x="136398" y="272669"/>
                  </a:lnTo>
                  <a:lnTo>
                    <a:pt x="136398" y="259461"/>
                  </a:lnTo>
                  <a:lnTo>
                    <a:pt x="132461" y="255650"/>
                  </a:lnTo>
                  <a:close/>
                </a:path>
                <a:path w="375284" h="375284">
                  <a:moveTo>
                    <a:pt x="302895" y="255650"/>
                  </a:moveTo>
                  <a:lnTo>
                    <a:pt x="242443" y="255650"/>
                  </a:lnTo>
                  <a:lnTo>
                    <a:pt x="238506" y="259461"/>
                  </a:lnTo>
                  <a:lnTo>
                    <a:pt x="238506" y="319913"/>
                  </a:lnTo>
                  <a:lnTo>
                    <a:pt x="242443" y="323850"/>
                  </a:lnTo>
                  <a:lnTo>
                    <a:pt x="302895" y="323850"/>
                  </a:lnTo>
                  <a:lnTo>
                    <a:pt x="306705" y="319913"/>
                  </a:lnTo>
                  <a:lnTo>
                    <a:pt x="306705" y="306705"/>
                  </a:lnTo>
                  <a:lnTo>
                    <a:pt x="255650" y="306705"/>
                  </a:lnTo>
                  <a:lnTo>
                    <a:pt x="255650" y="272669"/>
                  </a:lnTo>
                  <a:lnTo>
                    <a:pt x="306705" y="272669"/>
                  </a:lnTo>
                  <a:lnTo>
                    <a:pt x="306705" y="259461"/>
                  </a:lnTo>
                  <a:lnTo>
                    <a:pt x="302895" y="255650"/>
                  </a:lnTo>
                  <a:close/>
                </a:path>
                <a:path w="375284" h="375284">
                  <a:moveTo>
                    <a:pt x="136398" y="272669"/>
                  </a:moveTo>
                  <a:lnTo>
                    <a:pt x="119252" y="272669"/>
                  </a:lnTo>
                  <a:lnTo>
                    <a:pt x="119252" y="306705"/>
                  </a:lnTo>
                  <a:lnTo>
                    <a:pt x="136398" y="306705"/>
                  </a:lnTo>
                  <a:lnTo>
                    <a:pt x="136398" y="272669"/>
                  </a:lnTo>
                  <a:close/>
                </a:path>
                <a:path w="375284" h="375284">
                  <a:moveTo>
                    <a:pt x="306705" y="272669"/>
                  </a:moveTo>
                  <a:lnTo>
                    <a:pt x="289687" y="272669"/>
                  </a:lnTo>
                  <a:lnTo>
                    <a:pt x="289687" y="306705"/>
                  </a:lnTo>
                  <a:lnTo>
                    <a:pt x="306705" y="306705"/>
                  </a:lnTo>
                  <a:lnTo>
                    <a:pt x="306705" y="272669"/>
                  </a:lnTo>
                  <a:close/>
                </a:path>
                <a:path w="375284" h="375284">
                  <a:moveTo>
                    <a:pt x="132461" y="170434"/>
                  </a:moveTo>
                  <a:lnTo>
                    <a:pt x="72009" y="170434"/>
                  </a:lnTo>
                  <a:lnTo>
                    <a:pt x="68199" y="174244"/>
                  </a:lnTo>
                  <a:lnTo>
                    <a:pt x="68199" y="234823"/>
                  </a:lnTo>
                  <a:lnTo>
                    <a:pt x="72009" y="238506"/>
                  </a:lnTo>
                  <a:lnTo>
                    <a:pt x="132461" y="238506"/>
                  </a:lnTo>
                  <a:lnTo>
                    <a:pt x="136398" y="234823"/>
                  </a:lnTo>
                  <a:lnTo>
                    <a:pt x="136398" y="221487"/>
                  </a:lnTo>
                  <a:lnTo>
                    <a:pt x="85217" y="221487"/>
                  </a:lnTo>
                  <a:lnTo>
                    <a:pt x="85217" y="187451"/>
                  </a:lnTo>
                  <a:lnTo>
                    <a:pt x="136398" y="187451"/>
                  </a:lnTo>
                  <a:lnTo>
                    <a:pt x="136398" y="174244"/>
                  </a:lnTo>
                  <a:lnTo>
                    <a:pt x="132461" y="170434"/>
                  </a:lnTo>
                  <a:close/>
                </a:path>
                <a:path w="375284" h="375284">
                  <a:moveTo>
                    <a:pt x="217677" y="170434"/>
                  </a:moveTo>
                  <a:lnTo>
                    <a:pt x="157225" y="170434"/>
                  </a:lnTo>
                  <a:lnTo>
                    <a:pt x="153416" y="174244"/>
                  </a:lnTo>
                  <a:lnTo>
                    <a:pt x="153416" y="234823"/>
                  </a:lnTo>
                  <a:lnTo>
                    <a:pt x="157225" y="238506"/>
                  </a:lnTo>
                  <a:lnTo>
                    <a:pt x="217677" y="238506"/>
                  </a:lnTo>
                  <a:lnTo>
                    <a:pt x="221488" y="234823"/>
                  </a:lnTo>
                  <a:lnTo>
                    <a:pt x="221488" y="221487"/>
                  </a:lnTo>
                  <a:lnTo>
                    <a:pt x="170434" y="221487"/>
                  </a:lnTo>
                  <a:lnTo>
                    <a:pt x="170434" y="187451"/>
                  </a:lnTo>
                  <a:lnTo>
                    <a:pt x="221488" y="187451"/>
                  </a:lnTo>
                  <a:lnTo>
                    <a:pt x="221488" y="174244"/>
                  </a:lnTo>
                  <a:lnTo>
                    <a:pt x="217677" y="170434"/>
                  </a:lnTo>
                  <a:close/>
                </a:path>
                <a:path w="375284" h="375284">
                  <a:moveTo>
                    <a:pt x="302895" y="170434"/>
                  </a:moveTo>
                  <a:lnTo>
                    <a:pt x="242443" y="170434"/>
                  </a:lnTo>
                  <a:lnTo>
                    <a:pt x="238506" y="174244"/>
                  </a:lnTo>
                  <a:lnTo>
                    <a:pt x="238506" y="234823"/>
                  </a:lnTo>
                  <a:lnTo>
                    <a:pt x="242443" y="238506"/>
                  </a:lnTo>
                  <a:lnTo>
                    <a:pt x="302895" y="238506"/>
                  </a:lnTo>
                  <a:lnTo>
                    <a:pt x="306705" y="234823"/>
                  </a:lnTo>
                  <a:lnTo>
                    <a:pt x="306705" y="221487"/>
                  </a:lnTo>
                  <a:lnTo>
                    <a:pt x="255650" y="221487"/>
                  </a:lnTo>
                  <a:lnTo>
                    <a:pt x="255650" y="187451"/>
                  </a:lnTo>
                  <a:lnTo>
                    <a:pt x="306705" y="187451"/>
                  </a:lnTo>
                  <a:lnTo>
                    <a:pt x="306705" y="174244"/>
                  </a:lnTo>
                  <a:lnTo>
                    <a:pt x="302895" y="170434"/>
                  </a:lnTo>
                  <a:close/>
                </a:path>
                <a:path w="375284" h="375284">
                  <a:moveTo>
                    <a:pt x="136398" y="187451"/>
                  </a:moveTo>
                  <a:lnTo>
                    <a:pt x="119252" y="187451"/>
                  </a:lnTo>
                  <a:lnTo>
                    <a:pt x="119252" y="221487"/>
                  </a:lnTo>
                  <a:lnTo>
                    <a:pt x="136398" y="221487"/>
                  </a:lnTo>
                  <a:lnTo>
                    <a:pt x="136398" y="187451"/>
                  </a:lnTo>
                  <a:close/>
                </a:path>
                <a:path w="375284" h="375284">
                  <a:moveTo>
                    <a:pt x="221488" y="187451"/>
                  </a:moveTo>
                  <a:lnTo>
                    <a:pt x="204470" y="187451"/>
                  </a:lnTo>
                  <a:lnTo>
                    <a:pt x="204470" y="221487"/>
                  </a:lnTo>
                  <a:lnTo>
                    <a:pt x="221488" y="221487"/>
                  </a:lnTo>
                  <a:lnTo>
                    <a:pt x="221488" y="187451"/>
                  </a:lnTo>
                  <a:close/>
                </a:path>
                <a:path w="375284" h="375284">
                  <a:moveTo>
                    <a:pt x="306705" y="187451"/>
                  </a:moveTo>
                  <a:lnTo>
                    <a:pt x="289687" y="187451"/>
                  </a:lnTo>
                  <a:lnTo>
                    <a:pt x="289687" y="221487"/>
                  </a:lnTo>
                  <a:lnTo>
                    <a:pt x="306705" y="221487"/>
                  </a:lnTo>
                  <a:lnTo>
                    <a:pt x="306705" y="187451"/>
                  </a:lnTo>
                  <a:close/>
                </a:path>
                <a:path w="375284" h="375284">
                  <a:moveTo>
                    <a:pt x="132461" y="85217"/>
                  </a:moveTo>
                  <a:lnTo>
                    <a:pt x="72009" y="85217"/>
                  </a:lnTo>
                  <a:lnTo>
                    <a:pt x="68199" y="89026"/>
                  </a:lnTo>
                  <a:lnTo>
                    <a:pt x="68199" y="149606"/>
                  </a:lnTo>
                  <a:lnTo>
                    <a:pt x="72009" y="153416"/>
                  </a:lnTo>
                  <a:lnTo>
                    <a:pt x="132461" y="153416"/>
                  </a:lnTo>
                  <a:lnTo>
                    <a:pt x="136398" y="149606"/>
                  </a:lnTo>
                  <a:lnTo>
                    <a:pt x="136398" y="136398"/>
                  </a:lnTo>
                  <a:lnTo>
                    <a:pt x="85217" y="136398"/>
                  </a:lnTo>
                  <a:lnTo>
                    <a:pt x="85217" y="102235"/>
                  </a:lnTo>
                  <a:lnTo>
                    <a:pt x="136398" y="102235"/>
                  </a:lnTo>
                  <a:lnTo>
                    <a:pt x="136398" y="89026"/>
                  </a:lnTo>
                  <a:lnTo>
                    <a:pt x="132461" y="85217"/>
                  </a:lnTo>
                  <a:close/>
                </a:path>
                <a:path w="375284" h="375284">
                  <a:moveTo>
                    <a:pt x="217677" y="85217"/>
                  </a:moveTo>
                  <a:lnTo>
                    <a:pt x="157225" y="85217"/>
                  </a:lnTo>
                  <a:lnTo>
                    <a:pt x="153416" y="89026"/>
                  </a:lnTo>
                  <a:lnTo>
                    <a:pt x="153416" y="149606"/>
                  </a:lnTo>
                  <a:lnTo>
                    <a:pt x="157225" y="153416"/>
                  </a:lnTo>
                  <a:lnTo>
                    <a:pt x="217677" y="153416"/>
                  </a:lnTo>
                  <a:lnTo>
                    <a:pt x="221488" y="149606"/>
                  </a:lnTo>
                  <a:lnTo>
                    <a:pt x="221488" y="136398"/>
                  </a:lnTo>
                  <a:lnTo>
                    <a:pt x="170434" y="136398"/>
                  </a:lnTo>
                  <a:lnTo>
                    <a:pt x="170434" y="102235"/>
                  </a:lnTo>
                  <a:lnTo>
                    <a:pt x="221488" y="102235"/>
                  </a:lnTo>
                  <a:lnTo>
                    <a:pt x="221488" y="89026"/>
                  </a:lnTo>
                  <a:lnTo>
                    <a:pt x="217677" y="85217"/>
                  </a:lnTo>
                  <a:close/>
                </a:path>
                <a:path w="375284" h="375284">
                  <a:moveTo>
                    <a:pt x="302895" y="85217"/>
                  </a:moveTo>
                  <a:lnTo>
                    <a:pt x="242443" y="85217"/>
                  </a:lnTo>
                  <a:lnTo>
                    <a:pt x="238506" y="89026"/>
                  </a:lnTo>
                  <a:lnTo>
                    <a:pt x="238506" y="149606"/>
                  </a:lnTo>
                  <a:lnTo>
                    <a:pt x="242443" y="153416"/>
                  </a:lnTo>
                  <a:lnTo>
                    <a:pt x="302895" y="153416"/>
                  </a:lnTo>
                  <a:lnTo>
                    <a:pt x="306705" y="149606"/>
                  </a:lnTo>
                  <a:lnTo>
                    <a:pt x="306705" y="136398"/>
                  </a:lnTo>
                  <a:lnTo>
                    <a:pt x="255650" y="136398"/>
                  </a:lnTo>
                  <a:lnTo>
                    <a:pt x="255650" y="102235"/>
                  </a:lnTo>
                  <a:lnTo>
                    <a:pt x="306705" y="102235"/>
                  </a:lnTo>
                  <a:lnTo>
                    <a:pt x="306705" y="89026"/>
                  </a:lnTo>
                  <a:lnTo>
                    <a:pt x="302895" y="85217"/>
                  </a:lnTo>
                  <a:close/>
                </a:path>
                <a:path w="375284" h="375284">
                  <a:moveTo>
                    <a:pt x="136398" y="102235"/>
                  </a:moveTo>
                  <a:lnTo>
                    <a:pt x="119252" y="102235"/>
                  </a:lnTo>
                  <a:lnTo>
                    <a:pt x="119252" y="136398"/>
                  </a:lnTo>
                  <a:lnTo>
                    <a:pt x="136398" y="136398"/>
                  </a:lnTo>
                  <a:lnTo>
                    <a:pt x="136398" y="102235"/>
                  </a:lnTo>
                  <a:close/>
                </a:path>
                <a:path w="375284" h="375284">
                  <a:moveTo>
                    <a:pt x="221488" y="102235"/>
                  </a:moveTo>
                  <a:lnTo>
                    <a:pt x="204470" y="102235"/>
                  </a:lnTo>
                  <a:lnTo>
                    <a:pt x="204470" y="136398"/>
                  </a:lnTo>
                  <a:lnTo>
                    <a:pt x="221488" y="136398"/>
                  </a:lnTo>
                  <a:lnTo>
                    <a:pt x="221488" y="102235"/>
                  </a:lnTo>
                  <a:close/>
                </a:path>
                <a:path w="375284" h="375284">
                  <a:moveTo>
                    <a:pt x="306705" y="102235"/>
                  </a:moveTo>
                  <a:lnTo>
                    <a:pt x="289687" y="102235"/>
                  </a:lnTo>
                  <a:lnTo>
                    <a:pt x="289687" y="136398"/>
                  </a:lnTo>
                  <a:lnTo>
                    <a:pt x="306705" y="136398"/>
                  </a:lnTo>
                  <a:lnTo>
                    <a:pt x="306705" y="102235"/>
                  </a:lnTo>
                  <a:close/>
                </a:path>
                <a:path w="375284" h="375284">
                  <a:moveTo>
                    <a:pt x="371094" y="34036"/>
                  </a:moveTo>
                  <a:lnTo>
                    <a:pt x="3810" y="34036"/>
                  </a:lnTo>
                  <a:lnTo>
                    <a:pt x="0" y="37846"/>
                  </a:lnTo>
                  <a:lnTo>
                    <a:pt x="0" y="47371"/>
                  </a:lnTo>
                  <a:lnTo>
                    <a:pt x="3810" y="51054"/>
                  </a:lnTo>
                  <a:lnTo>
                    <a:pt x="371094" y="51054"/>
                  </a:lnTo>
                  <a:lnTo>
                    <a:pt x="374903" y="47371"/>
                  </a:lnTo>
                  <a:lnTo>
                    <a:pt x="374903" y="37846"/>
                  </a:lnTo>
                  <a:lnTo>
                    <a:pt x="371094" y="34036"/>
                  </a:lnTo>
                  <a:close/>
                </a:path>
                <a:path w="375284" h="375284">
                  <a:moveTo>
                    <a:pt x="354075" y="0"/>
                  </a:moveTo>
                  <a:lnTo>
                    <a:pt x="20827" y="0"/>
                  </a:lnTo>
                  <a:lnTo>
                    <a:pt x="17018" y="3810"/>
                  </a:lnTo>
                  <a:lnTo>
                    <a:pt x="17018" y="34036"/>
                  </a:lnTo>
                  <a:lnTo>
                    <a:pt x="34036" y="34036"/>
                  </a:lnTo>
                  <a:lnTo>
                    <a:pt x="34036" y="17018"/>
                  </a:lnTo>
                  <a:lnTo>
                    <a:pt x="357886" y="17018"/>
                  </a:lnTo>
                  <a:lnTo>
                    <a:pt x="357886" y="3810"/>
                  </a:lnTo>
                  <a:lnTo>
                    <a:pt x="354075" y="0"/>
                  </a:lnTo>
                  <a:close/>
                </a:path>
                <a:path w="375284" h="375284">
                  <a:moveTo>
                    <a:pt x="357886" y="17018"/>
                  </a:moveTo>
                  <a:lnTo>
                    <a:pt x="340868" y="17018"/>
                  </a:lnTo>
                  <a:lnTo>
                    <a:pt x="340868" y="34036"/>
                  </a:lnTo>
                  <a:lnTo>
                    <a:pt x="357886" y="34036"/>
                  </a:lnTo>
                  <a:lnTo>
                    <a:pt x="357886" y="17018"/>
                  </a:lnTo>
                  <a:close/>
                </a:path>
              </a:pathLst>
            </a:custGeom>
            <a:solidFill>
              <a:srgbClr val="FFFFFF"/>
            </a:solidFill>
          </p:spPr>
          <p:txBody>
            <a:bodyPr wrap="square" lIns="0" tIns="0" rIns="0" bIns="0" rtlCol="0"/>
            <a:lstStyle/>
            <a:p>
              <a:pPr defTabSz="1219140">
                <a:buClr>
                  <a:srgbClr val="000000"/>
                </a:buClr>
              </a:pPr>
              <a:endParaRPr sz="1400" kern="0">
                <a:solidFill>
                  <a:srgbClr val="000000"/>
                </a:solidFill>
                <a:latin typeface="Arial"/>
                <a:cs typeface="Arial"/>
                <a:sym typeface="Arial"/>
              </a:endParaRPr>
            </a:p>
          </p:txBody>
        </p:sp>
      </p:grpSp>
      <p:sp>
        <p:nvSpPr>
          <p:cNvPr id="12" name="object 12"/>
          <p:cNvSpPr txBox="1"/>
          <p:nvPr/>
        </p:nvSpPr>
        <p:spPr>
          <a:xfrm>
            <a:off x="3768472" y="769389"/>
            <a:ext cx="3890645" cy="629018"/>
          </a:xfrm>
          <a:prstGeom prst="rect">
            <a:avLst/>
          </a:prstGeom>
        </p:spPr>
        <p:txBody>
          <a:bodyPr vert="horz" wrap="square" lIns="0" tIns="13335" rIns="0" bIns="0" rtlCol="0">
            <a:spAutoFit/>
          </a:bodyPr>
          <a:lstStyle/>
          <a:p>
            <a:pPr marL="12700" defTabSz="1219140">
              <a:spcBef>
                <a:spcPts val="105"/>
              </a:spcBef>
              <a:buClr>
                <a:srgbClr val="000000"/>
              </a:buClr>
            </a:pPr>
            <a:r>
              <a:rPr sz="4000" b="1" kern="0" spc="-280">
                <a:solidFill>
                  <a:srgbClr val="FFFFFF"/>
                </a:solidFill>
                <a:latin typeface="Tahoma"/>
                <a:cs typeface="Tahoma"/>
                <a:sym typeface="Arial"/>
              </a:rPr>
              <a:t>is</a:t>
            </a:r>
            <a:r>
              <a:rPr sz="4000" b="1" kern="0" spc="-65">
                <a:solidFill>
                  <a:srgbClr val="FFFFFF"/>
                </a:solidFill>
                <a:latin typeface="Tahoma"/>
                <a:cs typeface="Tahoma"/>
                <a:sym typeface="Arial"/>
              </a:rPr>
              <a:t> </a:t>
            </a:r>
            <a:r>
              <a:rPr lang="en-US" sz="4000" b="1" kern="0" spc="-195">
                <a:solidFill>
                  <a:srgbClr val="FFFFFF"/>
                </a:solidFill>
                <a:latin typeface="Tahoma"/>
                <a:cs typeface="Tahoma"/>
                <a:sym typeface="Arial"/>
              </a:rPr>
              <a:t>XXX</a:t>
            </a:r>
            <a:endParaRPr sz="4000" kern="0">
              <a:solidFill>
                <a:srgbClr val="000000"/>
              </a:solidFill>
              <a:latin typeface="Tahoma"/>
              <a:cs typeface="Tahoma"/>
              <a:sym typeface="Arial"/>
            </a:endParaRPr>
          </a:p>
        </p:txBody>
      </p:sp>
      <p:grpSp>
        <p:nvGrpSpPr>
          <p:cNvPr id="13" name="object 13"/>
          <p:cNvGrpSpPr/>
          <p:nvPr/>
        </p:nvGrpSpPr>
        <p:grpSpPr>
          <a:xfrm>
            <a:off x="8723377" y="2189064"/>
            <a:ext cx="731521" cy="4227576"/>
            <a:chOff x="8723375" y="1886712"/>
            <a:chExt cx="731521" cy="4227576"/>
          </a:xfrm>
        </p:grpSpPr>
        <p:sp>
          <p:nvSpPr>
            <p:cNvPr id="15" name="object 15"/>
            <p:cNvSpPr/>
            <p:nvPr/>
          </p:nvSpPr>
          <p:spPr>
            <a:xfrm>
              <a:off x="8723375" y="1886712"/>
              <a:ext cx="731520" cy="731520"/>
            </a:xfrm>
            <a:custGeom>
              <a:avLst/>
              <a:gdLst/>
              <a:ahLst/>
              <a:cxnLst/>
              <a:rect l="l" t="t" r="r" b="b"/>
              <a:pathLst>
                <a:path w="731520" h="731519">
                  <a:moveTo>
                    <a:pt x="365759" y="0"/>
                  </a:moveTo>
                  <a:lnTo>
                    <a:pt x="319869" y="2848"/>
                  </a:lnTo>
                  <a:lnTo>
                    <a:pt x="275682" y="11167"/>
                  </a:lnTo>
                  <a:lnTo>
                    <a:pt x="233542" y="24613"/>
                  </a:lnTo>
                  <a:lnTo>
                    <a:pt x="193790" y="42844"/>
                  </a:lnTo>
                  <a:lnTo>
                    <a:pt x="156770" y="65517"/>
                  </a:lnTo>
                  <a:lnTo>
                    <a:pt x="122822" y="92291"/>
                  </a:lnTo>
                  <a:lnTo>
                    <a:pt x="92291" y="122822"/>
                  </a:lnTo>
                  <a:lnTo>
                    <a:pt x="65517" y="156770"/>
                  </a:lnTo>
                  <a:lnTo>
                    <a:pt x="42844" y="193790"/>
                  </a:lnTo>
                  <a:lnTo>
                    <a:pt x="24613" y="233542"/>
                  </a:lnTo>
                  <a:lnTo>
                    <a:pt x="11167" y="275682"/>
                  </a:lnTo>
                  <a:lnTo>
                    <a:pt x="2848" y="319869"/>
                  </a:lnTo>
                  <a:lnTo>
                    <a:pt x="0" y="365760"/>
                  </a:lnTo>
                  <a:lnTo>
                    <a:pt x="2848" y="411650"/>
                  </a:lnTo>
                  <a:lnTo>
                    <a:pt x="11167" y="455837"/>
                  </a:lnTo>
                  <a:lnTo>
                    <a:pt x="24613" y="497977"/>
                  </a:lnTo>
                  <a:lnTo>
                    <a:pt x="42844" y="537729"/>
                  </a:lnTo>
                  <a:lnTo>
                    <a:pt x="65517" y="574749"/>
                  </a:lnTo>
                  <a:lnTo>
                    <a:pt x="92291" y="608697"/>
                  </a:lnTo>
                  <a:lnTo>
                    <a:pt x="122822" y="639228"/>
                  </a:lnTo>
                  <a:lnTo>
                    <a:pt x="156770" y="666002"/>
                  </a:lnTo>
                  <a:lnTo>
                    <a:pt x="193790" y="688675"/>
                  </a:lnTo>
                  <a:lnTo>
                    <a:pt x="233542" y="706906"/>
                  </a:lnTo>
                  <a:lnTo>
                    <a:pt x="275682" y="720352"/>
                  </a:lnTo>
                  <a:lnTo>
                    <a:pt x="319869" y="728671"/>
                  </a:lnTo>
                  <a:lnTo>
                    <a:pt x="365759" y="731520"/>
                  </a:lnTo>
                  <a:lnTo>
                    <a:pt x="411650" y="728671"/>
                  </a:lnTo>
                  <a:lnTo>
                    <a:pt x="455837" y="720352"/>
                  </a:lnTo>
                  <a:lnTo>
                    <a:pt x="497977" y="706906"/>
                  </a:lnTo>
                  <a:lnTo>
                    <a:pt x="537729" y="688675"/>
                  </a:lnTo>
                  <a:lnTo>
                    <a:pt x="574749" y="666002"/>
                  </a:lnTo>
                  <a:lnTo>
                    <a:pt x="608697" y="639228"/>
                  </a:lnTo>
                  <a:lnTo>
                    <a:pt x="639228" y="608697"/>
                  </a:lnTo>
                  <a:lnTo>
                    <a:pt x="666002" y="574749"/>
                  </a:lnTo>
                  <a:lnTo>
                    <a:pt x="688675" y="537729"/>
                  </a:lnTo>
                  <a:lnTo>
                    <a:pt x="706906" y="497977"/>
                  </a:lnTo>
                  <a:lnTo>
                    <a:pt x="720352" y="455837"/>
                  </a:lnTo>
                  <a:lnTo>
                    <a:pt x="728671" y="411650"/>
                  </a:lnTo>
                  <a:lnTo>
                    <a:pt x="731520" y="365760"/>
                  </a:lnTo>
                  <a:lnTo>
                    <a:pt x="728671" y="319869"/>
                  </a:lnTo>
                  <a:lnTo>
                    <a:pt x="720352" y="275682"/>
                  </a:lnTo>
                  <a:lnTo>
                    <a:pt x="706906" y="233542"/>
                  </a:lnTo>
                  <a:lnTo>
                    <a:pt x="688675" y="193790"/>
                  </a:lnTo>
                  <a:lnTo>
                    <a:pt x="666002" y="156770"/>
                  </a:lnTo>
                  <a:lnTo>
                    <a:pt x="639228" y="122822"/>
                  </a:lnTo>
                  <a:lnTo>
                    <a:pt x="608697" y="92291"/>
                  </a:lnTo>
                  <a:lnTo>
                    <a:pt x="574749" y="65517"/>
                  </a:lnTo>
                  <a:lnTo>
                    <a:pt x="537729" y="42844"/>
                  </a:lnTo>
                  <a:lnTo>
                    <a:pt x="497977" y="24613"/>
                  </a:lnTo>
                  <a:lnTo>
                    <a:pt x="455837" y="11167"/>
                  </a:lnTo>
                  <a:lnTo>
                    <a:pt x="411650" y="2848"/>
                  </a:lnTo>
                  <a:lnTo>
                    <a:pt x="365759" y="0"/>
                  </a:lnTo>
                  <a:close/>
                </a:path>
              </a:pathLst>
            </a:custGeom>
            <a:solidFill>
              <a:schemeClr val="tx1"/>
            </a:solidFill>
          </p:spPr>
          <p:txBody>
            <a:bodyPr wrap="square" lIns="0" tIns="0" rIns="0" bIns="0" rtlCol="0"/>
            <a:lstStyle/>
            <a:p>
              <a:pPr defTabSz="1219140">
                <a:buClr>
                  <a:srgbClr val="000000"/>
                </a:buClr>
              </a:pPr>
              <a:endParaRPr sz="1400" kern="0">
                <a:solidFill>
                  <a:srgbClr val="000000"/>
                </a:solidFill>
                <a:latin typeface="Arial"/>
                <a:cs typeface="Arial"/>
                <a:sym typeface="Arial"/>
              </a:endParaRPr>
            </a:p>
          </p:txBody>
        </p:sp>
        <p:sp>
          <p:nvSpPr>
            <p:cNvPr id="17" name="object 17"/>
            <p:cNvSpPr/>
            <p:nvPr/>
          </p:nvSpPr>
          <p:spPr>
            <a:xfrm>
              <a:off x="8723376" y="3130295"/>
              <a:ext cx="731520" cy="1856739"/>
            </a:xfrm>
            <a:custGeom>
              <a:avLst/>
              <a:gdLst/>
              <a:ahLst/>
              <a:cxnLst/>
              <a:rect l="l" t="t" r="r" b="b"/>
              <a:pathLst>
                <a:path w="731520" h="1856739">
                  <a:moveTo>
                    <a:pt x="731520" y="1490472"/>
                  </a:moveTo>
                  <a:lnTo>
                    <a:pt x="728662" y="1444586"/>
                  </a:lnTo>
                  <a:lnTo>
                    <a:pt x="720344" y="1400403"/>
                  </a:lnTo>
                  <a:lnTo>
                    <a:pt x="706894" y="1358265"/>
                  </a:lnTo>
                  <a:lnTo>
                    <a:pt x="688670" y="1318514"/>
                  </a:lnTo>
                  <a:lnTo>
                    <a:pt x="666000" y="1281493"/>
                  </a:lnTo>
                  <a:lnTo>
                    <a:pt x="639216" y="1247546"/>
                  </a:lnTo>
                  <a:lnTo>
                    <a:pt x="608685" y="1217015"/>
                  </a:lnTo>
                  <a:lnTo>
                    <a:pt x="574738" y="1190231"/>
                  </a:lnTo>
                  <a:lnTo>
                    <a:pt x="537718" y="1167561"/>
                  </a:lnTo>
                  <a:lnTo>
                    <a:pt x="497967" y="1149337"/>
                  </a:lnTo>
                  <a:lnTo>
                    <a:pt x="455828" y="1135888"/>
                  </a:lnTo>
                  <a:lnTo>
                    <a:pt x="411645" y="1127569"/>
                  </a:lnTo>
                  <a:lnTo>
                    <a:pt x="365760" y="1124712"/>
                  </a:lnTo>
                  <a:lnTo>
                    <a:pt x="319862" y="1127569"/>
                  </a:lnTo>
                  <a:lnTo>
                    <a:pt x="275678" y="1135888"/>
                  </a:lnTo>
                  <a:lnTo>
                    <a:pt x="233540" y="1149337"/>
                  </a:lnTo>
                  <a:lnTo>
                    <a:pt x="193789" y="1167561"/>
                  </a:lnTo>
                  <a:lnTo>
                    <a:pt x="156768" y="1190231"/>
                  </a:lnTo>
                  <a:lnTo>
                    <a:pt x="122821" y="1217015"/>
                  </a:lnTo>
                  <a:lnTo>
                    <a:pt x="92290" y="1247546"/>
                  </a:lnTo>
                  <a:lnTo>
                    <a:pt x="65506" y="1281493"/>
                  </a:lnTo>
                  <a:lnTo>
                    <a:pt x="42837" y="1318514"/>
                  </a:lnTo>
                  <a:lnTo>
                    <a:pt x="24612" y="1358265"/>
                  </a:lnTo>
                  <a:lnTo>
                    <a:pt x="11163" y="1400403"/>
                  </a:lnTo>
                  <a:lnTo>
                    <a:pt x="2844" y="1444586"/>
                  </a:lnTo>
                  <a:lnTo>
                    <a:pt x="0" y="1490472"/>
                  </a:lnTo>
                  <a:lnTo>
                    <a:pt x="2844" y="1536369"/>
                  </a:lnTo>
                  <a:lnTo>
                    <a:pt x="11163" y="1580553"/>
                  </a:lnTo>
                  <a:lnTo>
                    <a:pt x="24612" y="1622691"/>
                  </a:lnTo>
                  <a:lnTo>
                    <a:pt x="42837" y="1662442"/>
                  </a:lnTo>
                  <a:lnTo>
                    <a:pt x="65506" y="1699463"/>
                  </a:lnTo>
                  <a:lnTo>
                    <a:pt x="92290" y="1733410"/>
                  </a:lnTo>
                  <a:lnTo>
                    <a:pt x="122821" y="1763941"/>
                  </a:lnTo>
                  <a:lnTo>
                    <a:pt x="156768" y="1790725"/>
                  </a:lnTo>
                  <a:lnTo>
                    <a:pt x="193789" y="1813394"/>
                  </a:lnTo>
                  <a:lnTo>
                    <a:pt x="233540" y="1831619"/>
                  </a:lnTo>
                  <a:lnTo>
                    <a:pt x="275678" y="1845068"/>
                  </a:lnTo>
                  <a:lnTo>
                    <a:pt x="319862" y="1853387"/>
                  </a:lnTo>
                  <a:lnTo>
                    <a:pt x="365760" y="1856232"/>
                  </a:lnTo>
                  <a:lnTo>
                    <a:pt x="411645" y="1853387"/>
                  </a:lnTo>
                  <a:lnTo>
                    <a:pt x="455828" y="1845068"/>
                  </a:lnTo>
                  <a:lnTo>
                    <a:pt x="497967" y="1831619"/>
                  </a:lnTo>
                  <a:lnTo>
                    <a:pt x="537718" y="1813394"/>
                  </a:lnTo>
                  <a:lnTo>
                    <a:pt x="574738" y="1790725"/>
                  </a:lnTo>
                  <a:lnTo>
                    <a:pt x="608685" y="1763941"/>
                  </a:lnTo>
                  <a:lnTo>
                    <a:pt x="639216" y="1733410"/>
                  </a:lnTo>
                  <a:lnTo>
                    <a:pt x="666000" y="1699463"/>
                  </a:lnTo>
                  <a:lnTo>
                    <a:pt x="688670" y="1662442"/>
                  </a:lnTo>
                  <a:lnTo>
                    <a:pt x="706894" y="1622691"/>
                  </a:lnTo>
                  <a:lnTo>
                    <a:pt x="720344" y="1580553"/>
                  </a:lnTo>
                  <a:lnTo>
                    <a:pt x="728662" y="1536369"/>
                  </a:lnTo>
                  <a:lnTo>
                    <a:pt x="731520" y="1490472"/>
                  </a:lnTo>
                  <a:close/>
                </a:path>
                <a:path w="731520" h="1856739">
                  <a:moveTo>
                    <a:pt x="731520" y="365760"/>
                  </a:moveTo>
                  <a:lnTo>
                    <a:pt x="728662" y="319874"/>
                  </a:lnTo>
                  <a:lnTo>
                    <a:pt x="720344" y="275691"/>
                  </a:lnTo>
                  <a:lnTo>
                    <a:pt x="706894" y="233553"/>
                  </a:lnTo>
                  <a:lnTo>
                    <a:pt x="688670" y="193802"/>
                  </a:lnTo>
                  <a:lnTo>
                    <a:pt x="666000" y="156781"/>
                  </a:lnTo>
                  <a:lnTo>
                    <a:pt x="639216" y="122834"/>
                  </a:lnTo>
                  <a:lnTo>
                    <a:pt x="608685" y="92303"/>
                  </a:lnTo>
                  <a:lnTo>
                    <a:pt x="574738" y="65519"/>
                  </a:lnTo>
                  <a:lnTo>
                    <a:pt x="537718" y="42849"/>
                  </a:lnTo>
                  <a:lnTo>
                    <a:pt x="497967" y="24625"/>
                  </a:lnTo>
                  <a:lnTo>
                    <a:pt x="455828" y="11176"/>
                  </a:lnTo>
                  <a:lnTo>
                    <a:pt x="411645" y="2857"/>
                  </a:lnTo>
                  <a:lnTo>
                    <a:pt x="365760" y="0"/>
                  </a:lnTo>
                  <a:lnTo>
                    <a:pt x="319862" y="2857"/>
                  </a:lnTo>
                  <a:lnTo>
                    <a:pt x="275678" y="11176"/>
                  </a:lnTo>
                  <a:lnTo>
                    <a:pt x="233540" y="24625"/>
                  </a:lnTo>
                  <a:lnTo>
                    <a:pt x="193789" y="42849"/>
                  </a:lnTo>
                  <a:lnTo>
                    <a:pt x="156768" y="65519"/>
                  </a:lnTo>
                  <a:lnTo>
                    <a:pt x="122821" y="92303"/>
                  </a:lnTo>
                  <a:lnTo>
                    <a:pt x="92290" y="122834"/>
                  </a:lnTo>
                  <a:lnTo>
                    <a:pt x="65506" y="156781"/>
                  </a:lnTo>
                  <a:lnTo>
                    <a:pt x="42837" y="193802"/>
                  </a:lnTo>
                  <a:lnTo>
                    <a:pt x="24612" y="233553"/>
                  </a:lnTo>
                  <a:lnTo>
                    <a:pt x="11163" y="275691"/>
                  </a:lnTo>
                  <a:lnTo>
                    <a:pt x="2844" y="319874"/>
                  </a:lnTo>
                  <a:lnTo>
                    <a:pt x="0" y="365760"/>
                  </a:lnTo>
                  <a:lnTo>
                    <a:pt x="2844" y="411657"/>
                  </a:lnTo>
                  <a:lnTo>
                    <a:pt x="11163" y="455841"/>
                  </a:lnTo>
                  <a:lnTo>
                    <a:pt x="24612" y="497979"/>
                  </a:lnTo>
                  <a:lnTo>
                    <a:pt x="42837" y="537730"/>
                  </a:lnTo>
                  <a:lnTo>
                    <a:pt x="65506" y="574751"/>
                  </a:lnTo>
                  <a:lnTo>
                    <a:pt x="92290" y="608698"/>
                  </a:lnTo>
                  <a:lnTo>
                    <a:pt x="122821" y="639229"/>
                  </a:lnTo>
                  <a:lnTo>
                    <a:pt x="156768" y="666013"/>
                  </a:lnTo>
                  <a:lnTo>
                    <a:pt x="193789" y="688682"/>
                  </a:lnTo>
                  <a:lnTo>
                    <a:pt x="233540" y="706907"/>
                  </a:lnTo>
                  <a:lnTo>
                    <a:pt x="275678" y="720356"/>
                  </a:lnTo>
                  <a:lnTo>
                    <a:pt x="319862" y="728675"/>
                  </a:lnTo>
                  <a:lnTo>
                    <a:pt x="365760" y="731520"/>
                  </a:lnTo>
                  <a:lnTo>
                    <a:pt x="411645" y="728675"/>
                  </a:lnTo>
                  <a:lnTo>
                    <a:pt x="455828" y="720356"/>
                  </a:lnTo>
                  <a:lnTo>
                    <a:pt x="497967" y="706907"/>
                  </a:lnTo>
                  <a:lnTo>
                    <a:pt x="537718" y="688682"/>
                  </a:lnTo>
                  <a:lnTo>
                    <a:pt x="574738" y="666013"/>
                  </a:lnTo>
                  <a:lnTo>
                    <a:pt x="608685" y="639229"/>
                  </a:lnTo>
                  <a:lnTo>
                    <a:pt x="639216" y="608698"/>
                  </a:lnTo>
                  <a:lnTo>
                    <a:pt x="666000" y="574751"/>
                  </a:lnTo>
                  <a:lnTo>
                    <a:pt x="688670" y="537730"/>
                  </a:lnTo>
                  <a:lnTo>
                    <a:pt x="706894" y="497979"/>
                  </a:lnTo>
                  <a:lnTo>
                    <a:pt x="720344" y="455841"/>
                  </a:lnTo>
                  <a:lnTo>
                    <a:pt x="728662" y="411657"/>
                  </a:lnTo>
                  <a:lnTo>
                    <a:pt x="731520" y="365760"/>
                  </a:lnTo>
                  <a:close/>
                </a:path>
              </a:pathLst>
            </a:custGeom>
            <a:solidFill>
              <a:schemeClr val="tx1"/>
            </a:solidFill>
          </p:spPr>
          <p:txBody>
            <a:bodyPr wrap="square" lIns="0" tIns="0" rIns="0" bIns="0" rtlCol="0"/>
            <a:lstStyle/>
            <a:p>
              <a:pPr defTabSz="1219140">
                <a:buClr>
                  <a:srgbClr val="000000"/>
                </a:buClr>
              </a:pPr>
              <a:endParaRPr sz="1400" kern="0">
                <a:solidFill>
                  <a:srgbClr val="000000"/>
                </a:solidFill>
                <a:latin typeface="Arial"/>
                <a:cs typeface="Arial"/>
                <a:sym typeface="Arial"/>
              </a:endParaRPr>
            </a:p>
          </p:txBody>
        </p:sp>
        <p:sp>
          <p:nvSpPr>
            <p:cNvPr id="18" name="object 18"/>
            <p:cNvSpPr/>
            <p:nvPr/>
          </p:nvSpPr>
          <p:spPr>
            <a:xfrm>
              <a:off x="8857487" y="4389119"/>
              <a:ext cx="466725" cy="466725"/>
            </a:xfrm>
            <a:custGeom>
              <a:avLst/>
              <a:gdLst/>
              <a:ahLst/>
              <a:cxnLst/>
              <a:rect l="l" t="t" r="r" b="b"/>
              <a:pathLst>
                <a:path w="466725" h="466725">
                  <a:moveTo>
                    <a:pt x="429767" y="0"/>
                  </a:moveTo>
                  <a:lnTo>
                    <a:pt x="418083" y="0"/>
                  </a:lnTo>
                  <a:lnTo>
                    <a:pt x="413384" y="4825"/>
                  </a:lnTo>
                  <a:lnTo>
                    <a:pt x="413384" y="85597"/>
                  </a:lnTo>
                  <a:lnTo>
                    <a:pt x="377386" y="50202"/>
                  </a:lnTo>
                  <a:lnTo>
                    <a:pt x="334470" y="23225"/>
                  </a:lnTo>
                  <a:lnTo>
                    <a:pt x="285958" y="6034"/>
                  </a:lnTo>
                  <a:lnTo>
                    <a:pt x="233171" y="0"/>
                  </a:lnTo>
                  <a:lnTo>
                    <a:pt x="186179" y="4737"/>
                  </a:lnTo>
                  <a:lnTo>
                    <a:pt x="142410" y="18323"/>
                  </a:lnTo>
                  <a:lnTo>
                    <a:pt x="102803" y="39821"/>
                  </a:lnTo>
                  <a:lnTo>
                    <a:pt x="68294" y="68294"/>
                  </a:lnTo>
                  <a:lnTo>
                    <a:pt x="39821" y="102803"/>
                  </a:lnTo>
                  <a:lnTo>
                    <a:pt x="18323" y="142410"/>
                  </a:lnTo>
                  <a:lnTo>
                    <a:pt x="4737" y="186179"/>
                  </a:lnTo>
                  <a:lnTo>
                    <a:pt x="0" y="233171"/>
                  </a:lnTo>
                  <a:lnTo>
                    <a:pt x="4737" y="280164"/>
                  </a:lnTo>
                  <a:lnTo>
                    <a:pt x="18323" y="323933"/>
                  </a:lnTo>
                  <a:lnTo>
                    <a:pt x="39821" y="363540"/>
                  </a:lnTo>
                  <a:lnTo>
                    <a:pt x="68294" y="398049"/>
                  </a:lnTo>
                  <a:lnTo>
                    <a:pt x="102803" y="426522"/>
                  </a:lnTo>
                  <a:lnTo>
                    <a:pt x="142410" y="448020"/>
                  </a:lnTo>
                  <a:lnTo>
                    <a:pt x="186179" y="461606"/>
                  </a:lnTo>
                  <a:lnTo>
                    <a:pt x="233171" y="466343"/>
                  </a:lnTo>
                  <a:lnTo>
                    <a:pt x="280164" y="461606"/>
                  </a:lnTo>
                  <a:lnTo>
                    <a:pt x="323933" y="448020"/>
                  </a:lnTo>
                  <a:lnTo>
                    <a:pt x="363540" y="426522"/>
                  </a:lnTo>
                  <a:lnTo>
                    <a:pt x="398049" y="398049"/>
                  </a:lnTo>
                  <a:lnTo>
                    <a:pt x="426522" y="363540"/>
                  </a:lnTo>
                  <a:lnTo>
                    <a:pt x="448020" y="323933"/>
                  </a:lnTo>
                  <a:lnTo>
                    <a:pt x="461606" y="280164"/>
                  </a:lnTo>
                  <a:lnTo>
                    <a:pt x="466343" y="233171"/>
                  </a:lnTo>
                  <a:lnTo>
                    <a:pt x="466343" y="227329"/>
                  </a:lnTo>
                  <a:lnTo>
                    <a:pt x="461644" y="222630"/>
                  </a:lnTo>
                  <a:lnTo>
                    <a:pt x="455802" y="222630"/>
                  </a:lnTo>
                  <a:lnTo>
                    <a:pt x="449833" y="222630"/>
                  </a:lnTo>
                  <a:lnTo>
                    <a:pt x="445134" y="227329"/>
                  </a:lnTo>
                  <a:lnTo>
                    <a:pt x="445134" y="233171"/>
                  </a:lnTo>
                  <a:lnTo>
                    <a:pt x="439538" y="281782"/>
                  </a:lnTo>
                  <a:lnTo>
                    <a:pt x="423596" y="326401"/>
                  </a:lnTo>
                  <a:lnTo>
                    <a:pt x="398578" y="365756"/>
                  </a:lnTo>
                  <a:lnTo>
                    <a:pt x="365756" y="398578"/>
                  </a:lnTo>
                  <a:lnTo>
                    <a:pt x="326401" y="423596"/>
                  </a:lnTo>
                  <a:lnTo>
                    <a:pt x="281782" y="439538"/>
                  </a:lnTo>
                  <a:lnTo>
                    <a:pt x="233171" y="445134"/>
                  </a:lnTo>
                  <a:lnTo>
                    <a:pt x="184561" y="439538"/>
                  </a:lnTo>
                  <a:lnTo>
                    <a:pt x="139942" y="423596"/>
                  </a:lnTo>
                  <a:lnTo>
                    <a:pt x="100587" y="398578"/>
                  </a:lnTo>
                  <a:lnTo>
                    <a:pt x="67765" y="365756"/>
                  </a:lnTo>
                  <a:lnTo>
                    <a:pt x="42747" y="326401"/>
                  </a:lnTo>
                  <a:lnTo>
                    <a:pt x="26805" y="281782"/>
                  </a:lnTo>
                  <a:lnTo>
                    <a:pt x="21208" y="233171"/>
                  </a:lnTo>
                  <a:lnTo>
                    <a:pt x="26805" y="184561"/>
                  </a:lnTo>
                  <a:lnTo>
                    <a:pt x="42747" y="139942"/>
                  </a:lnTo>
                  <a:lnTo>
                    <a:pt x="67765" y="100587"/>
                  </a:lnTo>
                  <a:lnTo>
                    <a:pt x="100587" y="67765"/>
                  </a:lnTo>
                  <a:lnTo>
                    <a:pt x="139942" y="42747"/>
                  </a:lnTo>
                  <a:lnTo>
                    <a:pt x="184561" y="26805"/>
                  </a:lnTo>
                  <a:lnTo>
                    <a:pt x="233171" y="21208"/>
                  </a:lnTo>
                  <a:lnTo>
                    <a:pt x="283469" y="27213"/>
                  </a:lnTo>
                  <a:lnTo>
                    <a:pt x="329422" y="44291"/>
                  </a:lnTo>
                  <a:lnTo>
                    <a:pt x="369635" y="71036"/>
                  </a:lnTo>
                  <a:lnTo>
                    <a:pt x="402716" y="106044"/>
                  </a:lnTo>
                  <a:lnTo>
                    <a:pt x="312165" y="106044"/>
                  </a:lnTo>
                  <a:lnTo>
                    <a:pt x="307339" y="110743"/>
                  </a:lnTo>
                  <a:lnTo>
                    <a:pt x="307339" y="122427"/>
                  </a:lnTo>
                  <a:lnTo>
                    <a:pt x="312165" y="127126"/>
                  </a:lnTo>
                  <a:lnTo>
                    <a:pt x="429767" y="127126"/>
                  </a:lnTo>
                  <a:lnTo>
                    <a:pt x="434593" y="122427"/>
                  </a:lnTo>
                  <a:lnTo>
                    <a:pt x="434593" y="4825"/>
                  </a:lnTo>
                  <a:lnTo>
                    <a:pt x="429767" y="0"/>
                  </a:lnTo>
                  <a:close/>
                </a:path>
              </a:pathLst>
            </a:custGeom>
            <a:solidFill>
              <a:srgbClr val="FFFFFF"/>
            </a:solidFill>
          </p:spPr>
          <p:txBody>
            <a:bodyPr wrap="square" lIns="0" tIns="0" rIns="0" bIns="0" rtlCol="0"/>
            <a:lstStyle/>
            <a:p>
              <a:pPr defTabSz="1219140">
                <a:buClr>
                  <a:srgbClr val="000000"/>
                </a:buClr>
              </a:pPr>
              <a:endParaRPr sz="1400" kern="0">
                <a:solidFill>
                  <a:srgbClr val="000000"/>
                </a:solidFill>
                <a:latin typeface="Arial"/>
                <a:cs typeface="Arial"/>
                <a:sym typeface="Arial"/>
              </a:endParaRPr>
            </a:p>
          </p:txBody>
        </p:sp>
        <p:pic>
          <p:nvPicPr>
            <p:cNvPr id="19" name="object 19"/>
            <p:cNvPicPr/>
            <p:nvPr/>
          </p:nvPicPr>
          <p:blipFill>
            <a:blip r:embed="rId3" cstate="print"/>
            <a:stretch>
              <a:fillRect/>
            </a:stretch>
          </p:blipFill>
          <p:spPr>
            <a:xfrm>
              <a:off x="9040241" y="4535424"/>
              <a:ext cx="100710" cy="173736"/>
            </a:xfrm>
            <a:prstGeom prst="rect">
              <a:avLst/>
            </a:prstGeom>
          </p:spPr>
        </p:pic>
        <p:sp>
          <p:nvSpPr>
            <p:cNvPr id="20" name="object 20"/>
            <p:cNvSpPr/>
            <p:nvPr/>
          </p:nvSpPr>
          <p:spPr>
            <a:xfrm>
              <a:off x="8723375" y="5382768"/>
              <a:ext cx="731520" cy="731520"/>
            </a:xfrm>
            <a:custGeom>
              <a:avLst/>
              <a:gdLst/>
              <a:ahLst/>
              <a:cxnLst/>
              <a:rect l="l" t="t" r="r" b="b"/>
              <a:pathLst>
                <a:path w="731520" h="731520">
                  <a:moveTo>
                    <a:pt x="365759" y="0"/>
                  </a:moveTo>
                  <a:lnTo>
                    <a:pt x="319869" y="2848"/>
                  </a:lnTo>
                  <a:lnTo>
                    <a:pt x="275682" y="11167"/>
                  </a:lnTo>
                  <a:lnTo>
                    <a:pt x="233542" y="24613"/>
                  </a:lnTo>
                  <a:lnTo>
                    <a:pt x="193790" y="42844"/>
                  </a:lnTo>
                  <a:lnTo>
                    <a:pt x="156770" y="65517"/>
                  </a:lnTo>
                  <a:lnTo>
                    <a:pt x="122822" y="92291"/>
                  </a:lnTo>
                  <a:lnTo>
                    <a:pt x="92291" y="122822"/>
                  </a:lnTo>
                  <a:lnTo>
                    <a:pt x="65517" y="156770"/>
                  </a:lnTo>
                  <a:lnTo>
                    <a:pt x="42844" y="193790"/>
                  </a:lnTo>
                  <a:lnTo>
                    <a:pt x="24613" y="233542"/>
                  </a:lnTo>
                  <a:lnTo>
                    <a:pt x="11167" y="275682"/>
                  </a:lnTo>
                  <a:lnTo>
                    <a:pt x="2848" y="319869"/>
                  </a:lnTo>
                  <a:lnTo>
                    <a:pt x="0" y="365759"/>
                  </a:lnTo>
                  <a:lnTo>
                    <a:pt x="2848" y="411640"/>
                  </a:lnTo>
                  <a:lnTo>
                    <a:pt x="11167" y="455820"/>
                  </a:lnTo>
                  <a:lnTo>
                    <a:pt x="24613" y="497956"/>
                  </a:lnTo>
                  <a:lnTo>
                    <a:pt x="42844" y="537706"/>
                  </a:lnTo>
                  <a:lnTo>
                    <a:pt x="65517" y="574727"/>
                  </a:lnTo>
                  <a:lnTo>
                    <a:pt x="92291" y="608676"/>
                  </a:lnTo>
                  <a:lnTo>
                    <a:pt x="122822" y="639211"/>
                  </a:lnTo>
                  <a:lnTo>
                    <a:pt x="156770" y="665988"/>
                  </a:lnTo>
                  <a:lnTo>
                    <a:pt x="193790" y="688665"/>
                  </a:lnTo>
                  <a:lnTo>
                    <a:pt x="233542" y="706900"/>
                  </a:lnTo>
                  <a:lnTo>
                    <a:pt x="275682" y="720349"/>
                  </a:lnTo>
                  <a:lnTo>
                    <a:pt x="319869" y="728670"/>
                  </a:lnTo>
                  <a:lnTo>
                    <a:pt x="365759" y="731519"/>
                  </a:lnTo>
                  <a:lnTo>
                    <a:pt x="411650" y="728670"/>
                  </a:lnTo>
                  <a:lnTo>
                    <a:pt x="455837" y="720349"/>
                  </a:lnTo>
                  <a:lnTo>
                    <a:pt x="497977" y="706900"/>
                  </a:lnTo>
                  <a:lnTo>
                    <a:pt x="537729" y="688665"/>
                  </a:lnTo>
                  <a:lnTo>
                    <a:pt x="574749" y="665988"/>
                  </a:lnTo>
                  <a:lnTo>
                    <a:pt x="608697" y="639211"/>
                  </a:lnTo>
                  <a:lnTo>
                    <a:pt x="639228" y="608676"/>
                  </a:lnTo>
                  <a:lnTo>
                    <a:pt x="666002" y="574727"/>
                  </a:lnTo>
                  <a:lnTo>
                    <a:pt x="688675" y="537706"/>
                  </a:lnTo>
                  <a:lnTo>
                    <a:pt x="706906" y="497956"/>
                  </a:lnTo>
                  <a:lnTo>
                    <a:pt x="720352" y="455820"/>
                  </a:lnTo>
                  <a:lnTo>
                    <a:pt x="728671" y="411640"/>
                  </a:lnTo>
                  <a:lnTo>
                    <a:pt x="731520" y="365759"/>
                  </a:lnTo>
                  <a:lnTo>
                    <a:pt x="728671" y="319869"/>
                  </a:lnTo>
                  <a:lnTo>
                    <a:pt x="720352" y="275682"/>
                  </a:lnTo>
                  <a:lnTo>
                    <a:pt x="706906" y="233542"/>
                  </a:lnTo>
                  <a:lnTo>
                    <a:pt x="688675" y="193790"/>
                  </a:lnTo>
                  <a:lnTo>
                    <a:pt x="666002" y="156770"/>
                  </a:lnTo>
                  <a:lnTo>
                    <a:pt x="639228" y="122822"/>
                  </a:lnTo>
                  <a:lnTo>
                    <a:pt x="608697" y="92291"/>
                  </a:lnTo>
                  <a:lnTo>
                    <a:pt x="574749" y="65517"/>
                  </a:lnTo>
                  <a:lnTo>
                    <a:pt x="537729" y="42844"/>
                  </a:lnTo>
                  <a:lnTo>
                    <a:pt x="497977" y="24613"/>
                  </a:lnTo>
                  <a:lnTo>
                    <a:pt x="455837" y="11167"/>
                  </a:lnTo>
                  <a:lnTo>
                    <a:pt x="411650" y="2848"/>
                  </a:lnTo>
                  <a:lnTo>
                    <a:pt x="365759" y="0"/>
                  </a:lnTo>
                  <a:close/>
                </a:path>
              </a:pathLst>
            </a:custGeom>
            <a:solidFill>
              <a:schemeClr val="tx1"/>
            </a:solidFill>
          </p:spPr>
          <p:txBody>
            <a:bodyPr wrap="square" lIns="0" tIns="0" rIns="0" bIns="0" rtlCol="0"/>
            <a:lstStyle/>
            <a:p>
              <a:pPr defTabSz="1219140">
                <a:buClr>
                  <a:srgbClr val="000000"/>
                </a:buClr>
              </a:pPr>
              <a:endParaRPr sz="1400" kern="0">
                <a:solidFill>
                  <a:srgbClr val="000000"/>
                </a:solidFill>
                <a:latin typeface="Arial"/>
                <a:cs typeface="Arial"/>
                <a:sym typeface="Arial"/>
              </a:endParaRPr>
            </a:p>
          </p:txBody>
        </p:sp>
        <p:pic>
          <p:nvPicPr>
            <p:cNvPr id="21" name="object 21"/>
            <p:cNvPicPr/>
            <p:nvPr/>
          </p:nvPicPr>
          <p:blipFill>
            <a:blip r:embed="rId4" cstate="print"/>
            <a:stretch>
              <a:fillRect/>
            </a:stretch>
          </p:blipFill>
          <p:spPr>
            <a:xfrm>
              <a:off x="8836152" y="3230059"/>
              <a:ext cx="509016" cy="512064"/>
            </a:xfrm>
            <a:prstGeom prst="rect">
              <a:avLst/>
            </a:prstGeom>
          </p:spPr>
        </p:pic>
        <p:sp>
          <p:nvSpPr>
            <p:cNvPr id="22" name="object 22"/>
            <p:cNvSpPr/>
            <p:nvPr/>
          </p:nvSpPr>
          <p:spPr>
            <a:xfrm>
              <a:off x="8970263" y="2047497"/>
              <a:ext cx="238125" cy="414655"/>
            </a:xfrm>
            <a:custGeom>
              <a:avLst/>
              <a:gdLst/>
              <a:ahLst/>
              <a:cxnLst/>
              <a:rect l="l" t="t" r="r" b="b"/>
              <a:pathLst>
                <a:path w="238125" h="414654">
                  <a:moveTo>
                    <a:pt x="51942" y="272414"/>
                  </a:moveTo>
                  <a:lnTo>
                    <a:pt x="0" y="272414"/>
                  </a:lnTo>
                  <a:lnTo>
                    <a:pt x="315" y="285178"/>
                  </a:lnTo>
                  <a:lnTo>
                    <a:pt x="11953" y="328608"/>
                  </a:lnTo>
                  <a:lnTo>
                    <a:pt x="37736" y="359554"/>
                  </a:lnTo>
                  <a:lnTo>
                    <a:pt x="75062" y="377753"/>
                  </a:lnTo>
                  <a:lnTo>
                    <a:pt x="106299" y="382397"/>
                  </a:lnTo>
                  <a:lnTo>
                    <a:pt x="106299" y="414528"/>
                  </a:lnTo>
                  <a:lnTo>
                    <a:pt x="133730" y="414528"/>
                  </a:lnTo>
                  <a:lnTo>
                    <a:pt x="133730" y="382397"/>
                  </a:lnTo>
                  <a:lnTo>
                    <a:pt x="144279" y="381561"/>
                  </a:lnTo>
                  <a:lnTo>
                    <a:pt x="181639" y="370840"/>
                  </a:lnTo>
                  <a:lnTo>
                    <a:pt x="213234" y="347956"/>
                  </a:lnTo>
                  <a:lnTo>
                    <a:pt x="219445" y="340106"/>
                  </a:lnTo>
                  <a:lnTo>
                    <a:pt x="106299" y="340106"/>
                  </a:lnTo>
                  <a:lnTo>
                    <a:pt x="92315" y="338580"/>
                  </a:lnTo>
                  <a:lnTo>
                    <a:pt x="59193" y="311544"/>
                  </a:lnTo>
                  <a:lnTo>
                    <a:pt x="52613" y="287109"/>
                  </a:lnTo>
                  <a:lnTo>
                    <a:pt x="51942" y="272414"/>
                  </a:lnTo>
                  <a:close/>
                </a:path>
                <a:path w="238125" h="414654">
                  <a:moveTo>
                    <a:pt x="133730" y="0"/>
                  </a:moveTo>
                  <a:lnTo>
                    <a:pt x="106299" y="0"/>
                  </a:lnTo>
                  <a:lnTo>
                    <a:pt x="106299" y="30861"/>
                  </a:lnTo>
                  <a:lnTo>
                    <a:pt x="96819" y="31241"/>
                  </a:lnTo>
                  <a:lnTo>
                    <a:pt x="53514" y="44450"/>
                  </a:lnTo>
                  <a:lnTo>
                    <a:pt x="19865" y="75076"/>
                  </a:lnTo>
                  <a:lnTo>
                    <a:pt x="7381" y="112012"/>
                  </a:lnTo>
                  <a:lnTo>
                    <a:pt x="6857" y="122936"/>
                  </a:lnTo>
                  <a:lnTo>
                    <a:pt x="7429" y="135364"/>
                  </a:lnTo>
                  <a:lnTo>
                    <a:pt x="20911" y="174551"/>
                  </a:lnTo>
                  <a:lnTo>
                    <a:pt x="55610" y="205565"/>
                  </a:lnTo>
                  <a:lnTo>
                    <a:pt x="97637" y="223601"/>
                  </a:lnTo>
                  <a:lnTo>
                    <a:pt x="106299" y="226313"/>
                  </a:lnTo>
                  <a:lnTo>
                    <a:pt x="106299" y="340106"/>
                  </a:lnTo>
                  <a:lnTo>
                    <a:pt x="133730" y="340106"/>
                  </a:lnTo>
                  <a:lnTo>
                    <a:pt x="133730" y="230632"/>
                  </a:lnTo>
                  <a:lnTo>
                    <a:pt x="226658" y="230632"/>
                  </a:lnTo>
                  <a:lnTo>
                    <a:pt x="196661" y="199153"/>
                  </a:lnTo>
                  <a:lnTo>
                    <a:pt x="152066" y="178403"/>
                  </a:lnTo>
                  <a:lnTo>
                    <a:pt x="133730" y="172338"/>
                  </a:lnTo>
                  <a:lnTo>
                    <a:pt x="133730" y="167132"/>
                  </a:lnTo>
                  <a:lnTo>
                    <a:pt x="106299" y="167132"/>
                  </a:lnTo>
                  <a:lnTo>
                    <a:pt x="99949" y="165608"/>
                  </a:lnTo>
                  <a:lnTo>
                    <a:pt x="97535" y="163575"/>
                  </a:lnTo>
                  <a:lnTo>
                    <a:pt x="91312" y="161289"/>
                  </a:lnTo>
                  <a:lnTo>
                    <a:pt x="63372" y="138430"/>
                  </a:lnTo>
                  <a:lnTo>
                    <a:pt x="60325" y="133223"/>
                  </a:lnTo>
                  <a:lnTo>
                    <a:pt x="58800" y="126746"/>
                  </a:lnTo>
                  <a:lnTo>
                    <a:pt x="58800" y="119125"/>
                  </a:lnTo>
                  <a:lnTo>
                    <a:pt x="79027" y="79099"/>
                  </a:lnTo>
                  <a:lnTo>
                    <a:pt x="106299" y="73151"/>
                  </a:lnTo>
                  <a:lnTo>
                    <a:pt x="216879" y="73151"/>
                  </a:lnTo>
                  <a:lnTo>
                    <a:pt x="212264" y="66214"/>
                  </a:lnTo>
                  <a:lnTo>
                    <a:pt x="177345" y="39659"/>
                  </a:lnTo>
                  <a:lnTo>
                    <a:pt x="133730" y="30861"/>
                  </a:lnTo>
                  <a:lnTo>
                    <a:pt x="133730" y="0"/>
                  </a:lnTo>
                  <a:close/>
                </a:path>
                <a:path w="238125" h="414654">
                  <a:moveTo>
                    <a:pt x="226658" y="230632"/>
                  </a:moveTo>
                  <a:lnTo>
                    <a:pt x="133730" y="230632"/>
                  </a:lnTo>
                  <a:lnTo>
                    <a:pt x="140715" y="232537"/>
                  </a:lnTo>
                  <a:lnTo>
                    <a:pt x="143636" y="234696"/>
                  </a:lnTo>
                  <a:lnTo>
                    <a:pt x="177926" y="256159"/>
                  </a:lnTo>
                  <a:lnTo>
                    <a:pt x="180975" y="262127"/>
                  </a:lnTo>
                  <a:lnTo>
                    <a:pt x="184276" y="267970"/>
                  </a:lnTo>
                  <a:lnTo>
                    <a:pt x="185800" y="275336"/>
                  </a:lnTo>
                  <a:lnTo>
                    <a:pt x="185720" y="285178"/>
                  </a:lnTo>
                  <a:lnTo>
                    <a:pt x="184822" y="297243"/>
                  </a:lnTo>
                  <a:lnTo>
                    <a:pt x="162288" y="331033"/>
                  </a:lnTo>
                  <a:lnTo>
                    <a:pt x="133730" y="340106"/>
                  </a:lnTo>
                  <a:lnTo>
                    <a:pt x="219445" y="340106"/>
                  </a:lnTo>
                  <a:lnTo>
                    <a:pt x="235648" y="301244"/>
                  </a:lnTo>
                  <a:lnTo>
                    <a:pt x="237743" y="276606"/>
                  </a:lnTo>
                  <a:lnTo>
                    <a:pt x="237172" y="264437"/>
                  </a:lnTo>
                  <a:lnTo>
                    <a:pt x="235457" y="253269"/>
                  </a:lnTo>
                  <a:lnTo>
                    <a:pt x="232600" y="243101"/>
                  </a:lnTo>
                  <a:lnTo>
                    <a:pt x="228600" y="233934"/>
                  </a:lnTo>
                  <a:lnTo>
                    <a:pt x="226658" y="230632"/>
                  </a:lnTo>
                  <a:close/>
                </a:path>
                <a:path w="238125" h="414654">
                  <a:moveTo>
                    <a:pt x="133730" y="73151"/>
                  </a:moveTo>
                  <a:lnTo>
                    <a:pt x="106299" y="73151"/>
                  </a:lnTo>
                  <a:lnTo>
                    <a:pt x="106299" y="167132"/>
                  </a:lnTo>
                  <a:lnTo>
                    <a:pt x="133730" y="167132"/>
                  </a:lnTo>
                  <a:lnTo>
                    <a:pt x="133730" y="73151"/>
                  </a:lnTo>
                  <a:close/>
                </a:path>
                <a:path w="238125" h="414654">
                  <a:moveTo>
                    <a:pt x="216879" y="73151"/>
                  </a:moveTo>
                  <a:lnTo>
                    <a:pt x="133730" y="73151"/>
                  </a:lnTo>
                  <a:lnTo>
                    <a:pt x="144569" y="73939"/>
                  </a:lnTo>
                  <a:lnTo>
                    <a:pt x="153003" y="76311"/>
                  </a:lnTo>
                  <a:lnTo>
                    <a:pt x="176555" y="111248"/>
                  </a:lnTo>
                  <a:lnTo>
                    <a:pt x="177672" y="122555"/>
                  </a:lnTo>
                  <a:lnTo>
                    <a:pt x="229615" y="122555"/>
                  </a:lnTo>
                  <a:lnTo>
                    <a:pt x="221614" y="82042"/>
                  </a:lnTo>
                  <a:lnTo>
                    <a:pt x="217279" y="73753"/>
                  </a:lnTo>
                  <a:lnTo>
                    <a:pt x="216879" y="73151"/>
                  </a:lnTo>
                  <a:close/>
                </a:path>
              </a:pathLst>
            </a:custGeom>
            <a:solidFill>
              <a:srgbClr val="FFFFFF"/>
            </a:solidFill>
          </p:spPr>
          <p:txBody>
            <a:bodyPr wrap="square" lIns="0" tIns="0" rIns="0" bIns="0" rtlCol="0"/>
            <a:lstStyle/>
            <a:p>
              <a:pPr defTabSz="1219140">
                <a:buClr>
                  <a:srgbClr val="000000"/>
                </a:buClr>
              </a:pPr>
              <a:endParaRPr sz="1400" kern="0">
                <a:solidFill>
                  <a:srgbClr val="000000"/>
                </a:solidFill>
                <a:latin typeface="Arial"/>
                <a:cs typeface="Arial"/>
                <a:sym typeface="Arial"/>
              </a:endParaRPr>
            </a:p>
          </p:txBody>
        </p:sp>
      </p:grpSp>
      <p:sp>
        <p:nvSpPr>
          <p:cNvPr id="24" name="object 24"/>
          <p:cNvSpPr txBox="1"/>
          <p:nvPr/>
        </p:nvSpPr>
        <p:spPr>
          <a:xfrm>
            <a:off x="9753189" y="2288058"/>
            <a:ext cx="1778000" cy="546175"/>
          </a:xfrm>
          <a:prstGeom prst="rect">
            <a:avLst/>
          </a:prstGeom>
        </p:spPr>
        <p:txBody>
          <a:bodyPr vert="horz" wrap="square" lIns="0" tIns="12700" rIns="0" bIns="0" rtlCol="0">
            <a:spAutoFit/>
          </a:bodyPr>
          <a:lstStyle/>
          <a:p>
            <a:pPr marL="12700" defTabSz="1219140">
              <a:spcBef>
                <a:spcPts val="100"/>
              </a:spcBef>
              <a:buClr>
                <a:srgbClr val="000000"/>
              </a:buClr>
            </a:pPr>
            <a:r>
              <a:rPr lang="en-US" sz="1733" kern="0">
                <a:solidFill>
                  <a:srgbClr val="002060"/>
                </a:solidFill>
                <a:latin typeface="Roboto Light" panose="02000000000000000000" pitchFamily="2" charset="0"/>
                <a:ea typeface="Roboto Light" panose="02000000000000000000" pitchFamily="2" charset="0"/>
                <a:cs typeface="Tahoma"/>
                <a:sym typeface="Arial"/>
              </a:rPr>
              <a:t>~$5B in savings generated</a:t>
            </a:r>
            <a:endParaRPr sz="1733" kern="0">
              <a:solidFill>
                <a:srgbClr val="002060"/>
              </a:solidFill>
              <a:latin typeface="Roboto Light" panose="02000000000000000000" pitchFamily="2" charset="0"/>
              <a:ea typeface="Roboto Light" panose="02000000000000000000" pitchFamily="2" charset="0"/>
              <a:cs typeface="Tahoma"/>
              <a:sym typeface="Arial"/>
            </a:endParaRPr>
          </a:p>
        </p:txBody>
      </p:sp>
      <p:sp>
        <p:nvSpPr>
          <p:cNvPr id="30" name="object 30"/>
          <p:cNvSpPr txBox="1">
            <a:spLocks noGrp="1"/>
          </p:cNvSpPr>
          <p:nvPr>
            <p:ph type="sldNum" sz="quarter" idx="7"/>
          </p:nvPr>
        </p:nvSpPr>
        <p:spPr>
          <a:xfrm>
            <a:off x="15763408" y="8857029"/>
            <a:ext cx="305645" cy="205121"/>
          </a:xfrm>
          <a:prstGeom prst="rect">
            <a:avLst/>
          </a:prstGeom>
        </p:spPr>
        <p:txBody>
          <a:bodyPr vert="horz" wrap="square" lIns="0" tIns="0" rIns="0" bIns="0" rtlCol="0">
            <a:spAutoFit/>
          </a:bodyPr>
          <a:lstStyle>
            <a:defPPr>
              <a:defRPr kern="0"/>
            </a:defPPr>
            <a:lvl1pPr>
              <a:defRPr sz="1333" b="0" i="0">
                <a:solidFill>
                  <a:srgbClr val="8D9397"/>
                </a:solidFill>
                <a:latin typeface="Verdana"/>
                <a:cs typeface="Verdana"/>
              </a:defRPr>
            </a:lvl1pPr>
          </a:lstStyle>
          <a:p>
            <a:pPr marL="50797" defTabSz="1219140">
              <a:spcBef>
                <a:spcPts val="147"/>
              </a:spcBef>
              <a:buClr>
                <a:srgbClr val="000000"/>
              </a:buClr>
            </a:pPr>
            <a:fld id="{81D60167-4931-47E6-BA6A-407CBD079E47}" type="slidenum">
              <a:rPr lang="en-US" kern="0" spc="-33">
                <a:sym typeface="Arial"/>
              </a:rPr>
              <a:pPr marL="50797" defTabSz="1219140">
                <a:spcBef>
                  <a:spcPts val="147"/>
                </a:spcBef>
                <a:buClr>
                  <a:srgbClr val="000000"/>
                </a:buClr>
              </a:pPr>
              <a:t>21</a:t>
            </a:fld>
            <a:endParaRPr kern="0" spc="-25">
              <a:sym typeface="Arial"/>
            </a:endParaRPr>
          </a:p>
        </p:txBody>
      </p:sp>
      <p:sp>
        <p:nvSpPr>
          <p:cNvPr id="25" name="object 25"/>
          <p:cNvSpPr txBox="1"/>
          <p:nvPr/>
        </p:nvSpPr>
        <p:spPr>
          <a:xfrm>
            <a:off x="226266" y="2458828"/>
            <a:ext cx="7911465" cy="1310680"/>
          </a:xfrm>
          <a:prstGeom prst="rect">
            <a:avLst/>
          </a:prstGeom>
        </p:spPr>
        <p:txBody>
          <a:bodyPr vert="horz" wrap="square" lIns="0" tIns="12700" rIns="0" bIns="0" rtlCol="0">
            <a:spAutoFit/>
          </a:bodyPr>
          <a:lstStyle/>
          <a:p>
            <a:pPr marL="12700" defTabSz="1219140">
              <a:spcBef>
                <a:spcPts val="100"/>
              </a:spcBef>
              <a:buClr>
                <a:srgbClr val="000000"/>
              </a:buClr>
            </a:pPr>
            <a:r>
              <a:rPr lang="en-US" sz="2133" b="1" kern="0" spc="-100" dirty="0">
                <a:solidFill>
                  <a:srgbClr val="002060"/>
                </a:solidFill>
                <a:latin typeface="Roboto" panose="02000000000000000000" pitchFamily="2" charset="0"/>
                <a:ea typeface="Roboto" panose="02000000000000000000" pitchFamily="2" charset="0"/>
                <a:cs typeface="Tahoma"/>
                <a:sym typeface="Arial"/>
              </a:rPr>
              <a:t>Who</a:t>
            </a:r>
            <a:r>
              <a:rPr lang="en-US" sz="2133" b="1" kern="0" spc="-31" dirty="0">
                <a:solidFill>
                  <a:srgbClr val="002060"/>
                </a:solidFill>
                <a:latin typeface="Roboto" panose="02000000000000000000" pitchFamily="2" charset="0"/>
                <a:ea typeface="Roboto" panose="02000000000000000000" pitchFamily="2" charset="0"/>
                <a:cs typeface="Tahoma"/>
                <a:sym typeface="Arial"/>
              </a:rPr>
              <a:t> </a:t>
            </a:r>
            <a:r>
              <a:rPr lang="en-US" sz="2133" b="1" kern="0" dirty="0">
                <a:solidFill>
                  <a:srgbClr val="002060"/>
                </a:solidFill>
                <a:latin typeface="Roboto" panose="02000000000000000000" pitchFamily="2" charset="0"/>
                <a:ea typeface="Roboto" panose="02000000000000000000" pitchFamily="2" charset="0"/>
                <a:cs typeface="Tahoma"/>
                <a:sym typeface="Arial"/>
              </a:rPr>
              <a:t>we </a:t>
            </a:r>
            <a:r>
              <a:rPr lang="en-US" sz="2133" b="1" kern="0" spc="-31" dirty="0">
                <a:solidFill>
                  <a:srgbClr val="002060"/>
                </a:solidFill>
                <a:latin typeface="Roboto" panose="02000000000000000000" pitchFamily="2" charset="0"/>
                <a:ea typeface="Roboto" panose="02000000000000000000" pitchFamily="2" charset="0"/>
                <a:cs typeface="Tahoma"/>
                <a:sym typeface="Arial"/>
              </a:rPr>
              <a:t>are:</a:t>
            </a:r>
            <a:r>
              <a:rPr lang="en-US" sz="2133" b="1" kern="0" spc="-20" dirty="0">
                <a:solidFill>
                  <a:srgbClr val="002060"/>
                </a:solidFill>
                <a:latin typeface="Roboto" panose="02000000000000000000" pitchFamily="2" charset="0"/>
                <a:ea typeface="Roboto" panose="02000000000000000000" pitchFamily="2" charset="0"/>
                <a:cs typeface="Tahoma"/>
                <a:sym typeface="Arial"/>
              </a:rPr>
              <a:t>  </a:t>
            </a:r>
          </a:p>
          <a:p>
            <a:pPr marL="12700" defTabSz="1219140">
              <a:spcBef>
                <a:spcPts val="100"/>
              </a:spcBef>
              <a:buClr>
                <a:srgbClr val="000000"/>
              </a:buClr>
            </a:pPr>
            <a:r>
              <a:rPr lang="en-US" sz="1867" b="1" kern="0" spc="-20" dirty="0">
                <a:solidFill>
                  <a:srgbClr val="000000">
                    <a:lumMod val="65000"/>
                    <a:lumOff val="35000"/>
                  </a:srgbClr>
                </a:solidFill>
                <a:latin typeface="+mj-lt"/>
                <a:ea typeface="Roboto Light" panose="02000000000000000000" pitchFamily="2" charset="0"/>
                <a:cs typeface="Tahoma"/>
                <a:sym typeface="Arial"/>
              </a:rPr>
              <a:t>Comprehensive, data led</a:t>
            </a:r>
            <a:r>
              <a:rPr lang="en-US" sz="1867" kern="0" spc="-20" dirty="0">
                <a:solidFill>
                  <a:srgbClr val="000000">
                    <a:lumMod val="65000"/>
                    <a:lumOff val="35000"/>
                  </a:srgbClr>
                </a:solidFill>
                <a:latin typeface="+mj-lt"/>
                <a:ea typeface="Roboto Light" panose="02000000000000000000" pitchFamily="2" charset="0"/>
                <a:cs typeface="Tahoma"/>
                <a:sym typeface="Arial"/>
              </a:rPr>
              <a:t>, </a:t>
            </a:r>
            <a:r>
              <a:rPr lang="en-US" sz="1867" b="1" u="sng" kern="0" spc="-20" dirty="0">
                <a:solidFill>
                  <a:srgbClr val="000000">
                    <a:lumMod val="65000"/>
                    <a:lumOff val="35000"/>
                  </a:srgbClr>
                </a:solidFill>
                <a:latin typeface="+mj-lt"/>
                <a:ea typeface="Roboto Light" panose="02000000000000000000" pitchFamily="2" charset="0"/>
                <a:cs typeface="Tahoma"/>
                <a:sym typeface="Arial"/>
              </a:rPr>
              <a:t>fully independent </a:t>
            </a:r>
            <a:r>
              <a:rPr lang="en-US" sz="1867" kern="0" spc="-20" dirty="0">
                <a:solidFill>
                  <a:srgbClr val="000000">
                    <a:lumMod val="65000"/>
                    <a:lumOff val="35000"/>
                  </a:srgbClr>
                </a:solidFill>
                <a:latin typeface="+mj-lt"/>
                <a:ea typeface="Roboto Light" panose="02000000000000000000" pitchFamily="2" charset="0"/>
                <a:cs typeface="Tahoma"/>
                <a:sym typeface="Arial"/>
              </a:rPr>
              <a:t>PBM management and cost-containment platform.</a:t>
            </a:r>
          </a:p>
          <a:p>
            <a:pPr marL="12700" defTabSz="1219140">
              <a:spcBef>
                <a:spcPts val="100"/>
              </a:spcBef>
              <a:buClr>
                <a:srgbClr val="000000"/>
              </a:buClr>
            </a:pPr>
            <a:endParaRPr sz="2400" kern="0" dirty="0">
              <a:solidFill>
                <a:srgbClr val="000000"/>
              </a:solidFill>
              <a:latin typeface="Verdana"/>
              <a:cs typeface="Verdana"/>
              <a:sym typeface="Arial"/>
            </a:endParaRPr>
          </a:p>
        </p:txBody>
      </p:sp>
      <p:sp>
        <p:nvSpPr>
          <p:cNvPr id="26" name="object 26"/>
          <p:cNvSpPr txBox="1"/>
          <p:nvPr/>
        </p:nvSpPr>
        <p:spPr>
          <a:xfrm>
            <a:off x="9747654" y="3633522"/>
            <a:ext cx="1871961" cy="274434"/>
          </a:xfrm>
          <a:prstGeom prst="rect">
            <a:avLst/>
          </a:prstGeom>
        </p:spPr>
        <p:txBody>
          <a:bodyPr vert="horz" wrap="square" lIns="0" tIns="12700" rIns="0" bIns="0" rtlCol="0" anchor="t">
            <a:spAutoFit/>
          </a:bodyPr>
          <a:lstStyle/>
          <a:p>
            <a:pPr marL="12700" defTabSz="1219140">
              <a:spcBef>
                <a:spcPts val="100"/>
              </a:spcBef>
              <a:buClr>
                <a:srgbClr val="000000"/>
              </a:buClr>
            </a:pPr>
            <a:r>
              <a:rPr lang="en-US" sz="1700" kern="0" dirty="0">
                <a:solidFill>
                  <a:srgbClr val="002060"/>
                </a:solidFill>
                <a:latin typeface="Roboto Light"/>
                <a:ea typeface="Roboto Light"/>
                <a:cs typeface="Tahoma"/>
                <a:sym typeface="Arial"/>
              </a:rPr>
              <a:t>150 + life groups</a:t>
            </a:r>
          </a:p>
        </p:txBody>
      </p:sp>
      <p:sp>
        <p:nvSpPr>
          <p:cNvPr id="27" name="object 27"/>
          <p:cNvSpPr txBox="1"/>
          <p:nvPr/>
        </p:nvSpPr>
        <p:spPr>
          <a:xfrm>
            <a:off x="9753981" y="4611382"/>
            <a:ext cx="1992651" cy="546175"/>
          </a:xfrm>
          <a:prstGeom prst="rect">
            <a:avLst/>
          </a:prstGeom>
        </p:spPr>
        <p:txBody>
          <a:bodyPr vert="horz" wrap="square" lIns="0" tIns="12700" rIns="0" bIns="0" rtlCol="0">
            <a:spAutoFit/>
          </a:bodyPr>
          <a:lstStyle/>
          <a:p>
            <a:pPr marL="12700" defTabSz="1219140">
              <a:spcBef>
                <a:spcPts val="100"/>
              </a:spcBef>
              <a:buClr>
                <a:srgbClr val="000000"/>
              </a:buClr>
            </a:pPr>
            <a:r>
              <a:rPr lang="en-US" sz="1733" kern="0">
                <a:solidFill>
                  <a:srgbClr val="002060"/>
                </a:solidFill>
                <a:latin typeface="Roboto Light" panose="02000000000000000000" pitchFamily="2" charset="0"/>
                <a:ea typeface="Roboto Light" panose="02000000000000000000" pitchFamily="2" charset="0"/>
                <a:cs typeface="Roboto Light" panose="02000000000000000000" pitchFamily="2" charset="0"/>
                <a:sym typeface="Arial"/>
              </a:rPr>
              <a:t>20%+ savings and ongoing insights</a:t>
            </a:r>
          </a:p>
        </p:txBody>
      </p:sp>
      <p:sp>
        <p:nvSpPr>
          <p:cNvPr id="28" name="object 28"/>
          <p:cNvSpPr txBox="1"/>
          <p:nvPr/>
        </p:nvSpPr>
        <p:spPr>
          <a:xfrm>
            <a:off x="238071" y="3625841"/>
            <a:ext cx="7802245" cy="1211935"/>
          </a:xfrm>
          <a:prstGeom prst="rect">
            <a:avLst/>
          </a:prstGeom>
        </p:spPr>
        <p:txBody>
          <a:bodyPr vert="horz" wrap="square" lIns="0" tIns="9525" rIns="0" bIns="0" rtlCol="0">
            <a:spAutoFit/>
          </a:bodyPr>
          <a:lstStyle/>
          <a:p>
            <a:pPr marL="12700" marR="5080" defTabSz="1219140">
              <a:lnSpc>
                <a:spcPct val="101200"/>
              </a:lnSpc>
              <a:spcBef>
                <a:spcPts val="75"/>
              </a:spcBef>
              <a:buClr>
                <a:srgbClr val="000000"/>
              </a:buClr>
            </a:pPr>
            <a:r>
              <a:rPr lang="en-US" sz="2133" b="1" kern="0" dirty="0">
                <a:solidFill>
                  <a:srgbClr val="002060"/>
                </a:solidFill>
                <a:latin typeface="+mj-lt"/>
                <a:ea typeface="Roboto" panose="02000000000000000000" pitchFamily="2" charset="0"/>
                <a:cs typeface="Tahoma"/>
                <a:sym typeface="Arial"/>
              </a:rPr>
              <a:t>What we do:</a:t>
            </a:r>
            <a:r>
              <a:rPr lang="en-US" sz="2133" b="1" kern="0" dirty="0">
                <a:solidFill>
                  <a:srgbClr val="F16B2D"/>
                </a:solidFill>
                <a:latin typeface="+mj-lt"/>
                <a:ea typeface="Roboto" panose="02000000000000000000" pitchFamily="2" charset="0"/>
                <a:cs typeface="Tahoma"/>
                <a:sym typeface="Arial"/>
              </a:rPr>
              <a:t> </a:t>
            </a:r>
          </a:p>
          <a:p>
            <a:pPr marL="12700" marR="5080" defTabSz="1219140">
              <a:lnSpc>
                <a:spcPct val="101200"/>
              </a:lnSpc>
              <a:spcBef>
                <a:spcPts val="75"/>
              </a:spcBef>
              <a:buClr>
                <a:srgbClr val="000000"/>
              </a:buClr>
            </a:pPr>
            <a:r>
              <a:rPr lang="en-US" sz="1867" kern="0" dirty="0">
                <a:solidFill>
                  <a:srgbClr val="000000">
                    <a:lumMod val="65000"/>
                    <a:lumOff val="35000"/>
                  </a:srgbClr>
                </a:solidFill>
                <a:latin typeface="+mj-lt"/>
                <a:ea typeface="Roboto Light" panose="02000000000000000000" pitchFamily="2" charset="0"/>
                <a:cs typeface="Times New Roman" panose="02020603050405020304" pitchFamily="18" charset="0"/>
                <a:sym typeface="Arial"/>
              </a:rPr>
              <a:t>Create complete PBM pricing transparency and drive competition to </a:t>
            </a:r>
            <a:r>
              <a:rPr lang="en-US" sz="1867" b="1" kern="0" dirty="0">
                <a:solidFill>
                  <a:srgbClr val="000000">
                    <a:lumMod val="65000"/>
                    <a:lumOff val="35000"/>
                  </a:srgbClr>
                </a:solidFill>
                <a:latin typeface="+mj-lt"/>
                <a:ea typeface="Roboto Light" panose="02000000000000000000" pitchFamily="2" charset="0"/>
                <a:cs typeface="Times New Roman" panose="02020603050405020304" pitchFamily="18" charset="0"/>
                <a:sym typeface="Arial"/>
              </a:rPr>
              <a:t>reduce costs for employers</a:t>
            </a:r>
            <a:r>
              <a:rPr lang="en-US" sz="1867" kern="0" dirty="0">
                <a:solidFill>
                  <a:srgbClr val="000000">
                    <a:lumMod val="65000"/>
                    <a:lumOff val="35000"/>
                  </a:srgbClr>
                </a:solidFill>
                <a:latin typeface="+mj-lt"/>
                <a:ea typeface="Roboto Light" panose="02000000000000000000" pitchFamily="2" charset="0"/>
                <a:cs typeface="Times New Roman" panose="02020603050405020304" pitchFamily="18" charset="0"/>
                <a:sym typeface="Arial"/>
              </a:rPr>
              <a:t>. </a:t>
            </a:r>
            <a:r>
              <a:rPr lang="en-US" sz="1867" b="1" kern="0" dirty="0">
                <a:solidFill>
                  <a:srgbClr val="000000">
                    <a:lumMod val="65000"/>
                    <a:lumOff val="35000"/>
                  </a:srgbClr>
                </a:solidFill>
                <a:latin typeface="+mj-lt"/>
                <a:ea typeface="Roboto Light" panose="02000000000000000000" pitchFamily="2" charset="0"/>
                <a:cs typeface="Times New Roman" panose="02020603050405020304" pitchFamily="18" charset="0"/>
                <a:sym typeface="Arial"/>
              </a:rPr>
              <a:t>Truveris replaces the traditional procurement and renewal models for </a:t>
            </a:r>
            <a:r>
              <a:rPr lang="en-US" sz="1867" b="1" kern="0" dirty="0">
                <a:solidFill>
                  <a:srgbClr val="000000">
                    <a:lumMod val="65000"/>
                    <a:lumOff val="35000"/>
                  </a:srgbClr>
                </a:solidFill>
                <a:latin typeface="+mj-lt"/>
                <a:ea typeface="Roboto Light" panose="02000000000000000000" pitchFamily="2" charset="0"/>
                <a:cs typeface="Verdana"/>
                <a:sym typeface="Arial"/>
              </a:rPr>
              <a:t>self-insured employers.</a:t>
            </a:r>
          </a:p>
        </p:txBody>
      </p:sp>
      <p:sp>
        <p:nvSpPr>
          <p:cNvPr id="29" name="object 29"/>
          <p:cNvSpPr txBox="1"/>
          <p:nvPr/>
        </p:nvSpPr>
        <p:spPr>
          <a:xfrm>
            <a:off x="9747654" y="5757286"/>
            <a:ext cx="1998980" cy="546175"/>
          </a:xfrm>
          <a:prstGeom prst="rect">
            <a:avLst/>
          </a:prstGeom>
        </p:spPr>
        <p:txBody>
          <a:bodyPr vert="horz" wrap="square" lIns="0" tIns="12700" rIns="0" bIns="0" rtlCol="0">
            <a:spAutoFit/>
          </a:bodyPr>
          <a:lstStyle/>
          <a:p>
            <a:pPr marL="12700" defTabSz="1219140">
              <a:spcBef>
                <a:spcPts val="100"/>
              </a:spcBef>
              <a:buClr>
                <a:srgbClr val="000000"/>
              </a:buClr>
            </a:pPr>
            <a:r>
              <a:rPr lang="en-US" sz="1733" kern="0">
                <a:solidFill>
                  <a:srgbClr val="002060"/>
                </a:solidFill>
                <a:latin typeface="Roboto Light" panose="02000000000000000000" pitchFamily="2" charset="0"/>
                <a:ea typeface="Roboto Light" panose="02000000000000000000" pitchFamily="2" charset="0"/>
                <a:cs typeface="Roboto Light" panose="02000000000000000000" pitchFamily="2" charset="0"/>
                <a:sym typeface="Arial"/>
              </a:rPr>
              <a:t>Market facing SaaS solution</a:t>
            </a:r>
          </a:p>
        </p:txBody>
      </p:sp>
      <p:sp>
        <p:nvSpPr>
          <p:cNvPr id="32" name="Rectangle 31">
            <a:extLst>
              <a:ext uri="{FF2B5EF4-FFF2-40B4-BE49-F238E27FC236}">
                <a16:creationId xmlns:a16="http://schemas.microsoft.com/office/drawing/2014/main" id="{C68672E9-3555-0D1A-2D22-4FAAA5D4C66E}"/>
              </a:ext>
            </a:extLst>
          </p:cNvPr>
          <p:cNvSpPr/>
          <p:nvPr/>
        </p:nvSpPr>
        <p:spPr>
          <a:xfrm>
            <a:off x="0" y="0"/>
            <a:ext cx="8458200" cy="1886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Arial"/>
              <a:sym typeface="Arial"/>
            </a:endParaRPr>
          </a:p>
        </p:txBody>
      </p:sp>
      <p:pic>
        <p:nvPicPr>
          <p:cNvPr id="31" name="Picture 30">
            <a:extLst>
              <a:ext uri="{FF2B5EF4-FFF2-40B4-BE49-F238E27FC236}">
                <a16:creationId xmlns:a16="http://schemas.microsoft.com/office/drawing/2014/main" id="{17D2325A-8710-D9C7-3BA7-82A3A508CC9A}"/>
              </a:ext>
            </a:extLst>
          </p:cNvPr>
          <p:cNvPicPr>
            <a:picLocks noChangeAspect="1"/>
          </p:cNvPicPr>
          <p:nvPr/>
        </p:nvPicPr>
        <p:blipFill>
          <a:blip r:embed="rId5"/>
          <a:stretch>
            <a:fillRect/>
          </a:stretch>
        </p:blipFill>
        <p:spPr>
          <a:xfrm>
            <a:off x="417734" y="679457"/>
            <a:ext cx="2147145" cy="394073"/>
          </a:xfrm>
          <a:prstGeom prst="rect">
            <a:avLst/>
          </a:prstGeom>
        </p:spPr>
      </p:pic>
      <p:sp>
        <p:nvSpPr>
          <p:cNvPr id="33" name="TextBox 32">
            <a:extLst>
              <a:ext uri="{FF2B5EF4-FFF2-40B4-BE49-F238E27FC236}">
                <a16:creationId xmlns:a16="http://schemas.microsoft.com/office/drawing/2014/main" id="{5F451369-B4F9-FBE6-753F-BA2673C5652C}"/>
              </a:ext>
            </a:extLst>
          </p:cNvPr>
          <p:cNvSpPr txBox="1"/>
          <p:nvPr/>
        </p:nvSpPr>
        <p:spPr>
          <a:xfrm>
            <a:off x="2683027" y="609751"/>
            <a:ext cx="4857572" cy="913199"/>
          </a:xfrm>
          <a:prstGeom prst="rect">
            <a:avLst/>
          </a:prstGeom>
          <a:noFill/>
        </p:spPr>
        <p:txBody>
          <a:bodyPr wrap="square" rtlCol="0">
            <a:spAutoFit/>
          </a:bodyPr>
          <a:lstStyle/>
          <a:p>
            <a:pPr defTabSz="1219140">
              <a:buClr>
                <a:srgbClr val="000000"/>
              </a:buClr>
            </a:pPr>
            <a:r>
              <a:rPr lang="en-US" sz="2667" i="1" kern="0">
                <a:solidFill>
                  <a:srgbClr val="FFFFFF"/>
                </a:solidFill>
                <a:latin typeface="Roboto Light" panose="02000000000000000000" pitchFamily="2" charset="0"/>
                <a:ea typeface="Roboto Light" panose="02000000000000000000" pitchFamily="2" charset="0"/>
                <a:cs typeface="Arial"/>
                <a:sym typeface="Arial"/>
              </a:rPr>
              <a:t>transforms and reduces pharmacy spend</a:t>
            </a:r>
          </a:p>
        </p:txBody>
      </p:sp>
      <p:pic>
        <p:nvPicPr>
          <p:cNvPr id="3" name="Picture 2">
            <a:extLst>
              <a:ext uri="{FF2B5EF4-FFF2-40B4-BE49-F238E27FC236}">
                <a16:creationId xmlns:a16="http://schemas.microsoft.com/office/drawing/2014/main" id="{50202426-291A-C090-A42F-790828925D77}"/>
              </a:ext>
            </a:extLst>
          </p:cNvPr>
          <p:cNvPicPr>
            <a:picLocks noChangeAspect="1"/>
          </p:cNvPicPr>
          <p:nvPr/>
        </p:nvPicPr>
        <p:blipFill>
          <a:blip r:embed="rId6"/>
          <a:stretch>
            <a:fillRect/>
          </a:stretch>
        </p:blipFill>
        <p:spPr>
          <a:xfrm>
            <a:off x="11106402" y="6421805"/>
            <a:ext cx="840985" cy="154937"/>
          </a:xfrm>
          <a:prstGeom prst="rect">
            <a:avLst/>
          </a:prstGeom>
        </p:spPr>
      </p:pic>
      <p:sp>
        <p:nvSpPr>
          <p:cNvPr id="5" name="Rectangle 4">
            <a:extLst>
              <a:ext uri="{FF2B5EF4-FFF2-40B4-BE49-F238E27FC236}">
                <a16:creationId xmlns:a16="http://schemas.microsoft.com/office/drawing/2014/main" id="{2C46076A-6F05-D8C6-48F7-8169F4997072}"/>
              </a:ext>
            </a:extLst>
          </p:cNvPr>
          <p:cNvSpPr/>
          <p:nvPr/>
        </p:nvSpPr>
        <p:spPr>
          <a:xfrm>
            <a:off x="8696178" y="6421804"/>
            <a:ext cx="2369559" cy="215444"/>
          </a:xfrm>
          <a:prstGeom prst="rect">
            <a:avLst/>
          </a:prstGeom>
        </p:spPr>
        <p:txBody>
          <a:bodyPr wrap="none">
            <a:spAutoFit/>
          </a:bodyPr>
          <a:lstStyle/>
          <a:p>
            <a:pPr defTabSz="609555">
              <a:defRPr/>
            </a:pPr>
            <a:r>
              <a:rPr lang="en-US" sz="800" i="1" kern="0">
                <a:solidFill>
                  <a:srgbClr val="8D9EB2"/>
                </a:solidFill>
                <a:latin typeface="Roboto Light" panose="02000000000000000000" pitchFamily="2" charset="0"/>
                <a:ea typeface="Roboto Light" panose="02000000000000000000" pitchFamily="2" charset="0"/>
                <a:cs typeface="Arial"/>
                <a:sym typeface="Arial"/>
              </a:rPr>
              <a:t>Proprietary and Confidential  © 2024 Truveris, Inc. </a:t>
            </a:r>
          </a:p>
        </p:txBody>
      </p:sp>
      <p:sp>
        <p:nvSpPr>
          <p:cNvPr id="2" name="object 24">
            <a:extLst>
              <a:ext uri="{FF2B5EF4-FFF2-40B4-BE49-F238E27FC236}">
                <a16:creationId xmlns:a16="http://schemas.microsoft.com/office/drawing/2014/main" id="{FBB2AB93-C49E-B755-B65E-553E00B5F9BB}"/>
              </a:ext>
            </a:extLst>
          </p:cNvPr>
          <p:cNvSpPr txBox="1"/>
          <p:nvPr/>
        </p:nvSpPr>
        <p:spPr>
          <a:xfrm>
            <a:off x="8744564" y="435829"/>
            <a:ext cx="3311971" cy="300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219140">
              <a:buClr>
                <a:srgbClr val="000000"/>
              </a:buClr>
            </a:pPr>
            <a:r>
              <a:rPr lang="en-US" sz="1867" kern="0">
                <a:solidFill>
                  <a:srgbClr val="FFFFFF"/>
                </a:solidFill>
                <a:latin typeface="Roboto Light" panose="02000000000000000000" pitchFamily="2" charset="0"/>
                <a:ea typeface="Roboto Light" panose="02000000000000000000" pitchFamily="2" charset="0"/>
                <a:cs typeface="Roboto Light" panose="02000000000000000000" pitchFamily="2" charset="0"/>
                <a:sym typeface="Arial"/>
              </a:rPr>
              <a:t>Fast Facts</a:t>
            </a:r>
          </a:p>
        </p:txBody>
      </p:sp>
      <p:pic>
        <p:nvPicPr>
          <p:cNvPr id="34" name="Graphic 33" descr="Cloud Computing outline">
            <a:extLst>
              <a:ext uri="{FF2B5EF4-FFF2-40B4-BE49-F238E27FC236}">
                <a16:creationId xmlns:a16="http://schemas.microsoft.com/office/drawing/2014/main" id="{99A18D9B-C4BE-30CC-C861-0726D56AD0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8320" y="5803863"/>
            <a:ext cx="463296" cy="463296"/>
          </a:xfrm>
          <a:prstGeom prst="rect">
            <a:avLst/>
          </a:prstGeom>
        </p:spPr>
      </p:pic>
      <p:sp>
        <p:nvSpPr>
          <p:cNvPr id="11" name="Slide Number Placeholder 39">
            <a:extLst>
              <a:ext uri="{FF2B5EF4-FFF2-40B4-BE49-F238E27FC236}">
                <a16:creationId xmlns:a16="http://schemas.microsoft.com/office/drawing/2014/main" id="{4E30FE0F-A1B0-BA0C-3657-DBC5752F3EF5}"/>
              </a:ext>
            </a:extLst>
          </p:cNvPr>
          <p:cNvSpPr txBox="1">
            <a:spLocks/>
          </p:cNvSpPr>
          <p:nvPr/>
        </p:nvSpPr>
        <p:spPr>
          <a:xfrm>
            <a:off x="193328" y="6416640"/>
            <a:ext cx="224405" cy="3329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10"/>
            <a:fld id="{00000000-1234-1234-1234-123412341234}" type="slidenum">
              <a:rPr lang="en" sz="800" kern="0">
                <a:solidFill>
                  <a:srgbClr val="8D9EB2"/>
                </a:solidFill>
                <a:latin typeface="Roboto Light" panose="02000000000000000000" pitchFamily="2" charset="0"/>
                <a:ea typeface="Roboto Light" panose="02000000000000000000" pitchFamily="2" charset="0"/>
                <a:cs typeface="Roboto Light" panose="02000000000000000000" pitchFamily="2" charset="0"/>
              </a:rPr>
              <a:pPr defTabSz="1219110"/>
              <a:t>21</a:t>
            </a:fld>
            <a:endParaRPr lang="en" sz="800" kern="0">
              <a:solidFill>
                <a:srgbClr val="8D9EB2"/>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26120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706" y="5555626"/>
            <a:ext cx="1422399" cy="1300479"/>
          </a:xfrm>
          <a:prstGeom prst="rect">
            <a:avLst/>
          </a:prstGeom>
        </p:spPr>
      </p:pic>
      <p:pic>
        <p:nvPicPr>
          <p:cNvPr id="3" name="object 3"/>
          <p:cNvPicPr/>
          <p:nvPr/>
        </p:nvPicPr>
        <p:blipFill>
          <a:blip r:embed="rId4" cstate="print"/>
          <a:stretch>
            <a:fillRect/>
          </a:stretch>
        </p:blipFill>
        <p:spPr>
          <a:xfrm>
            <a:off x="11106911" y="6421121"/>
            <a:ext cx="841247" cy="156463"/>
          </a:xfrm>
          <a:prstGeom prst="rect">
            <a:avLst/>
          </a:prstGeom>
        </p:spPr>
      </p:pic>
      <p:sp>
        <p:nvSpPr>
          <p:cNvPr id="5" name="object 5"/>
          <p:cNvSpPr txBox="1">
            <a:spLocks noGrp="1"/>
          </p:cNvSpPr>
          <p:nvPr>
            <p:ph type="title"/>
          </p:nvPr>
        </p:nvSpPr>
        <p:spPr>
          <a:xfrm>
            <a:off x="4262586" y="630479"/>
            <a:ext cx="3626273" cy="590697"/>
          </a:xfrm>
          <a:prstGeom prst="rect">
            <a:avLst/>
          </a:prstGeom>
        </p:spPr>
        <p:txBody>
          <a:bodyPr vert="horz" wrap="square" lIns="0" tIns="16087" rIns="0" bIns="0" rtlCol="0">
            <a:spAutoFit/>
          </a:bodyPr>
          <a:lstStyle/>
          <a:p>
            <a:pPr marL="16933">
              <a:spcBef>
                <a:spcPts val="127"/>
              </a:spcBef>
            </a:pPr>
            <a:r>
              <a:rPr spc="-27"/>
              <a:t>Important</a:t>
            </a:r>
            <a:r>
              <a:rPr spc="-133"/>
              <a:t> </a:t>
            </a:r>
            <a:r>
              <a:rPr spc="-27"/>
              <a:t>FAQs</a:t>
            </a:r>
          </a:p>
        </p:txBody>
      </p:sp>
      <p:sp>
        <p:nvSpPr>
          <p:cNvPr id="6" name="object 6"/>
          <p:cNvSpPr/>
          <p:nvPr/>
        </p:nvSpPr>
        <p:spPr>
          <a:xfrm>
            <a:off x="1324864" y="1515924"/>
            <a:ext cx="9894145" cy="876657"/>
          </a:xfrm>
          <a:custGeom>
            <a:avLst/>
            <a:gdLst/>
            <a:ahLst/>
            <a:cxnLst/>
            <a:rect l="l" t="t" r="r" b="b"/>
            <a:pathLst>
              <a:path w="7420609" h="815339">
                <a:moveTo>
                  <a:pt x="7420102" y="0"/>
                </a:moveTo>
                <a:lnTo>
                  <a:pt x="0" y="0"/>
                </a:lnTo>
                <a:lnTo>
                  <a:pt x="0" y="815339"/>
                </a:lnTo>
                <a:lnTo>
                  <a:pt x="7420102" y="815339"/>
                </a:lnTo>
                <a:lnTo>
                  <a:pt x="7420102" y="0"/>
                </a:lnTo>
                <a:close/>
              </a:path>
            </a:pathLst>
          </a:custGeom>
          <a:solidFill>
            <a:srgbClr val="1B41C8">
              <a:alpha val="14900"/>
            </a:srgbClr>
          </a:solidFill>
        </p:spPr>
        <p:txBody>
          <a:bodyPr wrap="square" lIns="0" tIns="0" rIns="0" bIns="0" rtlCol="0"/>
          <a:lstStyle/>
          <a:p>
            <a:pPr defTabSz="1219170"/>
            <a:endParaRPr sz="2400" kern="0">
              <a:solidFill>
                <a:sysClr val="windowText" lastClr="000000"/>
              </a:solidFill>
            </a:endParaRPr>
          </a:p>
        </p:txBody>
      </p:sp>
      <p:sp>
        <p:nvSpPr>
          <p:cNvPr id="7" name="object 7"/>
          <p:cNvSpPr txBox="1"/>
          <p:nvPr/>
        </p:nvSpPr>
        <p:spPr>
          <a:xfrm>
            <a:off x="1916224" y="1519087"/>
            <a:ext cx="9061889" cy="731098"/>
          </a:xfrm>
          <a:prstGeom prst="rect">
            <a:avLst/>
          </a:prstGeom>
        </p:spPr>
        <p:txBody>
          <a:bodyPr vert="horz" wrap="square" lIns="0" tIns="114300" rIns="0" bIns="0" rtlCol="0">
            <a:spAutoFit/>
          </a:bodyPr>
          <a:lstStyle/>
          <a:p>
            <a:pPr marL="16933" defTabSz="1219170">
              <a:spcBef>
                <a:spcPts val="900"/>
              </a:spcBef>
            </a:pPr>
            <a:r>
              <a:rPr sz="1867" b="1" kern="0" spc="-13" dirty="0">
                <a:solidFill>
                  <a:srgbClr val="050069"/>
                </a:solidFill>
                <a:latin typeface="Roboto" panose="02000000000000000000" pitchFamily="2" charset="0"/>
                <a:ea typeface="Roboto" panose="02000000000000000000" pitchFamily="2" charset="0"/>
                <a:cs typeface="Roboto" panose="02000000000000000000" pitchFamily="2" charset="0"/>
              </a:rPr>
              <a:t>What are typical savings?</a:t>
            </a:r>
          </a:p>
          <a:p>
            <a:pPr marL="16933" marR="6773" defTabSz="1219170">
              <a:spcBef>
                <a:spcPts val="767"/>
              </a:spcBef>
            </a:pPr>
            <a:r>
              <a:rPr sz="1467"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We</a:t>
            </a:r>
            <a:r>
              <a:rPr sz="1467" kern="0" spc="-53"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spc="-13"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average</a:t>
            </a:r>
            <a:r>
              <a:rPr sz="1467" kern="0" spc="-10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~20%</a:t>
            </a:r>
            <a:r>
              <a:rPr sz="1467" kern="0" spc="2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lang="en-US" sz="1467" kern="0" spc="2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improvement in PBM contracts,</a:t>
            </a:r>
            <a:r>
              <a:rPr sz="1467" kern="0" spc="-7"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net</a:t>
            </a:r>
            <a:r>
              <a:rPr sz="1467" kern="0" spc="-13"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of</a:t>
            </a:r>
            <a:r>
              <a:rPr sz="1467" kern="0" spc="-33"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our</a:t>
            </a:r>
            <a:r>
              <a:rPr sz="1467" kern="0" spc="-2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fee</a:t>
            </a:r>
            <a:r>
              <a:rPr lang="en-US" sz="1467"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s. </a:t>
            </a:r>
            <a:r>
              <a:rPr lang="en-US" sz="1467" u="sng"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Timing impacts results</a:t>
            </a:r>
            <a:r>
              <a:rPr lang="en-US" sz="1467"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a:t>
            </a:r>
            <a:endParaRPr sz="1467" b="1"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8" name="object 8"/>
          <p:cNvGrpSpPr/>
          <p:nvPr/>
        </p:nvGrpSpPr>
        <p:grpSpPr>
          <a:xfrm>
            <a:off x="843281" y="1418336"/>
            <a:ext cx="1049020" cy="1154853"/>
            <a:chOff x="632460" y="1063752"/>
            <a:chExt cx="786765" cy="866140"/>
          </a:xfrm>
        </p:grpSpPr>
        <p:sp>
          <p:nvSpPr>
            <p:cNvPr id="9" name="object 9"/>
            <p:cNvSpPr/>
            <p:nvPr/>
          </p:nvSpPr>
          <p:spPr>
            <a:xfrm>
              <a:off x="734568" y="1101852"/>
              <a:ext cx="636905" cy="732790"/>
            </a:xfrm>
            <a:custGeom>
              <a:avLst/>
              <a:gdLst/>
              <a:ahLst/>
              <a:cxnLst/>
              <a:rect l="l" t="t" r="r" b="b"/>
              <a:pathLst>
                <a:path w="636905" h="732789">
                  <a:moveTo>
                    <a:pt x="318262" y="0"/>
                  </a:moveTo>
                  <a:lnTo>
                    <a:pt x="0" y="183172"/>
                  </a:lnTo>
                  <a:lnTo>
                    <a:pt x="0" y="549503"/>
                  </a:lnTo>
                  <a:lnTo>
                    <a:pt x="318262" y="732663"/>
                  </a:lnTo>
                  <a:lnTo>
                    <a:pt x="636524" y="549503"/>
                  </a:lnTo>
                  <a:lnTo>
                    <a:pt x="636524" y="183172"/>
                  </a:lnTo>
                  <a:lnTo>
                    <a:pt x="31826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10" name="object 10"/>
            <p:cNvSpPr/>
            <p:nvPr/>
          </p:nvSpPr>
          <p:spPr>
            <a:xfrm>
              <a:off x="734568" y="1101845"/>
              <a:ext cx="636905" cy="732790"/>
            </a:xfrm>
            <a:custGeom>
              <a:avLst/>
              <a:gdLst/>
              <a:ahLst/>
              <a:cxnLst/>
              <a:rect l="l" t="t" r="r" b="b"/>
              <a:pathLst>
                <a:path w="636905" h="732789">
                  <a:moveTo>
                    <a:pt x="0" y="183172"/>
                  </a:moveTo>
                  <a:lnTo>
                    <a:pt x="0" y="549503"/>
                  </a:lnTo>
                  <a:lnTo>
                    <a:pt x="318262" y="732663"/>
                  </a:lnTo>
                  <a:lnTo>
                    <a:pt x="636524" y="549503"/>
                  </a:lnTo>
                  <a:lnTo>
                    <a:pt x="636524" y="183172"/>
                  </a:lnTo>
                  <a:lnTo>
                    <a:pt x="318262" y="0"/>
                  </a:lnTo>
                  <a:lnTo>
                    <a:pt x="0" y="183172"/>
                  </a:lnTo>
                  <a:close/>
                </a:path>
              </a:pathLst>
            </a:custGeom>
            <a:ln w="12700">
              <a:solidFill>
                <a:srgbClr val="D1D6DF"/>
              </a:solidFill>
            </a:ln>
          </p:spPr>
          <p:txBody>
            <a:bodyPr wrap="square" lIns="0" tIns="0" rIns="0" bIns="0" rtlCol="0"/>
            <a:lstStyle/>
            <a:p>
              <a:pPr defTabSz="1219170"/>
              <a:endParaRPr sz="2400" kern="0">
                <a:solidFill>
                  <a:sysClr val="windowText" lastClr="000000"/>
                </a:solidFill>
              </a:endParaRPr>
            </a:p>
          </p:txBody>
        </p:sp>
        <p:pic>
          <p:nvPicPr>
            <p:cNvPr id="11" name="object 11"/>
            <p:cNvPicPr/>
            <p:nvPr/>
          </p:nvPicPr>
          <p:blipFill>
            <a:blip r:embed="rId5" cstate="print"/>
            <a:stretch>
              <a:fillRect/>
            </a:stretch>
          </p:blipFill>
          <p:spPr>
            <a:xfrm>
              <a:off x="632460" y="1063752"/>
              <a:ext cx="786383" cy="865619"/>
            </a:xfrm>
            <a:prstGeom prst="rect">
              <a:avLst/>
            </a:prstGeom>
          </p:spPr>
        </p:pic>
        <p:pic>
          <p:nvPicPr>
            <p:cNvPr id="12" name="object 12"/>
            <p:cNvPicPr/>
            <p:nvPr/>
          </p:nvPicPr>
          <p:blipFill>
            <a:blip r:embed="rId6" cstate="print"/>
            <a:stretch>
              <a:fillRect/>
            </a:stretch>
          </p:blipFill>
          <p:spPr>
            <a:xfrm>
              <a:off x="673607" y="1136904"/>
              <a:ext cx="705611" cy="792479"/>
            </a:xfrm>
            <a:prstGeom prst="rect">
              <a:avLst/>
            </a:prstGeom>
          </p:spPr>
        </p:pic>
        <p:pic>
          <p:nvPicPr>
            <p:cNvPr id="13" name="object 13"/>
            <p:cNvPicPr/>
            <p:nvPr/>
          </p:nvPicPr>
          <p:blipFill>
            <a:blip r:embed="rId7" cstate="print"/>
            <a:stretch>
              <a:fillRect/>
            </a:stretch>
          </p:blipFill>
          <p:spPr>
            <a:xfrm>
              <a:off x="789432" y="1165860"/>
              <a:ext cx="527303" cy="606551"/>
            </a:xfrm>
            <a:prstGeom prst="rect">
              <a:avLst/>
            </a:prstGeom>
          </p:spPr>
        </p:pic>
      </p:grpSp>
      <p:sp>
        <p:nvSpPr>
          <p:cNvPr id="14" name="object 14"/>
          <p:cNvSpPr txBox="1"/>
          <p:nvPr/>
        </p:nvSpPr>
        <p:spPr>
          <a:xfrm>
            <a:off x="1267882" y="1737353"/>
            <a:ext cx="222673" cy="428387"/>
          </a:xfrm>
          <a:prstGeom prst="rect">
            <a:avLst/>
          </a:prstGeom>
        </p:spPr>
        <p:txBody>
          <a:bodyPr vert="horz" wrap="square" lIns="0" tIns="17780" rIns="0" bIns="0" rtlCol="0">
            <a:spAutoFit/>
          </a:bodyPr>
          <a:lstStyle/>
          <a:p>
            <a:pPr marL="16933" defTabSz="1219170">
              <a:spcBef>
                <a:spcPts val="140"/>
              </a:spcBef>
            </a:pPr>
            <a:r>
              <a:rPr sz="2667" kern="0">
                <a:solidFill>
                  <a:srgbClr val="FFFFFF"/>
                </a:solidFill>
                <a:latin typeface="Century Schoolbook"/>
                <a:cs typeface="Century Schoolbook"/>
              </a:rPr>
              <a:t>1</a:t>
            </a:r>
            <a:endParaRPr sz="2667" kern="0">
              <a:solidFill>
                <a:sysClr val="windowText" lastClr="000000"/>
              </a:solidFill>
              <a:latin typeface="Century Schoolbook"/>
              <a:cs typeface="Century Schoolbook"/>
            </a:endParaRPr>
          </a:p>
        </p:txBody>
      </p:sp>
      <p:sp>
        <p:nvSpPr>
          <p:cNvPr id="15" name="object 15"/>
          <p:cNvSpPr/>
          <p:nvPr/>
        </p:nvSpPr>
        <p:spPr>
          <a:xfrm>
            <a:off x="1324864" y="3759668"/>
            <a:ext cx="9894145" cy="1085088"/>
          </a:xfrm>
          <a:custGeom>
            <a:avLst/>
            <a:gdLst/>
            <a:ahLst/>
            <a:cxnLst/>
            <a:rect l="l" t="t" r="r" b="b"/>
            <a:pathLst>
              <a:path w="7420609" h="631189">
                <a:moveTo>
                  <a:pt x="7420102" y="0"/>
                </a:moveTo>
                <a:lnTo>
                  <a:pt x="0" y="0"/>
                </a:lnTo>
                <a:lnTo>
                  <a:pt x="0" y="630682"/>
                </a:lnTo>
                <a:lnTo>
                  <a:pt x="7420102" y="630682"/>
                </a:lnTo>
                <a:lnTo>
                  <a:pt x="7420102" y="0"/>
                </a:lnTo>
                <a:close/>
              </a:path>
            </a:pathLst>
          </a:custGeom>
          <a:solidFill>
            <a:srgbClr val="B0ACFF">
              <a:alpha val="14900"/>
            </a:srgbClr>
          </a:solidFill>
        </p:spPr>
        <p:txBody>
          <a:bodyPr wrap="square" lIns="0" tIns="0" rIns="0" bIns="0" rtlCol="0"/>
          <a:lstStyle/>
          <a:p>
            <a:pPr defTabSz="1219170"/>
            <a:endParaRPr sz="2400" kern="0">
              <a:solidFill>
                <a:sysClr val="windowText" lastClr="000000"/>
              </a:solidFill>
            </a:endParaRPr>
          </a:p>
        </p:txBody>
      </p:sp>
      <p:sp>
        <p:nvSpPr>
          <p:cNvPr id="16" name="object 16"/>
          <p:cNvSpPr txBox="1"/>
          <p:nvPr/>
        </p:nvSpPr>
        <p:spPr>
          <a:xfrm>
            <a:off x="1909913" y="3775032"/>
            <a:ext cx="9190687" cy="731098"/>
          </a:xfrm>
          <a:prstGeom prst="rect">
            <a:avLst/>
          </a:prstGeom>
        </p:spPr>
        <p:txBody>
          <a:bodyPr vert="horz" wrap="square" lIns="0" tIns="114300" rIns="0" bIns="0" rtlCol="0">
            <a:spAutoFit/>
          </a:bodyPr>
          <a:lstStyle/>
          <a:p>
            <a:pPr marL="16933" defTabSz="1219170">
              <a:spcBef>
                <a:spcPts val="900"/>
              </a:spcBef>
            </a:pPr>
            <a:r>
              <a:rPr sz="1867" b="1" kern="0" spc="-13" dirty="0">
                <a:solidFill>
                  <a:srgbClr val="050069"/>
                </a:solidFill>
                <a:latin typeface="Roboto" panose="02000000000000000000" pitchFamily="2" charset="0"/>
                <a:ea typeface="Roboto" panose="02000000000000000000" pitchFamily="2" charset="0"/>
                <a:cs typeface="Roboto" panose="02000000000000000000" pitchFamily="2" charset="0"/>
              </a:rPr>
              <a:t>Who pays for </a:t>
            </a:r>
            <a:r>
              <a:rPr lang="en-US" sz="1867" b="1" kern="0" spc="-13" dirty="0">
                <a:solidFill>
                  <a:srgbClr val="050069"/>
                </a:solidFill>
                <a:latin typeface="Roboto" panose="02000000000000000000" pitchFamily="2" charset="0"/>
                <a:ea typeface="Roboto" panose="02000000000000000000" pitchFamily="2" charset="0"/>
                <a:cs typeface="Roboto" panose="02000000000000000000" pitchFamily="2" charset="0"/>
              </a:rPr>
              <a:t>the</a:t>
            </a:r>
            <a:r>
              <a:rPr sz="1867" b="1" kern="0" spc="-13" dirty="0">
                <a:solidFill>
                  <a:srgbClr val="050069"/>
                </a:solidFill>
                <a:latin typeface="Roboto" panose="02000000000000000000" pitchFamily="2" charset="0"/>
                <a:ea typeface="Roboto" panose="02000000000000000000" pitchFamily="2" charset="0"/>
                <a:cs typeface="Roboto" panose="02000000000000000000" pitchFamily="2" charset="0"/>
              </a:rPr>
              <a:t> platform?</a:t>
            </a:r>
          </a:p>
          <a:p>
            <a:pPr marL="16933" defTabSz="1219170">
              <a:spcBef>
                <a:spcPts val="767"/>
              </a:spcBef>
            </a:pPr>
            <a:r>
              <a:rPr lang="en-US" sz="1467"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Fees are typically negotiated into the pharmacy bid and paid by the winning PBM.</a:t>
            </a:r>
            <a:endParaRPr sz="1467" kern="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17" name="object 17"/>
          <p:cNvGrpSpPr/>
          <p:nvPr/>
        </p:nvGrpSpPr>
        <p:grpSpPr>
          <a:xfrm>
            <a:off x="843281" y="3782183"/>
            <a:ext cx="1049020" cy="1154853"/>
            <a:chOff x="632460" y="2865120"/>
            <a:chExt cx="786765" cy="866140"/>
          </a:xfrm>
        </p:grpSpPr>
        <p:sp>
          <p:nvSpPr>
            <p:cNvPr id="18" name="object 18"/>
            <p:cNvSpPr/>
            <p:nvPr/>
          </p:nvSpPr>
          <p:spPr>
            <a:xfrm>
              <a:off x="734568" y="2903220"/>
              <a:ext cx="636905" cy="732790"/>
            </a:xfrm>
            <a:custGeom>
              <a:avLst/>
              <a:gdLst/>
              <a:ahLst/>
              <a:cxnLst/>
              <a:rect l="l" t="t" r="r" b="b"/>
              <a:pathLst>
                <a:path w="636905" h="732789">
                  <a:moveTo>
                    <a:pt x="318262" y="0"/>
                  </a:moveTo>
                  <a:lnTo>
                    <a:pt x="0" y="183172"/>
                  </a:lnTo>
                  <a:lnTo>
                    <a:pt x="0" y="549503"/>
                  </a:lnTo>
                  <a:lnTo>
                    <a:pt x="318262" y="732663"/>
                  </a:lnTo>
                  <a:lnTo>
                    <a:pt x="636524" y="549503"/>
                  </a:lnTo>
                  <a:lnTo>
                    <a:pt x="636524" y="183172"/>
                  </a:lnTo>
                  <a:lnTo>
                    <a:pt x="31826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19" name="object 19"/>
            <p:cNvSpPr/>
            <p:nvPr/>
          </p:nvSpPr>
          <p:spPr>
            <a:xfrm>
              <a:off x="734568" y="2903213"/>
              <a:ext cx="636905" cy="732790"/>
            </a:xfrm>
            <a:custGeom>
              <a:avLst/>
              <a:gdLst/>
              <a:ahLst/>
              <a:cxnLst/>
              <a:rect l="l" t="t" r="r" b="b"/>
              <a:pathLst>
                <a:path w="636905" h="732789">
                  <a:moveTo>
                    <a:pt x="0" y="183172"/>
                  </a:moveTo>
                  <a:lnTo>
                    <a:pt x="0" y="549503"/>
                  </a:lnTo>
                  <a:lnTo>
                    <a:pt x="318262" y="732675"/>
                  </a:lnTo>
                  <a:lnTo>
                    <a:pt x="636524" y="549503"/>
                  </a:lnTo>
                  <a:lnTo>
                    <a:pt x="636524" y="183172"/>
                  </a:lnTo>
                  <a:lnTo>
                    <a:pt x="318262" y="0"/>
                  </a:lnTo>
                  <a:lnTo>
                    <a:pt x="0" y="183172"/>
                  </a:lnTo>
                  <a:close/>
                </a:path>
              </a:pathLst>
            </a:custGeom>
            <a:ln w="12700">
              <a:solidFill>
                <a:srgbClr val="D1D6DF"/>
              </a:solidFill>
            </a:ln>
          </p:spPr>
          <p:txBody>
            <a:bodyPr wrap="square" lIns="0" tIns="0" rIns="0" bIns="0" rtlCol="0"/>
            <a:lstStyle/>
            <a:p>
              <a:pPr defTabSz="1219170"/>
              <a:endParaRPr sz="2400" kern="0">
                <a:solidFill>
                  <a:sysClr val="windowText" lastClr="000000"/>
                </a:solidFill>
              </a:endParaRPr>
            </a:p>
          </p:txBody>
        </p:sp>
        <p:pic>
          <p:nvPicPr>
            <p:cNvPr id="20" name="object 20"/>
            <p:cNvPicPr/>
            <p:nvPr/>
          </p:nvPicPr>
          <p:blipFill>
            <a:blip r:embed="rId5" cstate="print"/>
            <a:stretch>
              <a:fillRect/>
            </a:stretch>
          </p:blipFill>
          <p:spPr>
            <a:xfrm>
              <a:off x="632460" y="2865120"/>
              <a:ext cx="786383" cy="865631"/>
            </a:xfrm>
            <a:prstGeom prst="rect">
              <a:avLst/>
            </a:prstGeom>
          </p:spPr>
        </p:pic>
        <p:pic>
          <p:nvPicPr>
            <p:cNvPr id="21" name="object 21"/>
            <p:cNvPicPr/>
            <p:nvPr/>
          </p:nvPicPr>
          <p:blipFill>
            <a:blip r:embed="rId8" cstate="print"/>
            <a:stretch>
              <a:fillRect/>
            </a:stretch>
          </p:blipFill>
          <p:spPr>
            <a:xfrm>
              <a:off x="673607" y="2938272"/>
              <a:ext cx="705611" cy="792479"/>
            </a:xfrm>
            <a:prstGeom prst="rect">
              <a:avLst/>
            </a:prstGeom>
          </p:spPr>
        </p:pic>
        <p:pic>
          <p:nvPicPr>
            <p:cNvPr id="22" name="object 22"/>
            <p:cNvPicPr/>
            <p:nvPr/>
          </p:nvPicPr>
          <p:blipFill>
            <a:blip r:embed="rId9" cstate="print"/>
            <a:stretch>
              <a:fillRect/>
            </a:stretch>
          </p:blipFill>
          <p:spPr>
            <a:xfrm>
              <a:off x="789432" y="2967228"/>
              <a:ext cx="527303" cy="606551"/>
            </a:xfrm>
            <a:prstGeom prst="rect">
              <a:avLst/>
            </a:prstGeom>
          </p:spPr>
        </p:pic>
      </p:grpSp>
      <p:sp>
        <p:nvSpPr>
          <p:cNvPr id="23" name="object 23"/>
          <p:cNvSpPr txBox="1"/>
          <p:nvPr/>
        </p:nvSpPr>
        <p:spPr>
          <a:xfrm>
            <a:off x="1292690" y="4094759"/>
            <a:ext cx="222673" cy="427532"/>
          </a:xfrm>
          <a:prstGeom prst="rect">
            <a:avLst/>
          </a:prstGeom>
        </p:spPr>
        <p:txBody>
          <a:bodyPr vert="horz" wrap="square" lIns="0" tIns="16933" rIns="0" bIns="0" rtlCol="0">
            <a:spAutoFit/>
          </a:bodyPr>
          <a:lstStyle/>
          <a:p>
            <a:pPr marL="16933" defTabSz="1219170">
              <a:spcBef>
                <a:spcPts val="133"/>
              </a:spcBef>
            </a:pPr>
            <a:r>
              <a:rPr sz="2667" kern="0">
                <a:solidFill>
                  <a:srgbClr val="FFFFFF"/>
                </a:solidFill>
                <a:latin typeface="Century Schoolbook"/>
                <a:cs typeface="Century Schoolbook"/>
              </a:rPr>
              <a:t>3</a:t>
            </a:r>
            <a:endParaRPr sz="2667" kern="0">
              <a:solidFill>
                <a:sysClr val="windowText" lastClr="000000"/>
              </a:solidFill>
              <a:latin typeface="Century Schoolbook"/>
              <a:cs typeface="Century Schoolbook"/>
            </a:endParaRPr>
          </a:p>
        </p:txBody>
      </p:sp>
      <p:sp>
        <p:nvSpPr>
          <p:cNvPr id="24" name="object 24"/>
          <p:cNvSpPr/>
          <p:nvPr/>
        </p:nvSpPr>
        <p:spPr>
          <a:xfrm>
            <a:off x="1324864" y="2630697"/>
            <a:ext cx="9894145" cy="978793"/>
          </a:xfrm>
          <a:custGeom>
            <a:avLst/>
            <a:gdLst/>
            <a:ahLst/>
            <a:cxnLst/>
            <a:rect l="l" t="t" r="r" b="b"/>
            <a:pathLst>
              <a:path w="7420609" h="815339">
                <a:moveTo>
                  <a:pt x="7420102" y="0"/>
                </a:moveTo>
                <a:lnTo>
                  <a:pt x="0" y="0"/>
                </a:lnTo>
                <a:lnTo>
                  <a:pt x="0" y="815340"/>
                </a:lnTo>
                <a:lnTo>
                  <a:pt x="7420102" y="815340"/>
                </a:lnTo>
                <a:lnTo>
                  <a:pt x="7420102" y="0"/>
                </a:lnTo>
                <a:close/>
              </a:path>
            </a:pathLst>
          </a:custGeom>
          <a:solidFill>
            <a:srgbClr val="13289B">
              <a:alpha val="14900"/>
            </a:srgbClr>
          </a:solidFill>
        </p:spPr>
        <p:txBody>
          <a:bodyPr wrap="square" lIns="0" tIns="0" rIns="0" bIns="0" rtlCol="0"/>
          <a:lstStyle/>
          <a:p>
            <a:pPr defTabSz="1219170"/>
            <a:endParaRPr sz="2400" kern="0">
              <a:solidFill>
                <a:sysClr val="windowText" lastClr="000000"/>
              </a:solidFill>
            </a:endParaRPr>
          </a:p>
        </p:txBody>
      </p:sp>
      <p:sp>
        <p:nvSpPr>
          <p:cNvPr id="25" name="object 25"/>
          <p:cNvSpPr txBox="1"/>
          <p:nvPr/>
        </p:nvSpPr>
        <p:spPr>
          <a:xfrm>
            <a:off x="1916224" y="2647710"/>
            <a:ext cx="9061889" cy="731098"/>
          </a:xfrm>
          <a:prstGeom prst="rect">
            <a:avLst/>
          </a:prstGeom>
        </p:spPr>
        <p:txBody>
          <a:bodyPr vert="horz" wrap="square" lIns="0" tIns="114300" rIns="0" bIns="0" rtlCol="0">
            <a:spAutoFit/>
          </a:bodyPr>
          <a:lstStyle/>
          <a:p>
            <a:pPr marL="16933" defTabSz="1219170">
              <a:spcBef>
                <a:spcPts val="900"/>
              </a:spcBef>
            </a:pPr>
            <a:r>
              <a:rPr sz="1867" b="1" kern="0" spc="-13">
                <a:solidFill>
                  <a:srgbClr val="050069"/>
                </a:solidFill>
                <a:latin typeface="Roboto" panose="02000000000000000000" pitchFamily="2" charset="0"/>
                <a:ea typeface="Roboto" panose="02000000000000000000" pitchFamily="2" charset="0"/>
                <a:cs typeface="Roboto" panose="02000000000000000000" pitchFamily="2" charset="0"/>
              </a:rPr>
              <a:t>What does it cost?</a:t>
            </a:r>
          </a:p>
          <a:p>
            <a:pPr marL="16933" marR="6773" defTabSz="1219170">
              <a:spcBef>
                <a:spcPts val="767"/>
              </a:spcBef>
            </a:pPr>
            <a:r>
              <a:rPr lang="en-US"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All Truveris fees are fully transparent and disclosed as an annual flat fee based on number of covered lives. </a:t>
            </a:r>
          </a:p>
        </p:txBody>
      </p:sp>
      <p:sp>
        <p:nvSpPr>
          <p:cNvPr id="33" name="object 33"/>
          <p:cNvSpPr/>
          <p:nvPr/>
        </p:nvSpPr>
        <p:spPr>
          <a:xfrm>
            <a:off x="1351280" y="4903489"/>
            <a:ext cx="9894145" cy="1087120"/>
          </a:xfrm>
          <a:custGeom>
            <a:avLst/>
            <a:gdLst/>
            <a:ahLst/>
            <a:cxnLst/>
            <a:rect l="l" t="t" r="r" b="b"/>
            <a:pathLst>
              <a:path w="7420609" h="815339">
                <a:moveTo>
                  <a:pt x="7420102" y="0"/>
                </a:moveTo>
                <a:lnTo>
                  <a:pt x="0" y="0"/>
                </a:lnTo>
                <a:lnTo>
                  <a:pt x="0" y="815340"/>
                </a:lnTo>
                <a:lnTo>
                  <a:pt x="7420102" y="815340"/>
                </a:lnTo>
                <a:lnTo>
                  <a:pt x="7420102" y="0"/>
                </a:lnTo>
                <a:close/>
              </a:path>
            </a:pathLst>
          </a:custGeom>
          <a:solidFill>
            <a:srgbClr val="8521F3">
              <a:alpha val="14900"/>
            </a:srgbClr>
          </a:solidFill>
        </p:spPr>
        <p:txBody>
          <a:bodyPr wrap="square" lIns="0" tIns="0" rIns="0" bIns="0" rtlCol="0"/>
          <a:lstStyle/>
          <a:p>
            <a:pPr defTabSz="1219170"/>
            <a:endParaRPr sz="2400" kern="0">
              <a:solidFill>
                <a:sysClr val="windowText" lastClr="000000"/>
              </a:solidFill>
            </a:endParaRPr>
          </a:p>
        </p:txBody>
      </p:sp>
      <p:sp>
        <p:nvSpPr>
          <p:cNvPr id="34" name="object 34"/>
          <p:cNvSpPr txBox="1"/>
          <p:nvPr/>
        </p:nvSpPr>
        <p:spPr>
          <a:xfrm>
            <a:off x="1934295" y="4905545"/>
            <a:ext cx="9172615" cy="956865"/>
          </a:xfrm>
          <a:prstGeom prst="rect">
            <a:avLst/>
          </a:prstGeom>
        </p:spPr>
        <p:txBody>
          <a:bodyPr vert="horz" wrap="square" lIns="0" tIns="114300" rIns="0" bIns="0" rtlCol="0">
            <a:spAutoFit/>
          </a:bodyPr>
          <a:lstStyle/>
          <a:p>
            <a:pPr marL="16933" defTabSz="1219170">
              <a:spcBef>
                <a:spcPts val="900"/>
              </a:spcBef>
            </a:pPr>
            <a:r>
              <a:rPr sz="1867" b="1" kern="0" spc="-13">
                <a:solidFill>
                  <a:srgbClr val="050069"/>
                </a:solidFill>
                <a:latin typeface="Roboto" panose="02000000000000000000" pitchFamily="2" charset="0"/>
                <a:ea typeface="Roboto" panose="02000000000000000000" pitchFamily="2" charset="0"/>
                <a:cs typeface="Roboto" panose="02000000000000000000" pitchFamily="2" charset="0"/>
              </a:rPr>
              <a:t>Does this work for carved-in pharmacy contracts?</a:t>
            </a:r>
          </a:p>
          <a:p>
            <a:pPr marL="16933" marR="6773" defTabSz="1219170">
              <a:spcBef>
                <a:spcPts val="767"/>
              </a:spcBef>
            </a:pP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As</a:t>
            </a:r>
            <a:r>
              <a:rPr sz="1467" kern="0" spc="-3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long</a:t>
            </a:r>
            <a:r>
              <a:rPr sz="1467" kern="0" spc="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as</a:t>
            </a:r>
            <a:r>
              <a:rPr sz="1467" kern="0" spc="-4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the</a:t>
            </a:r>
            <a:r>
              <a:rPr sz="1467" kern="0" spc="-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group</a:t>
            </a:r>
            <a:r>
              <a:rPr sz="1467" kern="0" spc="-4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is</a:t>
            </a:r>
            <a:r>
              <a:rPr sz="1467" kern="0" spc="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spc="-2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self-</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funded</a:t>
            </a:r>
            <a:r>
              <a:rPr sz="1467" kern="0" spc="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with</a:t>
            </a:r>
            <a:r>
              <a:rPr sz="1467" kern="0" spc="-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100</a:t>
            </a:r>
            <a:r>
              <a:rPr sz="1467" kern="0" spc="-4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enrolled</a:t>
            </a:r>
            <a:r>
              <a:rPr sz="1467" kern="0" spc="2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employees</a:t>
            </a:r>
            <a:r>
              <a:rPr sz="1467" kern="0" spc="2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or</a:t>
            </a:r>
            <a:r>
              <a:rPr sz="1467" kern="0" spc="-4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more,</a:t>
            </a:r>
            <a:r>
              <a:rPr sz="1467" kern="0" spc="-6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we</a:t>
            </a:r>
            <a:r>
              <a:rPr sz="1467" kern="0" spc="-2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can</a:t>
            </a:r>
            <a:r>
              <a:rPr sz="1467" kern="0" spc="-8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support </a:t>
            </a:r>
            <a:r>
              <a:rPr sz="1467"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pharmacy programs</a:t>
            </a:r>
            <a:r>
              <a:rPr sz="1467" kern="0" spc="-8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with procurement</a:t>
            </a:r>
            <a:r>
              <a:rPr sz="1467" kern="0" spc="-7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and</a:t>
            </a:r>
            <a:r>
              <a:rPr sz="1467" kern="0" spc="-7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oversight</a:t>
            </a:r>
            <a:r>
              <a:rPr sz="1467" kern="0" spc="2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467"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solutions.</a:t>
            </a:r>
            <a:endParaRPr sz="14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35" name="object 35"/>
          <p:cNvGrpSpPr/>
          <p:nvPr/>
        </p:nvGrpSpPr>
        <p:grpSpPr>
          <a:xfrm>
            <a:off x="867203" y="4877737"/>
            <a:ext cx="1049020" cy="1156547"/>
            <a:chOff x="641604" y="3721608"/>
            <a:chExt cx="786765" cy="867410"/>
          </a:xfrm>
        </p:grpSpPr>
        <p:sp>
          <p:nvSpPr>
            <p:cNvPr id="36" name="object 36"/>
            <p:cNvSpPr/>
            <p:nvPr/>
          </p:nvSpPr>
          <p:spPr>
            <a:xfrm>
              <a:off x="743712" y="3759708"/>
              <a:ext cx="636905" cy="734695"/>
            </a:xfrm>
            <a:custGeom>
              <a:avLst/>
              <a:gdLst/>
              <a:ahLst/>
              <a:cxnLst/>
              <a:rect l="l" t="t" r="r" b="b"/>
              <a:pathLst>
                <a:path w="636905" h="734695">
                  <a:moveTo>
                    <a:pt x="318262" y="0"/>
                  </a:moveTo>
                  <a:lnTo>
                    <a:pt x="0" y="183616"/>
                  </a:lnTo>
                  <a:lnTo>
                    <a:pt x="0" y="550824"/>
                  </a:lnTo>
                  <a:lnTo>
                    <a:pt x="318262" y="734440"/>
                  </a:lnTo>
                  <a:lnTo>
                    <a:pt x="636524" y="550824"/>
                  </a:lnTo>
                  <a:lnTo>
                    <a:pt x="636524" y="183616"/>
                  </a:lnTo>
                  <a:lnTo>
                    <a:pt x="31826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37" name="object 37"/>
            <p:cNvSpPr/>
            <p:nvPr/>
          </p:nvSpPr>
          <p:spPr>
            <a:xfrm>
              <a:off x="743712" y="3759701"/>
              <a:ext cx="636905" cy="734695"/>
            </a:xfrm>
            <a:custGeom>
              <a:avLst/>
              <a:gdLst/>
              <a:ahLst/>
              <a:cxnLst/>
              <a:rect l="l" t="t" r="r" b="b"/>
              <a:pathLst>
                <a:path w="636905" h="734695">
                  <a:moveTo>
                    <a:pt x="0" y="183616"/>
                  </a:moveTo>
                  <a:lnTo>
                    <a:pt x="0" y="550837"/>
                  </a:lnTo>
                  <a:lnTo>
                    <a:pt x="318262" y="734441"/>
                  </a:lnTo>
                  <a:lnTo>
                    <a:pt x="636524" y="550837"/>
                  </a:lnTo>
                  <a:lnTo>
                    <a:pt x="636524" y="183616"/>
                  </a:lnTo>
                  <a:lnTo>
                    <a:pt x="318262" y="0"/>
                  </a:lnTo>
                  <a:lnTo>
                    <a:pt x="0" y="183616"/>
                  </a:lnTo>
                  <a:close/>
                </a:path>
              </a:pathLst>
            </a:custGeom>
            <a:ln w="12699">
              <a:solidFill>
                <a:srgbClr val="D1D6DF"/>
              </a:solidFill>
            </a:ln>
          </p:spPr>
          <p:txBody>
            <a:bodyPr wrap="square" lIns="0" tIns="0" rIns="0" bIns="0" rtlCol="0"/>
            <a:lstStyle/>
            <a:p>
              <a:pPr defTabSz="1219170"/>
              <a:endParaRPr sz="2400" kern="0">
                <a:solidFill>
                  <a:sysClr val="windowText" lastClr="000000"/>
                </a:solidFill>
              </a:endParaRPr>
            </a:p>
          </p:txBody>
        </p:sp>
        <p:pic>
          <p:nvPicPr>
            <p:cNvPr id="38" name="object 38"/>
            <p:cNvPicPr/>
            <p:nvPr/>
          </p:nvPicPr>
          <p:blipFill>
            <a:blip r:embed="rId5" cstate="print"/>
            <a:stretch>
              <a:fillRect/>
            </a:stretch>
          </p:blipFill>
          <p:spPr>
            <a:xfrm>
              <a:off x="641604" y="3721608"/>
              <a:ext cx="786371" cy="865619"/>
            </a:xfrm>
            <a:prstGeom prst="rect">
              <a:avLst/>
            </a:prstGeom>
          </p:spPr>
        </p:pic>
        <p:pic>
          <p:nvPicPr>
            <p:cNvPr id="39" name="object 39"/>
            <p:cNvPicPr/>
            <p:nvPr/>
          </p:nvPicPr>
          <p:blipFill>
            <a:blip r:embed="rId10" cstate="print"/>
            <a:stretch>
              <a:fillRect/>
            </a:stretch>
          </p:blipFill>
          <p:spPr>
            <a:xfrm>
              <a:off x="682752" y="3796284"/>
              <a:ext cx="705611" cy="792479"/>
            </a:xfrm>
            <a:prstGeom prst="rect">
              <a:avLst/>
            </a:prstGeom>
          </p:spPr>
        </p:pic>
        <p:sp>
          <p:nvSpPr>
            <p:cNvPr id="40" name="object 40"/>
            <p:cNvSpPr/>
            <p:nvPr/>
          </p:nvSpPr>
          <p:spPr>
            <a:xfrm>
              <a:off x="798576" y="3823716"/>
              <a:ext cx="527050" cy="606425"/>
            </a:xfrm>
            <a:custGeom>
              <a:avLst/>
              <a:gdLst/>
              <a:ahLst/>
              <a:cxnLst/>
              <a:rect l="l" t="t" r="r" b="b"/>
              <a:pathLst>
                <a:path w="527050" h="606425">
                  <a:moveTo>
                    <a:pt x="263461" y="0"/>
                  </a:moveTo>
                  <a:lnTo>
                    <a:pt x="0" y="151511"/>
                  </a:lnTo>
                  <a:lnTo>
                    <a:pt x="0" y="454533"/>
                  </a:lnTo>
                  <a:lnTo>
                    <a:pt x="263461" y="606044"/>
                  </a:lnTo>
                  <a:lnTo>
                    <a:pt x="526923" y="454533"/>
                  </a:lnTo>
                  <a:lnTo>
                    <a:pt x="526923" y="151511"/>
                  </a:lnTo>
                  <a:lnTo>
                    <a:pt x="263461" y="0"/>
                  </a:lnTo>
                  <a:close/>
                </a:path>
              </a:pathLst>
            </a:custGeom>
            <a:solidFill>
              <a:srgbClr val="430684"/>
            </a:solidFill>
          </p:spPr>
          <p:txBody>
            <a:bodyPr wrap="square" lIns="0" tIns="0" rIns="0" bIns="0" rtlCol="0"/>
            <a:lstStyle/>
            <a:p>
              <a:pPr defTabSz="1219170"/>
              <a:endParaRPr sz="2400" kern="0">
                <a:solidFill>
                  <a:sysClr val="windowText" lastClr="000000"/>
                </a:solidFill>
              </a:endParaRPr>
            </a:p>
          </p:txBody>
        </p:sp>
      </p:grpSp>
      <p:sp>
        <p:nvSpPr>
          <p:cNvPr id="41" name="object 41"/>
          <p:cNvSpPr txBox="1"/>
          <p:nvPr/>
        </p:nvSpPr>
        <p:spPr>
          <a:xfrm>
            <a:off x="1302613" y="5159470"/>
            <a:ext cx="222673" cy="427532"/>
          </a:xfrm>
          <a:prstGeom prst="rect">
            <a:avLst/>
          </a:prstGeom>
        </p:spPr>
        <p:txBody>
          <a:bodyPr vert="horz" wrap="square" lIns="0" tIns="16933" rIns="0" bIns="0" rtlCol="0">
            <a:spAutoFit/>
          </a:bodyPr>
          <a:lstStyle/>
          <a:p>
            <a:pPr marL="16933" defTabSz="1219170">
              <a:spcBef>
                <a:spcPts val="133"/>
              </a:spcBef>
            </a:pPr>
            <a:r>
              <a:rPr sz="2667" kern="0">
                <a:solidFill>
                  <a:srgbClr val="FFFFFF"/>
                </a:solidFill>
                <a:latin typeface="Century Schoolbook"/>
                <a:cs typeface="Century Schoolbook"/>
              </a:rPr>
              <a:t>4</a:t>
            </a:r>
            <a:endParaRPr sz="2667" kern="0">
              <a:solidFill>
                <a:sysClr val="windowText" lastClr="000000"/>
              </a:solidFill>
              <a:latin typeface="Century Schoolbook"/>
              <a:cs typeface="Century Schoolbook"/>
            </a:endParaRPr>
          </a:p>
        </p:txBody>
      </p:sp>
      <p:grpSp>
        <p:nvGrpSpPr>
          <p:cNvPr id="63" name="object 17">
            <a:extLst>
              <a:ext uri="{FF2B5EF4-FFF2-40B4-BE49-F238E27FC236}">
                <a16:creationId xmlns:a16="http://schemas.microsoft.com/office/drawing/2014/main" id="{9333EF64-A8AF-FC92-87A8-5E3AC12818DA}"/>
              </a:ext>
            </a:extLst>
          </p:cNvPr>
          <p:cNvGrpSpPr/>
          <p:nvPr/>
        </p:nvGrpSpPr>
        <p:grpSpPr>
          <a:xfrm>
            <a:off x="827025" y="2572513"/>
            <a:ext cx="1048511" cy="1154175"/>
            <a:chOff x="632460" y="2865120"/>
            <a:chExt cx="786383" cy="865631"/>
          </a:xfrm>
        </p:grpSpPr>
        <p:sp>
          <p:nvSpPr>
            <p:cNvPr id="64" name="object 18">
              <a:extLst>
                <a:ext uri="{FF2B5EF4-FFF2-40B4-BE49-F238E27FC236}">
                  <a16:creationId xmlns:a16="http://schemas.microsoft.com/office/drawing/2014/main" id="{725EECFF-2F9C-76EF-023E-E333EA07E433}"/>
                </a:ext>
              </a:extLst>
            </p:cNvPr>
            <p:cNvSpPr/>
            <p:nvPr/>
          </p:nvSpPr>
          <p:spPr>
            <a:xfrm>
              <a:off x="734568" y="2903220"/>
              <a:ext cx="636905" cy="732790"/>
            </a:xfrm>
            <a:custGeom>
              <a:avLst/>
              <a:gdLst/>
              <a:ahLst/>
              <a:cxnLst/>
              <a:rect l="l" t="t" r="r" b="b"/>
              <a:pathLst>
                <a:path w="636905" h="732789">
                  <a:moveTo>
                    <a:pt x="318262" y="0"/>
                  </a:moveTo>
                  <a:lnTo>
                    <a:pt x="0" y="183172"/>
                  </a:lnTo>
                  <a:lnTo>
                    <a:pt x="0" y="549503"/>
                  </a:lnTo>
                  <a:lnTo>
                    <a:pt x="318262" y="732663"/>
                  </a:lnTo>
                  <a:lnTo>
                    <a:pt x="636524" y="549503"/>
                  </a:lnTo>
                  <a:lnTo>
                    <a:pt x="636524" y="183172"/>
                  </a:lnTo>
                  <a:lnTo>
                    <a:pt x="31826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65" name="object 19">
              <a:extLst>
                <a:ext uri="{FF2B5EF4-FFF2-40B4-BE49-F238E27FC236}">
                  <a16:creationId xmlns:a16="http://schemas.microsoft.com/office/drawing/2014/main" id="{B4AC522E-16B4-1A04-D81B-316CCB45EE29}"/>
                </a:ext>
              </a:extLst>
            </p:cNvPr>
            <p:cNvSpPr/>
            <p:nvPr/>
          </p:nvSpPr>
          <p:spPr>
            <a:xfrm>
              <a:off x="734568" y="2903213"/>
              <a:ext cx="636905" cy="732790"/>
            </a:xfrm>
            <a:custGeom>
              <a:avLst/>
              <a:gdLst/>
              <a:ahLst/>
              <a:cxnLst/>
              <a:rect l="l" t="t" r="r" b="b"/>
              <a:pathLst>
                <a:path w="636905" h="732789">
                  <a:moveTo>
                    <a:pt x="0" y="183172"/>
                  </a:moveTo>
                  <a:lnTo>
                    <a:pt x="0" y="549503"/>
                  </a:lnTo>
                  <a:lnTo>
                    <a:pt x="318262" y="732675"/>
                  </a:lnTo>
                  <a:lnTo>
                    <a:pt x="636524" y="549503"/>
                  </a:lnTo>
                  <a:lnTo>
                    <a:pt x="636524" y="183172"/>
                  </a:lnTo>
                  <a:lnTo>
                    <a:pt x="318262" y="0"/>
                  </a:lnTo>
                  <a:lnTo>
                    <a:pt x="0" y="183172"/>
                  </a:lnTo>
                  <a:close/>
                </a:path>
              </a:pathLst>
            </a:custGeom>
            <a:ln w="12700">
              <a:solidFill>
                <a:srgbClr val="D1D6DF"/>
              </a:solidFill>
            </a:ln>
          </p:spPr>
          <p:txBody>
            <a:bodyPr wrap="square" lIns="0" tIns="0" rIns="0" bIns="0" rtlCol="0"/>
            <a:lstStyle/>
            <a:p>
              <a:pPr defTabSz="1219170"/>
              <a:endParaRPr sz="2400" kern="0">
                <a:solidFill>
                  <a:sysClr val="windowText" lastClr="000000"/>
                </a:solidFill>
              </a:endParaRPr>
            </a:p>
          </p:txBody>
        </p:sp>
        <p:pic>
          <p:nvPicPr>
            <p:cNvPr id="66" name="object 20">
              <a:extLst>
                <a:ext uri="{FF2B5EF4-FFF2-40B4-BE49-F238E27FC236}">
                  <a16:creationId xmlns:a16="http://schemas.microsoft.com/office/drawing/2014/main" id="{99F26767-3A8A-4550-1F40-E13A8F904E22}"/>
                </a:ext>
              </a:extLst>
            </p:cNvPr>
            <p:cNvPicPr/>
            <p:nvPr/>
          </p:nvPicPr>
          <p:blipFill>
            <a:blip r:embed="rId5" cstate="print"/>
            <a:stretch>
              <a:fillRect/>
            </a:stretch>
          </p:blipFill>
          <p:spPr>
            <a:xfrm>
              <a:off x="632460" y="2865120"/>
              <a:ext cx="786383" cy="865631"/>
            </a:xfrm>
            <a:prstGeom prst="rect">
              <a:avLst/>
            </a:prstGeom>
          </p:spPr>
        </p:pic>
        <p:pic>
          <p:nvPicPr>
            <p:cNvPr id="67" name="object 21">
              <a:extLst>
                <a:ext uri="{FF2B5EF4-FFF2-40B4-BE49-F238E27FC236}">
                  <a16:creationId xmlns:a16="http://schemas.microsoft.com/office/drawing/2014/main" id="{547488A1-60E4-84F5-AF6B-84B140226503}"/>
                </a:ext>
              </a:extLst>
            </p:cNvPr>
            <p:cNvPicPr/>
            <p:nvPr/>
          </p:nvPicPr>
          <p:blipFill>
            <a:blip r:embed="rId8" cstate="print"/>
            <a:stretch>
              <a:fillRect/>
            </a:stretch>
          </p:blipFill>
          <p:spPr>
            <a:xfrm>
              <a:off x="673607" y="2938272"/>
              <a:ext cx="705611" cy="792479"/>
            </a:xfrm>
            <a:prstGeom prst="rect">
              <a:avLst/>
            </a:prstGeom>
          </p:spPr>
        </p:pic>
        <p:pic>
          <p:nvPicPr>
            <p:cNvPr id="68" name="object 22">
              <a:extLst>
                <a:ext uri="{FF2B5EF4-FFF2-40B4-BE49-F238E27FC236}">
                  <a16:creationId xmlns:a16="http://schemas.microsoft.com/office/drawing/2014/main" id="{A3A63DA6-C628-94B1-DB83-84B5174EE104}"/>
                </a:ext>
              </a:extLst>
            </p:cNvPr>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Lst>
            </a:blip>
            <a:stretch>
              <a:fillRect/>
            </a:stretch>
          </p:blipFill>
          <p:spPr>
            <a:xfrm>
              <a:off x="789432" y="2967228"/>
              <a:ext cx="527303" cy="606551"/>
            </a:xfrm>
            <a:prstGeom prst="rect">
              <a:avLst/>
            </a:prstGeom>
          </p:spPr>
        </p:pic>
      </p:grpSp>
      <p:sp>
        <p:nvSpPr>
          <p:cNvPr id="69" name="object 14">
            <a:extLst>
              <a:ext uri="{FF2B5EF4-FFF2-40B4-BE49-F238E27FC236}">
                <a16:creationId xmlns:a16="http://schemas.microsoft.com/office/drawing/2014/main" id="{64BA8CCF-870E-12DF-6740-65A96CD418EA}"/>
              </a:ext>
            </a:extLst>
          </p:cNvPr>
          <p:cNvSpPr txBox="1"/>
          <p:nvPr/>
        </p:nvSpPr>
        <p:spPr>
          <a:xfrm>
            <a:off x="1276434" y="2896961"/>
            <a:ext cx="222673" cy="428387"/>
          </a:xfrm>
          <a:prstGeom prst="rect">
            <a:avLst/>
          </a:prstGeom>
        </p:spPr>
        <p:txBody>
          <a:bodyPr vert="horz" wrap="square" lIns="0" tIns="17780" rIns="0" bIns="0" rtlCol="0">
            <a:spAutoFit/>
          </a:bodyPr>
          <a:lstStyle/>
          <a:p>
            <a:pPr marL="16933" defTabSz="1219170">
              <a:spcBef>
                <a:spcPts val="140"/>
              </a:spcBef>
            </a:pPr>
            <a:r>
              <a:rPr lang="en-US" sz="2667" kern="0">
                <a:solidFill>
                  <a:srgbClr val="FFFFFF"/>
                </a:solidFill>
                <a:latin typeface="Century Schoolbook"/>
                <a:cs typeface="Century Schoolbook"/>
              </a:rPr>
              <a:t>2</a:t>
            </a:r>
            <a:endParaRPr sz="2667" kern="0">
              <a:solidFill>
                <a:sysClr val="windowText" lastClr="000000"/>
              </a:solidFill>
              <a:latin typeface="Century Schoolbook"/>
              <a:cs typeface="Century Schoolbook"/>
            </a:endParaRPr>
          </a:p>
        </p:txBody>
      </p:sp>
      <p:sp>
        <p:nvSpPr>
          <p:cNvPr id="4" name="object 50">
            <a:extLst>
              <a:ext uri="{FF2B5EF4-FFF2-40B4-BE49-F238E27FC236}">
                <a16:creationId xmlns:a16="http://schemas.microsoft.com/office/drawing/2014/main" id="{85500679-7AD5-1C8C-4175-AF7C4A60EF4D}"/>
              </a:ext>
            </a:extLst>
          </p:cNvPr>
          <p:cNvSpPr txBox="1">
            <a:spLocks noGrp="1"/>
          </p:cNvSpPr>
          <p:nvPr>
            <p:ph type="ftr" sz="quarter" idx="5"/>
          </p:nvPr>
        </p:nvSpPr>
        <p:spPr>
          <a:xfrm>
            <a:off x="8554892" y="6464733"/>
            <a:ext cx="2423221" cy="132515"/>
          </a:xfrm>
          <a:prstGeom prst="rect">
            <a:avLst/>
          </a:prstGeom>
        </p:spPr>
        <p:txBody>
          <a:bodyPr vert="horz" wrap="square" lIns="0" tIns="9313" rIns="0" bIns="0" rtlCol="0">
            <a:spAutoFit/>
          </a:bodyPr>
          <a:lstStyle/>
          <a:p>
            <a:pPr marL="16933" defTabSz="1219170">
              <a:spcBef>
                <a:spcPts val="73"/>
              </a:spcBef>
            </a:pPr>
            <a:r>
              <a:rPr kern="0" spc="-13"/>
              <a:t>Proprietary</a:t>
            </a:r>
            <a:r>
              <a:rPr kern="0" spc="-53"/>
              <a:t> </a:t>
            </a:r>
            <a:r>
              <a:rPr kern="0"/>
              <a:t>and</a:t>
            </a:r>
            <a:r>
              <a:rPr kern="0" spc="7"/>
              <a:t> </a:t>
            </a:r>
            <a:r>
              <a:rPr kern="0"/>
              <a:t>Confidential</a:t>
            </a:r>
            <a:r>
              <a:rPr kern="0" spc="207"/>
              <a:t> </a:t>
            </a:r>
            <a:r>
              <a:rPr kern="0"/>
              <a:t>©</a:t>
            </a:r>
            <a:r>
              <a:rPr kern="0" spc="-13"/>
              <a:t> </a:t>
            </a:r>
            <a:r>
              <a:rPr kern="0"/>
              <a:t>202</a:t>
            </a:r>
            <a:r>
              <a:rPr lang="en-US" kern="0"/>
              <a:t>4</a:t>
            </a:r>
            <a:r>
              <a:rPr kern="0" spc="20"/>
              <a:t> </a:t>
            </a:r>
            <a:r>
              <a:rPr kern="0"/>
              <a:t>Truveris, </a:t>
            </a:r>
            <a:r>
              <a:rPr kern="0" spc="-27"/>
              <a:t>Inc.</a:t>
            </a:r>
          </a:p>
        </p:txBody>
      </p:sp>
    </p:spTree>
    <p:extLst>
      <p:ext uri="{BB962C8B-B14F-4D97-AF65-F5344CB8AC3E}">
        <p14:creationId xmlns:p14="http://schemas.microsoft.com/office/powerpoint/2010/main" val="3325237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765EEF73-DB94-BAFF-C9BE-FA9AF5B1EAB6}"/>
              </a:ext>
            </a:extLst>
          </p:cNvPr>
          <p:cNvPicPr/>
          <p:nvPr/>
        </p:nvPicPr>
        <p:blipFill>
          <a:blip r:embed="rId3" cstate="print"/>
          <a:stretch>
            <a:fillRect/>
          </a:stretch>
        </p:blipFill>
        <p:spPr>
          <a:xfrm>
            <a:off x="585215" y="863601"/>
            <a:ext cx="1572767" cy="288543"/>
          </a:xfrm>
          <a:prstGeom prst="rect">
            <a:avLst/>
          </a:prstGeom>
        </p:spPr>
      </p:pic>
      <p:sp>
        <p:nvSpPr>
          <p:cNvPr id="2" name="object 3">
            <a:extLst>
              <a:ext uri="{FF2B5EF4-FFF2-40B4-BE49-F238E27FC236}">
                <a16:creationId xmlns:a16="http://schemas.microsoft.com/office/drawing/2014/main" id="{DDCD1328-A06A-E26E-2F99-F78AD99D545A}"/>
              </a:ext>
            </a:extLst>
          </p:cNvPr>
          <p:cNvSpPr txBox="1">
            <a:spLocks/>
          </p:cNvSpPr>
          <p:nvPr/>
        </p:nvSpPr>
        <p:spPr>
          <a:xfrm>
            <a:off x="638547" y="3977845"/>
            <a:ext cx="8641080" cy="1507250"/>
          </a:xfrm>
          <a:prstGeom prst="rect">
            <a:avLst/>
          </a:prstGeom>
        </p:spPr>
        <p:txBody>
          <a:bodyPr vert="horz" wrap="square" lIns="0" tIns="16933" rIns="0" bIns="0" rtlCol="0">
            <a:spAutoFit/>
          </a:bodyPr>
          <a:lstStyle>
            <a:lvl1pPr>
              <a:defRPr sz="2800" b="0" i="0">
                <a:solidFill>
                  <a:srgbClr val="13289B"/>
                </a:solidFill>
                <a:latin typeface="Century Schoolbook"/>
                <a:ea typeface="+mj-ea"/>
                <a:cs typeface="Century Schoolbook"/>
              </a:defRPr>
            </a:lvl1pPr>
          </a:lstStyle>
          <a:p>
            <a:pPr marL="16933" marR="6773" defTabSz="1219170">
              <a:spcBef>
                <a:spcPts val="133"/>
              </a:spcBef>
            </a:pPr>
            <a:r>
              <a:rPr lang="en-US" sz="4800" kern="0">
                <a:solidFill>
                  <a:srgbClr val="FFFFFF"/>
                </a:solidFill>
              </a:rPr>
              <a:t>Clear Options Rx:</a:t>
            </a:r>
          </a:p>
          <a:p>
            <a:pPr marL="16933" marR="6773" defTabSz="1219170">
              <a:spcBef>
                <a:spcPts val="133"/>
              </a:spcBef>
            </a:pPr>
            <a:r>
              <a:rPr lang="en-US" sz="4800" kern="0">
                <a:solidFill>
                  <a:srgbClr val="FFFFFF"/>
                </a:solidFill>
              </a:rPr>
              <a:t>Pharmacy Procurement </a:t>
            </a:r>
          </a:p>
        </p:txBody>
      </p:sp>
    </p:spTree>
    <p:extLst>
      <p:ext uri="{BB962C8B-B14F-4D97-AF65-F5344CB8AC3E}">
        <p14:creationId xmlns:p14="http://schemas.microsoft.com/office/powerpoint/2010/main" val="3313087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D62CF4E5-C78D-F6B4-34C2-744755592066}"/>
              </a:ext>
            </a:extLst>
          </p:cNvPr>
          <p:cNvGrpSpPr>
            <a:grpSpLocks noChangeAspect="1"/>
          </p:cNvGrpSpPr>
          <p:nvPr/>
        </p:nvGrpSpPr>
        <p:grpSpPr>
          <a:xfrm flipH="1">
            <a:off x="10521950" y="2075870"/>
            <a:ext cx="4396959" cy="2585921"/>
            <a:chOff x="4849312" y="1094591"/>
            <a:chExt cx="4828190" cy="2839535"/>
          </a:xfrm>
        </p:grpSpPr>
        <p:sp>
          <p:nvSpPr>
            <p:cNvPr id="143" name="Hexagon 142">
              <a:extLst>
                <a:ext uri="{FF2B5EF4-FFF2-40B4-BE49-F238E27FC236}">
                  <a16:creationId xmlns:a16="http://schemas.microsoft.com/office/drawing/2014/main" id="{7FEE071B-302D-C024-78DE-757BA2CC1BDF}"/>
                </a:ext>
              </a:extLst>
            </p:cNvPr>
            <p:cNvSpPr/>
            <p:nvPr/>
          </p:nvSpPr>
          <p:spPr>
            <a:xfrm rot="19798270">
              <a:off x="5434870" y="1094591"/>
              <a:ext cx="1342879" cy="1157655"/>
            </a:xfrm>
            <a:prstGeom prst="hexagon">
              <a:avLst>
                <a:gd name="adj" fmla="val 28904"/>
                <a:gd name="vf" fmla="val 115470"/>
              </a:avLst>
            </a:prstGeom>
            <a:noFill/>
            <a:ln w="9525">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sp>
          <p:nvSpPr>
            <p:cNvPr id="144" name="Hexagon 143">
              <a:extLst>
                <a:ext uri="{FF2B5EF4-FFF2-40B4-BE49-F238E27FC236}">
                  <a16:creationId xmlns:a16="http://schemas.microsoft.com/office/drawing/2014/main" id="{769A1CC5-3A92-0113-8D12-CE7537B8782B}"/>
                </a:ext>
              </a:extLst>
            </p:cNvPr>
            <p:cNvSpPr/>
            <p:nvPr/>
          </p:nvSpPr>
          <p:spPr>
            <a:xfrm rot="19798270">
              <a:off x="6596162" y="1094591"/>
              <a:ext cx="1342879" cy="1157655"/>
            </a:xfrm>
            <a:prstGeom prst="hexagon">
              <a:avLst>
                <a:gd name="adj" fmla="val 28904"/>
                <a:gd name="vf" fmla="val 115470"/>
              </a:avLst>
            </a:prstGeom>
            <a:noFill/>
            <a:ln w="9525">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sp>
          <p:nvSpPr>
            <p:cNvPr id="145" name="Hexagon 144">
              <a:extLst>
                <a:ext uri="{FF2B5EF4-FFF2-40B4-BE49-F238E27FC236}">
                  <a16:creationId xmlns:a16="http://schemas.microsoft.com/office/drawing/2014/main" id="{F5651C72-CD58-2142-4BF5-F2A8E75103F6}"/>
                </a:ext>
              </a:extLst>
            </p:cNvPr>
            <p:cNvSpPr/>
            <p:nvPr/>
          </p:nvSpPr>
          <p:spPr>
            <a:xfrm rot="19798270">
              <a:off x="7757455" y="1094591"/>
              <a:ext cx="1342879" cy="1157655"/>
            </a:xfrm>
            <a:prstGeom prst="hexagon">
              <a:avLst>
                <a:gd name="adj" fmla="val 28904"/>
                <a:gd name="vf" fmla="val 115470"/>
              </a:avLst>
            </a:prstGeom>
            <a:noFill/>
            <a:ln w="9525">
              <a:solidFill>
                <a:schemeClr val="tx2">
                  <a:lumMod val="40000"/>
                  <a:lumOff val="60000"/>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sp>
          <p:nvSpPr>
            <p:cNvPr id="146" name="Hexagon 145">
              <a:extLst>
                <a:ext uri="{FF2B5EF4-FFF2-40B4-BE49-F238E27FC236}">
                  <a16:creationId xmlns:a16="http://schemas.microsoft.com/office/drawing/2014/main" id="{CE130BF6-B605-07FD-5C60-41177E02E712}"/>
                </a:ext>
              </a:extLst>
            </p:cNvPr>
            <p:cNvSpPr/>
            <p:nvPr/>
          </p:nvSpPr>
          <p:spPr>
            <a:xfrm rot="19798270">
              <a:off x="4850745" y="1432086"/>
              <a:ext cx="1342879" cy="1157654"/>
            </a:xfrm>
            <a:prstGeom prst="hexagon">
              <a:avLst>
                <a:gd name="adj" fmla="val 28904"/>
                <a:gd name="vf" fmla="val 115470"/>
              </a:avLst>
            </a:prstGeom>
            <a:noFill/>
            <a:ln w="9525">
              <a:solidFill>
                <a:schemeClr val="tx2">
                  <a:lumMod val="40000"/>
                  <a:lumOff val="60000"/>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sp>
          <p:nvSpPr>
            <p:cNvPr id="147" name="Hexagon 146">
              <a:extLst>
                <a:ext uri="{FF2B5EF4-FFF2-40B4-BE49-F238E27FC236}">
                  <a16:creationId xmlns:a16="http://schemas.microsoft.com/office/drawing/2014/main" id="{BDBF820D-5CA7-236B-58CB-09E5ED6724DE}"/>
                </a:ext>
              </a:extLst>
            </p:cNvPr>
            <p:cNvSpPr/>
            <p:nvPr/>
          </p:nvSpPr>
          <p:spPr>
            <a:xfrm rot="19798270">
              <a:off x="6012037" y="1432086"/>
              <a:ext cx="1342879" cy="1157654"/>
            </a:xfrm>
            <a:prstGeom prst="hexagon">
              <a:avLst>
                <a:gd name="adj" fmla="val 28904"/>
                <a:gd name="vf" fmla="val 115470"/>
              </a:avLst>
            </a:prstGeom>
            <a:noFill/>
            <a:ln w="9525">
              <a:solidFill>
                <a:schemeClr val="tx2">
                  <a:lumMod val="40000"/>
                  <a:lumOff val="60000"/>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sp>
          <p:nvSpPr>
            <p:cNvPr id="148" name="Hexagon 147">
              <a:extLst>
                <a:ext uri="{FF2B5EF4-FFF2-40B4-BE49-F238E27FC236}">
                  <a16:creationId xmlns:a16="http://schemas.microsoft.com/office/drawing/2014/main" id="{ADB8BBCE-0D92-2A3A-1832-ACD268FF84EA}"/>
                </a:ext>
              </a:extLst>
            </p:cNvPr>
            <p:cNvSpPr/>
            <p:nvPr/>
          </p:nvSpPr>
          <p:spPr>
            <a:xfrm rot="19798270">
              <a:off x="7173331" y="1432086"/>
              <a:ext cx="1342879" cy="1157654"/>
            </a:xfrm>
            <a:prstGeom prst="hexagon">
              <a:avLst>
                <a:gd name="adj" fmla="val 28904"/>
                <a:gd name="vf" fmla="val 115470"/>
              </a:avLst>
            </a:prstGeom>
            <a:noFill/>
            <a:ln w="9525">
              <a:solidFill>
                <a:schemeClr val="tx2">
                  <a:lumMod val="40000"/>
                  <a:lumOff val="60000"/>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sp>
          <p:nvSpPr>
            <p:cNvPr id="149" name="Hexagon 148">
              <a:extLst>
                <a:ext uri="{FF2B5EF4-FFF2-40B4-BE49-F238E27FC236}">
                  <a16:creationId xmlns:a16="http://schemas.microsoft.com/office/drawing/2014/main" id="{AA9D818D-1829-2776-856C-A426979CAA8E}"/>
                </a:ext>
              </a:extLst>
            </p:cNvPr>
            <p:cNvSpPr/>
            <p:nvPr/>
          </p:nvSpPr>
          <p:spPr>
            <a:xfrm rot="19798270">
              <a:off x="8334623" y="1432086"/>
              <a:ext cx="1342879" cy="1157654"/>
            </a:xfrm>
            <a:prstGeom prst="hexagon">
              <a:avLst>
                <a:gd name="adj" fmla="val 28904"/>
                <a:gd name="vf" fmla="val 115470"/>
              </a:avLst>
            </a:prstGeom>
            <a:noFill/>
            <a:ln w="9525">
              <a:solidFill>
                <a:schemeClr val="tx2">
                  <a:lumMod val="40000"/>
                  <a:lumOff val="60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sp>
          <p:nvSpPr>
            <p:cNvPr id="150" name="Hexagon 149">
              <a:extLst>
                <a:ext uri="{FF2B5EF4-FFF2-40B4-BE49-F238E27FC236}">
                  <a16:creationId xmlns:a16="http://schemas.microsoft.com/office/drawing/2014/main" id="{BB2EBD05-846F-F9AC-8D0E-4D521742FE7A}"/>
                </a:ext>
              </a:extLst>
            </p:cNvPr>
            <p:cNvSpPr/>
            <p:nvPr/>
          </p:nvSpPr>
          <p:spPr>
            <a:xfrm rot="19798270">
              <a:off x="4849312" y="2776471"/>
              <a:ext cx="1342879" cy="1157655"/>
            </a:xfrm>
            <a:prstGeom prst="hexagon">
              <a:avLst>
                <a:gd name="adj" fmla="val 28904"/>
                <a:gd name="vf" fmla="val 115470"/>
              </a:avLst>
            </a:prstGeom>
            <a:noFill/>
            <a:ln w="9525">
              <a:solidFill>
                <a:schemeClr val="tx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sp>
          <p:nvSpPr>
            <p:cNvPr id="151" name="Hexagon 150">
              <a:extLst>
                <a:ext uri="{FF2B5EF4-FFF2-40B4-BE49-F238E27FC236}">
                  <a16:creationId xmlns:a16="http://schemas.microsoft.com/office/drawing/2014/main" id="{E187ABA6-910F-507A-286E-91ED21793A6B}"/>
                </a:ext>
              </a:extLst>
            </p:cNvPr>
            <p:cNvSpPr/>
            <p:nvPr/>
          </p:nvSpPr>
          <p:spPr>
            <a:xfrm rot="19798270">
              <a:off x="6010604" y="2776471"/>
              <a:ext cx="1342879" cy="1157655"/>
            </a:xfrm>
            <a:prstGeom prst="hexagon">
              <a:avLst>
                <a:gd name="adj" fmla="val 28904"/>
                <a:gd name="vf" fmla="val 115470"/>
              </a:avLst>
            </a:prstGeom>
            <a:noFill/>
            <a:ln w="9525">
              <a:solidFill>
                <a:schemeClr val="tx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sp>
          <p:nvSpPr>
            <p:cNvPr id="152" name="Hexagon 151">
              <a:extLst>
                <a:ext uri="{FF2B5EF4-FFF2-40B4-BE49-F238E27FC236}">
                  <a16:creationId xmlns:a16="http://schemas.microsoft.com/office/drawing/2014/main" id="{AAD7FCB7-1D28-2696-C31C-C4EDDB4F730F}"/>
                </a:ext>
              </a:extLst>
            </p:cNvPr>
            <p:cNvSpPr/>
            <p:nvPr/>
          </p:nvSpPr>
          <p:spPr>
            <a:xfrm rot="19798270">
              <a:off x="7171898" y="2776471"/>
              <a:ext cx="1342879" cy="1157655"/>
            </a:xfrm>
            <a:prstGeom prst="hexagon">
              <a:avLst>
                <a:gd name="adj" fmla="val 28904"/>
                <a:gd name="vf" fmla="val 115470"/>
              </a:avLst>
            </a:prstGeom>
            <a:noFill/>
            <a:ln w="9525">
              <a:solidFill>
                <a:schemeClr val="tx2">
                  <a:lumMod val="20000"/>
                  <a:lumOff val="80000"/>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sp>
          <p:nvSpPr>
            <p:cNvPr id="153" name="Hexagon 152">
              <a:extLst>
                <a:ext uri="{FF2B5EF4-FFF2-40B4-BE49-F238E27FC236}">
                  <a16:creationId xmlns:a16="http://schemas.microsoft.com/office/drawing/2014/main" id="{11952360-E98A-8D89-DD6F-843FA2D9F710}"/>
                </a:ext>
              </a:extLst>
            </p:cNvPr>
            <p:cNvSpPr/>
            <p:nvPr/>
          </p:nvSpPr>
          <p:spPr>
            <a:xfrm rot="19798270">
              <a:off x="8333190" y="2776471"/>
              <a:ext cx="1342879" cy="1157655"/>
            </a:xfrm>
            <a:prstGeom prst="hexagon">
              <a:avLst>
                <a:gd name="adj" fmla="val 28904"/>
                <a:gd name="vf" fmla="val 115470"/>
              </a:avLst>
            </a:prstGeom>
            <a:noFill/>
            <a:ln w="9525">
              <a:solidFill>
                <a:schemeClr val="tx2">
                  <a:lumMod val="40000"/>
                  <a:lumOff val="60000"/>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70">
                <a:buClr>
                  <a:srgbClr val="000000"/>
                </a:buClr>
                <a:defRPr/>
              </a:pPr>
              <a:endParaRPr lang="en-US" sz="3196" kern="0">
                <a:solidFill>
                  <a:srgbClr val="FFFFFF"/>
                </a:solidFill>
                <a:latin typeface="Arial"/>
                <a:sym typeface="Arial"/>
              </a:endParaRPr>
            </a:p>
          </p:txBody>
        </p:sp>
      </p:grpSp>
      <p:sp>
        <p:nvSpPr>
          <p:cNvPr id="154" name="Title 1">
            <a:extLst>
              <a:ext uri="{FF2B5EF4-FFF2-40B4-BE49-F238E27FC236}">
                <a16:creationId xmlns:a16="http://schemas.microsoft.com/office/drawing/2014/main" id="{8BF3AE57-01D3-2056-DACB-111EA99726A3}"/>
              </a:ext>
            </a:extLst>
          </p:cNvPr>
          <p:cNvSpPr>
            <a:spLocks noGrp="1"/>
          </p:cNvSpPr>
          <p:nvPr>
            <p:ph type="ctrTitle"/>
          </p:nvPr>
        </p:nvSpPr>
        <p:spPr>
          <a:xfrm>
            <a:off x="381563" y="827003"/>
            <a:ext cx="4666731" cy="2482444"/>
          </a:xfrm>
          <a:solidFill>
            <a:schemeClr val="lt1">
              <a:alpha val="75000"/>
            </a:schemeClr>
          </a:solidFill>
        </p:spPr>
        <p:txBody>
          <a:bodyPr wrap="square" anchor="ctr">
            <a:spAutoFit/>
          </a:bodyPr>
          <a:lstStyle/>
          <a:p>
            <a:r>
              <a:rPr lang="en-US"/>
              <a:t>A comprehensive, data-led, and fully independent pharmacy platform</a:t>
            </a:r>
          </a:p>
        </p:txBody>
      </p:sp>
      <p:sp>
        <p:nvSpPr>
          <p:cNvPr id="155" name="Slide Number Placeholder 2">
            <a:extLst>
              <a:ext uri="{FF2B5EF4-FFF2-40B4-BE49-F238E27FC236}">
                <a16:creationId xmlns:a16="http://schemas.microsoft.com/office/drawing/2014/main" id="{26362FF2-9AA9-1D3A-B8D3-A20AA0E5FB5D}"/>
              </a:ext>
            </a:extLst>
          </p:cNvPr>
          <p:cNvSpPr>
            <a:spLocks noGrp="1"/>
          </p:cNvSpPr>
          <p:nvPr>
            <p:ph type="sldNum" idx="10"/>
          </p:nvPr>
        </p:nvSpPr>
        <p:spPr>
          <a:xfrm>
            <a:off x="293031" y="6263813"/>
            <a:ext cx="224405" cy="332915"/>
          </a:xfrm>
        </p:spPr>
        <p:txBody>
          <a:bodyPr/>
          <a:lstStyle/>
          <a:p>
            <a:pPr defTabSz="1219170">
              <a:buClr>
                <a:srgbClr val="000000"/>
              </a:buClr>
              <a:defRPr/>
            </a:pPr>
            <a:fld id="{00000000-1234-1234-1234-123412341234}" type="slidenum">
              <a:rPr lang="en" kern="0">
                <a:solidFill>
                  <a:srgbClr val="8D9EB2"/>
                </a:solidFill>
                <a:cs typeface="Arial"/>
                <a:sym typeface="Arial"/>
              </a:rPr>
              <a:pPr defTabSz="1219170">
                <a:buClr>
                  <a:srgbClr val="000000"/>
                </a:buClr>
                <a:defRPr/>
              </a:pPr>
              <a:t>24</a:t>
            </a:fld>
            <a:endParaRPr lang="en" kern="0">
              <a:solidFill>
                <a:srgbClr val="8D9EB2"/>
              </a:solidFill>
              <a:cs typeface="Arial"/>
              <a:sym typeface="Arial"/>
            </a:endParaRPr>
          </a:p>
        </p:txBody>
      </p:sp>
      <p:pic>
        <p:nvPicPr>
          <p:cNvPr id="156" name="Picture 155">
            <a:extLst>
              <a:ext uri="{FF2B5EF4-FFF2-40B4-BE49-F238E27FC236}">
                <a16:creationId xmlns:a16="http://schemas.microsoft.com/office/drawing/2014/main" id="{D538C35B-6964-09B9-5557-76E5753A1104}"/>
              </a:ext>
            </a:extLst>
          </p:cNvPr>
          <p:cNvPicPr>
            <a:picLocks noChangeAspect="1"/>
          </p:cNvPicPr>
          <p:nvPr/>
        </p:nvPicPr>
        <p:blipFill>
          <a:blip r:embed="rId3"/>
          <a:stretch>
            <a:fillRect/>
          </a:stretch>
        </p:blipFill>
        <p:spPr>
          <a:xfrm>
            <a:off x="11106401" y="6421804"/>
            <a:ext cx="840985" cy="154937"/>
          </a:xfrm>
          <a:prstGeom prst="rect">
            <a:avLst/>
          </a:prstGeom>
        </p:spPr>
      </p:pic>
      <p:grpSp>
        <p:nvGrpSpPr>
          <p:cNvPr id="164" name="Group 163">
            <a:extLst>
              <a:ext uri="{FF2B5EF4-FFF2-40B4-BE49-F238E27FC236}">
                <a16:creationId xmlns:a16="http://schemas.microsoft.com/office/drawing/2014/main" id="{9113551E-0444-FD0F-0B22-C5B7474CB925}"/>
              </a:ext>
            </a:extLst>
          </p:cNvPr>
          <p:cNvGrpSpPr>
            <a:grpSpLocks noChangeAspect="1"/>
          </p:cNvGrpSpPr>
          <p:nvPr/>
        </p:nvGrpSpPr>
        <p:grpSpPr>
          <a:xfrm>
            <a:off x="5430892" y="298293"/>
            <a:ext cx="6096000" cy="6096000"/>
            <a:chOff x="3827344" y="223720"/>
            <a:chExt cx="4572000" cy="4572000"/>
          </a:xfrm>
        </p:grpSpPr>
        <p:sp>
          <p:nvSpPr>
            <p:cNvPr id="165" name="Oval 164">
              <a:extLst>
                <a:ext uri="{FF2B5EF4-FFF2-40B4-BE49-F238E27FC236}">
                  <a16:creationId xmlns:a16="http://schemas.microsoft.com/office/drawing/2014/main" id="{59487E0E-E968-CFFE-27F3-F49CA568CA10}"/>
                </a:ext>
              </a:extLst>
            </p:cNvPr>
            <p:cNvSpPr>
              <a:spLocks noChangeAspect="1"/>
            </p:cNvSpPr>
            <p:nvPr/>
          </p:nvSpPr>
          <p:spPr>
            <a:xfrm>
              <a:off x="3827344" y="223720"/>
              <a:ext cx="4572000" cy="45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166" name="TextBox 165">
              <a:extLst>
                <a:ext uri="{FF2B5EF4-FFF2-40B4-BE49-F238E27FC236}">
                  <a16:creationId xmlns:a16="http://schemas.microsoft.com/office/drawing/2014/main" id="{80EDB724-C8B8-FA47-84A0-C2E69B2670BE}"/>
                </a:ext>
              </a:extLst>
            </p:cNvPr>
            <p:cNvSpPr txBox="1">
              <a:spLocks noChangeAspect="1"/>
            </p:cNvSpPr>
            <p:nvPr/>
          </p:nvSpPr>
          <p:spPr>
            <a:xfrm rot="18096359">
              <a:off x="4136557" y="532933"/>
              <a:ext cx="3953573" cy="3953573"/>
            </a:xfrm>
            <a:prstGeom prst="rect">
              <a:avLst/>
            </a:prstGeom>
            <a:noFill/>
          </p:spPr>
          <p:txBody>
            <a:bodyPr wrap="square" anchor="ctr">
              <a:prstTxWarp prst="textArchUp">
                <a:avLst/>
              </a:prstTxWarp>
              <a:noAutofit/>
            </a:bodyPr>
            <a:lstStyle/>
            <a:p>
              <a:pPr algn="ctr" defTabSz="1219170">
                <a:buClr>
                  <a:srgbClr val="000000"/>
                </a:buClr>
                <a:defRPr/>
              </a:pPr>
              <a:r>
                <a:rPr lang="en-US" sz="2133" b="1" kern="0">
                  <a:solidFill>
                    <a:srgbClr val="000000"/>
                  </a:solidFill>
                  <a:latin typeface="Roboto" panose="02000000000000000000" pitchFamily="2" charset="0"/>
                  <a:ea typeface="Roboto" panose="02000000000000000000" pitchFamily="2" charset="0"/>
                  <a:cs typeface="Roboto" panose="02000000000000000000" pitchFamily="2" charset="0"/>
                  <a:sym typeface="Arial"/>
                </a:rPr>
                <a:t>EXPERTISE</a:t>
              </a:r>
            </a:p>
          </p:txBody>
        </p:sp>
        <p:sp>
          <p:nvSpPr>
            <p:cNvPr id="167" name="TextBox 166">
              <a:extLst>
                <a:ext uri="{FF2B5EF4-FFF2-40B4-BE49-F238E27FC236}">
                  <a16:creationId xmlns:a16="http://schemas.microsoft.com/office/drawing/2014/main" id="{80037B05-2C47-4674-0173-12A5656BE4B1}"/>
                </a:ext>
              </a:extLst>
            </p:cNvPr>
            <p:cNvSpPr txBox="1">
              <a:spLocks noChangeAspect="1"/>
            </p:cNvSpPr>
            <p:nvPr/>
          </p:nvSpPr>
          <p:spPr>
            <a:xfrm rot="3623113">
              <a:off x="4136557" y="532933"/>
              <a:ext cx="3953573" cy="3953573"/>
            </a:xfrm>
            <a:prstGeom prst="rect">
              <a:avLst/>
            </a:prstGeom>
            <a:noFill/>
          </p:spPr>
          <p:txBody>
            <a:bodyPr wrap="square" anchor="ctr">
              <a:prstTxWarp prst="textArchUp">
                <a:avLst/>
              </a:prstTxWarp>
              <a:noAutofit/>
            </a:bodyPr>
            <a:lstStyle/>
            <a:p>
              <a:pPr algn="ctr" defTabSz="1219170">
                <a:buClr>
                  <a:srgbClr val="000000"/>
                </a:buClr>
                <a:defRPr/>
              </a:pPr>
              <a:r>
                <a:rPr lang="en-US" sz="2133" b="1" kern="0">
                  <a:solidFill>
                    <a:srgbClr val="000000"/>
                  </a:solidFill>
                  <a:latin typeface="Roboto" panose="02000000000000000000" pitchFamily="2" charset="0"/>
                  <a:ea typeface="Roboto" panose="02000000000000000000" pitchFamily="2" charset="0"/>
                  <a:cs typeface="Roboto" panose="02000000000000000000" pitchFamily="2" charset="0"/>
                  <a:sym typeface="Arial"/>
                </a:rPr>
                <a:t>REPORTING</a:t>
              </a:r>
            </a:p>
          </p:txBody>
        </p:sp>
        <p:sp>
          <p:nvSpPr>
            <p:cNvPr id="168" name="TextBox 167">
              <a:extLst>
                <a:ext uri="{FF2B5EF4-FFF2-40B4-BE49-F238E27FC236}">
                  <a16:creationId xmlns:a16="http://schemas.microsoft.com/office/drawing/2014/main" id="{90C4686E-3314-3099-18E5-CC8DB46633E2}"/>
                </a:ext>
              </a:extLst>
            </p:cNvPr>
            <p:cNvSpPr txBox="1">
              <a:spLocks noChangeAspect="1"/>
            </p:cNvSpPr>
            <p:nvPr/>
          </p:nvSpPr>
          <p:spPr>
            <a:xfrm>
              <a:off x="4025858" y="422234"/>
              <a:ext cx="4174973" cy="4174973"/>
            </a:xfrm>
            <a:prstGeom prst="rect">
              <a:avLst/>
            </a:prstGeom>
            <a:noFill/>
          </p:spPr>
          <p:txBody>
            <a:bodyPr wrap="square" anchor="ctr">
              <a:prstTxWarp prst="textArchDown">
                <a:avLst/>
              </a:prstTxWarp>
              <a:noAutofit/>
            </a:bodyPr>
            <a:lstStyle/>
            <a:p>
              <a:pPr algn="ctr" defTabSz="1219170">
                <a:buClr>
                  <a:srgbClr val="000000"/>
                </a:buClr>
                <a:defRPr/>
              </a:pPr>
              <a:r>
                <a:rPr lang="en-US" sz="2133" b="1" kern="0">
                  <a:solidFill>
                    <a:srgbClr val="000000"/>
                  </a:solidFill>
                  <a:latin typeface="Roboto" panose="02000000000000000000" pitchFamily="2" charset="0"/>
                  <a:ea typeface="Roboto" panose="02000000000000000000" pitchFamily="2" charset="0"/>
                  <a:cs typeface="Roboto" panose="02000000000000000000" pitchFamily="2" charset="0"/>
                  <a:sym typeface="Arial"/>
                </a:rPr>
                <a:t>TECHNOLOGY</a:t>
              </a:r>
            </a:p>
          </p:txBody>
        </p:sp>
        <p:grpSp>
          <p:nvGrpSpPr>
            <p:cNvPr id="169" name="Group 168">
              <a:extLst>
                <a:ext uri="{FF2B5EF4-FFF2-40B4-BE49-F238E27FC236}">
                  <a16:creationId xmlns:a16="http://schemas.microsoft.com/office/drawing/2014/main" id="{D7651E43-AAAB-3CB0-C383-5A7CE0B44E20}"/>
                </a:ext>
              </a:extLst>
            </p:cNvPr>
            <p:cNvGrpSpPr>
              <a:grpSpLocks noChangeAspect="1"/>
            </p:cNvGrpSpPr>
            <p:nvPr/>
          </p:nvGrpSpPr>
          <p:grpSpPr>
            <a:xfrm>
              <a:off x="4175199" y="580584"/>
              <a:ext cx="3876294" cy="3340283"/>
              <a:chOff x="4273897" y="547290"/>
              <a:chExt cx="4482631" cy="3862776"/>
            </a:xfrm>
          </p:grpSpPr>
          <p:cxnSp>
            <p:nvCxnSpPr>
              <p:cNvPr id="174" name="Straight Connector 173">
                <a:extLst>
                  <a:ext uri="{FF2B5EF4-FFF2-40B4-BE49-F238E27FC236}">
                    <a16:creationId xmlns:a16="http://schemas.microsoft.com/office/drawing/2014/main" id="{33A7194E-6405-F8A8-7ABA-F086A24E7161}"/>
                  </a:ext>
                </a:extLst>
              </p:cNvPr>
              <p:cNvCxnSpPr>
                <a:cxnSpLocks/>
              </p:cNvCxnSpPr>
              <p:nvPr/>
            </p:nvCxnSpPr>
            <p:spPr>
              <a:xfrm>
                <a:off x="6586689" y="2819139"/>
                <a:ext cx="573228"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7BB9B10E-E481-85C8-8A64-5739CB49F503}"/>
                  </a:ext>
                </a:extLst>
              </p:cNvPr>
              <p:cNvGrpSpPr>
                <a:grpSpLocks noChangeAspect="1"/>
              </p:cNvGrpSpPr>
              <p:nvPr/>
            </p:nvGrpSpPr>
            <p:grpSpPr>
              <a:xfrm>
                <a:off x="4273897" y="547290"/>
                <a:ext cx="4482631" cy="3862776"/>
                <a:chOff x="2725842" y="1497148"/>
                <a:chExt cx="3704654" cy="3192378"/>
              </a:xfrm>
            </p:grpSpPr>
            <p:grpSp>
              <p:nvGrpSpPr>
                <p:cNvPr id="176" name="Group 175">
                  <a:extLst>
                    <a:ext uri="{FF2B5EF4-FFF2-40B4-BE49-F238E27FC236}">
                      <a16:creationId xmlns:a16="http://schemas.microsoft.com/office/drawing/2014/main" id="{AEEB6069-AB90-99A9-DC27-0763921C2A16}"/>
                    </a:ext>
                  </a:extLst>
                </p:cNvPr>
                <p:cNvGrpSpPr>
                  <a:grpSpLocks noChangeAspect="1"/>
                </p:cNvGrpSpPr>
                <p:nvPr/>
              </p:nvGrpSpPr>
              <p:grpSpPr>
                <a:xfrm>
                  <a:off x="2725842" y="1497148"/>
                  <a:ext cx="3704654" cy="3192378"/>
                  <a:chOff x="2725842" y="1497148"/>
                  <a:chExt cx="3704654" cy="3192378"/>
                </a:xfrm>
              </p:grpSpPr>
              <p:grpSp>
                <p:nvGrpSpPr>
                  <p:cNvPr id="188" name="Group 187">
                    <a:extLst>
                      <a:ext uri="{FF2B5EF4-FFF2-40B4-BE49-F238E27FC236}">
                        <a16:creationId xmlns:a16="http://schemas.microsoft.com/office/drawing/2014/main" id="{3B104F5F-1497-ACD5-C8D9-0201F1194100}"/>
                      </a:ext>
                    </a:extLst>
                  </p:cNvPr>
                  <p:cNvGrpSpPr/>
                  <p:nvPr/>
                </p:nvGrpSpPr>
                <p:grpSpPr>
                  <a:xfrm>
                    <a:off x="3591124" y="1497148"/>
                    <a:ext cx="1982827" cy="1709333"/>
                    <a:chOff x="1850265" y="1572577"/>
                    <a:chExt cx="1982827" cy="1709333"/>
                  </a:xfrm>
                </p:grpSpPr>
                <p:sp>
                  <p:nvSpPr>
                    <p:cNvPr id="195" name="Hexagon 194">
                      <a:extLst>
                        <a:ext uri="{FF2B5EF4-FFF2-40B4-BE49-F238E27FC236}">
                          <a16:creationId xmlns:a16="http://schemas.microsoft.com/office/drawing/2014/main" id="{C888E77D-4DBE-157E-9762-329E47AA1F86}"/>
                        </a:ext>
                      </a:extLst>
                    </p:cNvPr>
                    <p:cNvSpPr>
                      <a:spLocks noChangeAspect="1"/>
                    </p:cNvSpPr>
                    <p:nvPr/>
                  </p:nvSpPr>
                  <p:spPr>
                    <a:xfrm rot="19798270">
                      <a:off x="1850265" y="1572577"/>
                      <a:ext cx="1982827" cy="1709333"/>
                    </a:xfrm>
                    <a:prstGeom prst="hexagon">
                      <a:avLst>
                        <a:gd name="adj" fmla="val 28904"/>
                        <a:gd name="vf" fmla="val 115470"/>
                      </a:avLst>
                    </a:prstGeom>
                    <a:noFill/>
                    <a:ln w="101600">
                      <a:gradFill flip="none" rotWithShape="1">
                        <a:gsLst>
                          <a:gs pos="0">
                            <a:schemeClr val="accent6">
                              <a:lumMod val="75000"/>
                            </a:schemeClr>
                          </a:gs>
                          <a:gs pos="100000">
                            <a:schemeClr val="accent2"/>
                          </a:gs>
                        </a:gsLst>
                        <a:lin ang="198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defRPr/>
                      </a:pPr>
                      <a:endParaRPr lang="en-US" sz="1867" kern="0">
                        <a:solidFill>
                          <a:srgbClr val="FFFFFF"/>
                        </a:solidFill>
                        <a:latin typeface="Arial"/>
                        <a:sym typeface="Arial"/>
                      </a:endParaRPr>
                    </a:p>
                  </p:txBody>
                </p:sp>
                <p:sp>
                  <p:nvSpPr>
                    <p:cNvPr id="196" name="TextBox 195">
                      <a:extLst>
                        <a:ext uri="{FF2B5EF4-FFF2-40B4-BE49-F238E27FC236}">
                          <a16:creationId xmlns:a16="http://schemas.microsoft.com/office/drawing/2014/main" id="{C2AC1CDB-ADC3-AFC5-3224-A7EABC901AA8}"/>
                        </a:ext>
                      </a:extLst>
                    </p:cNvPr>
                    <p:cNvSpPr txBox="1"/>
                    <p:nvPr/>
                  </p:nvSpPr>
                  <p:spPr>
                    <a:xfrm>
                      <a:off x="2372305" y="1944112"/>
                      <a:ext cx="938747" cy="205950"/>
                    </a:xfrm>
                    <a:prstGeom prst="rect">
                      <a:avLst/>
                    </a:prstGeom>
                    <a:noFill/>
                  </p:spPr>
                  <p:txBody>
                    <a:bodyPr wrap="none" lIns="0" tIns="0" rIns="0" bIns="0" rtlCol="0" anchor="ctr">
                      <a:spAutoFit/>
                    </a:bodyPr>
                    <a:lstStyle/>
                    <a:p>
                      <a:pPr algn="ctr" defTabSz="1219170">
                        <a:buClr>
                          <a:srgbClr val="000000"/>
                        </a:buClr>
                        <a:defRPr/>
                      </a:pPr>
                      <a:r>
                        <a:rPr lang="en-US" sz="1867" b="1" kern="0">
                          <a:solidFill>
                            <a:srgbClr val="8623F3">
                              <a:lumMod val="75000"/>
                            </a:srgbClr>
                          </a:solidFill>
                          <a:latin typeface="Roboto" panose="02000000000000000000" pitchFamily="2" charset="0"/>
                          <a:ea typeface="Roboto" panose="02000000000000000000" pitchFamily="2" charset="0"/>
                          <a:cs typeface="Roboto" panose="02000000000000000000" pitchFamily="2" charset="0"/>
                          <a:sym typeface="Arial"/>
                        </a:rPr>
                        <a:t>OVERSIGHT</a:t>
                      </a:r>
                    </a:p>
                  </p:txBody>
                </p:sp>
              </p:grpSp>
              <p:grpSp>
                <p:nvGrpSpPr>
                  <p:cNvPr id="189" name="Group 188">
                    <a:extLst>
                      <a:ext uri="{FF2B5EF4-FFF2-40B4-BE49-F238E27FC236}">
                        <a16:creationId xmlns:a16="http://schemas.microsoft.com/office/drawing/2014/main" id="{0C82B47A-B2C3-1F52-E08C-38250D2B984F}"/>
                      </a:ext>
                    </a:extLst>
                  </p:cNvPr>
                  <p:cNvGrpSpPr/>
                  <p:nvPr/>
                </p:nvGrpSpPr>
                <p:grpSpPr>
                  <a:xfrm>
                    <a:off x="2725842" y="2980193"/>
                    <a:ext cx="1982827" cy="1709333"/>
                    <a:chOff x="951530" y="3044471"/>
                    <a:chExt cx="1982827" cy="1709333"/>
                  </a:xfrm>
                </p:grpSpPr>
                <p:sp>
                  <p:nvSpPr>
                    <p:cNvPr id="193" name="Hexagon 192">
                      <a:extLst>
                        <a:ext uri="{FF2B5EF4-FFF2-40B4-BE49-F238E27FC236}">
                          <a16:creationId xmlns:a16="http://schemas.microsoft.com/office/drawing/2014/main" id="{E29AE4A0-36BB-3F59-ED79-B57C752F5BEC}"/>
                        </a:ext>
                      </a:extLst>
                    </p:cNvPr>
                    <p:cNvSpPr>
                      <a:spLocks noChangeAspect="1"/>
                    </p:cNvSpPr>
                    <p:nvPr/>
                  </p:nvSpPr>
                  <p:spPr>
                    <a:xfrm rot="19798270">
                      <a:off x="951530" y="3044471"/>
                      <a:ext cx="1982827" cy="1709333"/>
                    </a:xfrm>
                    <a:prstGeom prst="hexagon">
                      <a:avLst>
                        <a:gd name="adj" fmla="val 28904"/>
                        <a:gd name="vf" fmla="val 115470"/>
                      </a:avLst>
                    </a:prstGeom>
                    <a:noFill/>
                    <a:ln w="101600">
                      <a:gradFill flip="none" rotWithShape="1">
                        <a:gsLst>
                          <a:gs pos="0">
                            <a:schemeClr val="accent1"/>
                          </a:gs>
                          <a:gs pos="100000">
                            <a:schemeClr val="tx1"/>
                          </a:gs>
                        </a:gsLst>
                        <a:lin ang="198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defRPr/>
                      </a:pPr>
                      <a:endParaRPr lang="en-US" sz="1867" kern="0">
                        <a:solidFill>
                          <a:srgbClr val="FFFFFF"/>
                        </a:solidFill>
                        <a:latin typeface="Arial"/>
                        <a:sym typeface="Arial"/>
                      </a:endParaRPr>
                    </a:p>
                  </p:txBody>
                </p:sp>
                <p:sp>
                  <p:nvSpPr>
                    <p:cNvPr id="194" name="TextBox 193">
                      <a:extLst>
                        <a:ext uri="{FF2B5EF4-FFF2-40B4-BE49-F238E27FC236}">
                          <a16:creationId xmlns:a16="http://schemas.microsoft.com/office/drawing/2014/main" id="{B8927780-8A0F-05B1-9068-6E2E9FAE9DDB}"/>
                        </a:ext>
                      </a:extLst>
                    </p:cNvPr>
                    <p:cNvSpPr txBox="1"/>
                    <p:nvPr/>
                  </p:nvSpPr>
                  <p:spPr>
                    <a:xfrm>
                      <a:off x="1320177" y="3655160"/>
                      <a:ext cx="1245534" cy="205950"/>
                    </a:xfrm>
                    <a:prstGeom prst="rect">
                      <a:avLst/>
                    </a:prstGeom>
                    <a:noFill/>
                  </p:spPr>
                  <p:txBody>
                    <a:bodyPr wrap="none" lIns="0" tIns="0" rIns="0" bIns="0" rtlCol="0" anchor="ctr">
                      <a:spAutoFit/>
                    </a:bodyPr>
                    <a:lstStyle>
                      <a:defPPr marR="0" lvl="0" algn="l" rtl="0">
                        <a:lnSpc>
                          <a:spcPct val="100000"/>
                        </a:lnSpc>
                        <a:spcBef>
                          <a:spcPts val="0"/>
                        </a:spcBef>
                        <a:spcAft>
                          <a:spcPts val="0"/>
                        </a:spcAft>
                      </a:defPPr>
                      <a:lvl1pPr>
                        <a:defRPr sz="12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defTabSz="1219170">
                        <a:buClr>
                          <a:srgbClr val="000000"/>
                        </a:buClr>
                        <a:defRPr/>
                      </a:pPr>
                      <a:r>
                        <a:rPr lang="en-US" sz="1867" kern="0">
                          <a:solidFill>
                            <a:srgbClr val="050069"/>
                          </a:solidFill>
                          <a:sym typeface="Arial"/>
                        </a:rPr>
                        <a:t>PROCUREMENT</a:t>
                      </a:r>
                    </a:p>
                  </p:txBody>
                </p:sp>
              </p:grpSp>
              <p:grpSp>
                <p:nvGrpSpPr>
                  <p:cNvPr id="190" name="Group 189">
                    <a:extLst>
                      <a:ext uri="{FF2B5EF4-FFF2-40B4-BE49-F238E27FC236}">
                        <a16:creationId xmlns:a16="http://schemas.microsoft.com/office/drawing/2014/main" id="{F36C913F-4E7C-6049-2588-6293A9591EA9}"/>
                      </a:ext>
                    </a:extLst>
                  </p:cNvPr>
                  <p:cNvGrpSpPr/>
                  <p:nvPr/>
                </p:nvGrpSpPr>
                <p:grpSpPr>
                  <a:xfrm>
                    <a:off x="4447669" y="2980193"/>
                    <a:ext cx="1982827" cy="1709333"/>
                    <a:chOff x="1850265" y="3544681"/>
                    <a:chExt cx="1982827" cy="1709333"/>
                  </a:xfrm>
                </p:grpSpPr>
                <p:sp>
                  <p:nvSpPr>
                    <p:cNvPr id="191" name="Hexagon 190">
                      <a:extLst>
                        <a:ext uri="{FF2B5EF4-FFF2-40B4-BE49-F238E27FC236}">
                          <a16:creationId xmlns:a16="http://schemas.microsoft.com/office/drawing/2014/main" id="{BA8CC23E-C7A3-8D08-F06C-C58FFA3BD1C2}"/>
                        </a:ext>
                      </a:extLst>
                    </p:cNvPr>
                    <p:cNvSpPr>
                      <a:spLocks noChangeAspect="1"/>
                    </p:cNvSpPr>
                    <p:nvPr/>
                  </p:nvSpPr>
                  <p:spPr>
                    <a:xfrm rot="19798270">
                      <a:off x="1850265" y="3544681"/>
                      <a:ext cx="1982827" cy="1709333"/>
                    </a:xfrm>
                    <a:prstGeom prst="hexagon">
                      <a:avLst>
                        <a:gd name="adj" fmla="val 28904"/>
                        <a:gd name="vf" fmla="val 115470"/>
                      </a:avLst>
                    </a:prstGeom>
                    <a:noFill/>
                    <a:ln w="101600">
                      <a:gradFill flip="none" rotWithShape="1">
                        <a:gsLst>
                          <a:gs pos="0">
                            <a:schemeClr val="accent3">
                              <a:lumMod val="75000"/>
                            </a:schemeClr>
                          </a:gs>
                          <a:gs pos="100000">
                            <a:schemeClr val="accent3"/>
                          </a:gs>
                        </a:gsLst>
                        <a:lin ang="198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defRPr/>
                      </a:pPr>
                      <a:endParaRPr lang="en-US" sz="1867" kern="0">
                        <a:solidFill>
                          <a:srgbClr val="FFFFFF"/>
                        </a:solidFill>
                        <a:latin typeface="Arial"/>
                        <a:sym typeface="Arial"/>
                      </a:endParaRPr>
                    </a:p>
                  </p:txBody>
                </p:sp>
                <p:sp>
                  <p:nvSpPr>
                    <p:cNvPr id="192" name="TextBox 191">
                      <a:extLst>
                        <a:ext uri="{FF2B5EF4-FFF2-40B4-BE49-F238E27FC236}">
                          <a16:creationId xmlns:a16="http://schemas.microsoft.com/office/drawing/2014/main" id="{548C2B44-DDE4-B51D-254B-4372291427EC}"/>
                        </a:ext>
                      </a:extLst>
                    </p:cNvPr>
                    <p:cNvSpPr txBox="1"/>
                    <p:nvPr/>
                  </p:nvSpPr>
                  <p:spPr>
                    <a:xfrm>
                      <a:off x="2272915" y="4157485"/>
                      <a:ext cx="1137527" cy="411899"/>
                    </a:xfrm>
                    <a:prstGeom prst="rect">
                      <a:avLst/>
                    </a:prstGeom>
                    <a:noFill/>
                  </p:spPr>
                  <p:txBody>
                    <a:bodyPr wrap="none" lIns="0" tIns="0" rIns="0" bIns="0" rtlCol="0" anchor="ctr">
                      <a:spAutoFit/>
                    </a:bodyPr>
                    <a:lstStyle/>
                    <a:p>
                      <a:pPr algn="ctr" defTabSz="1219170">
                        <a:buClr>
                          <a:srgbClr val="000000"/>
                        </a:buClr>
                        <a:defRPr/>
                      </a:pPr>
                      <a:r>
                        <a:rPr lang="en-US" sz="1867" b="1" kern="0">
                          <a:solidFill>
                            <a:srgbClr val="00A2AD">
                              <a:lumMod val="75000"/>
                            </a:srgbClr>
                          </a:solidFill>
                          <a:latin typeface="Roboto" panose="02000000000000000000" pitchFamily="2" charset="0"/>
                          <a:ea typeface="Roboto" panose="02000000000000000000" pitchFamily="2" charset="0"/>
                          <a:cs typeface="Roboto" panose="02000000000000000000" pitchFamily="2" charset="0"/>
                          <a:sym typeface="Arial"/>
                        </a:rPr>
                        <a:t>MEMBER</a:t>
                      </a:r>
                    </a:p>
                    <a:p>
                      <a:pPr algn="ctr" defTabSz="1219170">
                        <a:buClr>
                          <a:srgbClr val="000000"/>
                        </a:buClr>
                        <a:defRPr/>
                      </a:pPr>
                      <a:r>
                        <a:rPr lang="en-US" sz="1867" b="1" kern="0">
                          <a:solidFill>
                            <a:srgbClr val="00A2AD">
                              <a:lumMod val="75000"/>
                            </a:srgbClr>
                          </a:solidFill>
                          <a:latin typeface="Roboto" panose="02000000000000000000" pitchFamily="2" charset="0"/>
                          <a:ea typeface="Roboto" panose="02000000000000000000" pitchFamily="2" charset="0"/>
                          <a:cs typeface="Roboto" panose="02000000000000000000" pitchFamily="2" charset="0"/>
                          <a:sym typeface="Arial"/>
                        </a:rPr>
                        <a:t>ENGAGEMENT</a:t>
                      </a:r>
                    </a:p>
                  </p:txBody>
                </p:sp>
              </p:grpSp>
            </p:grpSp>
            <p:grpSp>
              <p:nvGrpSpPr>
                <p:cNvPr id="177" name="Group 176">
                  <a:extLst>
                    <a:ext uri="{FF2B5EF4-FFF2-40B4-BE49-F238E27FC236}">
                      <a16:creationId xmlns:a16="http://schemas.microsoft.com/office/drawing/2014/main" id="{7838A0D0-09F7-60FE-FD3F-0ECDC969547A}"/>
                    </a:ext>
                  </a:extLst>
                </p:cNvPr>
                <p:cNvGrpSpPr>
                  <a:grpSpLocks noChangeAspect="1"/>
                </p:cNvGrpSpPr>
                <p:nvPr/>
              </p:nvGrpSpPr>
              <p:grpSpPr>
                <a:xfrm>
                  <a:off x="3961987" y="2544429"/>
                  <a:ext cx="1231179" cy="1085326"/>
                  <a:chOff x="3959564" y="2326130"/>
                  <a:chExt cx="1231179" cy="1085326"/>
                </a:xfrm>
              </p:grpSpPr>
              <p:sp>
                <p:nvSpPr>
                  <p:cNvPr id="178" name="Hexagon 177">
                    <a:extLst>
                      <a:ext uri="{FF2B5EF4-FFF2-40B4-BE49-F238E27FC236}">
                        <a16:creationId xmlns:a16="http://schemas.microsoft.com/office/drawing/2014/main" id="{1DB91EAB-E91C-A0EF-ABA4-09BFD31A623F}"/>
                      </a:ext>
                    </a:extLst>
                  </p:cNvPr>
                  <p:cNvSpPr>
                    <a:spLocks noChangeAspect="1"/>
                  </p:cNvSpPr>
                  <p:nvPr/>
                </p:nvSpPr>
                <p:spPr>
                  <a:xfrm rot="19798270">
                    <a:off x="3959564" y="2334472"/>
                    <a:ext cx="1231179" cy="1061361"/>
                  </a:xfrm>
                  <a:prstGeom prst="hexagon">
                    <a:avLst>
                      <a:gd name="adj" fmla="val 28904"/>
                      <a:gd name="vf" fmla="val 115470"/>
                    </a:avLst>
                  </a:prstGeom>
                  <a:solidFill>
                    <a:schemeClr val="lt1"/>
                  </a:solidFill>
                  <a:ln w="38100">
                    <a:gradFill flip="none" rotWithShape="1">
                      <a:gsLst>
                        <a:gs pos="0">
                          <a:schemeClr val="accent1"/>
                        </a:gs>
                        <a:gs pos="100000">
                          <a:schemeClr val="tx1"/>
                        </a:gs>
                      </a:gsLst>
                      <a:lin ang="198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defRPr/>
                    </a:pPr>
                    <a:endParaRPr lang="en-US" sz="1867" kern="0">
                      <a:solidFill>
                        <a:srgbClr val="FFFFFF"/>
                      </a:solidFill>
                      <a:latin typeface="Arial"/>
                      <a:sym typeface="Arial"/>
                    </a:endParaRPr>
                  </a:p>
                </p:txBody>
              </p:sp>
              <p:grpSp>
                <p:nvGrpSpPr>
                  <p:cNvPr id="179" name="Group 178">
                    <a:extLst>
                      <a:ext uri="{FF2B5EF4-FFF2-40B4-BE49-F238E27FC236}">
                        <a16:creationId xmlns:a16="http://schemas.microsoft.com/office/drawing/2014/main" id="{A5B535D2-69BC-8F45-8A08-80A305B27982}"/>
                      </a:ext>
                    </a:extLst>
                  </p:cNvPr>
                  <p:cNvGrpSpPr>
                    <a:grpSpLocks noChangeAspect="1"/>
                  </p:cNvGrpSpPr>
                  <p:nvPr/>
                </p:nvGrpSpPr>
                <p:grpSpPr>
                  <a:xfrm>
                    <a:off x="4017786" y="2326130"/>
                    <a:ext cx="1118225" cy="1085326"/>
                    <a:chOff x="2276927" y="2401559"/>
                    <a:chExt cx="1118225" cy="1085326"/>
                  </a:xfrm>
                </p:grpSpPr>
                <p:cxnSp>
                  <p:nvCxnSpPr>
                    <p:cNvPr id="180" name="Straight Arrow Connector 179">
                      <a:extLst>
                        <a:ext uri="{FF2B5EF4-FFF2-40B4-BE49-F238E27FC236}">
                          <a16:creationId xmlns:a16="http://schemas.microsoft.com/office/drawing/2014/main" id="{95730423-1E9B-C56C-CB8B-297BF8A18933}"/>
                        </a:ext>
                      </a:extLst>
                    </p:cNvPr>
                    <p:cNvCxnSpPr>
                      <a:cxnSpLocks/>
                    </p:cNvCxnSpPr>
                    <p:nvPr/>
                  </p:nvCxnSpPr>
                  <p:spPr>
                    <a:xfrm rot="21240000">
                      <a:off x="2900654" y="2443343"/>
                      <a:ext cx="313956" cy="226711"/>
                    </a:xfrm>
                    <a:prstGeom prst="straightConnector1">
                      <a:avLst/>
                    </a:prstGeom>
                    <a:ln>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E9D9A28F-ED5E-035F-C668-B37C1EC0E0C1}"/>
                        </a:ext>
                      </a:extLst>
                    </p:cNvPr>
                    <p:cNvCxnSpPr>
                      <a:cxnSpLocks/>
                    </p:cNvCxnSpPr>
                    <p:nvPr/>
                  </p:nvCxnSpPr>
                  <p:spPr>
                    <a:xfrm rot="3240000">
                      <a:off x="3124819" y="2851596"/>
                      <a:ext cx="313956" cy="226711"/>
                    </a:xfrm>
                    <a:prstGeom prst="straightConnector1">
                      <a:avLst/>
                    </a:prstGeom>
                    <a:ln>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07AE2EB8-5D03-33B6-1642-F8D9C02B5DDB}"/>
                        </a:ext>
                      </a:extLst>
                    </p:cNvPr>
                    <p:cNvCxnSpPr>
                      <a:cxnSpLocks/>
                    </p:cNvCxnSpPr>
                    <p:nvPr/>
                  </p:nvCxnSpPr>
                  <p:spPr>
                    <a:xfrm rot="6840000">
                      <a:off x="2889074" y="3216551"/>
                      <a:ext cx="313956" cy="226711"/>
                    </a:xfrm>
                    <a:prstGeom prst="straightConnector1">
                      <a:avLst/>
                    </a:prstGeom>
                    <a:ln>
                      <a:solidFill>
                        <a:schemeClr val="accent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9BEB29C2-AF1F-3EDB-93B8-821A4D0B553F}"/>
                        </a:ext>
                      </a:extLst>
                    </p:cNvPr>
                    <p:cNvCxnSpPr>
                      <a:cxnSpLocks/>
                    </p:cNvCxnSpPr>
                    <p:nvPr/>
                  </p:nvCxnSpPr>
                  <p:spPr>
                    <a:xfrm rot="21180000">
                      <a:off x="2451464" y="3212018"/>
                      <a:ext cx="313956" cy="226711"/>
                    </a:xfrm>
                    <a:prstGeom prst="straightConnector1">
                      <a:avLst/>
                    </a:prstGeom>
                    <a:ln>
                      <a:solidFill>
                        <a:schemeClr val="accent3"/>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BAFFE98A-6009-0A79-CA65-6890F46D755B}"/>
                        </a:ext>
                      </a:extLst>
                    </p:cNvPr>
                    <p:cNvCxnSpPr>
                      <a:cxnSpLocks/>
                    </p:cNvCxnSpPr>
                    <p:nvPr/>
                  </p:nvCxnSpPr>
                  <p:spPr>
                    <a:xfrm rot="3240000">
                      <a:off x="2233305" y="2853682"/>
                      <a:ext cx="313956" cy="226711"/>
                    </a:xfrm>
                    <a:prstGeom prst="straightConnector1">
                      <a:avLst/>
                    </a:prstGeom>
                    <a:ln>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E85E4208-2EBA-5BB8-9108-60E924FF7A4D}"/>
                        </a:ext>
                      </a:extLst>
                    </p:cNvPr>
                    <p:cNvCxnSpPr>
                      <a:cxnSpLocks/>
                    </p:cNvCxnSpPr>
                    <p:nvPr/>
                  </p:nvCxnSpPr>
                  <p:spPr>
                    <a:xfrm rot="6840000">
                      <a:off x="2461215" y="2445181"/>
                      <a:ext cx="313956" cy="226711"/>
                    </a:xfrm>
                    <a:prstGeom prst="straightConnector1">
                      <a:avLst/>
                    </a:prstGeom>
                    <a:ln>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86" name="Hexagon 185">
                      <a:extLst>
                        <a:ext uri="{FF2B5EF4-FFF2-40B4-BE49-F238E27FC236}">
                          <a16:creationId xmlns:a16="http://schemas.microsoft.com/office/drawing/2014/main" id="{7809C476-FF0B-6BE4-F0B9-0D7007A996ED}"/>
                        </a:ext>
                      </a:extLst>
                    </p:cNvPr>
                    <p:cNvSpPr>
                      <a:spLocks noChangeAspect="1"/>
                    </p:cNvSpPr>
                    <p:nvPr/>
                  </p:nvSpPr>
                  <p:spPr>
                    <a:xfrm rot="19798270">
                      <a:off x="2408047" y="2575705"/>
                      <a:ext cx="867261" cy="747641"/>
                    </a:xfrm>
                    <a:prstGeom prst="hexagon">
                      <a:avLst>
                        <a:gd name="adj" fmla="val 28904"/>
                        <a:gd name="vf" fmla="val 115470"/>
                      </a:avLst>
                    </a:prstGeom>
                    <a:gradFill>
                      <a:gsLst>
                        <a:gs pos="100000">
                          <a:schemeClr val="tx1"/>
                        </a:gs>
                        <a:gs pos="0">
                          <a:schemeClr val="accent1"/>
                        </a:gs>
                      </a:gsLst>
                      <a:lin ang="0" scaled="1"/>
                    </a:gradFill>
                    <a:ln w="25400">
                      <a:noFill/>
                    </a:ln>
                    <a:effectLst>
                      <a:outerShdw blurRad="127000" dist="38100" dir="81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defRPr/>
                      </a:pPr>
                      <a:endParaRPr lang="en-US" sz="1867" kern="0">
                        <a:solidFill>
                          <a:srgbClr val="FFFFFF"/>
                        </a:solidFill>
                        <a:latin typeface="Arial"/>
                        <a:sym typeface="Arial"/>
                      </a:endParaRPr>
                    </a:p>
                  </p:txBody>
                </p:sp>
                <p:pic>
                  <p:nvPicPr>
                    <p:cNvPr id="187" name="Picture 186" descr="Logo, icon&#10;&#10;Description automatically generated">
                      <a:extLst>
                        <a:ext uri="{FF2B5EF4-FFF2-40B4-BE49-F238E27FC236}">
                          <a16:creationId xmlns:a16="http://schemas.microsoft.com/office/drawing/2014/main" id="{DBE2D678-575E-9A2B-91CC-623D23B579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42162" y="2700701"/>
                      <a:ext cx="343614" cy="497648"/>
                    </a:xfrm>
                    <a:prstGeom prst="rect">
                      <a:avLst/>
                    </a:prstGeom>
                  </p:spPr>
                </p:pic>
              </p:grpSp>
            </p:grpSp>
          </p:grpSp>
        </p:grpSp>
        <p:pic>
          <p:nvPicPr>
            <p:cNvPr id="170" name="Picture 169" descr="Logo&#10;&#10;Description automatically generated">
              <a:extLst>
                <a:ext uri="{FF2B5EF4-FFF2-40B4-BE49-F238E27FC236}">
                  <a16:creationId xmlns:a16="http://schemas.microsoft.com/office/drawing/2014/main" id="{4FED92D3-1006-173D-3EBB-E7891FDDE285}"/>
                </a:ext>
              </a:extLst>
            </p:cNvPr>
            <p:cNvPicPr>
              <a:picLocks noChangeAspect="1"/>
            </p:cNvPicPr>
            <p:nvPr/>
          </p:nvPicPr>
          <p:blipFill>
            <a:blip r:embed="rId5"/>
            <a:stretch>
              <a:fillRect/>
            </a:stretch>
          </p:blipFill>
          <p:spPr>
            <a:xfrm>
              <a:off x="4936797" y="3349869"/>
              <a:ext cx="566928" cy="233342"/>
            </a:xfrm>
            <a:prstGeom prst="rect">
              <a:avLst/>
            </a:prstGeom>
          </p:spPr>
        </p:pic>
        <p:pic>
          <p:nvPicPr>
            <p:cNvPr id="171" name="Picture 170" descr="Logo&#10;&#10;Description automatically generated">
              <a:extLst>
                <a:ext uri="{FF2B5EF4-FFF2-40B4-BE49-F238E27FC236}">
                  <a16:creationId xmlns:a16="http://schemas.microsoft.com/office/drawing/2014/main" id="{835CBB03-0265-AE0C-F81A-C9C16E49E961}"/>
                </a:ext>
              </a:extLst>
            </p:cNvPr>
            <p:cNvPicPr>
              <a:picLocks noChangeAspect="1"/>
            </p:cNvPicPr>
            <p:nvPr/>
          </p:nvPicPr>
          <p:blipFill>
            <a:blip r:embed="rId6"/>
            <a:stretch>
              <a:fillRect/>
            </a:stretch>
          </p:blipFill>
          <p:spPr>
            <a:xfrm>
              <a:off x="6737462" y="3288561"/>
              <a:ext cx="559439" cy="229369"/>
            </a:xfrm>
            <a:prstGeom prst="rect">
              <a:avLst/>
            </a:prstGeom>
          </p:spPr>
        </p:pic>
        <p:pic>
          <p:nvPicPr>
            <p:cNvPr id="172" name="Picture 171" descr="Logo&#10;&#10;Description automatically generated">
              <a:extLst>
                <a:ext uri="{FF2B5EF4-FFF2-40B4-BE49-F238E27FC236}">
                  <a16:creationId xmlns:a16="http://schemas.microsoft.com/office/drawing/2014/main" id="{E600A20F-CC42-A0D8-71F8-790986F85C7E}"/>
                </a:ext>
              </a:extLst>
            </p:cNvPr>
            <p:cNvPicPr>
              <a:picLocks noChangeAspect="1"/>
            </p:cNvPicPr>
            <p:nvPr/>
          </p:nvPicPr>
          <p:blipFill>
            <a:blip r:embed="rId7"/>
            <a:stretch>
              <a:fillRect/>
            </a:stretch>
          </p:blipFill>
          <p:spPr>
            <a:xfrm>
              <a:off x="5279218" y="1220262"/>
              <a:ext cx="1688266" cy="338328"/>
            </a:xfrm>
            <a:prstGeom prst="rect">
              <a:avLst/>
            </a:prstGeom>
          </p:spPr>
        </p:pic>
        <p:pic>
          <p:nvPicPr>
            <p:cNvPr id="173" name="Picture 172" descr="Logo&#10;&#10;Description automatically generated">
              <a:extLst>
                <a:ext uri="{FF2B5EF4-FFF2-40B4-BE49-F238E27FC236}">
                  <a16:creationId xmlns:a16="http://schemas.microsoft.com/office/drawing/2014/main" id="{AD819C4A-F40D-B4EC-479D-C7DF6BC810D4}"/>
                </a:ext>
              </a:extLst>
            </p:cNvPr>
            <p:cNvPicPr>
              <a:picLocks noChangeAspect="1"/>
            </p:cNvPicPr>
            <p:nvPr/>
          </p:nvPicPr>
          <p:blipFill>
            <a:blip r:embed="rId8"/>
            <a:stretch>
              <a:fillRect/>
            </a:stretch>
          </p:blipFill>
          <p:spPr>
            <a:xfrm>
              <a:off x="4376128" y="3034822"/>
              <a:ext cx="1688266" cy="338328"/>
            </a:xfrm>
            <a:prstGeom prst="rect">
              <a:avLst/>
            </a:prstGeom>
          </p:spPr>
        </p:pic>
      </p:grpSp>
      <p:sp>
        <p:nvSpPr>
          <p:cNvPr id="2" name="TextBox 1">
            <a:extLst>
              <a:ext uri="{FF2B5EF4-FFF2-40B4-BE49-F238E27FC236}">
                <a16:creationId xmlns:a16="http://schemas.microsoft.com/office/drawing/2014/main" id="{609ABDA9-E777-337E-E93E-E5FCC3803304}"/>
              </a:ext>
            </a:extLst>
          </p:cNvPr>
          <p:cNvSpPr txBox="1"/>
          <p:nvPr/>
        </p:nvSpPr>
        <p:spPr>
          <a:xfrm>
            <a:off x="384654" y="3615825"/>
            <a:ext cx="4680567" cy="1816266"/>
          </a:xfrm>
          <a:prstGeom prst="rect">
            <a:avLst/>
          </a:prstGeom>
          <a:noFill/>
        </p:spPr>
        <p:txBody>
          <a:bodyPr wrap="square">
            <a:spAutoFit/>
          </a:bodyPr>
          <a:lstStyle/>
          <a:p>
            <a:pPr algn="ctr" defTabSz="1219170"/>
            <a:r>
              <a:rPr lang="en-US" sz="1867" kern="0">
                <a:solidFill>
                  <a:srgbClr val="000000"/>
                </a:solidFill>
                <a:latin typeface="Roboto Light" panose="02000000000000000000" pitchFamily="2" charset="0"/>
                <a:ea typeface="Roboto Light" panose="02000000000000000000" pitchFamily="2" charset="0"/>
              </a:rPr>
              <a:t>We replace traditional PBM management and renewal models with innovative solutions focused on pinpointing and disrupting the areas that have the greatest impact on </a:t>
            </a:r>
            <a:r>
              <a:rPr lang="en-US" sz="1867" b="1" kern="0">
                <a:solidFill>
                  <a:srgbClr val="000000"/>
                </a:solidFill>
                <a:latin typeface="Roboto Light" panose="02000000000000000000" pitchFamily="2" charset="0"/>
                <a:ea typeface="Roboto Light" panose="02000000000000000000" pitchFamily="2" charset="0"/>
              </a:rPr>
              <a:t>improving pharmacy cost containment</a:t>
            </a:r>
            <a:r>
              <a:rPr lang="en-US" sz="1867" kern="0">
                <a:solidFill>
                  <a:srgbClr val="000000"/>
                </a:solidFill>
                <a:latin typeface="Roboto Light" panose="02000000000000000000" pitchFamily="2" charset="0"/>
                <a:ea typeface="Roboto Light" panose="02000000000000000000" pitchFamily="2" charset="0"/>
              </a:rPr>
              <a:t> and program performance. </a:t>
            </a:r>
            <a:endParaRPr lang="en-US" sz="2400" kern="0">
              <a:solidFill>
                <a:sysClr val="windowText" lastClr="000000"/>
              </a:solidFill>
            </a:endParaRPr>
          </a:p>
        </p:txBody>
      </p:sp>
    </p:spTree>
    <p:extLst>
      <p:ext uri="{BB962C8B-B14F-4D97-AF65-F5344CB8AC3E}">
        <p14:creationId xmlns:p14="http://schemas.microsoft.com/office/powerpoint/2010/main" val="3975353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E1958A4-59B3-0093-CE3B-9C6807238A2F}"/>
              </a:ext>
            </a:extLst>
          </p:cNvPr>
          <p:cNvSpPr/>
          <p:nvPr/>
        </p:nvSpPr>
        <p:spPr>
          <a:xfrm>
            <a:off x="293031" y="984002"/>
            <a:ext cx="11582400" cy="5273263"/>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2400" kern="0" dirty="0">
              <a:solidFill>
                <a:srgbClr val="FFFFFF"/>
              </a:solidFill>
              <a:latin typeface="Arial"/>
              <a:sym typeface="Arial"/>
            </a:endParaRPr>
          </a:p>
        </p:txBody>
      </p:sp>
      <p:sp>
        <p:nvSpPr>
          <p:cNvPr id="3" name="Slide Number Placeholder 2">
            <a:extLst>
              <a:ext uri="{FF2B5EF4-FFF2-40B4-BE49-F238E27FC236}">
                <a16:creationId xmlns:a16="http://schemas.microsoft.com/office/drawing/2014/main" id="{1AA5807F-92C9-3974-4381-8557977841C7}"/>
              </a:ext>
            </a:extLst>
          </p:cNvPr>
          <p:cNvSpPr>
            <a:spLocks noGrp="1"/>
          </p:cNvSpPr>
          <p:nvPr>
            <p:ph type="sldNum" idx="10"/>
          </p:nvPr>
        </p:nvSpPr>
        <p:spPr/>
        <p:txBody>
          <a:bodyPr/>
          <a:lstStyle/>
          <a:p>
            <a:pPr defTabSz="1219140">
              <a:buClr>
                <a:srgbClr val="000000"/>
              </a:buClr>
            </a:pPr>
            <a:fld id="{00000000-1234-1234-1234-123412341234}" type="slidenum">
              <a:rPr lang="en" kern="0">
                <a:solidFill>
                  <a:srgbClr val="8D9EB2"/>
                </a:solidFill>
                <a:cs typeface="Arial"/>
                <a:sym typeface="Arial"/>
              </a:rPr>
              <a:pPr defTabSz="1219140">
                <a:buClr>
                  <a:srgbClr val="000000"/>
                </a:buClr>
              </a:pPr>
              <a:t>25</a:t>
            </a:fld>
            <a:endParaRPr lang="en" kern="0">
              <a:solidFill>
                <a:srgbClr val="8D9EB2"/>
              </a:solidFill>
              <a:cs typeface="Arial"/>
              <a:sym typeface="Arial"/>
            </a:endParaRPr>
          </a:p>
        </p:txBody>
      </p:sp>
      <p:sp>
        <p:nvSpPr>
          <p:cNvPr id="5" name="Rectangle: Diagonal Corners Rounded 2">
            <a:extLst>
              <a:ext uri="{FF2B5EF4-FFF2-40B4-BE49-F238E27FC236}">
                <a16:creationId xmlns:a16="http://schemas.microsoft.com/office/drawing/2014/main" id="{223C0DF1-82BD-11B5-3FCF-E47D5EE09B06}"/>
              </a:ext>
            </a:extLst>
          </p:cNvPr>
          <p:cNvSpPr/>
          <p:nvPr/>
        </p:nvSpPr>
        <p:spPr>
          <a:xfrm>
            <a:off x="293031" y="142525"/>
            <a:ext cx="11582400" cy="1046833"/>
          </a:xfrm>
          <a:prstGeom prst="round2DiagRect">
            <a:avLst>
              <a:gd name="adj1" fmla="val 0"/>
              <a:gd name="adj2" fmla="val 0"/>
            </a:avLst>
          </a:prstGeom>
          <a:gradFill flip="none" rotWithShape="1">
            <a:gsLst>
              <a:gs pos="0">
                <a:schemeClr val="accent1">
                  <a:lumMod val="75000"/>
                </a:schemeClr>
              </a:gs>
              <a:gs pos="100000">
                <a:schemeClr val="accent1"/>
              </a:gs>
            </a:gsLst>
            <a:lin ang="18900000" scaled="1"/>
            <a:tileRect/>
          </a:gra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40" tIns="121920" rIns="91440" bIns="36576" rtlCol="0" anchor="ctr"/>
          <a:lstStyle/>
          <a:p>
            <a:pPr algn="ctr" defTabSz="1219140">
              <a:buClr>
                <a:srgbClr val="000000"/>
              </a:buClr>
            </a:pPr>
            <a:endParaRPr lang="en-US" sz="2133" b="1" kern="0" dirty="0">
              <a:solidFill>
                <a:srgbClr val="FFFFFF"/>
              </a:solidFill>
              <a:latin typeface="Roboto" panose="02000000000000000000" pitchFamily="2" charset="0"/>
              <a:ea typeface="Roboto" panose="02000000000000000000" pitchFamily="2" charset="0"/>
              <a:sym typeface="Arial"/>
            </a:endParaRPr>
          </a:p>
          <a:p>
            <a:pPr algn="ctr" defTabSz="1219140">
              <a:buClr>
                <a:srgbClr val="000000"/>
              </a:buClr>
            </a:pPr>
            <a:r>
              <a:rPr lang="en-US" sz="1851" kern="0" dirty="0">
                <a:solidFill>
                  <a:srgbClr val="FFFFFF"/>
                </a:solidFill>
                <a:latin typeface="Roboto Lt" panose="02000000000000000000"/>
                <a:ea typeface="Roboto Light" panose="02000000000000000000" pitchFamily="2" charset="0"/>
                <a:cs typeface="Roboto Light" panose="02000000000000000000" pitchFamily="2" charset="0"/>
                <a:sym typeface="Arial"/>
              </a:rPr>
              <a:t>Truveris’ patented platform with ability to evaluate any vendor that agrees to procurement </a:t>
            </a:r>
            <a:endParaRPr lang="en-US" sz="1851" kern="0" dirty="0">
              <a:solidFill>
                <a:srgbClr val="FFFFFF"/>
              </a:solidFill>
              <a:latin typeface="Roboto Lt" panose="02000000000000000000"/>
              <a:ea typeface="Roboto Light" panose="02000000000000000000" pitchFamily="2" charset="0"/>
              <a:cs typeface="Roboto Light" panose="02000000000000000000" pitchFamily="2" charset="0"/>
            </a:endParaRPr>
          </a:p>
          <a:p>
            <a:pPr algn="ctr" defTabSz="1219140">
              <a:buClr>
                <a:srgbClr val="000000"/>
              </a:buClr>
            </a:pPr>
            <a:r>
              <a:rPr lang="en-US" sz="1851" kern="0" dirty="0">
                <a:solidFill>
                  <a:srgbClr val="FFFFFF"/>
                </a:solidFill>
                <a:latin typeface="Roboto Lt" panose="02000000000000000000"/>
                <a:ea typeface="Roboto Light" panose="02000000000000000000" pitchFamily="2" charset="0"/>
                <a:cs typeface="Roboto Light" panose="02000000000000000000" pitchFamily="2" charset="0"/>
                <a:sym typeface="Arial"/>
              </a:rPr>
              <a:t>requirements and terms</a:t>
            </a:r>
            <a:endParaRPr lang="en-US" sz="1851" kern="0" dirty="0">
              <a:solidFill>
                <a:srgbClr val="FFFFFF"/>
              </a:solidFill>
              <a:latin typeface="Roboto Lt" panose="02000000000000000000"/>
              <a:ea typeface="Roboto Light" panose="02000000000000000000" pitchFamily="2" charset="0"/>
              <a:cs typeface="Roboto Light" panose="02000000000000000000" pitchFamily="2" charset="0"/>
            </a:endParaRPr>
          </a:p>
        </p:txBody>
      </p:sp>
      <p:sp>
        <p:nvSpPr>
          <p:cNvPr id="13" name="Rectangle 12">
            <a:extLst>
              <a:ext uri="{FF2B5EF4-FFF2-40B4-BE49-F238E27FC236}">
                <a16:creationId xmlns:a16="http://schemas.microsoft.com/office/drawing/2014/main" id="{C4B5EA28-EECF-958E-22B9-97BC4AEEAAC0}"/>
              </a:ext>
            </a:extLst>
          </p:cNvPr>
          <p:cNvSpPr/>
          <p:nvPr/>
        </p:nvSpPr>
        <p:spPr>
          <a:xfrm>
            <a:off x="449961" y="2003783"/>
            <a:ext cx="5641057" cy="609600"/>
          </a:xfrm>
          <a:prstGeom prst="rect">
            <a:avLst/>
          </a:prstGeom>
          <a:gradFill flip="none" rotWithShape="1">
            <a:gsLst>
              <a:gs pos="0">
                <a:schemeClr val="accent1"/>
              </a:gs>
              <a:gs pos="100000">
                <a:schemeClr val="tx1"/>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40">
              <a:buClr>
                <a:srgbClr val="000000"/>
              </a:buClr>
            </a:pPr>
            <a:endParaRPr lang="en-US" sz="2133" b="1" kern="0" dirty="0">
              <a:solidFill>
                <a:srgbClr val="FFFFFF"/>
              </a:solidFill>
              <a:latin typeface="Roboto" panose="02000000000000000000" pitchFamily="2" charset="0"/>
              <a:ea typeface="Roboto" panose="02000000000000000000" pitchFamily="2" charset="0"/>
              <a:sym typeface="Arial"/>
            </a:endParaRPr>
          </a:p>
        </p:txBody>
      </p:sp>
      <p:sp>
        <p:nvSpPr>
          <p:cNvPr id="18" name="Rectangle 17">
            <a:extLst>
              <a:ext uri="{FF2B5EF4-FFF2-40B4-BE49-F238E27FC236}">
                <a16:creationId xmlns:a16="http://schemas.microsoft.com/office/drawing/2014/main" id="{2057F354-5361-20E3-4C27-FD5E440372E6}"/>
              </a:ext>
            </a:extLst>
          </p:cNvPr>
          <p:cNvSpPr/>
          <p:nvPr/>
        </p:nvSpPr>
        <p:spPr>
          <a:xfrm>
            <a:off x="6091018" y="2002289"/>
            <a:ext cx="5641057" cy="609600"/>
          </a:xfrm>
          <a:prstGeom prst="rect">
            <a:avLst/>
          </a:prstGeom>
          <a:gradFill flip="none" rotWithShape="1">
            <a:gsLst>
              <a:gs pos="0">
                <a:schemeClr val="accent6"/>
              </a:gs>
              <a:gs pos="100000">
                <a:schemeClr val="accent2"/>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40">
              <a:buClr>
                <a:srgbClr val="000000"/>
              </a:buClr>
            </a:pPr>
            <a:endParaRPr lang="en-US" sz="2133" b="1" kern="0" dirty="0">
              <a:solidFill>
                <a:srgbClr val="FFFFFF"/>
              </a:solidFill>
              <a:latin typeface="Roboto" panose="02000000000000000000" pitchFamily="2" charset="0"/>
              <a:ea typeface="Roboto" panose="02000000000000000000" pitchFamily="2" charset="0"/>
              <a:sym typeface="Arial"/>
            </a:endParaRPr>
          </a:p>
        </p:txBody>
      </p:sp>
      <p:pic>
        <p:nvPicPr>
          <p:cNvPr id="9" name="Picture 8" descr="Text, logo&#10;&#10;Description automatically generated">
            <a:extLst>
              <a:ext uri="{FF2B5EF4-FFF2-40B4-BE49-F238E27FC236}">
                <a16:creationId xmlns:a16="http://schemas.microsoft.com/office/drawing/2014/main" id="{2C14A6FD-1717-AAB0-DC34-55462D472E23}"/>
              </a:ext>
            </a:extLst>
          </p:cNvPr>
          <p:cNvPicPr>
            <a:picLocks noChangeAspect="1"/>
          </p:cNvPicPr>
          <p:nvPr/>
        </p:nvPicPr>
        <p:blipFill>
          <a:blip r:embed="rId3"/>
          <a:stretch>
            <a:fillRect/>
          </a:stretch>
        </p:blipFill>
        <p:spPr>
          <a:xfrm>
            <a:off x="4203802" y="-108492"/>
            <a:ext cx="3881972" cy="887309"/>
          </a:xfrm>
          <a:prstGeom prst="rect">
            <a:avLst/>
          </a:prstGeom>
        </p:spPr>
      </p:pic>
      <p:sp>
        <p:nvSpPr>
          <p:cNvPr id="22" name="Rectangle 21">
            <a:extLst>
              <a:ext uri="{FF2B5EF4-FFF2-40B4-BE49-F238E27FC236}">
                <a16:creationId xmlns:a16="http://schemas.microsoft.com/office/drawing/2014/main" id="{3097E70E-62B4-4E53-B347-A956261F2240}"/>
              </a:ext>
            </a:extLst>
          </p:cNvPr>
          <p:cNvSpPr/>
          <p:nvPr/>
        </p:nvSpPr>
        <p:spPr>
          <a:xfrm>
            <a:off x="426720" y="1364675"/>
            <a:ext cx="11338560" cy="487680"/>
          </a:xfrm>
          <a:prstGeom prst="rect">
            <a:avLst/>
          </a:prstGeom>
          <a:gradFill flip="none" rotWithShape="1">
            <a:gsLst>
              <a:gs pos="0">
                <a:schemeClr val="accent3">
                  <a:lumMod val="75000"/>
                </a:schemeClr>
              </a:gs>
              <a:gs pos="100000">
                <a:schemeClr val="accent3"/>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40">
              <a:buClr>
                <a:srgbClr val="000000"/>
              </a:buClr>
            </a:pPr>
            <a:endParaRPr lang="en-US" sz="2133" b="1" kern="0" dirty="0">
              <a:solidFill>
                <a:srgbClr val="FFFFFF"/>
              </a:solidFill>
              <a:latin typeface="Roboto" panose="02000000000000000000" pitchFamily="2" charset="0"/>
              <a:ea typeface="Roboto" panose="02000000000000000000" pitchFamily="2" charset="0"/>
              <a:sym typeface="Arial"/>
            </a:endParaRPr>
          </a:p>
        </p:txBody>
      </p:sp>
      <p:sp>
        <p:nvSpPr>
          <p:cNvPr id="25" name="TextBox 24">
            <a:extLst>
              <a:ext uri="{FF2B5EF4-FFF2-40B4-BE49-F238E27FC236}">
                <a16:creationId xmlns:a16="http://schemas.microsoft.com/office/drawing/2014/main" id="{10C375DA-4700-A649-DCFF-0B0810A19CE7}"/>
              </a:ext>
            </a:extLst>
          </p:cNvPr>
          <p:cNvSpPr txBox="1"/>
          <p:nvPr/>
        </p:nvSpPr>
        <p:spPr>
          <a:xfrm>
            <a:off x="2059172" y="1398233"/>
            <a:ext cx="3118161" cy="420564"/>
          </a:xfrm>
          <a:prstGeom prst="rect">
            <a:avLst/>
          </a:prstGeom>
          <a:noFill/>
        </p:spPr>
        <p:txBody>
          <a:bodyPr wrap="none" rtlCol="0" anchor="ctr">
            <a:spAutoFit/>
          </a:bodyPr>
          <a:lstStyle/>
          <a:p>
            <a:pPr algn="r" defTabSz="1219140">
              <a:buClr>
                <a:srgbClr val="000000"/>
              </a:buClr>
            </a:pPr>
            <a:r>
              <a:rPr lang="en-US" sz="2133" kern="0" dirty="0">
                <a:solidFill>
                  <a:srgbClr val="FFFFFF"/>
                </a:solidFill>
                <a:latin typeface="Roboto Lt" panose="02000000000000000000"/>
                <a:ea typeface="Roboto Light" panose="02000000000000000000" pitchFamily="2" charset="0"/>
                <a:cs typeface="Roboto Light" panose="02000000000000000000" pitchFamily="2" charset="0"/>
                <a:sym typeface="Arial"/>
              </a:rPr>
              <a:t>Under 1,500 Employees</a:t>
            </a:r>
          </a:p>
        </p:txBody>
      </p:sp>
      <p:sp>
        <p:nvSpPr>
          <p:cNvPr id="26" name="TextBox 25">
            <a:extLst>
              <a:ext uri="{FF2B5EF4-FFF2-40B4-BE49-F238E27FC236}">
                <a16:creationId xmlns:a16="http://schemas.microsoft.com/office/drawing/2014/main" id="{0F0CD118-5D58-113A-3A9A-5EBB01597DB2}"/>
              </a:ext>
            </a:extLst>
          </p:cNvPr>
          <p:cNvSpPr txBox="1"/>
          <p:nvPr/>
        </p:nvSpPr>
        <p:spPr>
          <a:xfrm>
            <a:off x="7140104" y="1410489"/>
            <a:ext cx="2965877" cy="420564"/>
          </a:xfrm>
          <a:prstGeom prst="rect">
            <a:avLst/>
          </a:prstGeom>
          <a:noFill/>
        </p:spPr>
        <p:txBody>
          <a:bodyPr wrap="none" rtlCol="0" anchor="ctr">
            <a:spAutoFit/>
          </a:bodyPr>
          <a:lstStyle/>
          <a:p>
            <a:pPr algn="r" defTabSz="1219140">
              <a:buClr>
                <a:srgbClr val="000000"/>
              </a:buClr>
            </a:pPr>
            <a:r>
              <a:rPr lang="en-US" sz="2133" kern="0" dirty="0">
                <a:solidFill>
                  <a:srgbClr val="FFFFFF"/>
                </a:solidFill>
                <a:latin typeface="Roboto Lt" panose="02000000000000000000"/>
                <a:ea typeface="Roboto Light" panose="02000000000000000000" pitchFamily="2" charset="0"/>
                <a:cs typeface="Roboto Light" panose="02000000000000000000" pitchFamily="2" charset="0"/>
                <a:sym typeface="Arial"/>
              </a:rPr>
              <a:t>Over 1,500 Employees</a:t>
            </a:r>
          </a:p>
        </p:txBody>
      </p:sp>
      <p:cxnSp>
        <p:nvCxnSpPr>
          <p:cNvPr id="28" name="Straight Connector 27">
            <a:extLst>
              <a:ext uri="{FF2B5EF4-FFF2-40B4-BE49-F238E27FC236}">
                <a16:creationId xmlns:a16="http://schemas.microsoft.com/office/drawing/2014/main" id="{F44DA5E5-A631-F64E-09A9-F97465086796}"/>
              </a:ext>
            </a:extLst>
          </p:cNvPr>
          <p:cNvCxnSpPr>
            <a:cxnSpLocks/>
          </p:cNvCxnSpPr>
          <p:nvPr/>
        </p:nvCxnSpPr>
        <p:spPr>
          <a:xfrm>
            <a:off x="5422145" y="1608515"/>
            <a:ext cx="14452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A195103-4200-3627-249B-0630A4664518}"/>
              </a:ext>
            </a:extLst>
          </p:cNvPr>
          <p:cNvCxnSpPr>
            <a:cxnSpLocks/>
          </p:cNvCxnSpPr>
          <p:nvPr/>
        </p:nvCxnSpPr>
        <p:spPr>
          <a:xfrm>
            <a:off x="10315492" y="1608515"/>
            <a:ext cx="1204976" cy="0"/>
          </a:xfrm>
          <a:prstGeom prst="straightConnector1">
            <a:avLst/>
          </a:prstGeom>
          <a:ln w="12700">
            <a:solidFill>
              <a:schemeClr val="bg1"/>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AA1EAFD-9717-F471-6281-A86757724104}"/>
              </a:ext>
            </a:extLst>
          </p:cNvPr>
          <p:cNvCxnSpPr>
            <a:cxnSpLocks/>
          </p:cNvCxnSpPr>
          <p:nvPr/>
        </p:nvCxnSpPr>
        <p:spPr>
          <a:xfrm flipH="1">
            <a:off x="669729" y="1608515"/>
            <a:ext cx="1227983" cy="0"/>
          </a:xfrm>
          <a:prstGeom prst="straightConnector1">
            <a:avLst/>
          </a:prstGeom>
          <a:ln w="12700">
            <a:solidFill>
              <a:schemeClr val="bg1"/>
            </a:solidFill>
            <a:headEnd w="lg" len="med"/>
            <a:tailEnd type="triangle" w="lg" len="med"/>
          </a:ln>
        </p:spPr>
        <p:style>
          <a:lnRef idx="1">
            <a:schemeClr val="accent1"/>
          </a:lnRef>
          <a:fillRef idx="0">
            <a:schemeClr val="accent1"/>
          </a:fillRef>
          <a:effectRef idx="0">
            <a:schemeClr val="accent1"/>
          </a:effectRef>
          <a:fontRef idx="minor">
            <a:schemeClr val="tx1"/>
          </a:fontRef>
        </p:style>
      </p:cxnSp>
      <p:pic>
        <p:nvPicPr>
          <p:cNvPr id="39" name="Picture 38" descr="A picture containing text, clipart, tableware, dishware&#10;&#10;Description automatically generated">
            <a:extLst>
              <a:ext uri="{FF2B5EF4-FFF2-40B4-BE49-F238E27FC236}">
                <a16:creationId xmlns:a16="http://schemas.microsoft.com/office/drawing/2014/main" id="{36F9B71C-3515-3AFD-2188-7BF3049C433B}"/>
              </a:ext>
            </a:extLst>
          </p:cNvPr>
          <p:cNvPicPr>
            <a:picLocks noChangeAspect="1"/>
          </p:cNvPicPr>
          <p:nvPr/>
        </p:nvPicPr>
        <p:blipFill>
          <a:blip r:embed="rId4"/>
          <a:stretch>
            <a:fillRect/>
          </a:stretch>
        </p:blipFill>
        <p:spPr>
          <a:xfrm>
            <a:off x="8472794" y="2096195"/>
            <a:ext cx="1066887" cy="43868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8EDD2677-0B6B-3FDE-7785-0C93C5E1E1E4}"/>
              </a:ext>
            </a:extLst>
          </p:cNvPr>
          <p:cNvPicPr>
            <a:picLocks noChangeAspect="1"/>
          </p:cNvPicPr>
          <p:nvPr/>
        </p:nvPicPr>
        <p:blipFill>
          <a:blip r:embed="rId5"/>
          <a:stretch>
            <a:fillRect/>
          </a:stretch>
        </p:blipFill>
        <p:spPr>
          <a:xfrm>
            <a:off x="1665221" y="2119797"/>
            <a:ext cx="3210535" cy="440031"/>
          </a:xfrm>
          <a:prstGeom prst="rect">
            <a:avLst/>
          </a:prstGeom>
        </p:spPr>
      </p:pic>
      <p:sp>
        <p:nvSpPr>
          <p:cNvPr id="24" name="Rectangle 23">
            <a:extLst>
              <a:ext uri="{FF2B5EF4-FFF2-40B4-BE49-F238E27FC236}">
                <a16:creationId xmlns:a16="http://schemas.microsoft.com/office/drawing/2014/main" id="{0D63153B-0584-8640-BB93-67DC7E328592}"/>
              </a:ext>
            </a:extLst>
          </p:cNvPr>
          <p:cNvSpPr/>
          <p:nvPr/>
        </p:nvSpPr>
        <p:spPr>
          <a:xfrm>
            <a:off x="449959" y="2787208"/>
            <a:ext cx="3535680" cy="484213"/>
          </a:xfrm>
          <a:prstGeom prst="rect">
            <a:avLst/>
          </a:prstGeom>
          <a:gradFill>
            <a:gsLst>
              <a:gs pos="0">
                <a:schemeClr val="accent1"/>
              </a:gs>
              <a:gs pos="100000">
                <a:schemeClr val="tx1"/>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40">
              <a:buClr>
                <a:srgbClr val="000000"/>
              </a:buClr>
            </a:pPr>
            <a:r>
              <a:rPr lang="en-US" sz="2400" b="1" kern="0" dirty="0">
                <a:solidFill>
                  <a:srgbClr val="FFFFFF"/>
                </a:solidFill>
                <a:latin typeface="Roboto" panose="02000000000000000000" pitchFamily="2" charset="0"/>
                <a:ea typeface="Roboto" panose="02000000000000000000" pitchFamily="2" charset="0"/>
                <a:cs typeface="Roboto" panose="02000000000000000000" pitchFamily="2" charset="0"/>
                <a:sym typeface="Arial"/>
              </a:rPr>
              <a:t>Managed Carved-In</a:t>
            </a:r>
          </a:p>
        </p:txBody>
      </p:sp>
      <p:sp>
        <p:nvSpPr>
          <p:cNvPr id="29" name="Rounded Rectangle 3">
            <a:extLst>
              <a:ext uri="{FF2B5EF4-FFF2-40B4-BE49-F238E27FC236}">
                <a16:creationId xmlns:a16="http://schemas.microsoft.com/office/drawing/2014/main" id="{78D75890-0D6F-2949-B2C7-219E5E7374E2}"/>
              </a:ext>
            </a:extLst>
          </p:cNvPr>
          <p:cNvSpPr>
            <a:spLocks noChangeAspect="1"/>
          </p:cNvSpPr>
          <p:nvPr/>
        </p:nvSpPr>
        <p:spPr>
          <a:xfrm>
            <a:off x="449960" y="3397848"/>
            <a:ext cx="3535680" cy="2729059"/>
          </a:xfrm>
          <a:prstGeom prst="roundRect">
            <a:avLst>
              <a:gd name="adj" fmla="val 0"/>
            </a:avLst>
          </a:prstGeom>
          <a:gradFill>
            <a:gsLst>
              <a:gs pos="0">
                <a:schemeClr val="accent1">
                  <a:alpha val="15000"/>
                </a:schemeClr>
              </a:gs>
              <a:gs pos="100000">
                <a:schemeClr val="tx1">
                  <a:alpha val="15000"/>
                </a:schemeClr>
              </a:gs>
            </a:gsLst>
            <a:lin ang="18900000" scaled="1"/>
          </a:gradFill>
          <a:ln>
            <a:noFill/>
          </a:ln>
        </p:spPr>
        <p:txBody>
          <a:bodyPr spcFirstLastPara="1" wrap="square" lIns="182880" tIns="182880" rIns="182880" bIns="182880" anchor="ctr" anchorCtr="0">
            <a:noAutofit/>
          </a:bodyPr>
          <a:lstStyle/>
          <a:p>
            <a:pPr algn="ctr" defTabSz="1219140">
              <a:spcAft>
                <a:spcPts val="1333"/>
              </a:spcAft>
            </a:pPr>
            <a:r>
              <a:rPr lang="en-US" sz="1200" kern="0" dirty="0">
                <a:solidFill>
                  <a:srgbClr val="000000"/>
                </a:solidFill>
                <a:latin typeface="Roboto Lt"/>
                <a:ea typeface="+mn-lt"/>
                <a:cs typeface="Arial"/>
                <a:sym typeface="Arial"/>
              </a:rPr>
              <a:t>Defined carved-in carriers, efficient process, defined criteria, and preferred Truveris pricing</a:t>
            </a:r>
            <a:endParaRPr lang="en-US" sz="1200" kern="0" dirty="0">
              <a:solidFill>
                <a:srgbClr val="000000"/>
              </a:solidFill>
              <a:latin typeface="Roboto Lt"/>
              <a:ea typeface="+mn-lt"/>
              <a:cs typeface="Arial"/>
            </a:endParaRPr>
          </a:p>
          <a:p>
            <a:pPr algn="ctr" defTabSz="1219140">
              <a:spcAft>
                <a:spcPts val="200"/>
              </a:spcAft>
            </a:pPr>
            <a:r>
              <a:rPr lang="en-US" sz="1200" b="1" kern="0" dirty="0">
                <a:solidFill>
                  <a:srgbClr val="000000"/>
                </a:solidFill>
                <a:latin typeface="Roboto Lt"/>
                <a:ea typeface="Roboto Lt"/>
                <a:cs typeface="Segoe UI"/>
                <a:sym typeface="Arial"/>
              </a:rPr>
              <a:t>Eligibility Threshold**</a:t>
            </a:r>
            <a:endParaRPr lang="en-US" sz="1200" kern="0" dirty="0">
              <a:solidFill>
                <a:srgbClr val="000000"/>
              </a:solidFill>
              <a:latin typeface="Roboto Lt"/>
              <a:ea typeface="Roboto Lt" panose="02000000000000000000" pitchFamily="2" charset="0"/>
              <a:cs typeface="Segoe UI"/>
            </a:endParaRPr>
          </a:p>
          <a:p>
            <a:pPr algn="ctr" defTabSz="1219140">
              <a:spcAft>
                <a:spcPts val="200"/>
              </a:spcAft>
            </a:pPr>
            <a:r>
              <a:rPr lang="en-US" sz="1200" b="1" kern="0" dirty="0">
                <a:solidFill>
                  <a:srgbClr val="000000"/>
                </a:solidFill>
                <a:latin typeface="Roboto Lt"/>
                <a:ea typeface="Roboto Lt"/>
                <a:cs typeface="Segoe UI"/>
                <a:sym typeface="Arial"/>
              </a:rPr>
              <a:t>Aetna/Meritain: </a:t>
            </a:r>
            <a:r>
              <a:rPr lang="en-US" sz="1200" kern="0" dirty="0">
                <a:solidFill>
                  <a:srgbClr val="000000"/>
                </a:solidFill>
                <a:latin typeface="Roboto Lt"/>
                <a:ea typeface="Roboto Lt"/>
                <a:cs typeface="Segoe UI"/>
                <a:sym typeface="Arial"/>
              </a:rPr>
              <a:t>250-1,500 Employees </a:t>
            </a:r>
            <a:r>
              <a:rPr lang="en-US" sz="933" kern="0" dirty="0">
                <a:solidFill>
                  <a:srgbClr val="000000"/>
                </a:solidFill>
                <a:latin typeface="Roboto Lt"/>
                <a:ea typeface="Roboto Lt"/>
                <a:cs typeface="Segoe UI"/>
                <a:sym typeface="Arial"/>
              </a:rPr>
              <a:t>(New 10/1/2023)</a:t>
            </a:r>
            <a:endParaRPr lang="en-US" sz="933" kern="0" dirty="0">
              <a:solidFill>
                <a:srgbClr val="000000"/>
              </a:solidFill>
              <a:latin typeface="Roboto Lt"/>
              <a:ea typeface="Roboto Lt"/>
              <a:cs typeface="Segoe UI"/>
            </a:endParaRPr>
          </a:p>
          <a:p>
            <a:pPr algn="ctr" defTabSz="1219140">
              <a:spcAft>
                <a:spcPts val="200"/>
              </a:spcAft>
            </a:pPr>
            <a:r>
              <a:rPr lang="en-US" sz="1200" b="1" kern="0" dirty="0">
                <a:solidFill>
                  <a:srgbClr val="000000"/>
                </a:solidFill>
                <a:latin typeface="Roboto Lt"/>
                <a:ea typeface="Roboto Lt"/>
                <a:cs typeface="Segoe UI"/>
                <a:sym typeface="Arial"/>
              </a:rPr>
              <a:t>Anthem: </a:t>
            </a:r>
            <a:r>
              <a:rPr lang="en-US" sz="1200" kern="0" dirty="0">
                <a:solidFill>
                  <a:srgbClr val="000000"/>
                </a:solidFill>
                <a:latin typeface="Roboto Lt"/>
                <a:ea typeface="Roboto Lt"/>
                <a:cs typeface="Segoe UI"/>
                <a:sym typeface="Arial"/>
              </a:rPr>
              <a:t>0-1,500 Employees</a:t>
            </a:r>
            <a:endParaRPr lang="en-US" sz="1200" kern="0" dirty="0">
              <a:solidFill>
                <a:srgbClr val="000000"/>
              </a:solidFill>
              <a:latin typeface="Roboto Lt"/>
              <a:ea typeface="Roboto Lt"/>
              <a:cs typeface="Segoe UI"/>
            </a:endParaRPr>
          </a:p>
          <a:p>
            <a:pPr algn="ctr" defTabSz="1219140">
              <a:spcAft>
                <a:spcPts val="200"/>
              </a:spcAft>
            </a:pPr>
            <a:r>
              <a:rPr lang="en-US" sz="1200" b="1" kern="0" dirty="0">
                <a:solidFill>
                  <a:srgbClr val="000000"/>
                </a:solidFill>
                <a:latin typeface="Roboto Lt"/>
                <a:ea typeface="Roboto Lt"/>
                <a:cs typeface="Segoe UI"/>
                <a:sym typeface="Arial"/>
              </a:rPr>
              <a:t>BCBS IL, OK, &amp; TX: </a:t>
            </a:r>
            <a:r>
              <a:rPr lang="en-US" sz="1200" kern="0" dirty="0">
                <a:solidFill>
                  <a:srgbClr val="000000"/>
                </a:solidFill>
                <a:latin typeface="Roboto Lt"/>
                <a:ea typeface="Roboto Lt"/>
                <a:cs typeface="Segoe UI"/>
                <a:sym typeface="Arial"/>
              </a:rPr>
              <a:t>151-1,500 Employees</a:t>
            </a:r>
            <a:endParaRPr lang="en-US" sz="1200" kern="0" dirty="0">
              <a:solidFill>
                <a:srgbClr val="000000"/>
              </a:solidFill>
              <a:latin typeface="Roboto Lt"/>
              <a:ea typeface="Roboto Lt"/>
              <a:cs typeface="Segoe UI"/>
            </a:endParaRPr>
          </a:p>
          <a:p>
            <a:pPr algn="ctr" defTabSz="1219140">
              <a:spcAft>
                <a:spcPts val="200"/>
              </a:spcAft>
            </a:pPr>
            <a:r>
              <a:rPr lang="en-US" sz="1200" b="1" kern="0" dirty="0">
                <a:solidFill>
                  <a:srgbClr val="000000"/>
                </a:solidFill>
                <a:latin typeface="Roboto Lt"/>
                <a:ea typeface="Roboto Lt"/>
                <a:cs typeface="Segoe UI"/>
                <a:sym typeface="Arial"/>
              </a:rPr>
              <a:t>BCBS NC: </a:t>
            </a:r>
            <a:r>
              <a:rPr lang="en-US" sz="1200" kern="0" dirty="0">
                <a:solidFill>
                  <a:srgbClr val="000000"/>
                </a:solidFill>
                <a:latin typeface="Roboto Lt"/>
                <a:ea typeface="Roboto Lt"/>
                <a:cs typeface="Segoe UI"/>
                <a:sym typeface="Arial"/>
              </a:rPr>
              <a:t>50-1,000 Employees </a:t>
            </a:r>
          </a:p>
          <a:p>
            <a:pPr algn="ctr" defTabSz="1219140">
              <a:spcAft>
                <a:spcPts val="200"/>
              </a:spcAft>
            </a:pPr>
            <a:r>
              <a:rPr lang="en-US" sz="933" kern="0" dirty="0">
                <a:solidFill>
                  <a:srgbClr val="000000"/>
                </a:solidFill>
                <a:latin typeface="Roboto Lt"/>
                <a:ea typeface="Roboto Lt"/>
                <a:cs typeface="Segoe UI"/>
                <a:sym typeface="Arial"/>
              </a:rPr>
              <a:t>(New 10/1/23)</a:t>
            </a:r>
            <a:endParaRPr lang="en-US" sz="933" kern="0" dirty="0">
              <a:solidFill>
                <a:srgbClr val="000000"/>
              </a:solidFill>
              <a:latin typeface="Roboto Lt"/>
              <a:ea typeface="Roboto Lt"/>
              <a:cs typeface="Segoe UI"/>
            </a:endParaRPr>
          </a:p>
          <a:p>
            <a:pPr algn="ctr" defTabSz="1219140">
              <a:spcAft>
                <a:spcPts val="200"/>
              </a:spcAft>
            </a:pPr>
            <a:r>
              <a:rPr lang="en-US" sz="1200" b="1" kern="0" dirty="0">
                <a:solidFill>
                  <a:srgbClr val="000000"/>
                </a:solidFill>
                <a:latin typeface="Roboto Lt"/>
                <a:ea typeface="Roboto Lt"/>
                <a:cs typeface="Segoe UI"/>
                <a:sym typeface="Arial"/>
              </a:rPr>
              <a:t>Cigna: </a:t>
            </a:r>
            <a:r>
              <a:rPr lang="en-US" sz="1200" kern="0" dirty="0">
                <a:solidFill>
                  <a:srgbClr val="000000"/>
                </a:solidFill>
                <a:latin typeface="Roboto Lt"/>
                <a:ea typeface="Roboto Lt"/>
                <a:cs typeface="Segoe UI"/>
                <a:sym typeface="Arial"/>
              </a:rPr>
              <a:t>250-1,500 Employees (pro-claim only)</a:t>
            </a:r>
            <a:endParaRPr lang="en-US" sz="1200" kern="0" dirty="0">
              <a:solidFill>
                <a:srgbClr val="000000"/>
              </a:solidFill>
              <a:latin typeface="Roboto Lt"/>
              <a:ea typeface="Roboto Lt"/>
              <a:cs typeface="Segoe UI"/>
            </a:endParaRPr>
          </a:p>
          <a:p>
            <a:pPr algn="ctr" defTabSz="1219140">
              <a:spcAft>
                <a:spcPts val="200"/>
              </a:spcAft>
            </a:pPr>
            <a:r>
              <a:rPr lang="en-US" sz="1200" b="1" kern="0" dirty="0">
                <a:solidFill>
                  <a:srgbClr val="000000"/>
                </a:solidFill>
                <a:latin typeface="Roboto Lt"/>
                <a:ea typeface="Roboto Lt"/>
                <a:cs typeface="Segoe UI"/>
                <a:sym typeface="Arial"/>
              </a:rPr>
              <a:t>UMR: </a:t>
            </a:r>
            <a:r>
              <a:rPr lang="en-US" sz="1200" kern="0" dirty="0">
                <a:solidFill>
                  <a:srgbClr val="000000"/>
                </a:solidFill>
                <a:latin typeface="Roboto Lt"/>
                <a:ea typeface="Roboto Lt"/>
                <a:cs typeface="Segoe UI"/>
                <a:sym typeface="Arial"/>
              </a:rPr>
              <a:t>0-1,500 Employees</a:t>
            </a:r>
            <a:endParaRPr lang="en-US" sz="1200" kern="0" dirty="0">
              <a:solidFill>
                <a:srgbClr val="000000"/>
              </a:solidFill>
              <a:latin typeface="Roboto Lt"/>
              <a:ea typeface="Roboto Lt"/>
              <a:cs typeface="Segoe UI"/>
            </a:endParaRPr>
          </a:p>
        </p:txBody>
      </p:sp>
      <p:sp>
        <p:nvSpPr>
          <p:cNvPr id="32" name="Rectangle 31">
            <a:extLst>
              <a:ext uri="{FF2B5EF4-FFF2-40B4-BE49-F238E27FC236}">
                <a16:creationId xmlns:a16="http://schemas.microsoft.com/office/drawing/2014/main" id="{CFE933EC-94C7-4047-8611-90675DDF0FD9}"/>
              </a:ext>
            </a:extLst>
          </p:cNvPr>
          <p:cNvSpPr/>
          <p:nvPr/>
        </p:nvSpPr>
        <p:spPr>
          <a:xfrm>
            <a:off x="4144375" y="2787208"/>
            <a:ext cx="3901440" cy="484213"/>
          </a:xfrm>
          <a:prstGeom prst="rect">
            <a:avLst/>
          </a:prstGeom>
          <a:gradFill>
            <a:gsLst>
              <a:gs pos="30000">
                <a:schemeClr val="tx1"/>
              </a:gs>
              <a:gs pos="70000">
                <a:schemeClr val="accent2"/>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40">
              <a:buClr>
                <a:srgbClr val="000000"/>
              </a:buClr>
            </a:pPr>
            <a:r>
              <a:rPr lang="en-US" sz="2400" b="1" kern="0" dirty="0">
                <a:solidFill>
                  <a:srgbClr val="FFFFFF"/>
                </a:solidFill>
                <a:latin typeface="Roboto" panose="02000000000000000000" pitchFamily="2" charset="0"/>
                <a:ea typeface="Roboto" panose="02000000000000000000" pitchFamily="2" charset="0"/>
                <a:sym typeface="Arial"/>
              </a:rPr>
              <a:t>Truveris Marketplace</a:t>
            </a:r>
            <a:r>
              <a:rPr lang="en-US" sz="1067" b="1" kern="0" baseline="70000" dirty="0">
                <a:solidFill>
                  <a:srgbClr val="FFFFFF"/>
                </a:solidFill>
                <a:latin typeface="Roboto" panose="02000000000000000000" pitchFamily="2" charset="0"/>
                <a:ea typeface="Roboto" panose="02000000000000000000" pitchFamily="2" charset="0"/>
                <a:sym typeface="Arial"/>
              </a:rPr>
              <a:t>TM</a:t>
            </a:r>
            <a:endParaRPr lang="en-US" sz="2400" b="1" kern="0" baseline="70000" dirty="0">
              <a:solidFill>
                <a:srgbClr val="FFFFFF"/>
              </a:solidFill>
              <a:latin typeface="Roboto" panose="02000000000000000000" pitchFamily="2" charset="0"/>
              <a:ea typeface="Roboto" panose="02000000000000000000" pitchFamily="2" charset="0"/>
              <a:sym typeface="Arial"/>
            </a:endParaRPr>
          </a:p>
        </p:txBody>
      </p:sp>
      <p:sp>
        <p:nvSpPr>
          <p:cNvPr id="33" name="Rounded Rectangle 3">
            <a:extLst>
              <a:ext uri="{FF2B5EF4-FFF2-40B4-BE49-F238E27FC236}">
                <a16:creationId xmlns:a16="http://schemas.microsoft.com/office/drawing/2014/main" id="{0015EC42-E501-B04A-8442-BB75E2D6214B}"/>
              </a:ext>
            </a:extLst>
          </p:cNvPr>
          <p:cNvSpPr>
            <a:spLocks noChangeAspect="1"/>
          </p:cNvSpPr>
          <p:nvPr/>
        </p:nvSpPr>
        <p:spPr>
          <a:xfrm>
            <a:off x="4144376" y="3429001"/>
            <a:ext cx="3901440" cy="2697904"/>
          </a:xfrm>
          <a:prstGeom prst="roundRect">
            <a:avLst>
              <a:gd name="adj" fmla="val 0"/>
            </a:avLst>
          </a:prstGeom>
          <a:gradFill>
            <a:gsLst>
              <a:gs pos="30000">
                <a:schemeClr val="tx1">
                  <a:alpha val="15000"/>
                </a:schemeClr>
              </a:gs>
              <a:gs pos="70000">
                <a:schemeClr val="accent2">
                  <a:alpha val="15000"/>
                </a:schemeClr>
              </a:gs>
            </a:gsLst>
            <a:lin ang="0" scaled="1"/>
          </a:gradFill>
          <a:ln>
            <a:noFill/>
          </a:ln>
        </p:spPr>
        <p:txBody>
          <a:bodyPr spcFirstLastPara="1" wrap="square" lIns="182880" tIns="182880" rIns="182880" bIns="182880" anchor="ctr" anchorCtr="0">
            <a:noAutofit/>
          </a:bodyPr>
          <a:lstStyle/>
          <a:p>
            <a:pPr algn="ctr" defTabSz="914332">
              <a:spcAft>
                <a:spcPts val="1000"/>
              </a:spcAft>
            </a:pPr>
            <a:r>
              <a:rPr lang="en-US" sz="1200" kern="0" dirty="0">
                <a:solidFill>
                  <a:srgbClr val="000000"/>
                </a:solidFill>
                <a:latin typeface="Roboto Lt" panose="02000000000000000000" pitchFamily="2" charset="0"/>
                <a:ea typeface="Roboto Lt" panose="02000000000000000000" pitchFamily="2" charset="0"/>
              </a:rPr>
              <a:t>Standing offers based on </a:t>
            </a:r>
            <a:r>
              <a:rPr lang="en-US" sz="1200" b="1" kern="0" dirty="0">
                <a:solidFill>
                  <a:srgbClr val="000000"/>
                </a:solidFill>
                <a:latin typeface="Roboto Lt" panose="02000000000000000000" pitchFamily="2" charset="0"/>
                <a:ea typeface="Roboto Lt" panose="02000000000000000000" pitchFamily="2" charset="0"/>
              </a:rPr>
              <a:t>up to 30+ variable contract terms </a:t>
            </a:r>
            <a:r>
              <a:rPr lang="en-US" sz="1200" kern="0" dirty="0">
                <a:solidFill>
                  <a:srgbClr val="000000"/>
                </a:solidFill>
                <a:latin typeface="Roboto Lt" panose="02000000000000000000" pitchFamily="2" charset="0"/>
                <a:ea typeface="Roboto Lt" panose="02000000000000000000" pitchFamily="2" charset="0"/>
              </a:rPr>
              <a:t>on Truveris’ Marketplace based on members*</a:t>
            </a:r>
          </a:p>
          <a:p>
            <a:pPr algn="ctr" defTabSz="914332">
              <a:spcAft>
                <a:spcPts val="1000"/>
              </a:spcAft>
            </a:pPr>
            <a:r>
              <a:rPr lang="en-US" sz="1200" kern="0" dirty="0">
                <a:solidFill>
                  <a:srgbClr val="000000"/>
                </a:solidFill>
                <a:latin typeface="Roboto Lt" panose="02000000000000000000" pitchFamily="2" charset="0"/>
                <a:ea typeface="Roboto Lt" panose="02000000000000000000" pitchFamily="2" charset="0"/>
              </a:rPr>
              <a:t>Negotiated annually and refreshed as needed throughout the year</a:t>
            </a:r>
          </a:p>
          <a:p>
            <a:pPr algn="ctr" defTabSz="914332">
              <a:spcAft>
                <a:spcPts val="1000"/>
              </a:spcAft>
            </a:pPr>
            <a:r>
              <a:rPr lang="en-US" sz="1200" kern="0" dirty="0">
                <a:solidFill>
                  <a:srgbClr val="000000"/>
                </a:solidFill>
                <a:latin typeface="Roboto Lt" panose="02000000000000000000" pitchFamily="2" charset="0"/>
                <a:ea typeface="Roboto Lt" panose="02000000000000000000" pitchFamily="2" charset="0"/>
              </a:rPr>
              <a:t>Includes assessment of pricing offers and key pricing terms </a:t>
            </a:r>
          </a:p>
          <a:p>
            <a:pPr algn="ctr" defTabSz="914332">
              <a:spcAft>
                <a:spcPts val="1000"/>
              </a:spcAft>
            </a:pPr>
            <a:r>
              <a:rPr lang="en-US" sz="1200" kern="0" dirty="0">
                <a:solidFill>
                  <a:srgbClr val="000000"/>
                </a:solidFill>
                <a:latin typeface="Roboto Lt" panose="02000000000000000000" pitchFamily="2" charset="0"/>
                <a:ea typeface="Roboto Lt" panose="02000000000000000000" pitchFamily="2" charset="0"/>
              </a:rPr>
              <a:t>Ability to solicit client specific offers</a:t>
            </a:r>
          </a:p>
          <a:p>
            <a:pPr algn="ctr" defTabSz="914332"/>
            <a:r>
              <a:rPr lang="en-US" sz="1200" kern="0" dirty="0">
                <a:solidFill>
                  <a:srgbClr val="000000"/>
                </a:solidFill>
                <a:latin typeface="Roboto Lt" panose="02000000000000000000" pitchFamily="2" charset="0"/>
                <a:ea typeface="Roboto Lt" panose="02000000000000000000" pitchFamily="2" charset="0"/>
              </a:rPr>
              <a:t>Planning Window: </a:t>
            </a:r>
          </a:p>
          <a:p>
            <a:pPr algn="ctr" defTabSz="914332"/>
            <a:r>
              <a:rPr lang="en-US" sz="1200" kern="0" dirty="0">
                <a:solidFill>
                  <a:srgbClr val="000000"/>
                </a:solidFill>
                <a:latin typeface="Roboto Lt" panose="02000000000000000000" pitchFamily="2" charset="0"/>
                <a:ea typeface="Roboto Lt" panose="02000000000000000000" pitchFamily="2" charset="0"/>
              </a:rPr>
              <a:t>4-8 months from effective date</a:t>
            </a:r>
          </a:p>
        </p:txBody>
      </p:sp>
      <p:sp>
        <p:nvSpPr>
          <p:cNvPr id="34" name="Rectangle 33">
            <a:extLst>
              <a:ext uri="{FF2B5EF4-FFF2-40B4-BE49-F238E27FC236}">
                <a16:creationId xmlns:a16="http://schemas.microsoft.com/office/drawing/2014/main" id="{79F307D9-B08D-C448-9522-E6BB0BEB061A}"/>
              </a:ext>
            </a:extLst>
          </p:cNvPr>
          <p:cNvSpPr/>
          <p:nvPr/>
        </p:nvSpPr>
        <p:spPr>
          <a:xfrm>
            <a:off x="8204551" y="2787208"/>
            <a:ext cx="3535680" cy="484213"/>
          </a:xfrm>
          <a:prstGeom prst="rect">
            <a:avLst/>
          </a:prstGeom>
          <a:gradFill>
            <a:gsLst>
              <a:gs pos="0">
                <a:schemeClr val="accent6"/>
              </a:gs>
              <a:gs pos="100000">
                <a:schemeClr val="accent2"/>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40">
              <a:buClr>
                <a:srgbClr val="000000"/>
              </a:buClr>
            </a:pPr>
            <a:r>
              <a:rPr lang="en-US" sz="2400" b="1" kern="0" dirty="0">
                <a:solidFill>
                  <a:srgbClr val="FFFFFF"/>
                </a:solidFill>
                <a:latin typeface="Roboto" panose="02000000000000000000" pitchFamily="2" charset="0"/>
                <a:ea typeface="Roboto" panose="02000000000000000000" pitchFamily="2" charset="0"/>
                <a:sym typeface="Arial"/>
              </a:rPr>
              <a:t>truBid Custom</a:t>
            </a:r>
          </a:p>
        </p:txBody>
      </p:sp>
      <p:sp>
        <p:nvSpPr>
          <p:cNvPr id="35" name="Rounded Rectangle 3">
            <a:extLst>
              <a:ext uri="{FF2B5EF4-FFF2-40B4-BE49-F238E27FC236}">
                <a16:creationId xmlns:a16="http://schemas.microsoft.com/office/drawing/2014/main" id="{615E37E9-7A9F-F94B-9BFF-6B72A5EFB620}"/>
              </a:ext>
            </a:extLst>
          </p:cNvPr>
          <p:cNvSpPr>
            <a:spLocks noChangeAspect="1"/>
          </p:cNvSpPr>
          <p:nvPr/>
        </p:nvSpPr>
        <p:spPr>
          <a:xfrm>
            <a:off x="8204553" y="3429001"/>
            <a:ext cx="3535680" cy="2697904"/>
          </a:xfrm>
          <a:prstGeom prst="roundRect">
            <a:avLst>
              <a:gd name="adj" fmla="val 0"/>
            </a:avLst>
          </a:prstGeom>
          <a:gradFill>
            <a:gsLst>
              <a:gs pos="0">
                <a:schemeClr val="accent6">
                  <a:alpha val="15000"/>
                </a:schemeClr>
              </a:gs>
              <a:gs pos="100000">
                <a:schemeClr val="accent2">
                  <a:alpha val="15000"/>
                </a:schemeClr>
              </a:gs>
            </a:gsLst>
            <a:lin ang="18900000" scaled="1"/>
          </a:gradFill>
          <a:ln>
            <a:noFill/>
          </a:ln>
        </p:spPr>
        <p:txBody>
          <a:bodyPr spcFirstLastPara="1" wrap="square" lIns="182880" tIns="182880" rIns="182880" bIns="182880" anchor="ctr" anchorCtr="0">
            <a:noAutofit/>
          </a:bodyPr>
          <a:lstStyle/>
          <a:p>
            <a:pPr algn="ctr" defTabSz="914332">
              <a:spcAft>
                <a:spcPts val="1000"/>
              </a:spcAft>
            </a:pPr>
            <a:r>
              <a:rPr lang="en-US" sz="1200" kern="0" dirty="0">
                <a:solidFill>
                  <a:srgbClr val="000000"/>
                </a:solidFill>
                <a:latin typeface="Roboto Lt" panose="02000000000000000000" pitchFamily="2" charset="0"/>
                <a:ea typeface="Roboto Lt" panose="02000000000000000000" pitchFamily="2" charset="0"/>
              </a:rPr>
              <a:t>Fully customized procurement solution that solicits client-specific offers including contract review</a:t>
            </a:r>
          </a:p>
          <a:p>
            <a:pPr algn="ctr" defTabSz="1219079"/>
            <a:r>
              <a:rPr lang="en-US" sz="1200" kern="0" dirty="0">
                <a:solidFill>
                  <a:srgbClr val="000000"/>
                </a:solidFill>
                <a:latin typeface="Roboto Lt" panose="02000000000000000000" pitchFamily="2" charset="0"/>
                <a:ea typeface="Roboto Lt" panose="02000000000000000000" pitchFamily="2" charset="0"/>
              </a:rPr>
              <a:t>An RFP that includes </a:t>
            </a:r>
            <a:r>
              <a:rPr lang="en-US" sz="1200" b="1" kern="0" dirty="0">
                <a:solidFill>
                  <a:srgbClr val="000000"/>
                </a:solidFill>
                <a:latin typeface="Roboto Lt" panose="02000000000000000000" pitchFamily="2" charset="0"/>
                <a:ea typeface="Roboto Lt" panose="02000000000000000000" pitchFamily="2" charset="0"/>
              </a:rPr>
              <a:t>up to 400 variable contract terms </a:t>
            </a:r>
            <a:r>
              <a:rPr lang="en-US" sz="1200" kern="0" dirty="0">
                <a:solidFill>
                  <a:srgbClr val="000000"/>
                </a:solidFill>
                <a:latin typeface="Roboto Lt" panose="02000000000000000000" pitchFamily="2" charset="0"/>
                <a:ea typeface="Roboto Lt" panose="02000000000000000000" pitchFamily="2" charset="0"/>
              </a:rPr>
              <a:t>that enables an unparalleled apples-to-apples comparison of terms</a:t>
            </a:r>
          </a:p>
          <a:p>
            <a:pPr algn="ctr" defTabSz="1219079"/>
            <a:endParaRPr lang="en-US" sz="1200" kern="0" dirty="0">
              <a:solidFill>
                <a:srgbClr val="000000"/>
              </a:solidFill>
              <a:latin typeface="Roboto Lt" panose="02000000000000000000" pitchFamily="2" charset="0"/>
              <a:ea typeface="Roboto Lt" panose="02000000000000000000" pitchFamily="2" charset="0"/>
            </a:endParaRPr>
          </a:p>
          <a:p>
            <a:pPr algn="ctr" defTabSz="914332"/>
            <a:r>
              <a:rPr lang="en-US" sz="1200" kern="0" dirty="0">
                <a:solidFill>
                  <a:srgbClr val="000000"/>
                </a:solidFill>
                <a:latin typeface="Roboto Lt" panose="02000000000000000000" pitchFamily="2" charset="0"/>
                <a:ea typeface="Roboto Lt" panose="02000000000000000000" pitchFamily="2" charset="0"/>
              </a:rPr>
              <a:t>Ability to streamline process but requires a longer lead time</a:t>
            </a:r>
          </a:p>
          <a:p>
            <a:pPr algn="ctr" defTabSz="914332"/>
            <a:endParaRPr lang="en-US" sz="1200" kern="0" dirty="0">
              <a:solidFill>
                <a:srgbClr val="000000"/>
              </a:solidFill>
              <a:latin typeface="Roboto Lt" panose="02000000000000000000" pitchFamily="2" charset="0"/>
              <a:ea typeface="Roboto Lt" panose="02000000000000000000" pitchFamily="2" charset="0"/>
            </a:endParaRPr>
          </a:p>
          <a:p>
            <a:pPr algn="ctr" defTabSz="914332"/>
            <a:r>
              <a:rPr lang="en-US" sz="1200" kern="0" dirty="0">
                <a:solidFill>
                  <a:srgbClr val="000000"/>
                </a:solidFill>
                <a:latin typeface="Roboto Lt" panose="02000000000000000000" pitchFamily="2" charset="0"/>
                <a:ea typeface="Roboto Lt" panose="02000000000000000000" pitchFamily="2" charset="0"/>
              </a:rPr>
              <a:t>Planning Window:</a:t>
            </a:r>
          </a:p>
          <a:p>
            <a:pPr algn="ctr" defTabSz="914332"/>
            <a:r>
              <a:rPr lang="en-US" sz="1200" kern="0" dirty="0">
                <a:solidFill>
                  <a:srgbClr val="000000"/>
                </a:solidFill>
                <a:latin typeface="Roboto Lt" panose="02000000000000000000" pitchFamily="2" charset="0"/>
                <a:ea typeface="Roboto Lt" panose="02000000000000000000" pitchFamily="2" charset="0"/>
              </a:rPr>
              <a:t>10-12 months from effective date</a:t>
            </a:r>
          </a:p>
        </p:txBody>
      </p:sp>
      <p:sp>
        <p:nvSpPr>
          <p:cNvPr id="2" name="TextBox 1">
            <a:extLst>
              <a:ext uri="{FF2B5EF4-FFF2-40B4-BE49-F238E27FC236}">
                <a16:creationId xmlns:a16="http://schemas.microsoft.com/office/drawing/2014/main" id="{D09D086B-4ED5-086C-985A-2581AE2906ED}"/>
              </a:ext>
            </a:extLst>
          </p:cNvPr>
          <p:cNvSpPr txBox="1"/>
          <p:nvPr/>
        </p:nvSpPr>
        <p:spPr>
          <a:xfrm>
            <a:off x="493910" y="6274986"/>
            <a:ext cx="7799903" cy="492443"/>
          </a:xfrm>
          <a:prstGeom prst="rect">
            <a:avLst/>
          </a:prstGeom>
          <a:noFill/>
        </p:spPr>
        <p:txBody>
          <a:bodyPr wrap="square" lIns="91440" tIns="45720" rIns="91440" bIns="45720" rtlCol="0" anchor="t">
            <a:spAutoFit/>
          </a:bodyPr>
          <a:lstStyle/>
          <a:p>
            <a:pPr defTabSz="1219140">
              <a:buClr>
                <a:srgbClr val="000000"/>
              </a:buClr>
            </a:pPr>
            <a:r>
              <a:rPr lang="en-US" sz="1300" i="1" kern="0" dirty="0">
                <a:solidFill>
                  <a:srgbClr val="000000"/>
                </a:solidFill>
                <a:latin typeface="Roboto Lt"/>
                <a:ea typeface="Roboto Lt"/>
                <a:cs typeface="Arial"/>
                <a:sym typeface="Arial"/>
              </a:rPr>
              <a:t>*Pricing is based on total members (bellybuttons).</a:t>
            </a:r>
          </a:p>
          <a:p>
            <a:pPr defTabSz="1219140"/>
            <a:r>
              <a:rPr lang="en-US" sz="1300" i="1" kern="0" dirty="0">
                <a:solidFill>
                  <a:srgbClr val="000000"/>
                </a:solidFill>
                <a:latin typeface="Roboto Lt"/>
                <a:ea typeface="Roboto Lt"/>
                <a:cs typeface="Arial"/>
              </a:rPr>
              <a:t>** Max 3,000 total covered lives for Managed Carved-In</a:t>
            </a:r>
            <a:endParaRPr lang="en-US" sz="1300" i="1" kern="0" dirty="0">
              <a:solidFill>
                <a:srgbClr val="000000"/>
              </a:solidFill>
              <a:latin typeface="Roboto Lt" panose="02000000000000000000" pitchFamily="2" charset="0"/>
              <a:ea typeface="Roboto Lt" panose="02000000000000000000" pitchFamily="2" charset="0"/>
              <a:cs typeface="Arial"/>
            </a:endParaRPr>
          </a:p>
        </p:txBody>
      </p:sp>
    </p:spTree>
    <p:extLst>
      <p:ext uri="{BB962C8B-B14F-4D97-AF65-F5344CB8AC3E}">
        <p14:creationId xmlns:p14="http://schemas.microsoft.com/office/powerpoint/2010/main" val="1987833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3" name="object 4">
            <a:extLst>
              <a:ext uri="{FF2B5EF4-FFF2-40B4-BE49-F238E27FC236}">
                <a16:creationId xmlns:a16="http://schemas.microsoft.com/office/drawing/2014/main" id="{3D43A440-748C-EF77-C8AE-E414A0578499}"/>
              </a:ext>
            </a:extLst>
          </p:cNvPr>
          <p:cNvGrpSpPr/>
          <p:nvPr/>
        </p:nvGrpSpPr>
        <p:grpSpPr>
          <a:xfrm>
            <a:off x="-6349" y="-6354"/>
            <a:ext cx="5500793" cy="4306147"/>
            <a:chOff x="-4762" y="-4765"/>
            <a:chExt cx="4125595" cy="3229610"/>
          </a:xfrm>
        </p:grpSpPr>
        <p:sp>
          <p:nvSpPr>
            <p:cNvPr id="34" name="object 5">
              <a:extLst>
                <a:ext uri="{FF2B5EF4-FFF2-40B4-BE49-F238E27FC236}">
                  <a16:creationId xmlns:a16="http://schemas.microsoft.com/office/drawing/2014/main" id="{D497E1FD-7277-54B1-C178-DC590543F749}"/>
                </a:ext>
              </a:extLst>
            </p:cNvPr>
            <p:cNvSpPr/>
            <p:nvPr/>
          </p:nvSpPr>
          <p:spPr>
            <a:xfrm>
              <a:off x="0" y="0"/>
              <a:ext cx="204470" cy="118745"/>
            </a:xfrm>
            <a:custGeom>
              <a:avLst/>
              <a:gdLst/>
              <a:ahLst/>
              <a:cxnLst/>
              <a:rect l="l" t="t" r="r" b="b"/>
              <a:pathLst>
                <a:path w="204470" h="118745">
                  <a:moveTo>
                    <a:pt x="0" y="118122"/>
                  </a:moveTo>
                  <a:lnTo>
                    <a:pt x="204127" y="0"/>
                  </a:lnTo>
                </a:path>
              </a:pathLst>
            </a:custGeom>
            <a:ln w="9525">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35" name="object 6">
              <a:extLst>
                <a:ext uri="{FF2B5EF4-FFF2-40B4-BE49-F238E27FC236}">
                  <a16:creationId xmlns:a16="http://schemas.microsoft.com/office/drawing/2014/main" id="{0B845D51-D300-F12B-BA60-7A05369F6757}"/>
                </a:ext>
              </a:extLst>
            </p:cNvPr>
            <p:cNvSpPr/>
            <p:nvPr/>
          </p:nvSpPr>
          <p:spPr>
            <a:xfrm>
              <a:off x="1" y="0"/>
              <a:ext cx="1150620" cy="1165860"/>
            </a:xfrm>
            <a:custGeom>
              <a:avLst/>
              <a:gdLst/>
              <a:ahLst/>
              <a:cxnLst/>
              <a:rect l="l" t="t" r="r" b="b"/>
              <a:pathLst>
                <a:path w="1150620" h="1165860">
                  <a:moveTo>
                    <a:pt x="913828" y="0"/>
                  </a:moveTo>
                  <a:lnTo>
                    <a:pt x="1150531" y="136474"/>
                  </a:lnTo>
                  <a:lnTo>
                    <a:pt x="1150505" y="820610"/>
                  </a:lnTo>
                  <a:lnTo>
                    <a:pt x="554342" y="1165567"/>
                  </a:lnTo>
                  <a:lnTo>
                    <a:pt x="0" y="845934"/>
                  </a:lnTo>
                </a:path>
              </a:pathLst>
            </a:custGeom>
            <a:ln w="9525">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36" name="object 7">
              <a:extLst>
                <a:ext uri="{FF2B5EF4-FFF2-40B4-BE49-F238E27FC236}">
                  <a16:creationId xmlns:a16="http://schemas.microsoft.com/office/drawing/2014/main" id="{38C2D449-8FCC-9EFE-3DEB-56D4741EFEB3}"/>
                </a:ext>
              </a:extLst>
            </p:cNvPr>
            <p:cNvSpPr/>
            <p:nvPr/>
          </p:nvSpPr>
          <p:spPr>
            <a:xfrm>
              <a:off x="1149096" y="-2"/>
              <a:ext cx="242570" cy="824230"/>
            </a:xfrm>
            <a:custGeom>
              <a:avLst/>
              <a:gdLst/>
              <a:ahLst/>
              <a:cxnLst/>
              <a:rect l="l" t="t" r="r" b="b"/>
              <a:pathLst>
                <a:path w="242569" h="824230">
                  <a:moveTo>
                    <a:pt x="0" y="824128"/>
                  </a:moveTo>
                  <a:lnTo>
                    <a:pt x="25" y="140004"/>
                  </a:lnTo>
                  <a:lnTo>
                    <a:pt x="242277" y="0"/>
                  </a:lnTo>
                </a:path>
              </a:pathLst>
            </a:custGeom>
            <a:ln w="9524">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37" name="object 8">
              <a:extLst>
                <a:ext uri="{FF2B5EF4-FFF2-40B4-BE49-F238E27FC236}">
                  <a16:creationId xmlns:a16="http://schemas.microsoft.com/office/drawing/2014/main" id="{BD306F44-B2D4-2483-2791-4D3C563FD37D}"/>
                </a:ext>
              </a:extLst>
            </p:cNvPr>
            <p:cNvSpPr/>
            <p:nvPr/>
          </p:nvSpPr>
          <p:spPr>
            <a:xfrm>
              <a:off x="1149097" y="0"/>
              <a:ext cx="1189990" cy="1165860"/>
            </a:xfrm>
            <a:custGeom>
              <a:avLst/>
              <a:gdLst/>
              <a:ahLst/>
              <a:cxnLst/>
              <a:rect l="l" t="t" r="r" b="b"/>
              <a:pathLst>
                <a:path w="1189989" h="1165860">
                  <a:moveTo>
                    <a:pt x="952893" y="0"/>
                  </a:moveTo>
                  <a:lnTo>
                    <a:pt x="1189901" y="136474"/>
                  </a:lnTo>
                  <a:lnTo>
                    <a:pt x="1189875" y="820610"/>
                  </a:lnTo>
                  <a:lnTo>
                    <a:pt x="592950" y="1165567"/>
                  </a:lnTo>
                  <a:lnTo>
                    <a:pt x="0" y="824128"/>
                  </a:lnTo>
                </a:path>
              </a:pathLst>
            </a:custGeom>
            <a:ln w="9525">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38" name="object 9">
              <a:extLst>
                <a:ext uri="{FF2B5EF4-FFF2-40B4-BE49-F238E27FC236}">
                  <a16:creationId xmlns:a16="http://schemas.microsoft.com/office/drawing/2014/main" id="{DE6E7BF6-8294-6676-D9F0-CCF8A0801DFB}"/>
                </a:ext>
              </a:extLst>
            </p:cNvPr>
            <p:cNvSpPr/>
            <p:nvPr/>
          </p:nvSpPr>
          <p:spPr>
            <a:xfrm>
              <a:off x="2337816" y="-2"/>
              <a:ext cx="242570" cy="824230"/>
            </a:xfrm>
            <a:custGeom>
              <a:avLst/>
              <a:gdLst/>
              <a:ahLst/>
              <a:cxnLst/>
              <a:rect l="l" t="t" r="r" b="b"/>
              <a:pathLst>
                <a:path w="242569" h="824230">
                  <a:moveTo>
                    <a:pt x="0" y="824128"/>
                  </a:moveTo>
                  <a:lnTo>
                    <a:pt x="25" y="140004"/>
                  </a:lnTo>
                  <a:lnTo>
                    <a:pt x="241960" y="0"/>
                  </a:lnTo>
                </a:path>
              </a:pathLst>
            </a:custGeom>
            <a:ln w="9525">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39" name="object 10">
              <a:extLst>
                <a:ext uri="{FF2B5EF4-FFF2-40B4-BE49-F238E27FC236}">
                  <a16:creationId xmlns:a16="http://schemas.microsoft.com/office/drawing/2014/main" id="{C6906E9D-80B0-F5A2-5CED-BC151AA85891}"/>
                </a:ext>
              </a:extLst>
            </p:cNvPr>
            <p:cNvSpPr/>
            <p:nvPr/>
          </p:nvSpPr>
          <p:spPr>
            <a:xfrm>
              <a:off x="2337817" y="0"/>
              <a:ext cx="1188720" cy="1165860"/>
            </a:xfrm>
            <a:custGeom>
              <a:avLst/>
              <a:gdLst/>
              <a:ahLst/>
              <a:cxnLst/>
              <a:rect l="l" t="t" r="r" b="b"/>
              <a:pathLst>
                <a:path w="1188720" h="1165860">
                  <a:moveTo>
                    <a:pt x="951674" y="0"/>
                  </a:moveTo>
                  <a:lnTo>
                    <a:pt x="1188377" y="136474"/>
                  </a:lnTo>
                  <a:lnTo>
                    <a:pt x="1188351" y="820610"/>
                  </a:lnTo>
                  <a:lnTo>
                    <a:pt x="592188" y="1165567"/>
                  </a:lnTo>
                  <a:lnTo>
                    <a:pt x="0" y="824128"/>
                  </a:lnTo>
                </a:path>
              </a:pathLst>
            </a:custGeom>
            <a:ln w="9524">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40" name="object 11">
              <a:extLst>
                <a:ext uri="{FF2B5EF4-FFF2-40B4-BE49-F238E27FC236}">
                  <a16:creationId xmlns:a16="http://schemas.microsoft.com/office/drawing/2014/main" id="{D3731E2C-06AD-C58F-C6E6-485E84783E96}"/>
                </a:ext>
              </a:extLst>
            </p:cNvPr>
            <p:cNvSpPr/>
            <p:nvPr/>
          </p:nvSpPr>
          <p:spPr>
            <a:xfrm>
              <a:off x="0" y="163068"/>
              <a:ext cx="554355" cy="1322705"/>
            </a:xfrm>
            <a:custGeom>
              <a:avLst/>
              <a:gdLst/>
              <a:ahLst/>
              <a:cxnLst/>
              <a:rect l="l" t="t" r="r" b="b"/>
              <a:pathLst>
                <a:path w="554355" h="1322705">
                  <a:moveTo>
                    <a:pt x="0" y="0"/>
                  </a:moveTo>
                  <a:lnTo>
                    <a:pt x="554164" y="318833"/>
                  </a:lnTo>
                  <a:lnTo>
                    <a:pt x="554139" y="1002322"/>
                  </a:lnTo>
                  <a:lnTo>
                    <a:pt x="0" y="1322285"/>
                  </a:lnTo>
                </a:path>
              </a:pathLst>
            </a:custGeom>
            <a:ln w="9525">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41" name="object 12">
              <a:extLst>
                <a:ext uri="{FF2B5EF4-FFF2-40B4-BE49-F238E27FC236}">
                  <a16:creationId xmlns:a16="http://schemas.microsoft.com/office/drawing/2014/main" id="{D4B6580D-C84F-C521-9BDD-3AAA9A412756}"/>
                </a:ext>
              </a:extLst>
            </p:cNvPr>
            <p:cNvSpPr/>
            <p:nvPr/>
          </p:nvSpPr>
          <p:spPr>
            <a:xfrm>
              <a:off x="551687" y="140206"/>
              <a:ext cx="1189990" cy="1369695"/>
            </a:xfrm>
            <a:custGeom>
              <a:avLst/>
              <a:gdLst/>
              <a:ahLst/>
              <a:cxnLst/>
              <a:rect l="l" t="t" r="r" b="b"/>
              <a:pathLst>
                <a:path w="1189989" h="1369695">
                  <a:moveTo>
                    <a:pt x="0" y="1028344"/>
                  </a:moveTo>
                  <a:lnTo>
                    <a:pt x="25" y="344716"/>
                  </a:lnTo>
                  <a:lnTo>
                    <a:pt x="596950" y="0"/>
                  </a:lnTo>
                  <a:lnTo>
                    <a:pt x="1189901" y="341198"/>
                  </a:lnTo>
                  <a:lnTo>
                    <a:pt x="1189875" y="1024826"/>
                  </a:lnTo>
                  <a:lnTo>
                    <a:pt x="592950" y="1369542"/>
                  </a:lnTo>
                  <a:lnTo>
                    <a:pt x="0" y="1028344"/>
                  </a:lnTo>
                  <a:close/>
                </a:path>
              </a:pathLst>
            </a:custGeom>
            <a:ln w="9525">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42" name="object 13">
              <a:extLst>
                <a:ext uri="{FF2B5EF4-FFF2-40B4-BE49-F238E27FC236}">
                  <a16:creationId xmlns:a16="http://schemas.microsoft.com/office/drawing/2014/main" id="{CEFDCA7C-95B6-349C-10B9-F4AFDD39EB68}"/>
                </a:ext>
              </a:extLst>
            </p:cNvPr>
            <p:cNvSpPr/>
            <p:nvPr/>
          </p:nvSpPr>
          <p:spPr>
            <a:xfrm>
              <a:off x="1740407" y="140206"/>
              <a:ext cx="1188720" cy="1369695"/>
            </a:xfrm>
            <a:custGeom>
              <a:avLst/>
              <a:gdLst/>
              <a:ahLst/>
              <a:cxnLst/>
              <a:rect l="l" t="t" r="r" b="b"/>
              <a:pathLst>
                <a:path w="1188720" h="1369695">
                  <a:moveTo>
                    <a:pt x="0" y="1028344"/>
                  </a:moveTo>
                  <a:lnTo>
                    <a:pt x="25" y="344716"/>
                  </a:lnTo>
                  <a:lnTo>
                    <a:pt x="596188" y="0"/>
                  </a:lnTo>
                  <a:lnTo>
                    <a:pt x="1188377" y="341198"/>
                  </a:lnTo>
                  <a:lnTo>
                    <a:pt x="1188351" y="1024826"/>
                  </a:lnTo>
                  <a:lnTo>
                    <a:pt x="592188" y="1369542"/>
                  </a:lnTo>
                  <a:lnTo>
                    <a:pt x="0" y="1028344"/>
                  </a:lnTo>
                  <a:close/>
                </a:path>
              </a:pathLst>
            </a:custGeom>
            <a:ln w="9524">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43" name="object 14">
              <a:extLst>
                <a:ext uri="{FF2B5EF4-FFF2-40B4-BE49-F238E27FC236}">
                  <a16:creationId xmlns:a16="http://schemas.microsoft.com/office/drawing/2014/main" id="{656E2859-CC88-497A-AE9B-B631CD561958}"/>
                </a:ext>
              </a:extLst>
            </p:cNvPr>
            <p:cNvSpPr/>
            <p:nvPr/>
          </p:nvSpPr>
          <p:spPr>
            <a:xfrm>
              <a:off x="2927604" y="140206"/>
              <a:ext cx="1188720" cy="1369695"/>
            </a:xfrm>
            <a:custGeom>
              <a:avLst/>
              <a:gdLst/>
              <a:ahLst/>
              <a:cxnLst/>
              <a:rect l="l" t="t" r="r" b="b"/>
              <a:pathLst>
                <a:path w="1188720" h="1369695">
                  <a:moveTo>
                    <a:pt x="0" y="1028344"/>
                  </a:moveTo>
                  <a:lnTo>
                    <a:pt x="25" y="344716"/>
                  </a:lnTo>
                  <a:lnTo>
                    <a:pt x="596188" y="0"/>
                  </a:lnTo>
                  <a:lnTo>
                    <a:pt x="1188377" y="341198"/>
                  </a:lnTo>
                  <a:lnTo>
                    <a:pt x="1188351" y="1024826"/>
                  </a:lnTo>
                  <a:lnTo>
                    <a:pt x="592188" y="1369542"/>
                  </a:lnTo>
                  <a:lnTo>
                    <a:pt x="0" y="1028344"/>
                  </a:lnTo>
                  <a:close/>
                </a:path>
              </a:pathLst>
            </a:custGeom>
            <a:ln w="9524">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44" name="object 15">
              <a:extLst>
                <a:ext uri="{FF2B5EF4-FFF2-40B4-BE49-F238E27FC236}">
                  <a16:creationId xmlns:a16="http://schemas.microsoft.com/office/drawing/2014/main" id="{3D948394-D492-71DF-7CB3-6EE90E41CB9A}"/>
                </a:ext>
              </a:extLst>
            </p:cNvPr>
            <p:cNvSpPr/>
            <p:nvPr/>
          </p:nvSpPr>
          <p:spPr>
            <a:xfrm>
              <a:off x="0" y="839724"/>
              <a:ext cx="553085" cy="1321435"/>
            </a:xfrm>
            <a:custGeom>
              <a:avLst/>
              <a:gdLst/>
              <a:ahLst/>
              <a:cxnLst/>
              <a:rect l="l" t="t" r="r" b="b"/>
              <a:pathLst>
                <a:path w="553085" h="1321435">
                  <a:moveTo>
                    <a:pt x="0" y="0"/>
                  </a:moveTo>
                  <a:lnTo>
                    <a:pt x="553072" y="318084"/>
                  </a:lnTo>
                  <a:lnTo>
                    <a:pt x="553046" y="1001776"/>
                  </a:lnTo>
                  <a:lnTo>
                    <a:pt x="0" y="1320977"/>
                  </a:lnTo>
                </a:path>
              </a:pathLst>
            </a:custGeom>
            <a:ln w="9525">
              <a:solidFill>
                <a:srgbClr val="E8EBEE"/>
              </a:solidFill>
            </a:ln>
          </p:spPr>
          <p:txBody>
            <a:bodyPr wrap="square" lIns="0" tIns="0" rIns="0" bIns="0" rtlCol="0"/>
            <a:lstStyle/>
            <a:p>
              <a:pPr defTabSz="1219170">
                <a:defRPr/>
              </a:pPr>
              <a:endParaRPr sz="2400" kern="0" dirty="0">
                <a:solidFill>
                  <a:sysClr val="windowText" lastClr="000000"/>
                </a:solidFill>
              </a:endParaRPr>
            </a:p>
          </p:txBody>
        </p:sp>
        <p:sp>
          <p:nvSpPr>
            <p:cNvPr id="45" name="object 16">
              <a:extLst>
                <a:ext uri="{FF2B5EF4-FFF2-40B4-BE49-F238E27FC236}">
                  <a16:creationId xmlns:a16="http://schemas.microsoft.com/office/drawing/2014/main" id="{69D416D6-8658-C600-583A-F0AD6ADAF46B}"/>
                </a:ext>
              </a:extLst>
            </p:cNvPr>
            <p:cNvSpPr/>
            <p:nvPr/>
          </p:nvSpPr>
          <p:spPr>
            <a:xfrm>
              <a:off x="551687" y="1514854"/>
              <a:ext cx="1188720" cy="1369695"/>
            </a:xfrm>
            <a:custGeom>
              <a:avLst/>
              <a:gdLst/>
              <a:ahLst/>
              <a:cxnLst/>
              <a:rect l="l" t="t" r="r" b="b"/>
              <a:pathLst>
                <a:path w="1188720" h="1369695">
                  <a:moveTo>
                    <a:pt x="0" y="1028344"/>
                  </a:moveTo>
                  <a:lnTo>
                    <a:pt x="25" y="344716"/>
                  </a:lnTo>
                  <a:lnTo>
                    <a:pt x="596188" y="0"/>
                  </a:lnTo>
                  <a:lnTo>
                    <a:pt x="1188377" y="341198"/>
                  </a:lnTo>
                  <a:lnTo>
                    <a:pt x="1188351" y="1024826"/>
                  </a:lnTo>
                  <a:lnTo>
                    <a:pt x="592188" y="1369542"/>
                  </a:lnTo>
                  <a:lnTo>
                    <a:pt x="0" y="1028344"/>
                  </a:lnTo>
                  <a:close/>
                </a:path>
              </a:pathLst>
            </a:custGeom>
            <a:ln w="9524">
              <a:solidFill>
                <a:srgbClr val="E8EBEE"/>
              </a:solidFill>
            </a:ln>
          </p:spPr>
          <p:txBody>
            <a:bodyPr wrap="square" lIns="0" tIns="0" rIns="0" bIns="0" rtlCol="0"/>
            <a:lstStyle/>
            <a:p>
              <a:pPr defTabSz="1219170">
                <a:defRPr/>
              </a:pPr>
              <a:endParaRPr sz="2400" kern="0" dirty="0">
                <a:solidFill>
                  <a:sysClr val="windowText" lastClr="000000"/>
                </a:solidFill>
              </a:endParaRPr>
            </a:p>
          </p:txBody>
        </p:sp>
        <p:sp>
          <p:nvSpPr>
            <p:cNvPr id="46" name="object 17">
              <a:extLst>
                <a:ext uri="{FF2B5EF4-FFF2-40B4-BE49-F238E27FC236}">
                  <a16:creationId xmlns:a16="http://schemas.microsoft.com/office/drawing/2014/main" id="{31B51B7E-0E6E-9AB3-F506-6F594665991D}"/>
                </a:ext>
              </a:extLst>
            </p:cNvPr>
            <p:cNvSpPr/>
            <p:nvPr/>
          </p:nvSpPr>
          <p:spPr>
            <a:xfrm>
              <a:off x="1738883" y="1514854"/>
              <a:ext cx="1188720" cy="1369695"/>
            </a:xfrm>
            <a:custGeom>
              <a:avLst/>
              <a:gdLst/>
              <a:ahLst/>
              <a:cxnLst/>
              <a:rect l="l" t="t" r="r" b="b"/>
              <a:pathLst>
                <a:path w="1188720" h="1369695">
                  <a:moveTo>
                    <a:pt x="0" y="1028344"/>
                  </a:moveTo>
                  <a:lnTo>
                    <a:pt x="25" y="344716"/>
                  </a:lnTo>
                  <a:lnTo>
                    <a:pt x="596188" y="0"/>
                  </a:lnTo>
                  <a:lnTo>
                    <a:pt x="1188377" y="341198"/>
                  </a:lnTo>
                  <a:lnTo>
                    <a:pt x="1188351" y="1024826"/>
                  </a:lnTo>
                  <a:lnTo>
                    <a:pt x="592188" y="1369542"/>
                  </a:lnTo>
                  <a:lnTo>
                    <a:pt x="0" y="1028344"/>
                  </a:lnTo>
                  <a:close/>
                </a:path>
              </a:pathLst>
            </a:custGeom>
            <a:ln w="9524">
              <a:solidFill>
                <a:srgbClr val="E8EBEE"/>
              </a:solidFill>
            </a:ln>
          </p:spPr>
          <p:txBody>
            <a:bodyPr wrap="square" lIns="0" tIns="0" rIns="0" bIns="0" rtlCol="0"/>
            <a:lstStyle/>
            <a:p>
              <a:pPr defTabSz="1219170">
                <a:defRPr/>
              </a:pPr>
              <a:endParaRPr sz="2400" kern="0" dirty="0">
                <a:solidFill>
                  <a:sysClr val="windowText" lastClr="000000"/>
                </a:solidFill>
              </a:endParaRPr>
            </a:p>
          </p:txBody>
        </p:sp>
        <p:sp>
          <p:nvSpPr>
            <p:cNvPr id="47" name="object 18">
              <a:extLst>
                <a:ext uri="{FF2B5EF4-FFF2-40B4-BE49-F238E27FC236}">
                  <a16:creationId xmlns:a16="http://schemas.microsoft.com/office/drawing/2014/main" id="{69A2075F-AEEA-1ED6-991F-AF59ED2A2DF8}"/>
                </a:ext>
              </a:extLst>
            </p:cNvPr>
            <p:cNvSpPr/>
            <p:nvPr/>
          </p:nvSpPr>
          <p:spPr>
            <a:xfrm>
              <a:off x="2926079" y="1514854"/>
              <a:ext cx="1189990" cy="1369695"/>
            </a:xfrm>
            <a:custGeom>
              <a:avLst/>
              <a:gdLst/>
              <a:ahLst/>
              <a:cxnLst/>
              <a:rect l="l" t="t" r="r" b="b"/>
              <a:pathLst>
                <a:path w="1189989" h="1369695">
                  <a:moveTo>
                    <a:pt x="0" y="1028344"/>
                  </a:moveTo>
                  <a:lnTo>
                    <a:pt x="25" y="344716"/>
                  </a:lnTo>
                  <a:lnTo>
                    <a:pt x="596950" y="0"/>
                  </a:lnTo>
                  <a:lnTo>
                    <a:pt x="1189901" y="341198"/>
                  </a:lnTo>
                  <a:lnTo>
                    <a:pt x="1189875" y="1024826"/>
                  </a:lnTo>
                  <a:lnTo>
                    <a:pt x="592950" y="1369542"/>
                  </a:lnTo>
                  <a:lnTo>
                    <a:pt x="0" y="1028344"/>
                  </a:lnTo>
                  <a:close/>
                </a:path>
              </a:pathLst>
            </a:custGeom>
            <a:ln w="9525">
              <a:solidFill>
                <a:srgbClr val="D1D6DF"/>
              </a:solidFill>
            </a:ln>
          </p:spPr>
          <p:txBody>
            <a:bodyPr wrap="square" lIns="0" tIns="0" rIns="0" bIns="0" rtlCol="0"/>
            <a:lstStyle/>
            <a:p>
              <a:pPr defTabSz="1219170">
                <a:defRPr/>
              </a:pPr>
              <a:endParaRPr sz="2400" kern="0" dirty="0">
                <a:solidFill>
                  <a:sysClr val="windowText" lastClr="000000"/>
                </a:solidFill>
              </a:endParaRPr>
            </a:p>
          </p:txBody>
        </p:sp>
        <p:sp>
          <p:nvSpPr>
            <p:cNvPr id="48" name="object 19">
              <a:extLst>
                <a:ext uri="{FF2B5EF4-FFF2-40B4-BE49-F238E27FC236}">
                  <a16:creationId xmlns:a16="http://schemas.microsoft.com/office/drawing/2014/main" id="{2C007D32-3C3D-E07E-6ED4-FF43D2FFAA6A}"/>
                </a:ext>
              </a:extLst>
            </p:cNvPr>
            <p:cNvSpPr/>
            <p:nvPr/>
          </p:nvSpPr>
          <p:spPr>
            <a:xfrm>
              <a:off x="0" y="1167377"/>
              <a:ext cx="1143000" cy="1369695"/>
            </a:xfrm>
            <a:custGeom>
              <a:avLst/>
              <a:gdLst/>
              <a:ahLst/>
              <a:cxnLst/>
              <a:rect l="l" t="t" r="r" b="b"/>
              <a:pathLst>
                <a:path w="1143000" h="1369695">
                  <a:moveTo>
                    <a:pt x="0" y="317614"/>
                  </a:moveTo>
                  <a:lnTo>
                    <a:pt x="549884" y="0"/>
                  </a:lnTo>
                  <a:lnTo>
                    <a:pt x="1142720" y="341198"/>
                  </a:lnTo>
                  <a:lnTo>
                    <a:pt x="1142695" y="1024826"/>
                  </a:lnTo>
                  <a:lnTo>
                    <a:pt x="545884" y="1369542"/>
                  </a:lnTo>
                  <a:lnTo>
                    <a:pt x="0" y="1055370"/>
                  </a:lnTo>
                </a:path>
              </a:pathLst>
            </a:custGeom>
            <a:ln w="9525">
              <a:solidFill>
                <a:srgbClr val="E8EBEE"/>
              </a:solidFill>
            </a:ln>
          </p:spPr>
          <p:txBody>
            <a:bodyPr wrap="square" lIns="0" tIns="0" rIns="0" bIns="0" rtlCol="0"/>
            <a:lstStyle/>
            <a:p>
              <a:pPr defTabSz="1219170">
                <a:defRPr/>
              </a:pPr>
              <a:endParaRPr sz="2400" kern="0" dirty="0">
                <a:solidFill>
                  <a:sysClr val="windowText" lastClr="000000"/>
                </a:solidFill>
              </a:endParaRPr>
            </a:p>
          </p:txBody>
        </p:sp>
        <p:sp>
          <p:nvSpPr>
            <p:cNvPr id="49" name="object 20">
              <a:extLst>
                <a:ext uri="{FF2B5EF4-FFF2-40B4-BE49-F238E27FC236}">
                  <a16:creationId xmlns:a16="http://schemas.microsoft.com/office/drawing/2014/main" id="{288D85EB-4E5B-76ED-FCCB-CB536BB14C7D}"/>
                </a:ext>
              </a:extLst>
            </p:cNvPr>
            <p:cNvSpPr/>
            <p:nvPr/>
          </p:nvSpPr>
          <p:spPr>
            <a:xfrm>
              <a:off x="0" y="1850133"/>
              <a:ext cx="1120140" cy="1369695"/>
            </a:xfrm>
            <a:custGeom>
              <a:avLst/>
              <a:gdLst/>
              <a:ahLst/>
              <a:cxnLst/>
              <a:rect l="l" t="t" r="r" b="b"/>
              <a:pathLst>
                <a:path w="1120140" h="1369695">
                  <a:moveTo>
                    <a:pt x="0" y="304736"/>
                  </a:moveTo>
                  <a:lnTo>
                    <a:pt x="527304" y="0"/>
                  </a:lnTo>
                  <a:lnTo>
                    <a:pt x="1119809" y="341198"/>
                  </a:lnTo>
                  <a:lnTo>
                    <a:pt x="1119784" y="1024826"/>
                  </a:lnTo>
                  <a:lnTo>
                    <a:pt x="523303" y="1369542"/>
                  </a:lnTo>
                  <a:lnTo>
                    <a:pt x="0" y="1068197"/>
                  </a:lnTo>
                </a:path>
              </a:pathLst>
            </a:custGeom>
            <a:ln w="9525">
              <a:solidFill>
                <a:srgbClr val="E8EBEE"/>
              </a:solidFill>
            </a:ln>
          </p:spPr>
          <p:txBody>
            <a:bodyPr wrap="square" lIns="0" tIns="0" rIns="0" bIns="0" rtlCol="0"/>
            <a:lstStyle/>
            <a:p>
              <a:pPr defTabSz="1219170">
                <a:defRPr/>
              </a:pPr>
              <a:endParaRPr sz="2400" kern="0" dirty="0">
                <a:solidFill>
                  <a:sysClr val="windowText" lastClr="000000"/>
                </a:solidFill>
              </a:endParaRPr>
            </a:p>
          </p:txBody>
        </p:sp>
      </p:grpSp>
      <p:pic>
        <p:nvPicPr>
          <p:cNvPr id="2" name="object 2"/>
          <p:cNvPicPr/>
          <p:nvPr/>
        </p:nvPicPr>
        <p:blipFill>
          <a:blip r:embed="rId2" cstate="print"/>
          <a:stretch>
            <a:fillRect/>
          </a:stretch>
        </p:blipFill>
        <p:spPr>
          <a:xfrm>
            <a:off x="8485631" y="1"/>
            <a:ext cx="3706367" cy="1389887"/>
          </a:xfrm>
          <a:prstGeom prst="rect">
            <a:avLst/>
          </a:prstGeom>
        </p:spPr>
      </p:pic>
      <p:pic>
        <p:nvPicPr>
          <p:cNvPr id="3" name="object 3"/>
          <p:cNvPicPr/>
          <p:nvPr/>
        </p:nvPicPr>
        <p:blipFill>
          <a:blip r:embed="rId3" cstate="print"/>
          <a:stretch>
            <a:fillRect/>
          </a:stretch>
        </p:blipFill>
        <p:spPr>
          <a:xfrm>
            <a:off x="11106911" y="6421121"/>
            <a:ext cx="841247" cy="156463"/>
          </a:xfrm>
          <a:prstGeom prst="rect">
            <a:avLst/>
          </a:prstGeom>
        </p:spPr>
      </p:pic>
      <p:grpSp>
        <p:nvGrpSpPr>
          <p:cNvPr id="24" name="object 24"/>
          <p:cNvGrpSpPr/>
          <p:nvPr/>
        </p:nvGrpSpPr>
        <p:grpSpPr>
          <a:xfrm>
            <a:off x="272627" y="145180"/>
            <a:ext cx="8072120" cy="714587"/>
            <a:chOff x="1554733" y="821689"/>
            <a:chExt cx="6054090" cy="535940"/>
          </a:xfrm>
        </p:grpSpPr>
        <p:sp>
          <p:nvSpPr>
            <p:cNvPr id="25" name="object 25"/>
            <p:cNvSpPr/>
            <p:nvPr/>
          </p:nvSpPr>
          <p:spPr>
            <a:xfrm>
              <a:off x="1566671" y="833627"/>
              <a:ext cx="6028690" cy="510540"/>
            </a:xfrm>
            <a:custGeom>
              <a:avLst/>
              <a:gdLst/>
              <a:ahLst/>
              <a:cxnLst/>
              <a:rect l="l" t="t" r="r" b="b"/>
              <a:pathLst>
                <a:path w="6028690" h="510540">
                  <a:moveTo>
                    <a:pt x="6028563" y="0"/>
                  </a:moveTo>
                  <a:lnTo>
                    <a:pt x="0" y="0"/>
                  </a:lnTo>
                  <a:lnTo>
                    <a:pt x="0" y="510286"/>
                  </a:lnTo>
                  <a:lnTo>
                    <a:pt x="6028563" y="510286"/>
                  </a:lnTo>
                  <a:lnTo>
                    <a:pt x="6028563" y="0"/>
                  </a:lnTo>
                  <a:close/>
                </a:path>
              </a:pathLst>
            </a:custGeom>
            <a:solidFill>
              <a:srgbClr val="050069"/>
            </a:solidFill>
          </p:spPr>
          <p:txBody>
            <a:bodyPr wrap="square" lIns="0" tIns="0" rIns="0" bIns="0" rtlCol="0"/>
            <a:lstStyle/>
            <a:p>
              <a:pPr defTabSz="1219170">
                <a:defRPr/>
              </a:pPr>
              <a:endParaRPr sz="2400" kern="0" dirty="0">
                <a:solidFill>
                  <a:sysClr val="windowText" lastClr="000000"/>
                </a:solidFill>
              </a:endParaRPr>
            </a:p>
          </p:txBody>
        </p:sp>
        <p:sp>
          <p:nvSpPr>
            <p:cNvPr id="26" name="object 26"/>
            <p:cNvSpPr/>
            <p:nvPr/>
          </p:nvSpPr>
          <p:spPr>
            <a:xfrm>
              <a:off x="1567433" y="834389"/>
              <a:ext cx="6028690" cy="510540"/>
            </a:xfrm>
            <a:custGeom>
              <a:avLst/>
              <a:gdLst/>
              <a:ahLst/>
              <a:cxnLst/>
              <a:rect l="l" t="t" r="r" b="b"/>
              <a:pathLst>
                <a:path w="6028690" h="510540">
                  <a:moveTo>
                    <a:pt x="0" y="0"/>
                  </a:moveTo>
                  <a:lnTo>
                    <a:pt x="6028563" y="0"/>
                  </a:lnTo>
                  <a:lnTo>
                    <a:pt x="6028563" y="510286"/>
                  </a:lnTo>
                  <a:lnTo>
                    <a:pt x="0" y="510286"/>
                  </a:lnTo>
                  <a:lnTo>
                    <a:pt x="0" y="0"/>
                  </a:lnTo>
                  <a:close/>
                </a:path>
              </a:pathLst>
            </a:custGeom>
            <a:ln w="25400">
              <a:solidFill>
                <a:srgbClr val="050069"/>
              </a:solidFill>
            </a:ln>
          </p:spPr>
          <p:txBody>
            <a:bodyPr wrap="square" lIns="0" tIns="0" rIns="0" bIns="0" rtlCol="0"/>
            <a:lstStyle/>
            <a:p>
              <a:pPr defTabSz="1219170">
                <a:defRPr/>
              </a:pPr>
              <a:endParaRPr sz="2400" kern="0" dirty="0">
                <a:solidFill>
                  <a:sysClr val="windowText" lastClr="000000"/>
                </a:solidFill>
              </a:endParaRPr>
            </a:p>
          </p:txBody>
        </p:sp>
      </p:grpSp>
      <p:sp>
        <p:nvSpPr>
          <p:cNvPr id="27" name="object 27"/>
          <p:cNvSpPr txBox="1">
            <a:spLocks noGrp="1"/>
          </p:cNvSpPr>
          <p:nvPr>
            <p:ph type="title"/>
          </p:nvPr>
        </p:nvSpPr>
        <p:spPr>
          <a:xfrm>
            <a:off x="272627" y="321158"/>
            <a:ext cx="8004387" cy="386430"/>
          </a:xfrm>
          <a:prstGeom prst="rect">
            <a:avLst/>
          </a:prstGeom>
        </p:spPr>
        <p:txBody>
          <a:bodyPr vert="horz" wrap="square" lIns="0" tIns="16933" rIns="0" bIns="0" rtlCol="0">
            <a:spAutoFit/>
          </a:bodyPr>
          <a:lstStyle/>
          <a:p>
            <a:pPr marL="847" algn="ctr">
              <a:spcBef>
                <a:spcPts val="133"/>
              </a:spcBef>
            </a:pPr>
            <a:r>
              <a:rPr lang="en-US" sz="2400" b="1" dirty="0">
                <a:solidFill>
                  <a:srgbClr val="FFFFFF"/>
                </a:solidFill>
              </a:rPr>
              <a:t>Clear Options &amp; Clear Guard Rx</a:t>
            </a:r>
            <a:endParaRPr sz="2400" b="1" dirty="0"/>
          </a:p>
        </p:txBody>
      </p:sp>
      <p:sp>
        <p:nvSpPr>
          <p:cNvPr id="28" name="object 28"/>
          <p:cNvSpPr txBox="1">
            <a:spLocks noGrp="1"/>
          </p:cNvSpPr>
          <p:nvPr>
            <p:ph type="sldNum" sz="quarter" idx="7"/>
          </p:nvPr>
        </p:nvSpPr>
        <p:spPr>
          <a:xfrm>
            <a:off x="322977" y="8607588"/>
            <a:ext cx="3338124" cy="132515"/>
          </a:xfrm>
          <a:prstGeom prst="rect">
            <a:avLst/>
          </a:prstGeom>
        </p:spPr>
        <p:txBody>
          <a:bodyPr vert="horz" wrap="square" lIns="0" tIns="9313" rIns="0" bIns="0" rtlCol="0">
            <a:spAutoFit/>
          </a:bodyPr>
          <a:lstStyle/>
          <a:p>
            <a:pPr marL="50799" defTabSz="1219170">
              <a:spcBef>
                <a:spcPts val="73"/>
              </a:spcBef>
              <a:defRPr/>
            </a:pPr>
            <a:fld id="{81D60167-4931-47E6-BA6A-407CBD079E47}" type="slidenum">
              <a:rPr kern="0" spc="-33" dirty="0"/>
              <a:pPr marL="50799" defTabSz="1219170">
                <a:spcBef>
                  <a:spcPts val="73"/>
                </a:spcBef>
                <a:defRPr/>
              </a:pPr>
              <a:t>26</a:t>
            </a:fld>
            <a:endParaRPr kern="0" spc="-33" dirty="0"/>
          </a:p>
        </p:txBody>
      </p:sp>
      <p:sp>
        <p:nvSpPr>
          <p:cNvPr id="29" name="object 29"/>
          <p:cNvSpPr txBox="1">
            <a:spLocks noGrp="1"/>
          </p:cNvSpPr>
          <p:nvPr>
            <p:ph type="ftr" sz="quarter" idx="5"/>
          </p:nvPr>
        </p:nvSpPr>
        <p:spPr>
          <a:xfrm>
            <a:off x="11733921" y="8619645"/>
            <a:ext cx="2903564" cy="132515"/>
          </a:xfrm>
          <a:prstGeom prst="rect">
            <a:avLst/>
          </a:prstGeom>
        </p:spPr>
        <p:txBody>
          <a:bodyPr vert="horz" wrap="square" lIns="0" tIns="9313" rIns="0" bIns="0" rtlCol="0">
            <a:spAutoFit/>
          </a:bodyPr>
          <a:lstStyle/>
          <a:p>
            <a:pPr marL="16933" defTabSz="1219170">
              <a:spcBef>
                <a:spcPts val="73"/>
              </a:spcBef>
              <a:defRPr/>
            </a:pPr>
            <a:r>
              <a:rPr kern="0" spc="-13" dirty="0"/>
              <a:t>Proprietary</a:t>
            </a:r>
            <a:r>
              <a:rPr kern="0" spc="-53" dirty="0"/>
              <a:t> </a:t>
            </a:r>
            <a:r>
              <a:rPr kern="0" dirty="0"/>
              <a:t>and</a:t>
            </a:r>
            <a:r>
              <a:rPr kern="0" spc="7" dirty="0"/>
              <a:t> </a:t>
            </a:r>
            <a:r>
              <a:rPr kern="0" dirty="0"/>
              <a:t>Confidential</a:t>
            </a:r>
            <a:r>
              <a:rPr kern="0" spc="207" dirty="0"/>
              <a:t> </a:t>
            </a:r>
            <a:r>
              <a:rPr kern="0" dirty="0"/>
              <a:t>©</a:t>
            </a:r>
            <a:r>
              <a:rPr kern="0" spc="-13" dirty="0"/>
              <a:t> </a:t>
            </a:r>
            <a:r>
              <a:rPr kern="0" dirty="0"/>
              <a:t>2023</a:t>
            </a:r>
            <a:r>
              <a:rPr kern="0" spc="20" dirty="0"/>
              <a:t> </a:t>
            </a:r>
            <a:r>
              <a:rPr kern="0" dirty="0"/>
              <a:t>Truveris, </a:t>
            </a:r>
            <a:r>
              <a:rPr kern="0" spc="-27" dirty="0"/>
              <a:t>Inc.</a:t>
            </a:r>
          </a:p>
        </p:txBody>
      </p:sp>
      <p:pic>
        <p:nvPicPr>
          <p:cNvPr id="5" name="Picture 4">
            <a:extLst>
              <a:ext uri="{FF2B5EF4-FFF2-40B4-BE49-F238E27FC236}">
                <a16:creationId xmlns:a16="http://schemas.microsoft.com/office/drawing/2014/main" id="{E604008B-90BD-0ACC-B021-59839D5A1D23}"/>
              </a:ext>
            </a:extLst>
          </p:cNvPr>
          <p:cNvPicPr>
            <a:picLocks noChangeAspect="1"/>
          </p:cNvPicPr>
          <p:nvPr/>
        </p:nvPicPr>
        <p:blipFill>
          <a:blip r:embed="rId4"/>
          <a:stretch>
            <a:fillRect/>
          </a:stretch>
        </p:blipFill>
        <p:spPr>
          <a:xfrm>
            <a:off x="289560" y="945551"/>
            <a:ext cx="11902440" cy="5316368"/>
          </a:xfrm>
          <a:prstGeom prst="rect">
            <a:avLst/>
          </a:prstGeom>
        </p:spPr>
      </p:pic>
    </p:spTree>
    <p:extLst>
      <p:ext uri="{BB962C8B-B14F-4D97-AF65-F5344CB8AC3E}">
        <p14:creationId xmlns:p14="http://schemas.microsoft.com/office/powerpoint/2010/main" val="2707810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CA9E1F0-807B-BECF-5D14-99C2E05FD182}"/>
              </a:ext>
            </a:extLst>
          </p:cNvPr>
          <p:cNvSpPr/>
          <p:nvPr/>
        </p:nvSpPr>
        <p:spPr>
          <a:xfrm>
            <a:off x="0" y="0"/>
            <a:ext cx="3993600" cy="6858000"/>
          </a:xfrm>
          <a:prstGeom prst="rect">
            <a:avLst/>
          </a:prstGeom>
          <a:solidFill>
            <a:srgbClr val="F2F2F2">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prstClr val="white"/>
              </a:solidFill>
              <a:latin typeface="Calibri"/>
            </a:endParaRPr>
          </a:p>
        </p:txBody>
      </p:sp>
      <p:sp>
        <p:nvSpPr>
          <p:cNvPr id="2" name="object 2"/>
          <p:cNvSpPr txBox="1"/>
          <p:nvPr/>
        </p:nvSpPr>
        <p:spPr>
          <a:xfrm>
            <a:off x="215833" y="1057411"/>
            <a:ext cx="3538775" cy="4546736"/>
          </a:xfrm>
          <a:prstGeom prst="rect">
            <a:avLst/>
          </a:prstGeom>
        </p:spPr>
        <p:txBody>
          <a:bodyPr vert="horz" wrap="square" lIns="0" tIns="16933" rIns="0" bIns="0" rtlCol="0">
            <a:spAutoFit/>
          </a:bodyPr>
          <a:lstStyle/>
          <a:p>
            <a:pPr marL="16933" defTabSz="1219170">
              <a:spcBef>
                <a:spcPts val="133"/>
              </a:spcBef>
              <a:defRPr/>
            </a:pPr>
            <a:r>
              <a:rPr sz="2667" kern="0" spc="-13">
                <a:solidFill>
                  <a:srgbClr val="13289B"/>
                </a:solidFill>
                <a:latin typeface="Century Schoolbook"/>
                <a:ea typeface="+mj-ea"/>
              </a:rPr>
              <a:t>Optimize Contracts</a:t>
            </a:r>
            <a:endParaRPr lang="en-US" sz="2667" kern="0" spc="-13">
              <a:solidFill>
                <a:srgbClr val="13289B"/>
              </a:solidFill>
              <a:latin typeface="Century Schoolbook"/>
              <a:ea typeface="+mj-ea"/>
            </a:endParaRPr>
          </a:p>
          <a:p>
            <a:pPr marL="16933" defTabSz="1219170">
              <a:spcBef>
                <a:spcPts val="133"/>
              </a:spcBef>
              <a:defRPr/>
            </a:pPr>
            <a:r>
              <a:rPr sz="2667" kern="0" spc="-13">
                <a:solidFill>
                  <a:srgbClr val="13289B"/>
                </a:solidFill>
                <a:latin typeface="Century Schoolbook"/>
                <a:ea typeface="+mj-ea"/>
              </a:rPr>
              <a:t>and Maximize Savings</a:t>
            </a:r>
            <a:endParaRPr lang="en-US" sz="2667" kern="0" spc="-13">
              <a:solidFill>
                <a:srgbClr val="13289B"/>
              </a:solidFill>
              <a:latin typeface="Century Schoolbook"/>
              <a:ea typeface="+mj-ea"/>
            </a:endParaRPr>
          </a:p>
          <a:p>
            <a:pPr marL="16933" defTabSz="1219170">
              <a:spcBef>
                <a:spcPts val="133"/>
              </a:spcBef>
              <a:defRPr/>
            </a:pPr>
            <a:endParaRPr lang="en-US" sz="1467" kern="0">
              <a:solidFill>
                <a:sysClr val="windowText" lastClr="000000"/>
              </a:solidFill>
              <a:latin typeface="Roboto Lt"/>
              <a:cs typeface="Roboto Lt"/>
            </a:endParaRPr>
          </a:p>
          <a:p>
            <a:pPr marL="198962" indent="-182029" defTabSz="1219170">
              <a:spcBef>
                <a:spcPts val="7"/>
              </a:spcBef>
              <a:spcAft>
                <a:spcPts val="800"/>
              </a:spcAft>
              <a:buClr>
                <a:srgbClr val="13289B"/>
              </a:buClr>
              <a:buSzPct val="150000"/>
              <a:buFont typeface="Arial"/>
              <a:buChar char="•"/>
              <a:tabLst>
                <a:tab pos="198962" algn="l"/>
              </a:tabLst>
              <a:defRPr/>
            </a:pP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Easy</a:t>
            </a:r>
            <a:r>
              <a:rPr sz="1600" kern="0" spc="-4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access</a:t>
            </a:r>
            <a:r>
              <a:rPr sz="1600" kern="0" spc="-6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to</a:t>
            </a:r>
            <a:r>
              <a:rPr sz="16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lang="en-US" sz="16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pre-negotiated </a:t>
            </a:r>
            <a:r>
              <a:rPr sz="16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transparent,</a:t>
            </a:r>
            <a:r>
              <a:rPr sz="1600" kern="0" spc="-8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competitive</a:t>
            </a:r>
            <a:r>
              <a:rPr sz="1600" kern="0" spc="5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PBM</a:t>
            </a:r>
            <a:r>
              <a:rPr sz="16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offers</a:t>
            </a:r>
            <a:endParaRPr lang="en-US"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endParaRPr>
          </a:p>
          <a:p>
            <a:pPr marL="198962" indent="-182029" defTabSz="1219170">
              <a:spcBef>
                <a:spcPts val="667"/>
              </a:spcBef>
              <a:spcAft>
                <a:spcPts val="800"/>
              </a:spcAft>
              <a:buClr>
                <a:srgbClr val="13289B"/>
              </a:buClr>
              <a:buSzPct val="150000"/>
              <a:buFont typeface="Arial"/>
              <a:buChar char="•"/>
              <a:tabLst>
                <a:tab pos="198962" algn="l"/>
              </a:tabLst>
              <a:defRPr/>
            </a:pP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Objective,</a:t>
            </a:r>
            <a:r>
              <a:rPr sz="1600" kern="0" spc="-4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data-</a:t>
            </a:r>
            <a:r>
              <a:rPr sz="16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driven</a:t>
            </a:r>
            <a:r>
              <a:rPr sz="1600" kern="0" spc="-7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6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procurement</a:t>
            </a:r>
            <a:endParaRPr lang="en-US"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endParaRPr>
          </a:p>
          <a:p>
            <a:pPr marL="198962" indent="-182029" defTabSz="1219170">
              <a:spcBef>
                <a:spcPts val="660"/>
              </a:spcBef>
              <a:spcAft>
                <a:spcPts val="800"/>
              </a:spcAft>
              <a:buClr>
                <a:srgbClr val="13289B"/>
              </a:buClr>
              <a:buSzPct val="150000"/>
              <a:buFont typeface="Arial"/>
              <a:buChar char="•"/>
              <a:tabLst>
                <a:tab pos="198962" algn="l"/>
              </a:tabLst>
              <a:defRPr/>
            </a:pP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Unbiased</a:t>
            </a:r>
            <a:r>
              <a:rPr sz="1600" kern="0" spc="2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600" kern="0" spc="-2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side-</a:t>
            </a: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by-side</a:t>
            </a:r>
            <a:r>
              <a:rPr sz="1600" kern="0" spc="2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6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comparisons</a:t>
            </a:r>
            <a:endParaRPr lang="en-US"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endParaRPr>
          </a:p>
          <a:p>
            <a:pPr marL="198962" indent="-182029" defTabSz="1219170">
              <a:spcBef>
                <a:spcPts val="673"/>
              </a:spcBef>
              <a:spcAft>
                <a:spcPts val="800"/>
              </a:spcAft>
              <a:buClr>
                <a:srgbClr val="13289B"/>
              </a:buClr>
              <a:buSzPct val="150000"/>
              <a:buFont typeface="Arial"/>
              <a:buChar char="•"/>
              <a:tabLst>
                <a:tab pos="198962" algn="l"/>
              </a:tabLst>
              <a:defRPr/>
            </a:pP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Incumbent</a:t>
            </a:r>
            <a:r>
              <a:rPr lang="en-US" sz="1600" kern="0" spc="-8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a:t>
            </a:r>
            <a:r>
              <a:rPr sz="1600"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inclusive</a:t>
            </a:r>
            <a:r>
              <a:rPr sz="1600" kern="0" spc="47">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a:t>
            </a:r>
            <a:r>
              <a:rPr sz="16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solution</a:t>
            </a:r>
            <a:endParaRPr lang="en-US" sz="16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endParaRPr>
          </a:p>
          <a:p>
            <a:pPr marL="198962" indent="-182029" defTabSz="1219170">
              <a:spcBef>
                <a:spcPts val="673"/>
              </a:spcBef>
              <a:spcAft>
                <a:spcPts val="800"/>
              </a:spcAft>
              <a:buClr>
                <a:srgbClr val="13289B"/>
              </a:buClr>
              <a:buSzPct val="150000"/>
              <a:buFont typeface="Arial"/>
              <a:buChar char="•"/>
              <a:tabLst>
                <a:tab pos="198962" algn="l"/>
              </a:tabLst>
              <a:defRPr/>
            </a:pPr>
            <a:r>
              <a:rPr lang="en-US" sz="16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3-page analysis of each PBM that includes:</a:t>
            </a:r>
          </a:p>
          <a:p>
            <a:pPr marL="427556" lvl="1" indent="-228594" defTabSz="1219170">
              <a:buClr>
                <a:srgbClr val="13289B"/>
              </a:buClr>
              <a:buSzPct val="100000"/>
              <a:buFont typeface="Courier New" panose="02070309020205020404" pitchFamily="49" charset="0"/>
              <a:buChar char="o"/>
              <a:tabLst>
                <a:tab pos="537620" algn="l"/>
              </a:tabLst>
              <a:defRPr/>
            </a:pPr>
            <a:r>
              <a:rPr lang="en-US" sz="14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Financials</a:t>
            </a:r>
          </a:p>
          <a:p>
            <a:pPr marL="427556" lvl="1" indent="-228594" defTabSz="1219170">
              <a:buClr>
                <a:srgbClr val="13289B"/>
              </a:buClr>
              <a:buSzPct val="100000"/>
              <a:buFont typeface="Courier New" panose="02070309020205020404" pitchFamily="49" charset="0"/>
              <a:buChar char="o"/>
              <a:tabLst>
                <a:tab pos="537620" algn="l"/>
              </a:tabLst>
              <a:defRPr/>
            </a:pPr>
            <a:r>
              <a:rPr lang="en-US" sz="14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Exclusions</a:t>
            </a:r>
          </a:p>
          <a:p>
            <a:pPr marL="427556" lvl="1" indent="-228594" defTabSz="1219170">
              <a:buClr>
                <a:srgbClr val="13289B"/>
              </a:buClr>
              <a:buSzPct val="100000"/>
              <a:buFont typeface="Courier New" panose="02070309020205020404" pitchFamily="49" charset="0"/>
              <a:buChar char="o"/>
              <a:tabLst>
                <a:tab pos="537620" algn="l"/>
              </a:tabLst>
              <a:defRPr/>
            </a:pPr>
            <a:r>
              <a:rPr lang="en-US" sz="14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Top drug utilization</a:t>
            </a:r>
          </a:p>
          <a:p>
            <a:pPr marL="427556" lvl="1" indent="-228594" defTabSz="1219170">
              <a:buClr>
                <a:srgbClr val="13289B"/>
              </a:buClr>
              <a:buSzPct val="100000"/>
              <a:buFont typeface="Courier New" panose="02070309020205020404" pitchFamily="49" charset="0"/>
              <a:buChar char="o"/>
              <a:tabLst>
                <a:tab pos="537620" algn="l"/>
              </a:tabLst>
              <a:defRPr/>
            </a:pPr>
            <a:r>
              <a:rPr lang="en-US" sz="1400" kern="0" spc="-13">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Disruption analysis</a:t>
            </a:r>
            <a:endParaRPr lang="en-US" sz="10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object 3"/>
          <p:cNvPicPr/>
          <p:nvPr/>
        </p:nvPicPr>
        <p:blipFill>
          <a:blip r:embed="rId3" cstate="print"/>
          <a:stretch>
            <a:fillRect/>
          </a:stretch>
        </p:blipFill>
        <p:spPr>
          <a:xfrm>
            <a:off x="152223" y="284096"/>
            <a:ext cx="3665995" cy="498763"/>
          </a:xfrm>
          <a:prstGeom prst="rect">
            <a:avLst/>
          </a:prstGeom>
        </p:spPr>
      </p:pic>
      <p:sp>
        <p:nvSpPr>
          <p:cNvPr id="16" name="object 16"/>
          <p:cNvSpPr txBox="1">
            <a:spLocks noGrp="1"/>
          </p:cNvSpPr>
          <p:nvPr>
            <p:ph type="ftr" sz="quarter" idx="5"/>
          </p:nvPr>
        </p:nvSpPr>
        <p:spPr>
          <a:xfrm>
            <a:off x="8454453" y="6464735"/>
            <a:ext cx="2523660" cy="132515"/>
          </a:xfrm>
          <a:prstGeom prst="rect">
            <a:avLst/>
          </a:prstGeom>
        </p:spPr>
        <p:txBody>
          <a:bodyPr vert="horz" wrap="square" lIns="0" tIns="9313" rIns="0" bIns="0" rtlCol="0">
            <a:spAutoFit/>
          </a:bodyPr>
          <a:lstStyle/>
          <a:p>
            <a:pPr marL="16933" defTabSz="1219170">
              <a:spcBef>
                <a:spcPts val="73"/>
              </a:spcBef>
              <a:defRPr/>
            </a:pPr>
            <a:r>
              <a:rPr kern="0" spc="-13"/>
              <a:t>Proprietary</a:t>
            </a:r>
            <a:r>
              <a:rPr kern="0" spc="-53"/>
              <a:t> </a:t>
            </a:r>
            <a:r>
              <a:rPr kern="0"/>
              <a:t>and</a:t>
            </a:r>
            <a:r>
              <a:rPr kern="0" spc="7"/>
              <a:t> </a:t>
            </a:r>
            <a:r>
              <a:rPr kern="0"/>
              <a:t>Confidential</a:t>
            </a:r>
            <a:r>
              <a:rPr kern="0" spc="207"/>
              <a:t> </a:t>
            </a:r>
            <a:r>
              <a:rPr kern="0"/>
              <a:t>©</a:t>
            </a:r>
            <a:r>
              <a:rPr kern="0" spc="-13"/>
              <a:t> </a:t>
            </a:r>
            <a:r>
              <a:rPr kern="0"/>
              <a:t>202</a:t>
            </a:r>
            <a:r>
              <a:rPr lang="en-US" kern="0"/>
              <a:t>4</a:t>
            </a:r>
            <a:r>
              <a:rPr kern="0" spc="20"/>
              <a:t> </a:t>
            </a:r>
            <a:r>
              <a:rPr kern="0"/>
              <a:t>Truveris, </a:t>
            </a:r>
            <a:r>
              <a:rPr kern="0" spc="-27"/>
              <a:t>Inc.</a:t>
            </a:r>
          </a:p>
        </p:txBody>
      </p:sp>
      <p:sp>
        <p:nvSpPr>
          <p:cNvPr id="17" name="object 17"/>
          <p:cNvSpPr txBox="1">
            <a:spLocks noGrp="1"/>
          </p:cNvSpPr>
          <p:nvPr>
            <p:ph type="sldNum" sz="quarter" idx="7"/>
          </p:nvPr>
        </p:nvSpPr>
        <p:spPr>
          <a:xfrm>
            <a:off x="322977" y="8607588"/>
            <a:ext cx="3338124" cy="165003"/>
          </a:xfrm>
          <a:prstGeom prst="rect">
            <a:avLst/>
          </a:prstGeom>
        </p:spPr>
        <p:txBody>
          <a:bodyPr vert="horz" wrap="square" lIns="0" tIns="41487" rIns="0" bIns="0" rtlCol="0">
            <a:spAutoFit/>
          </a:bodyPr>
          <a:lstStyle/>
          <a:p>
            <a:pPr marL="91438" defTabSz="1219170">
              <a:spcBef>
                <a:spcPts val="327"/>
              </a:spcBef>
              <a:defRPr/>
            </a:pPr>
            <a:fld id="{81D60167-4931-47E6-BA6A-407CBD079E47}" type="slidenum">
              <a:rPr kern="0" spc="-33" dirty="0"/>
              <a:pPr marL="91438" defTabSz="1219170">
                <a:spcBef>
                  <a:spcPts val="327"/>
                </a:spcBef>
                <a:defRPr/>
              </a:pPr>
              <a:t>27</a:t>
            </a:fld>
            <a:endParaRPr kern="0" spc="-33"/>
          </a:p>
        </p:txBody>
      </p:sp>
      <p:pic>
        <p:nvPicPr>
          <p:cNvPr id="4" name="Picture 3">
            <a:extLst>
              <a:ext uri="{FF2B5EF4-FFF2-40B4-BE49-F238E27FC236}">
                <a16:creationId xmlns:a16="http://schemas.microsoft.com/office/drawing/2014/main" id="{BC872D48-ED2E-98F7-3CFE-ECECDDAFCD23}"/>
              </a:ext>
            </a:extLst>
          </p:cNvPr>
          <p:cNvPicPr>
            <a:picLocks noChangeAspect="1"/>
          </p:cNvPicPr>
          <p:nvPr/>
        </p:nvPicPr>
        <p:blipFill rotWithShape="1">
          <a:blip r:embed="rId4"/>
          <a:srcRect l="931"/>
          <a:stretch/>
        </p:blipFill>
        <p:spPr>
          <a:xfrm>
            <a:off x="4047379" y="682784"/>
            <a:ext cx="7882751" cy="5497437"/>
          </a:xfrm>
          <a:prstGeom prst="rect">
            <a:avLst/>
          </a:prstGeom>
        </p:spPr>
      </p:pic>
    </p:spTree>
    <p:extLst>
      <p:ext uri="{BB962C8B-B14F-4D97-AF65-F5344CB8AC3E}">
        <p14:creationId xmlns:p14="http://schemas.microsoft.com/office/powerpoint/2010/main" val="3557485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85215" y="3051120"/>
            <a:ext cx="9623053" cy="1494426"/>
          </a:xfrm>
          <a:prstGeom prst="rect">
            <a:avLst/>
          </a:prstGeom>
        </p:spPr>
        <p:txBody>
          <a:bodyPr vert="horz" wrap="square" lIns="0" tIns="16933" rIns="0" bIns="0" rtlCol="0">
            <a:spAutoFit/>
          </a:bodyPr>
          <a:lstStyle/>
          <a:p>
            <a:pPr marL="16933">
              <a:spcBef>
                <a:spcPts val="133"/>
              </a:spcBef>
            </a:pPr>
            <a:r>
              <a:rPr lang="en-US" sz="4800">
                <a:solidFill>
                  <a:schemeClr val="bg1"/>
                </a:solidFill>
              </a:rPr>
              <a:t>Clear Guard Rx:</a:t>
            </a:r>
            <a:br>
              <a:rPr lang="en-US" sz="4800">
                <a:solidFill>
                  <a:schemeClr val="bg1"/>
                </a:solidFill>
              </a:rPr>
            </a:br>
            <a:r>
              <a:rPr lang="en-US" sz="4800">
                <a:solidFill>
                  <a:schemeClr val="bg1"/>
                </a:solidFill>
              </a:rPr>
              <a:t>Oversight and Monitoring</a:t>
            </a:r>
            <a:endParaRPr sz="4800">
              <a:solidFill>
                <a:schemeClr val="bg1"/>
              </a:solidFill>
            </a:endParaRPr>
          </a:p>
        </p:txBody>
      </p:sp>
      <p:pic>
        <p:nvPicPr>
          <p:cNvPr id="4" name="object 2">
            <a:extLst>
              <a:ext uri="{FF2B5EF4-FFF2-40B4-BE49-F238E27FC236}">
                <a16:creationId xmlns:a16="http://schemas.microsoft.com/office/drawing/2014/main" id="{8C1080BC-59B4-9126-C3CF-2193AA851885}"/>
              </a:ext>
            </a:extLst>
          </p:cNvPr>
          <p:cNvPicPr/>
          <p:nvPr/>
        </p:nvPicPr>
        <p:blipFill>
          <a:blip r:embed="rId3" cstate="print"/>
          <a:stretch>
            <a:fillRect/>
          </a:stretch>
        </p:blipFill>
        <p:spPr>
          <a:xfrm>
            <a:off x="585215" y="863601"/>
            <a:ext cx="1572767" cy="288543"/>
          </a:xfrm>
          <a:prstGeom prst="rect">
            <a:avLst/>
          </a:prstGeom>
        </p:spPr>
      </p:pic>
    </p:spTree>
    <p:extLst>
      <p:ext uri="{BB962C8B-B14F-4D97-AF65-F5344CB8AC3E}">
        <p14:creationId xmlns:p14="http://schemas.microsoft.com/office/powerpoint/2010/main" val="3227574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B6B5AF-C23F-BD46-90F6-7448A096A8BA}"/>
              </a:ext>
            </a:extLst>
          </p:cNvPr>
          <p:cNvSpPr>
            <a:spLocks noGrp="1"/>
          </p:cNvSpPr>
          <p:nvPr>
            <p:ph type="sldNum" idx="10"/>
          </p:nvPr>
        </p:nvSpPr>
        <p:spPr/>
        <p:txBody>
          <a:bodyPr/>
          <a:lstStyle/>
          <a:p>
            <a:pPr defTabSz="1219140">
              <a:buClr>
                <a:srgbClr val="000000"/>
              </a:buClr>
            </a:pPr>
            <a:fld id="{00000000-1234-1234-1234-123412341234}" type="slidenum">
              <a:rPr lang="en" kern="0">
                <a:solidFill>
                  <a:srgbClr val="8D9EB2"/>
                </a:solidFill>
                <a:cs typeface="Arial"/>
                <a:sym typeface="Arial"/>
              </a:rPr>
              <a:pPr defTabSz="1219140">
                <a:buClr>
                  <a:srgbClr val="000000"/>
                </a:buClr>
              </a:pPr>
              <a:t>29</a:t>
            </a:fld>
            <a:endParaRPr lang="en" kern="0">
              <a:solidFill>
                <a:srgbClr val="8D9EB2"/>
              </a:solidFill>
              <a:cs typeface="Arial"/>
              <a:sym typeface="Arial"/>
            </a:endParaRPr>
          </a:p>
        </p:txBody>
      </p:sp>
      <p:grpSp>
        <p:nvGrpSpPr>
          <p:cNvPr id="87" name="Group 86">
            <a:extLst>
              <a:ext uri="{FF2B5EF4-FFF2-40B4-BE49-F238E27FC236}">
                <a16:creationId xmlns:a16="http://schemas.microsoft.com/office/drawing/2014/main" id="{3F087501-FC70-AB4B-B82A-7D7C1381F4B8}"/>
              </a:ext>
            </a:extLst>
          </p:cNvPr>
          <p:cNvGrpSpPr>
            <a:grpSpLocks noChangeAspect="1"/>
          </p:cNvGrpSpPr>
          <p:nvPr/>
        </p:nvGrpSpPr>
        <p:grpSpPr>
          <a:xfrm>
            <a:off x="-714897" y="2780393"/>
            <a:ext cx="13224489" cy="2804160"/>
            <a:chOff x="-81980" y="1294917"/>
            <a:chExt cx="10324868" cy="2189316"/>
          </a:xfrm>
        </p:grpSpPr>
        <p:grpSp>
          <p:nvGrpSpPr>
            <p:cNvPr id="88" name="Group 87">
              <a:extLst>
                <a:ext uri="{FF2B5EF4-FFF2-40B4-BE49-F238E27FC236}">
                  <a16:creationId xmlns:a16="http://schemas.microsoft.com/office/drawing/2014/main" id="{FF15DA1C-6740-AD40-B8B4-C37140EC2CDD}"/>
                </a:ext>
              </a:extLst>
            </p:cNvPr>
            <p:cNvGrpSpPr/>
            <p:nvPr/>
          </p:nvGrpSpPr>
          <p:grpSpPr>
            <a:xfrm>
              <a:off x="-80727" y="1294917"/>
              <a:ext cx="10323615" cy="1893372"/>
              <a:chOff x="-738015" y="247367"/>
              <a:chExt cx="11777309" cy="2159983"/>
            </a:xfrm>
          </p:grpSpPr>
          <p:sp>
            <p:nvSpPr>
              <p:cNvPr id="113" name="Hexagon 112">
                <a:extLst>
                  <a:ext uri="{FF2B5EF4-FFF2-40B4-BE49-F238E27FC236}">
                    <a16:creationId xmlns:a16="http://schemas.microsoft.com/office/drawing/2014/main" id="{1333AA95-9D9F-E247-B22C-2533725937AD}"/>
                  </a:ext>
                </a:extLst>
              </p:cNvPr>
              <p:cNvSpPr/>
              <p:nvPr/>
            </p:nvSpPr>
            <p:spPr>
              <a:xfrm rot="19798270">
                <a:off x="-738015"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14" name="Hexagon 113">
                <a:extLst>
                  <a:ext uri="{FF2B5EF4-FFF2-40B4-BE49-F238E27FC236}">
                    <a16:creationId xmlns:a16="http://schemas.microsoft.com/office/drawing/2014/main" id="{8573841D-B534-4340-8FFB-7BD8A619DA02}"/>
                  </a:ext>
                </a:extLst>
              </p:cNvPr>
              <p:cNvSpPr/>
              <p:nvPr/>
            </p:nvSpPr>
            <p:spPr>
              <a:xfrm rot="19798270">
                <a:off x="421216"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15" name="Hexagon 114">
                <a:extLst>
                  <a:ext uri="{FF2B5EF4-FFF2-40B4-BE49-F238E27FC236}">
                    <a16:creationId xmlns:a16="http://schemas.microsoft.com/office/drawing/2014/main" id="{7292744C-84D7-6843-9B8A-46750073FAC2}"/>
                  </a:ext>
                </a:extLst>
              </p:cNvPr>
              <p:cNvSpPr/>
              <p:nvPr/>
            </p:nvSpPr>
            <p:spPr>
              <a:xfrm rot="19798270">
                <a:off x="1580449"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16" name="Hexagon 115">
                <a:extLst>
                  <a:ext uri="{FF2B5EF4-FFF2-40B4-BE49-F238E27FC236}">
                    <a16:creationId xmlns:a16="http://schemas.microsoft.com/office/drawing/2014/main" id="{E67257B9-4E9C-204A-963B-25ADA8233590}"/>
                  </a:ext>
                </a:extLst>
              </p:cNvPr>
              <p:cNvSpPr/>
              <p:nvPr/>
            </p:nvSpPr>
            <p:spPr>
              <a:xfrm rot="19798270">
                <a:off x="2739680"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17" name="Hexagon 116">
                <a:extLst>
                  <a:ext uri="{FF2B5EF4-FFF2-40B4-BE49-F238E27FC236}">
                    <a16:creationId xmlns:a16="http://schemas.microsoft.com/office/drawing/2014/main" id="{2AC7F375-1F90-E742-BAE3-EDD0F4E3C168}"/>
                  </a:ext>
                </a:extLst>
              </p:cNvPr>
              <p:cNvSpPr/>
              <p:nvPr/>
            </p:nvSpPr>
            <p:spPr>
              <a:xfrm rot="19798270">
                <a:off x="3898911"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18" name="Hexagon 117">
                <a:extLst>
                  <a:ext uri="{FF2B5EF4-FFF2-40B4-BE49-F238E27FC236}">
                    <a16:creationId xmlns:a16="http://schemas.microsoft.com/office/drawing/2014/main" id="{833579EB-888B-BA43-B3B2-89E3374C743F}"/>
                  </a:ext>
                </a:extLst>
              </p:cNvPr>
              <p:cNvSpPr/>
              <p:nvPr/>
            </p:nvSpPr>
            <p:spPr>
              <a:xfrm rot="19798270">
                <a:off x="5060391"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19" name="Hexagon 118">
                <a:extLst>
                  <a:ext uri="{FF2B5EF4-FFF2-40B4-BE49-F238E27FC236}">
                    <a16:creationId xmlns:a16="http://schemas.microsoft.com/office/drawing/2014/main" id="{A7C7F62E-A85F-CB48-B9C3-C206A873C729}"/>
                  </a:ext>
                </a:extLst>
              </p:cNvPr>
              <p:cNvSpPr/>
              <p:nvPr/>
            </p:nvSpPr>
            <p:spPr>
              <a:xfrm rot="19798270">
                <a:off x="6219622"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20" name="Hexagon 119">
                <a:extLst>
                  <a:ext uri="{FF2B5EF4-FFF2-40B4-BE49-F238E27FC236}">
                    <a16:creationId xmlns:a16="http://schemas.microsoft.com/office/drawing/2014/main" id="{E248E24A-A254-464F-A34B-121A67AB900A}"/>
                  </a:ext>
                </a:extLst>
              </p:cNvPr>
              <p:cNvSpPr/>
              <p:nvPr/>
            </p:nvSpPr>
            <p:spPr>
              <a:xfrm rot="19798270">
                <a:off x="7378853"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21" name="Hexagon 120">
                <a:extLst>
                  <a:ext uri="{FF2B5EF4-FFF2-40B4-BE49-F238E27FC236}">
                    <a16:creationId xmlns:a16="http://schemas.microsoft.com/office/drawing/2014/main" id="{7F9F15AB-1394-B441-A1B9-69B5EC139388}"/>
                  </a:ext>
                </a:extLst>
              </p:cNvPr>
              <p:cNvSpPr/>
              <p:nvPr/>
            </p:nvSpPr>
            <p:spPr>
              <a:xfrm rot="19798270">
                <a:off x="8538697"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22" name="Hexagon 121">
                <a:extLst>
                  <a:ext uri="{FF2B5EF4-FFF2-40B4-BE49-F238E27FC236}">
                    <a16:creationId xmlns:a16="http://schemas.microsoft.com/office/drawing/2014/main" id="{98EFD4F5-C36F-FF4C-B2A6-164055F11C65}"/>
                  </a:ext>
                </a:extLst>
              </p:cNvPr>
              <p:cNvSpPr/>
              <p:nvPr/>
            </p:nvSpPr>
            <p:spPr>
              <a:xfrm rot="19798270">
                <a:off x="-730737" y="918844"/>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23" name="Hexagon 122">
                <a:extLst>
                  <a:ext uri="{FF2B5EF4-FFF2-40B4-BE49-F238E27FC236}">
                    <a16:creationId xmlns:a16="http://schemas.microsoft.com/office/drawing/2014/main" id="{97DD8051-7F97-744A-8D84-047C78D1D32B}"/>
                  </a:ext>
                </a:extLst>
              </p:cNvPr>
              <p:cNvSpPr/>
              <p:nvPr/>
            </p:nvSpPr>
            <p:spPr>
              <a:xfrm rot="19798270">
                <a:off x="8532592" y="918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24" name="Hexagon 123">
                <a:extLst>
                  <a:ext uri="{FF2B5EF4-FFF2-40B4-BE49-F238E27FC236}">
                    <a16:creationId xmlns:a16="http://schemas.microsoft.com/office/drawing/2014/main" id="{65F57065-C252-184A-8799-187EA16A9ECC}"/>
                  </a:ext>
                </a:extLst>
              </p:cNvPr>
              <p:cNvSpPr/>
              <p:nvPr/>
            </p:nvSpPr>
            <p:spPr>
              <a:xfrm rot="19798270">
                <a:off x="9698798" y="247367"/>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25" name="Hexagon 124">
                <a:extLst>
                  <a:ext uri="{FF2B5EF4-FFF2-40B4-BE49-F238E27FC236}">
                    <a16:creationId xmlns:a16="http://schemas.microsoft.com/office/drawing/2014/main" id="{2D694126-BBDE-4D4D-BB1F-F2D3420F8F73}"/>
                  </a:ext>
                </a:extLst>
              </p:cNvPr>
              <p:cNvSpPr/>
              <p:nvPr/>
            </p:nvSpPr>
            <p:spPr>
              <a:xfrm rot="19798270">
                <a:off x="9698798" y="918367"/>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26" name="Hexagon 125">
                <a:extLst>
                  <a:ext uri="{FF2B5EF4-FFF2-40B4-BE49-F238E27FC236}">
                    <a16:creationId xmlns:a16="http://schemas.microsoft.com/office/drawing/2014/main" id="{8B46C1C8-7CE9-D04A-92D8-22226C513BAE}"/>
                  </a:ext>
                </a:extLst>
              </p:cNvPr>
              <p:cNvSpPr/>
              <p:nvPr/>
            </p:nvSpPr>
            <p:spPr>
              <a:xfrm rot="19798270">
                <a:off x="9112294" y="580919"/>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27" name="Hexagon 126">
                <a:extLst>
                  <a:ext uri="{FF2B5EF4-FFF2-40B4-BE49-F238E27FC236}">
                    <a16:creationId xmlns:a16="http://schemas.microsoft.com/office/drawing/2014/main" id="{EFCEC9AB-0895-4E45-A545-EB9F9352B84E}"/>
                  </a:ext>
                </a:extLst>
              </p:cNvPr>
              <p:cNvSpPr/>
              <p:nvPr/>
            </p:nvSpPr>
            <p:spPr>
              <a:xfrm rot="19798270">
                <a:off x="9120576" y="1251751"/>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grpSp>
        <p:grpSp>
          <p:nvGrpSpPr>
            <p:cNvPr id="89" name="Group 88">
              <a:extLst>
                <a:ext uri="{FF2B5EF4-FFF2-40B4-BE49-F238E27FC236}">
                  <a16:creationId xmlns:a16="http://schemas.microsoft.com/office/drawing/2014/main" id="{04CC8869-683E-D24A-95E9-D2474D36910C}"/>
                </a:ext>
              </a:extLst>
            </p:cNvPr>
            <p:cNvGrpSpPr/>
            <p:nvPr/>
          </p:nvGrpSpPr>
          <p:grpSpPr>
            <a:xfrm>
              <a:off x="417326" y="1595608"/>
              <a:ext cx="8290029" cy="1585703"/>
              <a:chOff x="-169830" y="590399"/>
              <a:chExt cx="9457368" cy="1808989"/>
            </a:xfrm>
          </p:grpSpPr>
          <p:sp>
            <p:nvSpPr>
              <p:cNvPr id="97" name="Hexagon 96">
                <a:extLst>
                  <a:ext uri="{FF2B5EF4-FFF2-40B4-BE49-F238E27FC236}">
                    <a16:creationId xmlns:a16="http://schemas.microsoft.com/office/drawing/2014/main" id="{544F2A96-E194-264D-9F50-2080AB50EEA6}"/>
                  </a:ext>
                </a:extLst>
              </p:cNvPr>
              <p:cNvSpPr/>
              <p:nvPr/>
            </p:nvSpPr>
            <p:spPr>
              <a:xfrm rot="19798270">
                <a:off x="-169829" y="1243788"/>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98" name="Hexagon 97">
                <a:extLst>
                  <a:ext uri="{FF2B5EF4-FFF2-40B4-BE49-F238E27FC236}">
                    <a16:creationId xmlns:a16="http://schemas.microsoft.com/office/drawing/2014/main" id="{BA680E63-FEEB-2645-B2FE-ABD5DE28ECB3}"/>
                  </a:ext>
                </a:extLst>
              </p:cNvPr>
              <p:cNvSpPr/>
              <p:nvPr/>
            </p:nvSpPr>
            <p:spPr>
              <a:xfrm rot="19798270">
                <a:off x="989403" y="1243789"/>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99" name="Hexagon 98">
                <a:extLst>
                  <a:ext uri="{FF2B5EF4-FFF2-40B4-BE49-F238E27FC236}">
                    <a16:creationId xmlns:a16="http://schemas.microsoft.com/office/drawing/2014/main" id="{A3942285-0908-D244-B874-07B75ED7D4D2}"/>
                  </a:ext>
                </a:extLst>
              </p:cNvPr>
              <p:cNvSpPr/>
              <p:nvPr/>
            </p:nvSpPr>
            <p:spPr>
              <a:xfrm rot="19798270">
                <a:off x="2148635" y="1243789"/>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00" name="Hexagon 99">
                <a:extLst>
                  <a:ext uri="{FF2B5EF4-FFF2-40B4-BE49-F238E27FC236}">
                    <a16:creationId xmlns:a16="http://schemas.microsoft.com/office/drawing/2014/main" id="{1DC66138-6972-874E-ABFD-99F7AFDC86A1}"/>
                  </a:ext>
                </a:extLst>
              </p:cNvPr>
              <p:cNvSpPr/>
              <p:nvPr/>
            </p:nvSpPr>
            <p:spPr>
              <a:xfrm rot="19798270">
                <a:off x="3307867" y="1243789"/>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01" name="Hexagon 100">
                <a:extLst>
                  <a:ext uri="{FF2B5EF4-FFF2-40B4-BE49-F238E27FC236}">
                    <a16:creationId xmlns:a16="http://schemas.microsoft.com/office/drawing/2014/main" id="{77D410CB-7D5F-4A4A-8D5F-F5FA9D27400A}"/>
                  </a:ext>
                </a:extLst>
              </p:cNvPr>
              <p:cNvSpPr/>
              <p:nvPr/>
            </p:nvSpPr>
            <p:spPr>
              <a:xfrm rot="19798270">
                <a:off x="4467100" y="1243789"/>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02" name="Hexagon 101">
                <a:extLst>
                  <a:ext uri="{FF2B5EF4-FFF2-40B4-BE49-F238E27FC236}">
                    <a16:creationId xmlns:a16="http://schemas.microsoft.com/office/drawing/2014/main" id="{B46B15B2-5EE6-554A-92AE-080798597C67}"/>
                  </a:ext>
                </a:extLst>
              </p:cNvPr>
              <p:cNvSpPr/>
              <p:nvPr/>
            </p:nvSpPr>
            <p:spPr>
              <a:xfrm rot="19798270">
                <a:off x="5628577" y="1243789"/>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03" name="Hexagon 102">
                <a:extLst>
                  <a:ext uri="{FF2B5EF4-FFF2-40B4-BE49-F238E27FC236}">
                    <a16:creationId xmlns:a16="http://schemas.microsoft.com/office/drawing/2014/main" id="{FE93AEF7-2895-0949-B6D0-25173962D77C}"/>
                  </a:ext>
                </a:extLst>
              </p:cNvPr>
              <p:cNvSpPr/>
              <p:nvPr/>
            </p:nvSpPr>
            <p:spPr>
              <a:xfrm rot="19798270">
                <a:off x="6787810" y="1243789"/>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04" name="Hexagon 103">
                <a:extLst>
                  <a:ext uri="{FF2B5EF4-FFF2-40B4-BE49-F238E27FC236}">
                    <a16:creationId xmlns:a16="http://schemas.microsoft.com/office/drawing/2014/main" id="{6EB60795-3A4A-F746-8719-ABAFD9D41FB1}"/>
                  </a:ext>
                </a:extLst>
              </p:cNvPr>
              <p:cNvSpPr/>
              <p:nvPr/>
            </p:nvSpPr>
            <p:spPr>
              <a:xfrm rot="19798270">
                <a:off x="7947042" y="1243789"/>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05" name="Hexagon 104">
                <a:extLst>
                  <a:ext uri="{FF2B5EF4-FFF2-40B4-BE49-F238E27FC236}">
                    <a16:creationId xmlns:a16="http://schemas.microsoft.com/office/drawing/2014/main" id="{C343DE91-65AE-994D-BAD1-4D5565C704A1}"/>
                  </a:ext>
                </a:extLst>
              </p:cNvPr>
              <p:cNvSpPr/>
              <p:nvPr/>
            </p:nvSpPr>
            <p:spPr>
              <a:xfrm rot="19798270">
                <a:off x="-169830" y="590399"/>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06" name="Hexagon 105">
                <a:extLst>
                  <a:ext uri="{FF2B5EF4-FFF2-40B4-BE49-F238E27FC236}">
                    <a16:creationId xmlns:a16="http://schemas.microsoft.com/office/drawing/2014/main" id="{D8906231-517A-1B43-A18D-7362922B6851}"/>
                  </a:ext>
                </a:extLst>
              </p:cNvPr>
              <p:cNvSpPr/>
              <p:nvPr/>
            </p:nvSpPr>
            <p:spPr>
              <a:xfrm rot="19798270">
                <a:off x="989402" y="590400"/>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07" name="Hexagon 106">
                <a:extLst>
                  <a:ext uri="{FF2B5EF4-FFF2-40B4-BE49-F238E27FC236}">
                    <a16:creationId xmlns:a16="http://schemas.microsoft.com/office/drawing/2014/main" id="{8A4C8088-EB21-4A4A-9D95-D3DBFA9BCEB5}"/>
                  </a:ext>
                </a:extLst>
              </p:cNvPr>
              <p:cNvSpPr/>
              <p:nvPr/>
            </p:nvSpPr>
            <p:spPr>
              <a:xfrm rot="19798270">
                <a:off x="2148634" y="590400"/>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08" name="Hexagon 107">
                <a:extLst>
                  <a:ext uri="{FF2B5EF4-FFF2-40B4-BE49-F238E27FC236}">
                    <a16:creationId xmlns:a16="http://schemas.microsoft.com/office/drawing/2014/main" id="{7F1E11CE-A5BC-FF40-BB65-6EBEB807DAC8}"/>
                  </a:ext>
                </a:extLst>
              </p:cNvPr>
              <p:cNvSpPr/>
              <p:nvPr/>
            </p:nvSpPr>
            <p:spPr>
              <a:xfrm rot="19798270">
                <a:off x="3307867" y="590400"/>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09" name="Hexagon 108">
                <a:extLst>
                  <a:ext uri="{FF2B5EF4-FFF2-40B4-BE49-F238E27FC236}">
                    <a16:creationId xmlns:a16="http://schemas.microsoft.com/office/drawing/2014/main" id="{E168E1EA-1EC7-FE42-91AA-BE0FA8EB6557}"/>
                  </a:ext>
                </a:extLst>
              </p:cNvPr>
              <p:cNvSpPr/>
              <p:nvPr/>
            </p:nvSpPr>
            <p:spPr>
              <a:xfrm rot="19798270">
                <a:off x="4467099" y="590400"/>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10" name="Hexagon 109">
                <a:extLst>
                  <a:ext uri="{FF2B5EF4-FFF2-40B4-BE49-F238E27FC236}">
                    <a16:creationId xmlns:a16="http://schemas.microsoft.com/office/drawing/2014/main" id="{03C67FDD-8C9F-3D48-8FAC-CE493E1C904A}"/>
                  </a:ext>
                </a:extLst>
              </p:cNvPr>
              <p:cNvSpPr/>
              <p:nvPr/>
            </p:nvSpPr>
            <p:spPr>
              <a:xfrm rot="19798270">
                <a:off x="5628577" y="590400"/>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11" name="Hexagon 110">
                <a:extLst>
                  <a:ext uri="{FF2B5EF4-FFF2-40B4-BE49-F238E27FC236}">
                    <a16:creationId xmlns:a16="http://schemas.microsoft.com/office/drawing/2014/main" id="{8564BB07-ABAC-FD4E-88DF-FD871B0341BC}"/>
                  </a:ext>
                </a:extLst>
              </p:cNvPr>
              <p:cNvSpPr/>
              <p:nvPr/>
            </p:nvSpPr>
            <p:spPr>
              <a:xfrm rot="19798270">
                <a:off x="6787809" y="590400"/>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112" name="Hexagon 111">
                <a:extLst>
                  <a:ext uri="{FF2B5EF4-FFF2-40B4-BE49-F238E27FC236}">
                    <a16:creationId xmlns:a16="http://schemas.microsoft.com/office/drawing/2014/main" id="{C7A96B67-8967-8B42-864D-7A8E3A38F9B4}"/>
                  </a:ext>
                </a:extLst>
              </p:cNvPr>
              <p:cNvSpPr/>
              <p:nvPr/>
            </p:nvSpPr>
            <p:spPr>
              <a:xfrm rot="19798270">
                <a:off x="7947042" y="590400"/>
                <a:ext cx="1340496" cy="1155599"/>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grpSp>
        <p:grpSp>
          <p:nvGrpSpPr>
            <p:cNvPr id="90" name="Group 89">
              <a:extLst>
                <a:ext uri="{FF2B5EF4-FFF2-40B4-BE49-F238E27FC236}">
                  <a16:creationId xmlns:a16="http://schemas.microsoft.com/office/drawing/2014/main" id="{B48D490E-B62C-A149-9A09-451B6A6D3751}"/>
                </a:ext>
              </a:extLst>
            </p:cNvPr>
            <p:cNvGrpSpPr/>
            <p:nvPr/>
          </p:nvGrpSpPr>
          <p:grpSpPr>
            <a:xfrm>
              <a:off x="-81980" y="2465255"/>
              <a:ext cx="10324867" cy="1018978"/>
              <a:chOff x="-738015" y="240504"/>
              <a:chExt cx="11778735" cy="1162463"/>
            </a:xfrm>
          </p:grpSpPr>
          <p:sp>
            <p:nvSpPr>
              <p:cNvPr id="91" name="Hexagon 90">
                <a:extLst>
                  <a:ext uri="{FF2B5EF4-FFF2-40B4-BE49-F238E27FC236}">
                    <a16:creationId xmlns:a16="http://schemas.microsoft.com/office/drawing/2014/main" id="{5CA6AB40-1A8D-B540-9BFD-DCCDD4FB3CD9}"/>
                  </a:ext>
                </a:extLst>
              </p:cNvPr>
              <p:cNvSpPr/>
              <p:nvPr/>
            </p:nvSpPr>
            <p:spPr>
              <a:xfrm rot="19798270">
                <a:off x="-738015"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92" name="Hexagon 91">
                <a:extLst>
                  <a:ext uri="{FF2B5EF4-FFF2-40B4-BE49-F238E27FC236}">
                    <a16:creationId xmlns:a16="http://schemas.microsoft.com/office/drawing/2014/main" id="{1FE536D6-7434-A84E-B28B-6014BDEEF242}"/>
                  </a:ext>
                </a:extLst>
              </p:cNvPr>
              <p:cNvSpPr/>
              <p:nvPr/>
            </p:nvSpPr>
            <p:spPr>
              <a:xfrm rot="19798270">
                <a:off x="1580449"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93" name="Hexagon 92">
                <a:extLst>
                  <a:ext uri="{FF2B5EF4-FFF2-40B4-BE49-F238E27FC236}">
                    <a16:creationId xmlns:a16="http://schemas.microsoft.com/office/drawing/2014/main" id="{82AB1E3A-94CF-384B-9D47-DE6E80D0FE37}"/>
                  </a:ext>
                </a:extLst>
              </p:cNvPr>
              <p:cNvSpPr/>
              <p:nvPr/>
            </p:nvSpPr>
            <p:spPr>
              <a:xfrm rot="19798270">
                <a:off x="3898911"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94" name="Hexagon 93">
                <a:extLst>
                  <a:ext uri="{FF2B5EF4-FFF2-40B4-BE49-F238E27FC236}">
                    <a16:creationId xmlns:a16="http://schemas.microsoft.com/office/drawing/2014/main" id="{CF5D7013-D36E-8C48-9A0D-DBF44EF15738}"/>
                  </a:ext>
                </a:extLst>
              </p:cNvPr>
              <p:cNvSpPr/>
              <p:nvPr/>
            </p:nvSpPr>
            <p:spPr>
              <a:xfrm rot="19798270">
                <a:off x="6219622" y="247367"/>
                <a:ext cx="1340496"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95" name="Hexagon 94">
                <a:extLst>
                  <a:ext uri="{FF2B5EF4-FFF2-40B4-BE49-F238E27FC236}">
                    <a16:creationId xmlns:a16="http://schemas.microsoft.com/office/drawing/2014/main" id="{06501623-4DE6-7B45-A392-EF6F2EEFEE1A}"/>
                  </a:ext>
                </a:extLst>
              </p:cNvPr>
              <p:cNvSpPr/>
              <p:nvPr/>
            </p:nvSpPr>
            <p:spPr>
              <a:xfrm rot="19798270">
                <a:off x="8538696" y="247367"/>
                <a:ext cx="1340495"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sp>
            <p:nvSpPr>
              <p:cNvPr id="96" name="Hexagon 95">
                <a:extLst>
                  <a:ext uri="{FF2B5EF4-FFF2-40B4-BE49-F238E27FC236}">
                    <a16:creationId xmlns:a16="http://schemas.microsoft.com/office/drawing/2014/main" id="{EC2A63F6-8B06-8041-BF51-3475451C19C1}"/>
                  </a:ext>
                </a:extLst>
              </p:cNvPr>
              <p:cNvSpPr/>
              <p:nvPr/>
            </p:nvSpPr>
            <p:spPr>
              <a:xfrm rot="19798270">
                <a:off x="9700225" y="240504"/>
                <a:ext cx="1340495" cy="1155600"/>
              </a:xfrm>
              <a:prstGeom prst="hexagon">
                <a:avLst>
                  <a:gd name="adj" fmla="val 28904"/>
                  <a:gd name="vf" fmla="val 115470"/>
                </a:avLst>
              </a:prstGeom>
              <a:noFill/>
              <a:ln w="9525">
                <a:solidFill>
                  <a:srgbClr val="D1D8E0">
                    <a:alpha val="14902"/>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360" tIns="81180" rIns="162360" bIns="81180" numCol="1" spcCol="0" rtlCol="0" fromWordArt="0" anchor="ctr" anchorCtr="0" forceAA="0" compatLnSpc="1">
                <a:prstTxWarp prst="textNoShape">
                  <a:avLst/>
                </a:prstTxWarp>
                <a:noAutofit/>
              </a:bodyPr>
              <a:lstStyle/>
              <a:p>
                <a:pPr algn="ctr" defTabSz="1219140">
                  <a:buClr>
                    <a:srgbClr val="000000"/>
                  </a:buClr>
                </a:pPr>
                <a:endParaRPr lang="en-US" sz="3196" kern="0">
                  <a:solidFill>
                    <a:srgbClr val="FFFFFF"/>
                  </a:solidFill>
                  <a:latin typeface="Arial"/>
                  <a:sym typeface="Arial"/>
                </a:endParaRPr>
              </a:p>
            </p:txBody>
          </p:sp>
        </p:grpSp>
      </p:grpSp>
      <p:sp>
        <p:nvSpPr>
          <p:cNvPr id="128" name="Title 1">
            <a:extLst>
              <a:ext uri="{FF2B5EF4-FFF2-40B4-BE49-F238E27FC236}">
                <a16:creationId xmlns:a16="http://schemas.microsoft.com/office/drawing/2014/main" id="{4CFF2503-5E3C-0E4F-8609-7CCD45D81180}"/>
              </a:ext>
            </a:extLst>
          </p:cNvPr>
          <p:cNvSpPr>
            <a:spLocks noGrp="1"/>
          </p:cNvSpPr>
          <p:nvPr>
            <p:ph type="ctrTitle"/>
          </p:nvPr>
        </p:nvSpPr>
        <p:spPr>
          <a:xfrm>
            <a:off x="1124450" y="542835"/>
            <a:ext cx="9102233" cy="701637"/>
          </a:xfrm>
        </p:spPr>
        <p:txBody>
          <a:bodyPr anchor="b">
            <a:spAutoFit/>
          </a:bodyPr>
          <a:lstStyle/>
          <a:p>
            <a:pPr>
              <a:lnSpc>
                <a:spcPct val="90000"/>
              </a:lnSpc>
            </a:pPr>
            <a:r>
              <a:rPr lang="en-US"/>
              <a:t>Clear Guard Oversight &amp; Monitoring</a:t>
            </a:r>
            <a:endParaRPr lang="en-US">
              <a:solidFill>
                <a:schemeClr val="tx1"/>
              </a:solidFill>
            </a:endParaRPr>
          </a:p>
        </p:txBody>
      </p:sp>
      <p:sp>
        <p:nvSpPr>
          <p:cNvPr id="129" name="Subtitle 3">
            <a:extLst>
              <a:ext uri="{FF2B5EF4-FFF2-40B4-BE49-F238E27FC236}">
                <a16:creationId xmlns:a16="http://schemas.microsoft.com/office/drawing/2014/main" id="{38C9D2BF-9CE3-3F44-996C-2E777F0FB2A8}"/>
              </a:ext>
            </a:extLst>
          </p:cNvPr>
          <p:cNvSpPr txBox="1">
            <a:spLocks/>
          </p:cNvSpPr>
          <p:nvPr/>
        </p:nvSpPr>
        <p:spPr>
          <a:xfrm>
            <a:off x="720532" y="1405352"/>
            <a:ext cx="10345432" cy="584775"/>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L="6350" marR="0" lvl="0" indent="0" algn="l" rtl="0" eaLnBrk="1" hangingPunct="1">
              <a:lnSpc>
                <a:spcPct val="100000"/>
              </a:lnSpc>
              <a:spcBef>
                <a:spcPts val="0"/>
              </a:spcBef>
              <a:spcAft>
                <a:spcPts val="0"/>
              </a:spcAft>
              <a:buClr>
                <a:srgbClr val="000000"/>
              </a:buClr>
              <a:buFont typeface="Arial" panose="020B0604020202020204" pitchFamily="34" charset="0"/>
              <a:buNone/>
              <a:tabLst/>
              <a:defRPr sz="1800" b="0" i="0" u="none" strike="noStrike" cap="none">
                <a:solidFill>
                  <a:srgbClr val="000000"/>
                </a:solidFill>
                <a:latin typeface="Roboto Light" panose="02000000000000000000" pitchFamily="2" charset="0"/>
                <a:ea typeface="Roboto Light" panose="02000000000000000000" pitchFamily="2" charset="0"/>
                <a:cs typeface="Arial"/>
                <a:sym typeface="Arial"/>
              </a:defRPr>
            </a:lvl1pPr>
            <a:lvl2pPr marL="461963" marR="0" lvl="1" indent="-280988" algn="l" rtl="0" eaLnBrk="1" hangingPunct="1">
              <a:lnSpc>
                <a:spcPct val="150000"/>
              </a:lnSpc>
              <a:spcBef>
                <a:spcPts val="0"/>
              </a:spcBef>
              <a:spcAft>
                <a:spcPts val="0"/>
              </a:spcAft>
              <a:buClr>
                <a:srgbClr val="000000"/>
              </a:buClr>
              <a:buFont typeface="System Font Regular"/>
              <a:buChar char="–"/>
              <a:tabLst/>
              <a:defRPr sz="1200" b="0" i="0" u="none" strike="noStrike" cap="none">
                <a:solidFill>
                  <a:srgbClr val="000000"/>
                </a:solidFill>
                <a:latin typeface="Roboto Light" panose="02000000000000000000" pitchFamily="2" charset="0"/>
                <a:ea typeface="Roboto Light" panose="02000000000000000000" pitchFamily="2" charset="0"/>
                <a:cs typeface="Arial"/>
                <a:sym typeface="Arial"/>
              </a:defRPr>
            </a:lvl2pPr>
            <a:lvl3pPr marL="917575" marR="0" lvl="2" indent="-279400" algn="l" rtl="0" eaLnBrk="1" hangingPunct="1">
              <a:lnSpc>
                <a:spcPct val="150000"/>
              </a:lnSpc>
              <a:spcBef>
                <a:spcPts val="0"/>
              </a:spcBef>
              <a:spcAft>
                <a:spcPts val="0"/>
              </a:spcAft>
              <a:buClr>
                <a:srgbClr val="000000"/>
              </a:buClr>
              <a:buFont typeface="Wingdings" pitchFamily="2" charset="2"/>
              <a:buChar char="§"/>
              <a:tabLst/>
              <a:defRPr sz="1200" b="0" i="0" u="none" strike="noStrike" cap="none">
                <a:solidFill>
                  <a:srgbClr val="000000"/>
                </a:solidFill>
                <a:latin typeface="Roboto Light" panose="02000000000000000000" pitchFamily="2" charset="0"/>
                <a:ea typeface="Roboto Light" panose="02000000000000000000" pitchFamily="2" charset="0"/>
                <a:cs typeface="Arial"/>
                <a:sym typeface="Arial"/>
              </a:defRPr>
            </a:lvl3pPr>
            <a:lvl4pPr marL="1373188" marR="0" lvl="3" indent="-279400" algn="l" rtl="0" eaLnBrk="1" hangingPunct="1">
              <a:lnSpc>
                <a:spcPct val="150000"/>
              </a:lnSpc>
              <a:spcBef>
                <a:spcPts val="0"/>
              </a:spcBef>
              <a:spcAft>
                <a:spcPts val="0"/>
              </a:spcAft>
              <a:buClr>
                <a:srgbClr val="000000"/>
              </a:buClr>
              <a:buFont typeface="Courier New" panose="02070309020205020404" pitchFamily="49" charset="0"/>
              <a:buChar char="o"/>
              <a:tabLst/>
              <a:defRPr sz="1200" b="0" i="0" u="none" strike="noStrike" cap="none">
                <a:solidFill>
                  <a:srgbClr val="000000"/>
                </a:solidFill>
                <a:latin typeface="Roboto Light" panose="02000000000000000000" pitchFamily="2" charset="0"/>
                <a:ea typeface="Roboto Light" panose="02000000000000000000" pitchFamily="2" charset="0"/>
                <a:cs typeface="Arial"/>
                <a:sym typeface="Arial"/>
              </a:defRPr>
            </a:lvl4pPr>
            <a:lvl5pPr marL="1887538" marR="0" lvl="4" indent="-436563" algn="l" rtl="0" eaLnBrk="1" hangingPunct="1">
              <a:lnSpc>
                <a:spcPct val="150000"/>
              </a:lnSpc>
              <a:spcBef>
                <a:spcPts val="0"/>
              </a:spcBef>
              <a:spcAft>
                <a:spcPts val="0"/>
              </a:spcAft>
              <a:buClr>
                <a:srgbClr val="000000"/>
              </a:buClr>
              <a:buFont typeface="Arial" panose="020B0604020202020204" pitchFamily="34" charset="0"/>
              <a:buChar char="•"/>
              <a:tabLst/>
              <a:defRPr sz="1200" b="0" i="0" u="none" strike="noStrike" cap="none">
                <a:solidFill>
                  <a:srgbClr val="000000"/>
                </a:solidFill>
                <a:latin typeface="Roboto Light" panose="02000000000000000000" pitchFamily="2" charset="0"/>
                <a:ea typeface="Roboto Light" panose="02000000000000000000" pitchFamily="2" charset="0"/>
                <a:cs typeface="Arial"/>
                <a:sym typeface="Arial"/>
              </a:defRPr>
            </a:lvl5pPr>
            <a:lvl6pPr marL="0" marR="0" lvl="5" indent="0" algn="l" rtl="0" eaLnBrk="1" hangingPunct="1">
              <a:lnSpc>
                <a:spcPct val="100000"/>
              </a:lnSpc>
              <a:spcBef>
                <a:spcPts val="0"/>
              </a:spcBef>
              <a:spcAft>
                <a:spcPts val="0"/>
              </a:spcAft>
              <a:buClr>
                <a:srgbClr val="000000"/>
              </a:buClr>
              <a:buFont typeface="Arial" panose="020B0604020202020204" pitchFamily="34" charset="0"/>
              <a:buNone/>
              <a:defRPr sz="1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L="285750" marR="0" lvl="7" indent="-285750" algn="l" rtl="0" eaLnBrk="1" hangingPunct="1">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8pPr>
            <a:lvl9pPr marL="285750" marR="0" lvl="8" indent="-285750" algn="l" rtl="0" eaLnBrk="1" hangingPunct="1">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Roboto Light" panose="02000000000000000000" pitchFamily="2" charset="0"/>
                <a:ea typeface="Roboto Light" panose="02000000000000000000" pitchFamily="2" charset="0"/>
                <a:cs typeface="Arial"/>
                <a:sym typeface="Arial"/>
              </a:defRPr>
            </a:lvl9pPr>
          </a:lstStyle>
          <a:p>
            <a:pPr marL="8254" algn="ctr" defTabSz="1219140"/>
            <a:r>
              <a:rPr lang="en-US" sz="1600">
                <a:latin typeface="Roboto Light"/>
                <a:ea typeface="Roboto Light"/>
              </a:rPr>
              <a:t>The only </a:t>
            </a:r>
            <a:r>
              <a:rPr lang="en-US" sz="1600" b="1">
                <a:latin typeface="Roboto Light"/>
                <a:ea typeface="Roboto Light"/>
              </a:rPr>
              <a:t>independent, fully automated solution that reviews 100% of pharmacy claims </a:t>
            </a:r>
            <a:r>
              <a:rPr lang="en-US" sz="1600">
                <a:latin typeface="Roboto Light"/>
                <a:ea typeface="Roboto Light"/>
              </a:rPr>
              <a:t>throughout the life of the contract to monitor contract performance and compliance, helping plan sponsors uphold their fiduciary duty. </a:t>
            </a:r>
            <a:endParaRPr lang="en-US" sz="1400" kern="0">
              <a:latin typeface="Roboto Light"/>
              <a:ea typeface="Roboto Light"/>
            </a:endParaRPr>
          </a:p>
        </p:txBody>
      </p:sp>
      <p:grpSp>
        <p:nvGrpSpPr>
          <p:cNvPr id="130" name="Group 129">
            <a:extLst>
              <a:ext uri="{FF2B5EF4-FFF2-40B4-BE49-F238E27FC236}">
                <a16:creationId xmlns:a16="http://schemas.microsoft.com/office/drawing/2014/main" id="{0CA5DCBE-2F95-5A46-BA66-84822B76E2FF}"/>
              </a:ext>
            </a:extLst>
          </p:cNvPr>
          <p:cNvGrpSpPr/>
          <p:nvPr/>
        </p:nvGrpSpPr>
        <p:grpSpPr>
          <a:xfrm>
            <a:off x="899379" y="2337259"/>
            <a:ext cx="5562263" cy="1970296"/>
            <a:chOff x="8082789" y="2205342"/>
            <a:chExt cx="5269077" cy="3753098"/>
          </a:xfrm>
        </p:grpSpPr>
        <p:sp>
          <p:nvSpPr>
            <p:cNvPr id="131" name="Rounded Rectangle 34">
              <a:extLst>
                <a:ext uri="{FF2B5EF4-FFF2-40B4-BE49-F238E27FC236}">
                  <a16:creationId xmlns:a16="http://schemas.microsoft.com/office/drawing/2014/main" id="{ACD9D964-060A-F14D-95A1-A68F5C827812}"/>
                </a:ext>
              </a:extLst>
            </p:cNvPr>
            <p:cNvSpPr/>
            <p:nvPr/>
          </p:nvSpPr>
          <p:spPr>
            <a:xfrm>
              <a:off x="8082789" y="2205342"/>
              <a:ext cx="5269077" cy="3753098"/>
            </a:xfrm>
            <a:prstGeom prst="roundRect">
              <a:avLst>
                <a:gd name="adj" fmla="val 0"/>
              </a:avLst>
            </a:prstGeom>
            <a:solidFill>
              <a:schemeClr val="tx1">
                <a:lumMod val="60000"/>
                <a:lumOff val="40000"/>
                <a:alpha val="10000"/>
              </a:schemeClr>
            </a:solidFill>
            <a:ln w="12700">
              <a:no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32">
                <a:buClr>
                  <a:srgbClr val="000000"/>
                </a:buClr>
              </a:pPr>
              <a:endParaRPr lang="en-US" sz="2667" kern="0">
                <a:solidFill>
                  <a:srgbClr val="FFFFFF"/>
                </a:solidFill>
                <a:latin typeface="Roboto Light" panose="02000000000000000000" pitchFamily="2" charset="0"/>
                <a:ea typeface="Roboto Light" panose="02000000000000000000" pitchFamily="2" charset="0"/>
                <a:cs typeface="Roboto Light" panose="02000000000000000000" pitchFamily="2" charset="0"/>
                <a:sym typeface="Arial"/>
              </a:endParaRPr>
            </a:p>
          </p:txBody>
        </p:sp>
        <p:sp>
          <p:nvSpPr>
            <p:cNvPr id="132" name="Rectangle 131">
              <a:extLst>
                <a:ext uri="{FF2B5EF4-FFF2-40B4-BE49-F238E27FC236}">
                  <a16:creationId xmlns:a16="http://schemas.microsoft.com/office/drawing/2014/main" id="{B0FC8B07-0CE8-1949-91C4-6FEADB02E359}"/>
                </a:ext>
              </a:extLst>
            </p:cNvPr>
            <p:cNvSpPr/>
            <p:nvPr/>
          </p:nvSpPr>
          <p:spPr>
            <a:xfrm>
              <a:off x="8339103" y="2355000"/>
              <a:ext cx="4832042" cy="3346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8466" defTabSz="1219140"/>
              <a:r>
                <a:rPr lang="en-US" sz="1400">
                  <a:solidFill>
                    <a:srgbClr val="232323"/>
                  </a:solidFill>
                  <a:latin typeface="Roboto Light" panose="02000000000000000000" pitchFamily="2" charset="0"/>
                  <a:ea typeface="Roboto Light" panose="02000000000000000000" pitchFamily="2" charset="0"/>
                  <a:cs typeface="Roboto Light" panose="02000000000000000000" pitchFamily="2" charset="0"/>
                </a:rPr>
                <a:t>With an oversight solution that can be </a:t>
              </a:r>
              <a:r>
                <a:rPr lang="en-US" sz="1400" b="1">
                  <a:solidFill>
                    <a:srgbClr val="232323"/>
                  </a:solidFill>
                  <a:latin typeface="Roboto Light" panose="02000000000000000000" pitchFamily="2" charset="0"/>
                  <a:ea typeface="Roboto Light" panose="02000000000000000000" pitchFamily="2" charset="0"/>
                  <a:cs typeface="Roboto Light" panose="02000000000000000000" pitchFamily="2" charset="0"/>
                </a:rPr>
                <a:t>implemented at any point of your pharmacy contract</a:t>
              </a:r>
              <a:r>
                <a:rPr lang="en-US" sz="1400">
                  <a:solidFill>
                    <a:srgbClr val="232323"/>
                  </a:solidFill>
                  <a:latin typeface="Roboto Light" panose="02000000000000000000" pitchFamily="2" charset="0"/>
                  <a:ea typeface="Roboto Light" panose="02000000000000000000" pitchFamily="2" charset="0"/>
                  <a:cs typeface="Roboto Light" panose="02000000000000000000" pitchFamily="2" charset="0"/>
                </a:rPr>
                <a:t>, employers can better monitor their pharmacy program performance for:</a:t>
              </a:r>
            </a:p>
            <a:p>
              <a:pPr marL="243829" indent="-243829" defTabSz="1219140">
                <a:spcBef>
                  <a:spcPts val="800"/>
                </a:spcBef>
                <a:spcAft>
                  <a:spcPts val="667"/>
                </a:spcAft>
                <a:buClr>
                  <a:srgbClr val="14289B"/>
                </a:buClr>
                <a:buFont typeface="Wingdings" pitchFamily="2" charset="2"/>
                <a:buChar char="ü"/>
                <a:defRPr/>
              </a:pPr>
              <a:r>
                <a:rPr lang="en-US" sz="1200" kern="0">
                  <a:solidFill>
                    <a:srgbClr val="000000"/>
                  </a:solidFill>
                  <a:latin typeface="Roboto Light" panose="02000000000000000000" pitchFamily="2" charset="0"/>
                  <a:ea typeface="Roboto Light" panose="02000000000000000000" pitchFamily="2" charset="0"/>
                  <a:cs typeface="Roboto Light" panose="02000000000000000000" pitchFamily="2" charset="0"/>
                  <a:sym typeface="Arial"/>
                </a:rPr>
                <a:t>Rebate performance</a:t>
              </a:r>
            </a:p>
            <a:p>
              <a:pPr marL="243829" indent="-243829" defTabSz="1219140">
                <a:spcAft>
                  <a:spcPts val="667"/>
                </a:spcAft>
                <a:buClr>
                  <a:srgbClr val="14289B"/>
                </a:buClr>
                <a:buFont typeface="Wingdings" pitchFamily="2" charset="2"/>
                <a:buChar char="ü"/>
                <a:defRPr/>
              </a:pPr>
              <a:r>
                <a:rPr lang="en-US" sz="1200" kern="0">
                  <a:solidFill>
                    <a:srgbClr val="000000"/>
                  </a:solidFill>
                  <a:latin typeface="Roboto Light" panose="02000000000000000000" pitchFamily="2" charset="0"/>
                  <a:ea typeface="Roboto Light" panose="02000000000000000000" pitchFamily="2" charset="0"/>
                  <a:cs typeface="Roboto Light" panose="02000000000000000000" pitchFamily="2" charset="0"/>
                  <a:sym typeface="Arial"/>
                </a:rPr>
                <a:t>Term compliance</a:t>
              </a:r>
            </a:p>
            <a:p>
              <a:pPr marL="243829" indent="-243829" defTabSz="1219140">
                <a:spcAft>
                  <a:spcPts val="667"/>
                </a:spcAft>
                <a:buClr>
                  <a:srgbClr val="14289B"/>
                </a:buClr>
                <a:buFont typeface="Wingdings" pitchFamily="2" charset="2"/>
                <a:buChar char="ü"/>
                <a:defRPr/>
              </a:pPr>
              <a:r>
                <a:rPr lang="en-US" sz="1200" kern="0">
                  <a:solidFill>
                    <a:srgbClr val="000000"/>
                  </a:solidFill>
                  <a:latin typeface="Roboto Light" panose="02000000000000000000" pitchFamily="2" charset="0"/>
                  <a:ea typeface="Roboto Light" panose="02000000000000000000" pitchFamily="2" charset="0"/>
                  <a:cs typeface="Roboto Light" panose="02000000000000000000" pitchFamily="2" charset="0"/>
                  <a:sym typeface="Arial"/>
                </a:rPr>
                <a:t>New high-cost drugs</a:t>
              </a:r>
            </a:p>
            <a:p>
              <a:pPr marL="243829" indent="-243829" defTabSz="1219140">
                <a:spcAft>
                  <a:spcPts val="667"/>
                </a:spcAft>
                <a:buClr>
                  <a:srgbClr val="14289B"/>
                </a:buClr>
                <a:buFont typeface="Wingdings" pitchFamily="2" charset="2"/>
                <a:buChar char="ü"/>
                <a:defRPr/>
              </a:pPr>
              <a:r>
                <a:rPr lang="en-US" sz="1200" kern="0">
                  <a:solidFill>
                    <a:srgbClr val="000000"/>
                  </a:solidFill>
                  <a:latin typeface="Roboto Light" panose="02000000000000000000" pitchFamily="2" charset="0"/>
                  <a:ea typeface="Roboto Light" panose="02000000000000000000" pitchFamily="2" charset="0"/>
                  <a:cs typeface="Roboto Light" panose="02000000000000000000" pitchFamily="2" charset="0"/>
                  <a:sym typeface="Arial"/>
                </a:rPr>
                <a:t>Performance guarantees/pricing</a:t>
              </a:r>
            </a:p>
          </p:txBody>
        </p:sp>
      </p:grpSp>
      <p:grpSp>
        <p:nvGrpSpPr>
          <p:cNvPr id="146" name="Group 145">
            <a:extLst>
              <a:ext uri="{FF2B5EF4-FFF2-40B4-BE49-F238E27FC236}">
                <a16:creationId xmlns:a16="http://schemas.microsoft.com/office/drawing/2014/main" id="{122F9110-9E07-A842-967F-C8A18CA8DF41}"/>
              </a:ext>
            </a:extLst>
          </p:cNvPr>
          <p:cNvGrpSpPr>
            <a:grpSpLocks noChangeAspect="1"/>
          </p:cNvGrpSpPr>
          <p:nvPr/>
        </p:nvGrpSpPr>
        <p:grpSpPr>
          <a:xfrm>
            <a:off x="1058121" y="4757067"/>
            <a:ext cx="804672" cy="693684"/>
            <a:chOff x="4926308" y="2473312"/>
            <a:chExt cx="1690050" cy="1456941"/>
          </a:xfrm>
        </p:grpSpPr>
        <p:grpSp>
          <p:nvGrpSpPr>
            <p:cNvPr id="147" name="Group 146">
              <a:extLst>
                <a:ext uri="{FF2B5EF4-FFF2-40B4-BE49-F238E27FC236}">
                  <a16:creationId xmlns:a16="http://schemas.microsoft.com/office/drawing/2014/main" id="{C94D8FF1-DDC0-C744-93C6-B0B92DEE6B2A}"/>
                </a:ext>
              </a:extLst>
            </p:cNvPr>
            <p:cNvGrpSpPr>
              <a:grpSpLocks noChangeAspect="1"/>
            </p:cNvGrpSpPr>
            <p:nvPr/>
          </p:nvGrpSpPr>
          <p:grpSpPr>
            <a:xfrm>
              <a:off x="4926308" y="2473312"/>
              <a:ext cx="1690050" cy="1456941"/>
              <a:chOff x="921803" y="951475"/>
              <a:chExt cx="2474398" cy="2133104"/>
            </a:xfrm>
          </p:grpSpPr>
          <p:sp>
            <p:nvSpPr>
              <p:cNvPr id="149" name="Hexagon 148">
                <a:extLst>
                  <a:ext uri="{FF2B5EF4-FFF2-40B4-BE49-F238E27FC236}">
                    <a16:creationId xmlns:a16="http://schemas.microsoft.com/office/drawing/2014/main" id="{FC3CF0EC-4909-2E41-9C23-D5098C4D069C}"/>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54">
                  <a:buClr>
                    <a:srgbClr val="000000"/>
                  </a:buClr>
                  <a:defRPr/>
                </a:pPr>
                <a:endParaRPr lang="en-US" sz="1400" kern="0">
                  <a:solidFill>
                    <a:srgbClr val="FFFFFF"/>
                  </a:solidFill>
                  <a:latin typeface="Arial"/>
                  <a:sym typeface="Arial"/>
                </a:endParaRPr>
              </a:p>
            </p:txBody>
          </p:sp>
          <p:sp>
            <p:nvSpPr>
              <p:cNvPr id="150" name="Hexagon 149">
                <a:extLst>
                  <a:ext uri="{FF2B5EF4-FFF2-40B4-BE49-F238E27FC236}">
                    <a16:creationId xmlns:a16="http://schemas.microsoft.com/office/drawing/2014/main" id="{DDC0278D-B9F0-8D46-B0D0-FDEB23E195E1}"/>
                  </a:ext>
                </a:extLst>
              </p:cNvPr>
              <p:cNvSpPr>
                <a:spLocks noChangeAspect="1"/>
              </p:cNvSpPr>
              <p:nvPr/>
            </p:nvSpPr>
            <p:spPr>
              <a:xfrm rot="19798270">
                <a:off x="1136523" y="1136579"/>
                <a:ext cx="2044956" cy="1762898"/>
              </a:xfrm>
              <a:prstGeom prst="hexagon">
                <a:avLst>
                  <a:gd name="adj" fmla="val 28904"/>
                  <a:gd name="vf" fmla="val 115470"/>
                </a:avLst>
              </a:prstGeom>
              <a:solidFill>
                <a:schemeClr val="tx1"/>
              </a:solidFill>
              <a:ln w="2540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buClr>
                    <a:srgbClr val="000000"/>
                  </a:buClr>
                </a:pPr>
                <a:endParaRPr lang="en-US" sz="1867" kern="0">
                  <a:solidFill>
                    <a:srgbClr val="8623F3"/>
                  </a:solidFill>
                  <a:latin typeface="Arial"/>
                  <a:sym typeface="Arial"/>
                </a:endParaRPr>
              </a:p>
            </p:txBody>
          </p:sp>
        </p:grpSp>
        <p:pic>
          <p:nvPicPr>
            <p:cNvPr id="148" name="Graphic 147" descr="Arrow: Straight with solid fill">
              <a:extLst>
                <a:ext uri="{FF2B5EF4-FFF2-40B4-BE49-F238E27FC236}">
                  <a16:creationId xmlns:a16="http://schemas.microsoft.com/office/drawing/2014/main" id="{1D81A316-186D-E448-86F1-2C53E00810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314133" y="2744582"/>
              <a:ext cx="914400" cy="914400"/>
            </a:xfrm>
            <a:prstGeom prst="rect">
              <a:avLst/>
            </a:prstGeom>
          </p:spPr>
        </p:pic>
      </p:grpSp>
      <p:sp>
        <p:nvSpPr>
          <p:cNvPr id="5" name="TextBox 4">
            <a:extLst>
              <a:ext uri="{FF2B5EF4-FFF2-40B4-BE49-F238E27FC236}">
                <a16:creationId xmlns:a16="http://schemas.microsoft.com/office/drawing/2014/main" id="{154ECB65-7204-D21B-C53C-36749321C9BA}"/>
              </a:ext>
            </a:extLst>
          </p:cNvPr>
          <p:cNvSpPr txBox="1"/>
          <p:nvPr/>
        </p:nvSpPr>
        <p:spPr>
          <a:xfrm>
            <a:off x="7556968" y="2513921"/>
            <a:ext cx="2438400" cy="379656"/>
          </a:xfrm>
          <a:prstGeom prst="rect">
            <a:avLst/>
          </a:prstGeom>
          <a:noFill/>
        </p:spPr>
        <p:txBody>
          <a:bodyPr wrap="square" rtlCol="0">
            <a:spAutoFit/>
          </a:bodyPr>
          <a:lstStyle/>
          <a:p>
            <a:pPr defTabSz="1219140">
              <a:buClr>
                <a:srgbClr val="000000"/>
              </a:buClr>
            </a:pPr>
            <a:r>
              <a:rPr lang="en-US" sz="1867" kern="0">
                <a:solidFill>
                  <a:srgbClr val="000000"/>
                </a:solidFill>
                <a:latin typeface="Roboto Light" panose="02000000000000000000" pitchFamily="2" charset="0"/>
                <a:ea typeface="Roboto Light" panose="02000000000000000000" pitchFamily="2" charset="0"/>
                <a:cs typeface="Arial"/>
                <a:sym typeface="Arial"/>
              </a:rPr>
              <a:t>Powered by</a:t>
            </a:r>
          </a:p>
        </p:txBody>
      </p:sp>
      <p:sp>
        <p:nvSpPr>
          <p:cNvPr id="11" name="TextBox 10">
            <a:extLst>
              <a:ext uri="{FF2B5EF4-FFF2-40B4-BE49-F238E27FC236}">
                <a16:creationId xmlns:a16="http://schemas.microsoft.com/office/drawing/2014/main" id="{F9D67697-648B-6D7E-37A6-82948B73023A}"/>
              </a:ext>
            </a:extLst>
          </p:cNvPr>
          <p:cNvSpPr txBox="1"/>
          <p:nvPr/>
        </p:nvSpPr>
        <p:spPr>
          <a:xfrm>
            <a:off x="3560056" y="3107960"/>
            <a:ext cx="2752811" cy="825867"/>
          </a:xfrm>
          <a:prstGeom prst="rect">
            <a:avLst/>
          </a:prstGeom>
          <a:noFill/>
        </p:spPr>
        <p:txBody>
          <a:bodyPr wrap="square">
            <a:spAutoFit/>
          </a:bodyPr>
          <a:lstStyle/>
          <a:p>
            <a:pPr marL="243829" indent="-243829" defTabSz="1219140">
              <a:spcAft>
                <a:spcPts val="667"/>
              </a:spcAft>
              <a:buClr>
                <a:srgbClr val="14289B"/>
              </a:buClr>
              <a:buFont typeface="Wingdings" pitchFamily="2" charset="2"/>
              <a:buChar char="ü"/>
              <a:defRPr/>
            </a:pPr>
            <a:r>
              <a:rPr lang="en-US" sz="1200" kern="0">
                <a:solidFill>
                  <a:srgbClr val="000000"/>
                </a:solidFill>
                <a:latin typeface="Roboto Light" panose="02000000000000000000" pitchFamily="2" charset="0"/>
                <a:ea typeface="Roboto Light" panose="02000000000000000000" pitchFamily="2" charset="0"/>
                <a:cs typeface="Roboto Light" panose="02000000000000000000" pitchFamily="2" charset="0"/>
                <a:sym typeface="Arial"/>
              </a:rPr>
              <a:t>Errors/opportunities for change</a:t>
            </a:r>
          </a:p>
          <a:p>
            <a:pPr marL="243829" indent="-243829" defTabSz="1219140">
              <a:spcAft>
                <a:spcPts val="667"/>
              </a:spcAft>
              <a:buClr>
                <a:srgbClr val="14289B"/>
              </a:buClr>
              <a:buFont typeface="Wingdings" pitchFamily="2" charset="2"/>
              <a:buChar char="ü"/>
              <a:defRPr/>
            </a:pPr>
            <a:r>
              <a:rPr lang="en-US" sz="1200" kern="0">
                <a:solidFill>
                  <a:srgbClr val="000000"/>
                </a:solidFill>
                <a:latin typeface="Roboto Light" panose="02000000000000000000" pitchFamily="2" charset="0"/>
                <a:ea typeface="Roboto Light" panose="02000000000000000000" pitchFamily="2" charset="0"/>
                <a:cs typeface="Roboto Light" panose="02000000000000000000" pitchFamily="2" charset="0"/>
                <a:sym typeface="Arial"/>
              </a:rPr>
              <a:t>PBM report validation</a:t>
            </a:r>
          </a:p>
          <a:p>
            <a:pPr marL="243829" indent="-243829" defTabSz="1219140">
              <a:spcAft>
                <a:spcPts val="667"/>
              </a:spcAft>
              <a:buClr>
                <a:srgbClr val="14289B"/>
              </a:buClr>
              <a:buFont typeface="Wingdings" pitchFamily="2" charset="2"/>
              <a:buChar char="ü"/>
              <a:defRPr/>
            </a:pPr>
            <a:r>
              <a:rPr lang="en-US" sz="1200" kern="0">
                <a:solidFill>
                  <a:srgbClr val="000000"/>
                </a:solidFill>
                <a:latin typeface="Roboto Light" panose="02000000000000000000" pitchFamily="2" charset="0"/>
                <a:ea typeface="Roboto Light" panose="02000000000000000000" pitchFamily="2" charset="0"/>
                <a:cs typeface="Roboto Light" panose="02000000000000000000" pitchFamily="2" charset="0"/>
                <a:sym typeface="Arial"/>
              </a:rPr>
              <a:t>Plan sponsor advocate</a:t>
            </a:r>
            <a:endParaRPr lang="en-US" sz="1600" kern="0">
              <a:solidFill>
                <a:srgbClr val="000000"/>
              </a:solidFill>
              <a:latin typeface="Roboto Light" panose="02000000000000000000" pitchFamily="2" charset="0"/>
              <a:ea typeface="Roboto Light" panose="02000000000000000000" pitchFamily="2" charset="0"/>
              <a:cs typeface="Roboto Light" panose="02000000000000000000" pitchFamily="2" charset="0"/>
              <a:sym typeface="Arial"/>
            </a:endParaRPr>
          </a:p>
        </p:txBody>
      </p:sp>
      <p:sp>
        <p:nvSpPr>
          <p:cNvPr id="13" name="TextBox 12">
            <a:extLst>
              <a:ext uri="{FF2B5EF4-FFF2-40B4-BE49-F238E27FC236}">
                <a16:creationId xmlns:a16="http://schemas.microsoft.com/office/drawing/2014/main" id="{6F1A7307-FB4F-3CED-7DED-15D0939C88BA}"/>
              </a:ext>
            </a:extLst>
          </p:cNvPr>
          <p:cNvSpPr txBox="1"/>
          <p:nvPr/>
        </p:nvSpPr>
        <p:spPr>
          <a:xfrm>
            <a:off x="1811900" y="4743341"/>
            <a:ext cx="3976939" cy="677108"/>
          </a:xfrm>
          <a:prstGeom prst="rect">
            <a:avLst/>
          </a:prstGeom>
          <a:noFill/>
        </p:spPr>
        <p:txBody>
          <a:bodyPr wrap="square">
            <a:spAutoFit/>
          </a:bodyPr>
          <a:lstStyle/>
          <a:p>
            <a:pPr marL="8466" defTabSz="1219140"/>
            <a:r>
              <a:rPr lang="en-US" sz="1400" b="1">
                <a:solidFill>
                  <a:srgbClr val="14289B"/>
                </a:solidFill>
                <a:latin typeface="Roboto Light" panose="02000000000000000000" pitchFamily="2" charset="0"/>
                <a:ea typeface="Roboto Light" panose="02000000000000000000" pitchFamily="2" charset="0"/>
                <a:cs typeface="Roboto Light" panose="02000000000000000000" pitchFamily="2" charset="0"/>
              </a:rPr>
              <a:t>Variance Detection:</a:t>
            </a:r>
          </a:p>
          <a:p>
            <a:pPr marL="8466" defTabSz="1219140"/>
            <a:r>
              <a:rPr lang="en-US" sz="1200">
                <a:solidFill>
                  <a:srgbClr val="000000"/>
                </a:solidFill>
                <a:latin typeface="Roboto Light" panose="02000000000000000000" pitchFamily="2" charset="0"/>
                <a:ea typeface="Roboto Light" panose="02000000000000000000" pitchFamily="2" charset="0"/>
                <a:cs typeface="Roboto Light" panose="02000000000000000000" pitchFamily="2" charset="0"/>
              </a:rPr>
              <a:t>More than 90% of pharmacy contract reviews detect some level of variance from the existing contract. </a:t>
            </a:r>
          </a:p>
        </p:txBody>
      </p:sp>
      <p:sp>
        <p:nvSpPr>
          <p:cNvPr id="14" name="TextBox 13">
            <a:extLst>
              <a:ext uri="{FF2B5EF4-FFF2-40B4-BE49-F238E27FC236}">
                <a16:creationId xmlns:a16="http://schemas.microsoft.com/office/drawing/2014/main" id="{B89E2362-693C-AC7E-ADC3-397374C57171}"/>
              </a:ext>
            </a:extLst>
          </p:cNvPr>
          <p:cNvSpPr txBox="1"/>
          <p:nvPr/>
        </p:nvSpPr>
        <p:spPr>
          <a:xfrm>
            <a:off x="1792937" y="5678977"/>
            <a:ext cx="3892633" cy="677108"/>
          </a:xfrm>
          <a:prstGeom prst="rect">
            <a:avLst/>
          </a:prstGeom>
          <a:noFill/>
        </p:spPr>
        <p:txBody>
          <a:bodyPr wrap="square">
            <a:spAutoFit/>
          </a:bodyPr>
          <a:lstStyle/>
          <a:p>
            <a:pPr marL="8466" defTabSz="1219140"/>
            <a:r>
              <a:rPr lang="en-US" sz="1400" b="1">
                <a:solidFill>
                  <a:srgbClr val="14289B"/>
                </a:solidFill>
                <a:latin typeface="Roboto Light" panose="02000000000000000000" pitchFamily="2" charset="0"/>
                <a:ea typeface="Roboto Light" panose="02000000000000000000" pitchFamily="2" charset="0"/>
                <a:cs typeface="Roboto Light" panose="02000000000000000000" pitchFamily="2" charset="0"/>
              </a:rPr>
              <a:t>Shortfall Identification:</a:t>
            </a:r>
          </a:p>
          <a:p>
            <a:pPr marL="8466" defTabSz="1219140"/>
            <a:r>
              <a:rPr lang="en-US" sz="1200">
                <a:solidFill>
                  <a:srgbClr val="000000"/>
                </a:solidFill>
                <a:latin typeface="Roboto Light" panose="02000000000000000000" pitchFamily="2" charset="0"/>
                <a:ea typeface="Roboto Light" panose="02000000000000000000" pitchFamily="2" charset="0"/>
                <a:cs typeface="Roboto Light" panose="02000000000000000000" pitchFamily="2" charset="0"/>
              </a:rPr>
              <a:t>More than half of reviewed contracts have some level of shortfall.</a:t>
            </a:r>
          </a:p>
        </p:txBody>
      </p:sp>
      <p:grpSp>
        <p:nvGrpSpPr>
          <p:cNvPr id="15" name="Group 14">
            <a:extLst>
              <a:ext uri="{FF2B5EF4-FFF2-40B4-BE49-F238E27FC236}">
                <a16:creationId xmlns:a16="http://schemas.microsoft.com/office/drawing/2014/main" id="{8F53C739-6644-CB2D-21A9-56F9F5D1DBD6}"/>
              </a:ext>
            </a:extLst>
          </p:cNvPr>
          <p:cNvGrpSpPr>
            <a:grpSpLocks noChangeAspect="1"/>
          </p:cNvGrpSpPr>
          <p:nvPr/>
        </p:nvGrpSpPr>
        <p:grpSpPr>
          <a:xfrm>
            <a:off x="1053891" y="5689246"/>
            <a:ext cx="804672" cy="693684"/>
            <a:chOff x="4926308" y="2473312"/>
            <a:chExt cx="1690050" cy="1456941"/>
          </a:xfrm>
        </p:grpSpPr>
        <p:grpSp>
          <p:nvGrpSpPr>
            <p:cNvPr id="16" name="Group 15">
              <a:extLst>
                <a:ext uri="{FF2B5EF4-FFF2-40B4-BE49-F238E27FC236}">
                  <a16:creationId xmlns:a16="http://schemas.microsoft.com/office/drawing/2014/main" id="{A92E2BAB-013D-83CC-CDFB-9D8D072114D0}"/>
                </a:ext>
              </a:extLst>
            </p:cNvPr>
            <p:cNvGrpSpPr>
              <a:grpSpLocks noChangeAspect="1"/>
            </p:cNvGrpSpPr>
            <p:nvPr/>
          </p:nvGrpSpPr>
          <p:grpSpPr>
            <a:xfrm>
              <a:off x="4926308" y="2473312"/>
              <a:ext cx="1690050" cy="1456941"/>
              <a:chOff x="921803" y="951475"/>
              <a:chExt cx="2474398" cy="2133104"/>
            </a:xfrm>
          </p:grpSpPr>
          <p:sp>
            <p:nvSpPr>
              <p:cNvPr id="18" name="Hexagon 17">
                <a:extLst>
                  <a:ext uri="{FF2B5EF4-FFF2-40B4-BE49-F238E27FC236}">
                    <a16:creationId xmlns:a16="http://schemas.microsoft.com/office/drawing/2014/main" id="{0DFD1C9A-BE9E-B698-E4A8-8D8CF3FA3E21}"/>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54">
                  <a:buClr>
                    <a:srgbClr val="000000"/>
                  </a:buClr>
                  <a:defRPr/>
                </a:pPr>
                <a:endParaRPr lang="en-US" sz="1400" kern="0">
                  <a:solidFill>
                    <a:srgbClr val="FFFFFF"/>
                  </a:solidFill>
                  <a:latin typeface="Arial"/>
                  <a:sym typeface="Arial"/>
                </a:endParaRPr>
              </a:p>
            </p:txBody>
          </p:sp>
          <p:sp>
            <p:nvSpPr>
              <p:cNvPr id="19" name="Hexagon 18">
                <a:extLst>
                  <a:ext uri="{FF2B5EF4-FFF2-40B4-BE49-F238E27FC236}">
                    <a16:creationId xmlns:a16="http://schemas.microsoft.com/office/drawing/2014/main" id="{7EA50961-D17F-1625-EEAB-9FB53B8483B9}"/>
                  </a:ext>
                </a:extLst>
              </p:cNvPr>
              <p:cNvSpPr>
                <a:spLocks noChangeAspect="1"/>
              </p:cNvSpPr>
              <p:nvPr/>
            </p:nvSpPr>
            <p:spPr>
              <a:xfrm rot="19798270">
                <a:off x="1136523" y="1136579"/>
                <a:ext cx="2044956" cy="1762898"/>
              </a:xfrm>
              <a:prstGeom prst="hexagon">
                <a:avLst>
                  <a:gd name="adj" fmla="val 28904"/>
                  <a:gd name="vf" fmla="val 115470"/>
                </a:avLst>
              </a:prstGeom>
              <a:solidFill>
                <a:schemeClr val="tx1"/>
              </a:solidFill>
              <a:ln w="2540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buClr>
                    <a:srgbClr val="000000"/>
                  </a:buClr>
                </a:pPr>
                <a:endParaRPr lang="en-US" sz="1867" kern="0">
                  <a:solidFill>
                    <a:srgbClr val="8623F3"/>
                  </a:solidFill>
                  <a:latin typeface="Arial"/>
                  <a:sym typeface="Arial"/>
                </a:endParaRPr>
              </a:p>
            </p:txBody>
          </p:sp>
        </p:grpSp>
        <p:pic>
          <p:nvPicPr>
            <p:cNvPr id="17" name="Graphic 16" descr="Arrow: Straight with solid fill">
              <a:extLst>
                <a:ext uri="{FF2B5EF4-FFF2-40B4-BE49-F238E27FC236}">
                  <a16:creationId xmlns:a16="http://schemas.microsoft.com/office/drawing/2014/main" id="{512CC969-ED19-CB9F-0C38-DECCF95E55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314133" y="2744582"/>
              <a:ext cx="914400" cy="914400"/>
            </a:xfrm>
            <a:prstGeom prst="rect">
              <a:avLst/>
            </a:prstGeom>
          </p:spPr>
        </p:pic>
      </p:grpSp>
      <p:pic>
        <p:nvPicPr>
          <p:cNvPr id="2050" name="Picture 2" descr="Graphical user interface, application&#10;&#10;Description automatically generated">
            <a:extLst>
              <a:ext uri="{FF2B5EF4-FFF2-40B4-BE49-F238E27FC236}">
                <a16:creationId xmlns:a16="http://schemas.microsoft.com/office/drawing/2014/main" id="{5EB43088-9D77-462F-686E-5A64D39C28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0744"/>
          <a:stretch/>
        </p:blipFill>
        <p:spPr bwMode="auto">
          <a:xfrm>
            <a:off x="7492075" y="3292259"/>
            <a:ext cx="3631359" cy="22250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8416B8D-C0DD-65C9-1CE2-9D1997F7DF5E}"/>
              </a:ext>
            </a:extLst>
          </p:cNvPr>
          <p:cNvGrpSpPr/>
          <p:nvPr/>
        </p:nvGrpSpPr>
        <p:grpSpPr>
          <a:xfrm>
            <a:off x="6876354" y="2872010"/>
            <a:ext cx="4862801" cy="3131100"/>
            <a:chOff x="5741108" y="3681667"/>
            <a:chExt cx="7081395" cy="4489361"/>
          </a:xfrm>
          <a:effectLst>
            <a:outerShdw blurRad="154547" dist="42377" dir="10800000" algn="r" rotWithShape="0">
              <a:prstClr val="black">
                <a:alpha val="40000"/>
              </a:prstClr>
            </a:outerShdw>
          </a:effectLst>
        </p:grpSpPr>
        <p:pic>
          <p:nvPicPr>
            <p:cNvPr id="8" name="Picture 2" descr="Apple Macbook Pro Laptop Mockup - Free image on Pixabay">
              <a:extLst>
                <a:ext uri="{FF2B5EF4-FFF2-40B4-BE49-F238E27FC236}">
                  <a16:creationId xmlns:a16="http://schemas.microsoft.com/office/drawing/2014/main" id="{23AE8EDC-6A96-BE28-2F1B-CAEA66F12B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1108" y="3681667"/>
              <a:ext cx="7081395" cy="44893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550C18F-5DD4-F9C3-FF9D-2AFF26828A43}"/>
                </a:ext>
              </a:extLst>
            </p:cNvPr>
            <p:cNvSpPr/>
            <p:nvPr/>
          </p:nvSpPr>
          <p:spPr>
            <a:xfrm>
              <a:off x="8704977" y="7622616"/>
              <a:ext cx="1275504" cy="148072"/>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grpSp>
      <p:pic>
        <p:nvPicPr>
          <p:cNvPr id="10" name="Picture 9" descr="Logo&#10;&#10;Description automatically generated">
            <a:extLst>
              <a:ext uri="{FF2B5EF4-FFF2-40B4-BE49-F238E27FC236}">
                <a16:creationId xmlns:a16="http://schemas.microsoft.com/office/drawing/2014/main" id="{A0841A33-56F1-04BC-7F71-24FBFC9A1D54}"/>
              </a:ext>
            </a:extLst>
          </p:cNvPr>
          <p:cNvPicPr>
            <a:picLocks noChangeAspect="1"/>
          </p:cNvPicPr>
          <p:nvPr/>
        </p:nvPicPr>
        <p:blipFill>
          <a:blip r:embed="rId8"/>
          <a:stretch>
            <a:fillRect/>
          </a:stretch>
        </p:blipFill>
        <p:spPr>
          <a:xfrm>
            <a:off x="8814943" y="2513921"/>
            <a:ext cx="2251021" cy="451104"/>
          </a:xfrm>
          <a:prstGeom prst="rect">
            <a:avLst/>
          </a:prstGeom>
        </p:spPr>
      </p:pic>
    </p:spTree>
    <p:extLst>
      <p:ext uri="{BB962C8B-B14F-4D97-AF65-F5344CB8AC3E}">
        <p14:creationId xmlns:p14="http://schemas.microsoft.com/office/powerpoint/2010/main" val="3410852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5086350" y="6157650"/>
            <a:ext cx="5523660" cy="307777"/>
          </a:xfrm>
          <a:prstGeom prst="rect">
            <a:avLst/>
          </a:prstGeom>
          <a:noFill/>
        </p:spPr>
        <p:txBody>
          <a:bodyPr wrap="square">
            <a:spAutoFit/>
          </a:bodyPr>
          <a:lstStyle>
            <a:defPPr>
              <a:defRPr lang="en-US"/>
            </a:defPPr>
          </a:lstStyle>
          <a:p>
            <a:pPr algn="ctr"/>
            <a:r>
              <a:rPr lang="en-US" sz="1400">
                <a:solidFill>
                  <a:prstClr val="white"/>
                </a:solidFill>
                <a:latin typeface="Century Gothic" panose="020B0502020202020204" pitchFamily="34" charset="0"/>
              </a:rPr>
              <a:t>Add a Footer With an Impactful Summary Message</a:t>
            </a:r>
          </a:p>
        </p:txBody>
      </p:sp>
      <p:sp>
        <p:nvSpPr>
          <p:cNvPr id="13" name="Rectangle 12"/>
          <p:cNvSpPr/>
          <p:nvPr/>
        </p:nvSpPr>
        <p:spPr>
          <a:xfrm>
            <a:off x="1551940" y="1488956"/>
            <a:ext cx="8964930" cy="584775"/>
          </a:xfrm>
          <a:prstGeom prst="rect">
            <a:avLst/>
          </a:prstGeom>
        </p:spPr>
        <p:txBody>
          <a:bodyPr wrap="square">
            <a:spAutoFit/>
          </a:bodyPr>
          <a:lstStyle>
            <a:defPPr>
              <a:defRPr lang="en-US"/>
            </a:defPPr>
          </a:lstStyle>
          <a:p>
            <a:pPr algn="ctr"/>
            <a:r>
              <a:rPr lang="en-US" sz="3200" dirty="0">
                <a:solidFill>
                  <a:srgbClr val="09549B"/>
                </a:solidFill>
                <a:latin typeface="Century Gothic" panose="020B0502020202020204" pitchFamily="34" charset="0"/>
              </a:rPr>
              <a:t>Marketplace Topics of Interest</a:t>
            </a:r>
            <a:endParaRPr lang="en-US" sz="3200" dirty="0">
              <a:solidFill>
                <a:srgbClr val="09549B"/>
              </a:solidFill>
            </a:endParaRPr>
          </a:p>
        </p:txBody>
      </p:sp>
      <p:pic>
        <p:nvPicPr>
          <p:cNvPr id="11" name="Picture 10">
            <a:extLst>
              <a:ext uri="{FF2B5EF4-FFF2-40B4-BE49-F238E27FC236}">
                <a16:creationId xmlns:a16="http://schemas.microsoft.com/office/drawing/2014/main" id="{030DC3CA-FC4E-4C9C-8CE2-C0F41749D9E2}"/>
              </a:ext>
            </a:extLst>
          </p:cNvPr>
          <p:cNvPicPr>
            <a:picLocks noChangeAspect="1"/>
          </p:cNvPicPr>
          <p:nvPr/>
        </p:nvPicPr>
        <p:blipFill>
          <a:blip r:embed="rId3"/>
          <a:stretch>
            <a:fillRect/>
          </a:stretch>
        </p:blipFill>
        <p:spPr>
          <a:xfrm>
            <a:off x="0" y="3415"/>
            <a:ext cx="12192000" cy="1523407"/>
          </a:xfrm>
          <a:prstGeom prst="rect">
            <a:avLst/>
          </a:prstGeom>
        </p:spPr>
      </p:pic>
      <p:pic>
        <p:nvPicPr>
          <p:cNvPr id="12" name="Picture 11">
            <a:extLst>
              <a:ext uri="{FF2B5EF4-FFF2-40B4-BE49-F238E27FC236}">
                <a16:creationId xmlns:a16="http://schemas.microsoft.com/office/drawing/2014/main" id="{E58255AA-9000-40F1-BC29-E197D48A5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505" y="616690"/>
            <a:ext cx="805463" cy="411670"/>
          </a:xfrm>
          <a:prstGeom prst="rect">
            <a:avLst/>
          </a:prstGeom>
        </p:spPr>
      </p:pic>
      <p:sp>
        <p:nvSpPr>
          <p:cNvPr id="10" name="Rectangle 9">
            <a:extLst>
              <a:ext uri="{FF2B5EF4-FFF2-40B4-BE49-F238E27FC236}">
                <a16:creationId xmlns:a16="http://schemas.microsoft.com/office/drawing/2014/main" id="{A49B8CC7-D302-4D61-B992-F1DF702109BE}"/>
              </a:ext>
            </a:extLst>
          </p:cNvPr>
          <p:cNvSpPr/>
          <p:nvPr/>
        </p:nvSpPr>
        <p:spPr>
          <a:xfrm>
            <a:off x="2080831" y="2172920"/>
            <a:ext cx="7975600" cy="338554"/>
          </a:xfrm>
          <a:prstGeom prst="rect">
            <a:avLst/>
          </a:prstGeom>
        </p:spPr>
        <p:txBody>
          <a:bodyPr wrap="square" anchor="t">
            <a:spAutoFit/>
          </a:bodyPr>
          <a:lstStyle>
            <a:defPPr>
              <a:defRPr lang="en-US"/>
            </a:defPPr>
          </a:lstStyle>
          <a:p>
            <a:pPr algn="ctr"/>
            <a:r>
              <a:rPr lang="en-US" sz="1600" dirty="0">
                <a:solidFill>
                  <a:schemeClr val="tx1">
                    <a:lumMod val="75000"/>
                    <a:lumOff val="25000"/>
                  </a:schemeClr>
                </a:solidFill>
                <a:latin typeface="Century Gothic"/>
              </a:rPr>
              <a:t>Fiduciary Standard for Employee Benefits?</a:t>
            </a:r>
            <a:endParaRPr lang="en-US" sz="1600" dirty="0">
              <a:solidFill>
                <a:schemeClr val="tx1">
                  <a:lumMod val="75000"/>
                  <a:lumOff val="25000"/>
                </a:schemeClr>
              </a:solidFill>
              <a:latin typeface="Century Gothic" panose="020B0502020202020204" pitchFamily="34" charset="0"/>
            </a:endParaRPr>
          </a:p>
        </p:txBody>
      </p:sp>
      <p:pic>
        <p:nvPicPr>
          <p:cNvPr id="3" name="Picture 2">
            <a:extLst>
              <a:ext uri="{FF2B5EF4-FFF2-40B4-BE49-F238E27FC236}">
                <a16:creationId xmlns:a16="http://schemas.microsoft.com/office/drawing/2014/main" id="{1B679E94-9DED-9115-02AB-9925A622605E}"/>
              </a:ext>
            </a:extLst>
          </p:cNvPr>
          <p:cNvPicPr>
            <a:picLocks noChangeAspect="1"/>
          </p:cNvPicPr>
          <p:nvPr/>
        </p:nvPicPr>
        <p:blipFill>
          <a:blip r:embed="rId5"/>
          <a:stretch>
            <a:fillRect/>
          </a:stretch>
        </p:blipFill>
        <p:spPr>
          <a:xfrm>
            <a:off x="1189609" y="2610665"/>
            <a:ext cx="4555622" cy="3219009"/>
          </a:xfrm>
          <a:prstGeom prst="rect">
            <a:avLst/>
          </a:prstGeom>
        </p:spPr>
      </p:pic>
      <p:pic>
        <p:nvPicPr>
          <p:cNvPr id="6" name="Picture 5">
            <a:extLst>
              <a:ext uri="{FF2B5EF4-FFF2-40B4-BE49-F238E27FC236}">
                <a16:creationId xmlns:a16="http://schemas.microsoft.com/office/drawing/2014/main" id="{A211A41D-C3A4-E4DF-6A97-A2B7BDD53C5C}"/>
              </a:ext>
            </a:extLst>
          </p:cNvPr>
          <p:cNvPicPr>
            <a:picLocks noChangeAspect="1"/>
          </p:cNvPicPr>
          <p:nvPr/>
        </p:nvPicPr>
        <p:blipFill>
          <a:blip r:embed="rId6"/>
          <a:stretch>
            <a:fillRect/>
          </a:stretch>
        </p:blipFill>
        <p:spPr>
          <a:xfrm>
            <a:off x="6294816" y="3072471"/>
            <a:ext cx="4707575" cy="3396658"/>
          </a:xfrm>
          <a:prstGeom prst="rect">
            <a:avLst/>
          </a:prstGeom>
        </p:spPr>
      </p:pic>
    </p:spTree>
    <p:custDataLst>
      <p:tags r:id="rId1"/>
    </p:custDataLst>
    <p:extLst>
      <p:ext uri="{BB962C8B-B14F-4D97-AF65-F5344CB8AC3E}">
        <p14:creationId xmlns:p14="http://schemas.microsoft.com/office/powerpoint/2010/main" val="275092098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3" name="object 4">
            <a:extLst>
              <a:ext uri="{FF2B5EF4-FFF2-40B4-BE49-F238E27FC236}">
                <a16:creationId xmlns:a16="http://schemas.microsoft.com/office/drawing/2014/main" id="{3D43A440-748C-EF77-C8AE-E414A0578499}"/>
              </a:ext>
            </a:extLst>
          </p:cNvPr>
          <p:cNvGrpSpPr/>
          <p:nvPr/>
        </p:nvGrpSpPr>
        <p:grpSpPr>
          <a:xfrm rot="10800000">
            <a:off x="6501157" y="2551853"/>
            <a:ext cx="5500793" cy="4306147"/>
            <a:chOff x="-4762" y="-4765"/>
            <a:chExt cx="4125595" cy="3229610"/>
          </a:xfrm>
        </p:grpSpPr>
        <p:sp>
          <p:nvSpPr>
            <p:cNvPr id="34" name="object 5">
              <a:extLst>
                <a:ext uri="{FF2B5EF4-FFF2-40B4-BE49-F238E27FC236}">
                  <a16:creationId xmlns:a16="http://schemas.microsoft.com/office/drawing/2014/main" id="{D497E1FD-7277-54B1-C178-DC590543F749}"/>
                </a:ext>
              </a:extLst>
            </p:cNvPr>
            <p:cNvSpPr/>
            <p:nvPr/>
          </p:nvSpPr>
          <p:spPr>
            <a:xfrm>
              <a:off x="0" y="0"/>
              <a:ext cx="204470" cy="118745"/>
            </a:xfrm>
            <a:custGeom>
              <a:avLst/>
              <a:gdLst/>
              <a:ahLst/>
              <a:cxnLst/>
              <a:rect l="l" t="t" r="r" b="b"/>
              <a:pathLst>
                <a:path w="204470" h="118745">
                  <a:moveTo>
                    <a:pt x="0" y="118122"/>
                  </a:moveTo>
                  <a:lnTo>
                    <a:pt x="204127" y="0"/>
                  </a:lnTo>
                </a:path>
              </a:pathLst>
            </a:custGeom>
            <a:ln w="9525">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35" name="object 6">
              <a:extLst>
                <a:ext uri="{FF2B5EF4-FFF2-40B4-BE49-F238E27FC236}">
                  <a16:creationId xmlns:a16="http://schemas.microsoft.com/office/drawing/2014/main" id="{0B845D51-D300-F12B-BA60-7A05369F6757}"/>
                </a:ext>
              </a:extLst>
            </p:cNvPr>
            <p:cNvSpPr/>
            <p:nvPr/>
          </p:nvSpPr>
          <p:spPr>
            <a:xfrm>
              <a:off x="1" y="0"/>
              <a:ext cx="1150620" cy="1165860"/>
            </a:xfrm>
            <a:custGeom>
              <a:avLst/>
              <a:gdLst/>
              <a:ahLst/>
              <a:cxnLst/>
              <a:rect l="l" t="t" r="r" b="b"/>
              <a:pathLst>
                <a:path w="1150620" h="1165860">
                  <a:moveTo>
                    <a:pt x="913828" y="0"/>
                  </a:moveTo>
                  <a:lnTo>
                    <a:pt x="1150531" y="136474"/>
                  </a:lnTo>
                  <a:lnTo>
                    <a:pt x="1150505" y="820610"/>
                  </a:lnTo>
                  <a:lnTo>
                    <a:pt x="554342" y="1165567"/>
                  </a:lnTo>
                  <a:lnTo>
                    <a:pt x="0" y="845934"/>
                  </a:lnTo>
                </a:path>
              </a:pathLst>
            </a:custGeom>
            <a:ln w="9525">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36" name="object 7">
              <a:extLst>
                <a:ext uri="{FF2B5EF4-FFF2-40B4-BE49-F238E27FC236}">
                  <a16:creationId xmlns:a16="http://schemas.microsoft.com/office/drawing/2014/main" id="{38C2D449-8FCC-9EFE-3DEB-56D4741EFEB3}"/>
                </a:ext>
              </a:extLst>
            </p:cNvPr>
            <p:cNvSpPr/>
            <p:nvPr/>
          </p:nvSpPr>
          <p:spPr>
            <a:xfrm>
              <a:off x="1149096" y="-2"/>
              <a:ext cx="242570" cy="824230"/>
            </a:xfrm>
            <a:custGeom>
              <a:avLst/>
              <a:gdLst/>
              <a:ahLst/>
              <a:cxnLst/>
              <a:rect l="l" t="t" r="r" b="b"/>
              <a:pathLst>
                <a:path w="242569" h="824230">
                  <a:moveTo>
                    <a:pt x="0" y="824128"/>
                  </a:moveTo>
                  <a:lnTo>
                    <a:pt x="25" y="140004"/>
                  </a:lnTo>
                  <a:lnTo>
                    <a:pt x="242277" y="0"/>
                  </a:lnTo>
                </a:path>
              </a:pathLst>
            </a:custGeom>
            <a:ln w="9524">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37" name="object 8">
              <a:extLst>
                <a:ext uri="{FF2B5EF4-FFF2-40B4-BE49-F238E27FC236}">
                  <a16:creationId xmlns:a16="http://schemas.microsoft.com/office/drawing/2014/main" id="{BD306F44-B2D4-2483-2791-4D3C563FD37D}"/>
                </a:ext>
              </a:extLst>
            </p:cNvPr>
            <p:cNvSpPr/>
            <p:nvPr/>
          </p:nvSpPr>
          <p:spPr>
            <a:xfrm>
              <a:off x="1149097" y="0"/>
              <a:ext cx="1189990" cy="1165860"/>
            </a:xfrm>
            <a:custGeom>
              <a:avLst/>
              <a:gdLst/>
              <a:ahLst/>
              <a:cxnLst/>
              <a:rect l="l" t="t" r="r" b="b"/>
              <a:pathLst>
                <a:path w="1189989" h="1165860">
                  <a:moveTo>
                    <a:pt x="952893" y="0"/>
                  </a:moveTo>
                  <a:lnTo>
                    <a:pt x="1189901" y="136474"/>
                  </a:lnTo>
                  <a:lnTo>
                    <a:pt x="1189875" y="820610"/>
                  </a:lnTo>
                  <a:lnTo>
                    <a:pt x="592950" y="1165567"/>
                  </a:lnTo>
                  <a:lnTo>
                    <a:pt x="0" y="824128"/>
                  </a:lnTo>
                </a:path>
              </a:pathLst>
            </a:custGeom>
            <a:ln w="9525">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38" name="object 9">
              <a:extLst>
                <a:ext uri="{FF2B5EF4-FFF2-40B4-BE49-F238E27FC236}">
                  <a16:creationId xmlns:a16="http://schemas.microsoft.com/office/drawing/2014/main" id="{DE6E7BF6-8294-6676-D9F0-CCF8A0801DFB}"/>
                </a:ext>
              </a:extLst>
            </p:cNvPr>
            <p:cNvSpPr/>
            <p:nvPr/>
          </p:nvSpPr>
          <p:spPr>
            <a:xfrm>
              <a:off x="2337816" y="-2"/>
              <a:ext cx="242570" cy="824230"/>
            </a:xfrm>
            <a:custGeom>
              <a:avLst/>
              <a:gdLst/>
              <a:ahLst/>
              <a:cxnLst/>
              <a:rect l="l" t="t" r="r" b="b"/>
              <a:pathLst>
                <a:path w="242569" h="824230">
                  <a:moveTo>
                    <a:pt x="0" y="824128"/>
                  </a:moveTo>
                  <a:lnTo>
                    <a:pt x="25" y="140004"/>
                  </a:lnTo>
                  <a:lnTo>
                    <a:pt x="241960" y="0"/>
                  </a:lnTo>
                </a:path>
              </a:pathLst>
            </a:custGeom>
            <a:ln w="9525">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39" name="object 10">
              <a:extLst>
                <a:ext uri="{FF2B5EF4-FFF2-40B4-BE49-F238E27FC236}">
                  <a16:creationId xmlns:a16="http://schemas.microsoft.com/office/drawing/2014/main" id="{C6906E9D-80B0-F5A2-5CED-BC151AA85891}"/>
                </a:ext>
              </a:extLst>
            </p:cNvPr>
            <p:cNvSpPr/>
            <p:nvPr/>
          </p:nvSpPr>
          <p:spPr>
            <a:xfrm>
              <a:off x="2337817" y="0"/>
              <a:ext cx="1188720" cy="1165860"/>
            </a:xfrm>
            <a:custGeom>
              <a:avLst/>
              <a:gdLst/>
              <a:ahLst/>
              <a:cxnLst/>
              <a:rect l="l" t="t" r="r" b="b"/>
              <a:pathLst>
                <a:path w="1188720" h="1165860">
                  <a:moveTo>
                    <a:pt x="951674" y="0"/>
                  </a:moveTo>
                  <a:lnTo>
                    <a:pt x="1188377" y="136474"/>
                  </a:lnTo>
                  <a:lnTo>
                    <a:pt x="1188351" y="820610"/>
                  </a:lnTo>
                  <a:lnTo>
                    <a:pt x="592188" y="1165567"/>
                  </a:lnTo>
                  <a:lnTo>
                    <a:pt x="0" y="824128"/>
                  </a:lnTo>
                </a:path>
              </a:pathLst>
            </a:custGeom>
            <a:ln w="9524">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40" name="object 11">
              <a:extLst>
                <a:ext uri="{FF2B5EF4-FFF2-40B4-BE49-F238E27FC236}">
                  <a16:creationId xmlns:a16="http://schemas.microsoft.com/office/drawing/2014/main" id="{D3731E2C-06AD-C58F-C6E6-485E84783E96}"/>
                </a:ext>
              </a:extLst>
            </p:cNvPr>
            <p:cNvSpPr/>
            <p:nvPr/>
          </p:nvSpPr>
          <p:spPr>
            <a:xfrm>
              <a:off x="0" y="163068"/>
              <a:ext cx="554355" cy="1322705"/>
            </a:xfrm>
            <a:custGeom>
              <a:avLst/>
              <a:gdLst/>
              <a:ahLst/>
              <a:cxnLst/>
              <a:rect l="l" t="t" r="r" b="b"/>
              <a:pathLst>
                <a:path w="554355" h="1322705">
                  <a:moveTo>
                    <a:pt x="0" y="0"/>
                  </a:moveTo>
                  <a:lnTo>
                    <a:pt x="554164" y="318833"/>
                  </a:lnTo>
                  <a:lnTo>
                    <a:pt x="554139" y="1002322"/>
                  </a:lnTo>
                  <a:lnTo>
                    <a:pt x="0" y="1322285"/>
                  </a:lnTo>
                </a:path>
              </a:pathLst>
            </a:custGeom>
            <a:ln w="9525">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41" name="object 12">
              <a:extLst>
                <a:ext uri="{FF2B5EF4-FFF2-40B4-BE49-F238E27FC236}">
                  <a16:creationId xmlns:a16="http://schemas.microsoft.com/office/drawing/2014/main" id="{D4B6580D-C84F-C521-9BDD-3AAA9A412756}"/>
                </a:ext>
              </a:extLst>
            </p:cNvPr>
            <p:cNvSpPr/>
            <p:nvPr/>
          </p:nvSpPr>
          <p:spPr>
            <a:xfrm>
              <a:off x="551687" y="140206"/>
              <a:ext cx="1189990" cy="1369695"/>
            </a:xfrm>
            <a:custGeom>
              <a:avLst/>
              <a:gdLst/>
              <a:ahLst/>
              <a:cxnLst/>
              <a:rect l="l" t="t" r="r" b="b"/>
              <a:pathLst>
                <a:path w="1189989" h="1369695">
                  <a:moveTo>
                    <a:pt x="0" y="1028344"/>
                  </a:moveTo>
                  <a:lnTo>
                    <a:pt x="25" y="344716"/>
                  </a:lnTo>
                  <a:lnTo>
                    <a:pt x="596950" y="0"/>
                  </a:lnTo>
                  <a:lnTo>
                    <a:pt x="1189901" y="341198"/>
                  </a:lnTo>
                  <a:lnTo>
                    <a:pt x="1189875" y="1024826"/>
                  </a:lnTo>
                  <a:lnTo>
                    <a:pt x="592950" y="1369542"/>
                  </a:lnTo>
                  <a:lnTo>
                    <a:pt x="0" y="1028344"/>
                  </a:lnTo>
                  <a:close/>
                </a:path>
              </a:pathLst>
            </a:custGeom>
            <a:ln w="9525">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42" name="object 13">
              <a:extLst>
                <a:ext uri="{FF2B5EF4-FFF2-40B4-BE49-F238E27FC236}">
                  <a16:creationId xmlns:a16="http://schemas.microsoft.com/office/drawing/2014/main" id="{CEFDCA7C-95B6-349C-10B9-F4AFDD39EB68}"/>
                </a:ext>
              </a:extLst>
            </p:cNvPr>
            <p:cNvSpPr/>
            <p:nvPr/>
          </p:nvSpPr>
          <p:spPr>
            <a:xfrm>
              <a:off x="1740407" y="140206"/>
              <a:ext cx="1188720" cy="1369695"/>
            </a:xfrm>
            <a:custGeom>
              <a:avLst/>
              <a:gdLst/>
              <a:ahLst/>
              <a:cxnLst/>
              <a:rect l="l" t="t" r="r" b="b"/>
              <a:pathLst>
                <a:path w="1188720" h="1369695">
                  <a:moveTo>
                    <a:pt x="0" y="1028344"/>
                  </a:moveTo>
                  <a:lnTo>
                    <a:pt x="25" y="344716"/>
                  </a:lnTo>
                  <a:lnTo>
                    <a:pt x="596188" y="0"/>
                  </a:lnTo>
                  <a:lnTo>
                    <a:pt x="1188377" y="341198"/>
                  </a:lnTo>
                  <a:lnTo>
                    <a:pt x="1188351" y="1024826"/>
                  </a:lnTo>
                  <a:lnTo>
                    <a:pt x="592188" y="1369542"/>
                  </a:lnTo>
                  <a:lnTo>
                    <a:pt x="0" y="1028344"/>
                  </a:lnTo>
                  <a:close/>
                </a:path>
              </a:pathLst>
            </a:custGeom>
            <a:ln w="9524">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43" name="object 14">
              <a:extLst>
                <a:ext uri="{FF2B5EF4-FFF2-40B4-BE49-F238E27FC236}">
                  <a16:creationId xmlns:a16="http://schemas.microsoft.com/office/drawing/2014/main" id="{656E2859-CC88-497A-AE9B-B631CD561958}"/>
                </a:ext>
              </a:extLst>
            </p:cNvPr>
            <p:cNvSpPr/>
            <p:nvPr/>
          </p:nvSpPr>
          <p:spPr>
            <a:xfrm>
              <a:off x="2927604" y="140206"/>
              <a:ext cx="1188720" cy="1369695"/>
            </a:xfrm>
            <a:custGeom>
              <a:avLst/>
              <a:gdLst/>
              <a:ahLst/>
              <a:cxnLst/>
              <a:rect l="l" t="t" r="r" b="b"/>
              <a:pathLst>
                <a:path w="1188720" h="1369695">
                  <a:moveTo>
                    <a:pt x="0" y="1028344"/>
                  </a:moveTo>
                  <a:lnTo>
                    <a:pt x="25" y="344716"/>
                  </a:lnTo>
                  <a:lnTo>
                    <a:pt x="596188" y="0"/>
                  </a:lnTo>
                  <a:lnTo>
                    <a:pt x="1188377" y="341198"/>
                  </a:lnTo>
                  <a:lnTo>
                    <a:pt x="1188351" y="1024826"/>
                  </a:lnTo>
                  <a:lnTo>
                    <a:pt x="592188" y="1369542"/>
                  </a:lnTo>
                  <a:lnTo>
                    <a:pt x="0" y="1028344"/>
                  </a:lnTo>
                  <a:close/>
                </a:path>
              </a:pathLst>
            </a:custGeom>
            <a:ln w="9524">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44" name="object 15">
              <a:extLst>
                <a:ext uri="{FF2B5EF4-FFF2-40B4-BE49-F238E27FC236}">
                  <a16:creationId xmlns:a16="http://schemas.microsoft.com/office/drawing/2014/main" id="{3D948394-D492-71DF-7CB3-6EE90E41CB9A}"/>
                </a:ext>
              </a:extLst>
            </p:cNvPr>
            <p:cNvSpPr/>
            <p:nvPr/>
          </p:nvSpPr>
          <p:spPr>
            <a:xfrm>
              <a:off x="0" y="839724"/>
              <a:ext cx="553085" cy="1321435"/>
            </a:xfrm>
            <a:custGeom>
              <a:avLst/>
              <a:gdLst/>
              <a:ahLst/>
              <a:cxnLst/>
              <a:rect l="l" t="t" r="r" b="b"/>
              <a:pathLst>
                <a:path w="553085" h="1321435">
                  <a:moveTo>
                    <a:pt x="0" y="0"/>
                  </a:moveTo>
                  <a:lnTo>
                    <a:pt x="553072" y="318084"/>
                  </a:lnTo>
                  <a:lnTo>
                    <a:pt x="553046" y="1001776"/>
                  </a:lnTo>
                  <a:lnTo>
                    <a:pt x="0" y="1320977"/>
                  </a:lnTo>
                </a:path>
              </a:pathLst>
            </a:custGeom>
            <a:ln w="9525">
              <a:solidFill>
                <a:srgbClr val="E8EBEE"/>
              </a:solidFill>
            </a:ln>
          </p:spPr>
          <p:txBody>
            <a:bodyPr wrap="square" lIns="0" tIns="0" rIns="0" bIns="0" rtlCol="0"/>
            <a:lstStyle/>
            <a:p>
              <a:pPr defTabSz="1219170">
                <a:defRPr/>
              </a:pPr>
              <a:endParaRPr sz="2400" kern="0">
                <a:solidFill>
                  <a:sysClr val="windowText" lastClr="000000"/>
                </a:solidFill>
              </a:endParaRPr>
            </a:p>
          </p:txBody>
        </p:sp>
        <p:sp>
          <p:nvSpPr>
            <p:cNvPr id="45" name="object 16">
              <a:extLst>
                <a:ext uri="{FF2B5EF4-FFF2-40B4-BE49-F238E27FC236}">
                  <a16:creationId xmlns:a16="http://schemas.microsoft.com/office/drawing/2014/main" id="{69D416D6-8658-C600-583A-F0AD6ADAF46B}"/>
                </a:ext>
              </a:extLst>
            </p:cNvPr>
            <p:cNvSpPr/>
            <p:nvPr/>
          </p:nvSpPr>
          <p:spPr>
            <a:xfrm>
              <a:off x="551687" y="1514854"/>
              <a:ext cx="1188720" cy="1369695"/>
            </a:xfrm>
            <a:custGeom>
              <a:avLst/>
              <a:gdLst/>
              <a:ahLst/>
              <a:cxnLst/>
              <a:rect l="l" t="t" r="r" b="b"/>
              <a:pathLst>
                <a:path w="1188720" h="1369695">
                  <a:moveTo>
                    <a:pt x="0" y="1028344"/>
                  </a:moveTo>
                  <a:lnTo>
                    <a:pt x="25" y="344716"/>
                  </a:lnTo>
                  <a:lnTo>
                    <a:pt x="596188" y="0"/>
                  </a:lnTo>
                  <a:lnTo>
                    <a:pt x="1188377" y="341198"/>
                  </a:lnTo>
                  <a:lnTo>
                    <a:pt x="1188351" y="1024826"/>
                  </a:lnTo>
                  <a:lnTo>
                    <a:pt x="592188" y="1369542"/>
                  </a:lnTo>
                  <a:lnTo>
                    <a:pt x="0" y="1028344"/>
                  </a:lnTo>
                  <a:close/>
                </a:path>
              </a:pathLst>
            </a:custGeom>
            <a:ln w="9524">
              <a:solidFill>
                <a:srgbClr val="E8EBEE"/>
              </a:solidFill>
            </a:ln>
          </p:spPr>
          <p:txBody>
            <a:bodyPr wrap="square" lIns="0" tIns="0" rIns="0" bIns="0" rtlCol="0"/>
            <a:lstStyle/>
            <a:p>
              <a:pPr defTabSz="1219170">
                <a:defRPr/>
              </a:pPr>
              <a:endParaRPr sz="2400" kern="0">
                <a:solidFill>
                  <a:sysClr val="windowText" lastClr="000000"/>
                </a:solidFill>
              </a:endParaRPr>
            </a:p>
          </p:txBody>
        </p:sp>
        <p:sp>
          <p:nvSpPr>
            <p:cNvPr id="46" name="object 17">
              <a:extLst>
                <a:ext uri="{FF2B5EF4-FFF2-40B4-BE49-F238E27FC236}">
                  <a16:creationId xmlns:a16="http://schemas.microsoft.com/office/drawing/2014/main" id="{31B51B7E-0E6E-9AB3-F506-6F594665991D}"/>
                </a:ext>
              </a:extLst>
            </p:cNvPr>
            <p:cNvSpPr/>
            <p:nvPr/>
          </p:nvSpPr>
          <p:spPr>
            <a:xfrm>
              <a:off x="1738883" y="1514854"/>
              <a:ext cx="1188720" cy="1369695"/>
            </a:xfrm>
            <a:custGeom>
              <a:avLst/>
              <a:gdLst/>
              <a:ahLst/>
              <a:cxnLst/>
              <a:rect l="l" t="t" r="r" b="b"/>
              <a:pathLst>
                <a:path w="1188720" h="1369695">
                  <a:moveTo>
                    <a:pt x="0" y="1028344"/>
                  </a:moveTo>
                  <a:lnTo>
                    <a:pt x="25" y="344716"/>
                  </a:lnTo>
                  <a:lnTo>
                    <a:pt x="596188" y="0"/>
                  </a:lnTo>
                  <a:lnTo>
                    <a:pt x="1188377" y="341198"/>
                  </a:lnTo>
                  <a:lnTo>
                    <a:pt x="1188351" y="1024826"/>
                  </a:lnTo>
                  <a:lnTo>
                    <a:pt x="592188" y="1369542"/>
                  </a:lnTo>
                  <a:lnTo>
                    <a:pt x="0" y="1028344"/>
                  </a:lnTo>
                  <a:close/>
                </a:path>
              </a:pathLst>
            </a:custGeom>
            <a:ln w="9524">
              <a:solidFill>
                <a:srgbClr val="E8EBEE"/>
              </a:solidFill>
            </a:ln>
          </p:spPr>
          <p:txBody>
            <a:bodyPr wrap="square" lIns="0" tIns="0" rIns="0" bIns="0" rtlCol="0"/>
            <a:lstStyle/>
            <a:p>
              <a:pPr defTabSz="1219170">
                <a:defRPr/>
              </a:pPr>
              <a:endParaRPr sz="2400" kern="0">
                <a:solidFill>
                  <a:sysClr val="windowText" lastClr="000000"/>
                </a:solidFill>
              </a:endParaRPr>
            </a:p>
          </p:txBody>
        </p:sp>
        <p:sp>
          <p:nvSpPr>
            <p:cNvPr id="47" name="object 18">
              <a:extLst>
                <a:ext uri="{FF2B5EF4-FFF2-40B4-BE49-F238E27FC236}">
                  <a16:creationId xmlns:a16="http://schemas.microsoft.com/office/drawing/2014/main" id="{69A2075F-AEEA-1ED6-991F-AF59ED2A2DF8}"/>
                </a:ext>
              </a:extLst>
            </p:cNvPr>
            <p:cNvSpPr/>
            <p:nvPr/>
          </p:nvSpPr>
          <p:spPr>
            <a:xfrm>
              <a:off x="2926079" y="1514854"/>
              <a:ext cx="1189990" cy="1369695"/>
            </a:xfrm>
            <a:custGeom>
              <a:avLst/>
              <a:gdLst/>
              <a:ahLst/>
              <a:cxnLst/>
              <a:rect l="l" t="t" r="r" b="b"/>
              <a:pathLst>
                <a:path w="1189989" h="1369695">
                  <a:moveTo>
                    <a:pt x="0" y="1028344"/>
                  </a:moveTo>
                  <a:lnTo>
                    <a:pt x="25" y="344716"/>
                  </a:lnTo>
                  <a:lnTo>
                    <a:pt x="596950" y="0"/>
                  </a:lnTo>
                  <a:lnTo>
                    <a:pt x="1189901" y="341198"/>
                  </a:lnTo>
                  <a:lnTo>
                    <a:pt x="1189875" y="1024826"/>
                  </a:lnTo>
                  <a:lnTo>
                    <a:pt x="592950" y="1369542"/>
                  </a:lnTo>
                  <a:lnTo>
                    <a:pt x="0" y="1028344"/>
                  </a:lnTo>
                  <a:close/>
                </a:path>
              </a:pathLst>
            </a:custGeom>
            <a:ln w="9525">
              <a:solidFill>
                <a:srgbClr val="D1D6DF"/>
              </a:solidFill>
            </a:ln>
          </p:spPr>
          <p:txBody>
            <a:bodyPr wrap="square" lIns="0" tIns="0" rIns="0" bIns="0" rtlCol="0"/>
            <a:lstStyle/>
            <a:p>
              <a:pPr defTabSz="1219170">
                <a:defRPr/>
              </a:pPr>
              <a:endParaRPr sz="2400" kern="0">
                <a:solidFill>
                  <a:sysClr val="windowText" lastClr="000000"/>
                </a:solidFill>
              </a:endParaRPr>
            </a:p>
          </p:txBody>
        </p:sp>
        <p:sp>
          <p:nvSpPr>
            <p:cNvPr id="48" name="object 19">
              <a:extLst>
                <a:ext uri="{FF2B5EF4-FFF2-40B4-BE49-F238E27FC236}">
                  <a16:creationId xmlns:a16="http://schemas.microsoft.com/office/drawing/2014/main" id="{2C007D32-3C3D-E07E-6ED4-FF43D2FFAA6A}"/>
                </a:ext>
              </a:extLst>
            </p:cNvPr>
            <p:cNvSpPr/>
            <p:nvPr/>
          </p:nvSpPr>
          <p:spPr>
            <a:xfrm>
              <a:off x="0" y="1167377"/>
              <a:ext cx="1143000" cy="1369695"/>
            </a:xfrm>
            <a:custGeom>
              <a:avLst/>
              <a:gdLst/>
              <a:ahLst/>
              <a:cxnLst/>
              <a:rect l="l" t="t" r="r" b="b"/>
              <a:pathLst>
                <a:path w="1143000" h="1369695">
                  <a:moveTo>
                    <a:pt x="0" y="317614"/>
                  </a:moveTo>
                  <a:lnTo>
                    <a:pt x="549884" y="0"/>
                  </a:lnTo>
                  <a:lnTo>
                    <a:pt x="1142720" y="341198"/>
                  </a:lnTo>
                  <a:lnTo>
                    <a:pt x="1142695" y="1024826"/>
                  </a:lnTo>
                  <a:lnTo>
                    <a:pt x="545884" y="1369542"/>
                  </a:lnTo>
                  <a:lnTo>
                    <a:pt x="0" y="1055370"/>
                  </a:lnTo>
                </a:path>
              </a:pathLst>
            </a:custGeom>
            <a:ln w="9525">
              <a:solidFill>
                <a:srgbClr val="E8EBEE"/>
              </a:solidFill>
            </a:ln>
          </p:spPr>
          <p:txBody>
            <a:bodyPr wrap="square" lIns="0" tIns="0" rIns="0" bIns="0" rtlCol="0"/>
            <a:lstStyle/>
            <a:p>
              <a:pPr defTabSz="1219170">
                <a:defRPr/>
              </a:pPr>
              <a:endParaRPr sz="2400" kern="0">
                <a:solidFill>
                  <a:sysClr val="windowText" lastClr="000000"/>
                </a:solidFill>
              </a:endParaRPr>
            </a:p>
          </p:txBody>
        </p:sp>
        <p:sp>
          <p:nvSpPr>
            <p:cNvPr id="49" name="object 20">
              <a:extLst>
                <a:ext uri="{FF2B5EF4-FFF2-40B4-BE49-F238E27FC236}">
                  <a16:creationId xmlns:a16="http://schemas.microsoft.com/office/drawing/2014/main" id="{288D85EB-4E5B-76ED-FCCB-CB536BB14C7D}"/>
                </a:ext>
              </a:extLst>
            </p:cNvPr>
            <p:cNvSpPr/>
            <p:nvPr/>
          </p:nvSpPr>
          <p:spPr>
            <a:xfrm>
              <a:off x="0" y="1850133"/>
              <a:ext cx="1120140" cy="1369695"/>
            </a:xfrm>
            <a:custGeom>
              <a:avLst/>
              <a:gdLst/>
              <a:ahLst/>
              <a:cxnLst/>
              <a:rect l="l" t="t" r="r" b="b"/>
              <a:pathLst>
                <a:path w="1120140" h="1369695">
                  <a:moveTo>
                    <a:pt x="0" y="304736"/>
                  </a:moveTo>
                  <a:lnTo>
                    <a:pt x="527304" y="0"/>
                  </a:lnTo>
                  <a:lnTo>
                    <a:pt x="1119809" y="341198"/>
                  </a:lnTo>
                  <a:lnTo>
                    <a:pt x="1119784" y="1024826"/>
                  </a:lnTo>
                  <a:lnTo>
                    <a:pt x="523303" y="1369542"/>
                  </a:lnTo>
                  <a:lnTo>
                    <a:pt x="0" y="1068197"/>
                  </a:lnTo>
                </a:path>
              </a:pathLst>
            </a:custGeom>
            <a:ln w="9525">
              <a:solidFill>
                <a:srgbClr val="E8EBEE"/>
              </a:solidFill>
            </a:ln>
          </p:spPr>
          <p:txBody>
            <a:bodyPr wrap="square" lIns="0" tIns="0" rIns="0" bIns="0" rtlCol="0"/>
            <a:lstStyle/>
            <a:p>
              <a:pPr defTabSz="1219170">
                <a:defRPr/>
              </a:pPr>
              <a:endParaRPr sz="2400" kern="0">
                <a:solidFill>
                  <a:sysClr val="windowText" lastClr="000000"/>
                </a:solidFill>
              </a:endParaRPr>
            </a:p>
          </p:txBody>
        </p:sp>
      </p:grpSp>
      <p:pic>
        <p:nvPicPr>
          <p:cNvPr id="2" name="object 2"/>
          <p:cNvPicPr/>
          <p:nvPr/>
        </p:nvPicPr>
        <p:blipFill>
          <a:blip r:embed="rId3" cstate="print"/>
          <a:stretch>
            <a:fillRect/>
          </a:stretch>
        </p:blipFill>
        <p:spPr>
          <a:xfrm>
            <a:off x="8485631" y="1"/>
            <a:ext cx="3706367" cy="1389887"/>
          </a:xfrm>
          <a:prstGeom prst="rect">
            <a:avLst/>
          </a:prstGeom>
        </p:spPr>
      </p:pic>
      <p:pic>
        <p:nvPicPr>
          <p:cNvPr id="3" name="object 3"/>
          <p:cNvPicPr/>
          <p:nvPr/>
        </p:nvPicPr>
        <p:blipFill>
          <a:blip r:embed="rId4" cstate="print"/>
          <a:stretch>
            <a:fillRect/>
          </a:stretch>
        </p:blipFill>
        <p:spPr>
          <a:xfrm>
            <a:off x="11106911" y="6421121"/>
            <a:ext cx="841247" cy="156463"/>
          </a:xfrm>
          <a:prstGeom prst="rect">
            <a:avLst/>
          </a:prstGeom>
        </p:spPr>
      </p:pic>
      <p:sp>
        <p:nvSpPr>
          <p:cNvPr id="28" name="object 28"/>
          <p:cNvSpPr txBox="1">
            <a:spLocks noGrp="1"/>
          </p:cNvSpPr>
          <p:nvPr>
            <p:ph type="sldNum" sz="quarter" idx="7"/>
          </p:nvPr>
        </p:nvSpPr>
        <p:spPr>
          <a:xfrm>
            <a:off x="322977" y="8607588"/>
            <a:ext cx="3338124" cy="132515"/>
          </a:xfrm>
          <a:prstGeom prst="rect">
            <a:avLst/>
          </a:prstGeom>
        </p:spPr>
        <p:txBody>
          <a:bodyPr vert="horz" wrap="square" lIns="0" tIns="9313" rIns="0" bIns="0" rtlCol="0">
            <a:spAutoFit/>
          </a:bodyPr>
          <a:lstStyle/>
          <a:p>
            <a:pPr marL="50799" defTabSz="1219170">
              <a:spcBef>
                <a:spcPts val="73"/>
              </a:spcBef>
              <a:defRPr/>
            </a:pPr>
            <a:fld id="{81D60167-4931-47E6-BA6A-407CBD079E47}" type="slidenum">
              <a:rPr kern="0" spc="-33" dirty="0"/>
              <a:pPr marL="50799" defTabSz="1219170">
                <a:spcBef>
                  <a:spcPts val="73"/>
                </a:spcBef>
                <a:defRPr/>
              </a:pPr>
              <a:t>30</a:t>
            </a:fld>
            <a:endParaRPr kern="0" spc="-33"/>
          </a:p>
        </p:txBody>
      </p:sp>
      <p:sp>
        <p:nvSpPr>
          <p:cNvPr id="29" name="object 29"/>
          <p:cNvSpPr txBox="1">
            <a:spLocks noGrp="1"/>
          </p:cNvSpPr>
          <p:nvPr>
            <p:ph type="ftr" sz="quarter" idx="5"/>
          </p:nvPr>
        </p:nvSpPr>
        <p:spPr>
          <a:xfrm>
            <a:off x="8800440" y="6464733"/>
            <a:ext cx="2177673" cy="132515"/>
          </a:xfrm>
          <a:prstGeom prst="rect">
            <a:avLst/>
          </a:prstGeom>
        </p:spPr>
        <p:txBody>
          <a:bodyPr vert="horz" wrap="square" lIns="0" tIns="9313" rIns="0" bIns="0" rtlCol="0">
            <a:spAutoFit/>
          </a:bodyPr>
          <a:lstStyle/>
          <a:p>
            <a:pPr marL="16933" defTabSz="1219170">
              <a:spcBef>
                <a:spcPts val="73"/>
              </a:spcBef>
              <a:defRPr/>
            </a:pPr>
            <a:r>
              <a:rPr kern="0" spc="-13"/>
              <a:t>Proprietary</a:t>
            </a:r>
            <a:r>
              <a:rPr kern="0" spc="-53"/>
              <a:t> </a:t>
            </a:r>
            <a:r>
              <a:rPr kern="0"/>
              <a:t>and</a:t>
            </a:r>
            <a:r>
              <a:rPr kern="0" spc="7"/>
              <a:t> </a:t>
            </a:r>
            <a:r>
              <a:rPr kern="0"/>
              <a:t>Confidential</a:t>
            </a:r>
            <a:r>
              <a:rPr kern="0" spc="207"/>
              <a:t> </a:t>
            </a:r>
            <a:r>
              <a:rPr kern="0"/>
              <a:t>©</a:t>
            </a:r>
            <a:r>
              <a:rPr kern="0" spc="-13"/>
              <a:t> </a:t>
            </a:r>
            <a:r>
              <a:rPr kern="0"/>
              <a:t>202</a:t>
            </a:r>
            <a:r>
              <a:rPr lang="en-US" kern="0"/>
              <a:t>4</a:t>
            </a:r>
            <a:r>
              <a:rPr kern="0" spc="20"/>
              <a:t> </a:t>
            </a:r>
            <a:r>
              <a:rPr kern="0"/>
              <a:t>Truveris, </a:t>
            </a:r>
            <a:r>
              <a:rPr kern="0" spc="-27"/>
              <a:t>Inc.</a:t>
            </a:r>
          </a:p>
        </p:txBody>
      </p:sp>
      <p:pic>
        <p:nvPicPr>
          <p:cNvPr id="51" name="Picture 50">
            <a:extLst>
              <a:ext uri="{FF2B5EF4-FFF2-40B4-BE49-F238E27FC236}">
                <a16:creationId xmlns:a16="http://schemas.microsoft.com/office/drawing/2014/main" id="{40A6CF23-C0BA-26F5-C22D-B9FDDE904AEA}"/>
              </a:ext>
            </a:extLst>
          </p:cNvPr>
          <p:cNvPicPr>
            <a:picLocks noChangeAspect="1"/>
          </p:cNvPicPr>
          <p:nvPr/>
        </p:nvPicPr>
        <p:blipFill rotWithShape="1">
          <a:blip r:embed="rId5">
            <a:alphaModFix/>
          </a:blip>
          <a:srcRect b="91493"/>
          <a:stretch/>
        </p:blipFill>
        <p:spPr>
          <a:xfrm>
            <a:off x="392577" y="901813"/>
            <a:ext cx="11341215" cy="469527"/>
          </a:xfrm>
          <a:prstGeom prst="rect">
            <a:avLst/>
          </a:prstGeom>
        </p:spPr>
      </p:pic>
      <p:pic>
        <p:nvPicPr>
          <p:cNvPr id="7" name="Picture 6">
            <a:extLst>
              <a:ext uri="{FF2B5EF4-FFF2-40B4-BE49-F238E27FC236}">
                <a16:creationId xmlns:a16="http://schemas.microsoft.com/office/drawing/2014/main" id="{6813F77B-5E53-54A0-4224-3F502FE74D45}"/>
              </a:ext>
            </a:extLst>
          </p:cNvPr>
          <p:cNvPicPr>
            <a:picLocks noChangeAspect="1"/>
          </p:cNvPicPr>
          <p:nvPr/>
        </p:nvPicPr>
        <p:blipFill>
          <a:blip r:embed="rId6"/>
          <a:stretch>
            <a:fillRect/>
          </a:stretch>
        </p:blipFill>
        <p:spPr>
          <a:xfrm>
            <a:off x="351053" y="1389618"/>
            <a:ext cx="6816017" cy="1938967"/>
          </a:xfrm>
          <a:prstGeom prst="rect">
            <a:avLst/>
          </a:prstGeom>
        </p:spPr>
      </p:pic>
      <p:pic>
        <p:nvPicPr>
          <p:cNvPr id="11" name="Picture 10">
            <a:extLst>
              <a:ext uri="{FF2B5EF4-FFF2-40B4-BE49-F238E27FC236}">
                <a16:creationId xmlns:a16="http://schemas.microsoft.com/office/drawing/2014/main" id="{5D578E55-BA43-89A5-689D-D6A6A9F61FE7}"/>
              </a:ext>
            </a:extLst>
          </p:cNvPr>
          <p:cNvPicPr>
            <a:picLocks noChangeAspect="1"/>
          </p:cNvPicPr>
          <p:nvPr/>
        </p:nvPicPr>
        <p:blipFill rotWithShape="1">
          <a:blip r:embed="rId7"/>
          <a:srcRect t="33395" b="20795"/>
          <a:stretch/>
        </p:blipFill>
        <p:spPr>
          <a:xfrm>
            <a:off x="394343" y="3346863"/>
            <a:ext cx="6782148" cy="1171384"/>
          </a:xfrm>
          <a:prstGeom prst="rect">
            <a:avLst/>
          </a:prstGeom>
        </p:spPr>
      </p:pic>
      <p:pic>
        <p:nvPicPr>
          <p:cNvPr id="15" name="Picture 14">
            <a:extLst>
              <a:ext uri="{FF2B5EF4-FFF2-40B4-BE49-F238E27FC236}">
                <a16:creationId xmlns:a16="http://schemas.microsoft.com/office/drawing/2014/main" id="{69C2D205-0EF4-6A43-A4FF-B74D8FA8F5C6}"/>
              </a:ext>
            </a:extLst>
          </p:cNvPr>
          <p:cNvPicPr>
            <a:picLocks noChangeAspect="1"/>
          </p:cNvPicPr>
          <p:nvPr/>
        </p:nvPicPr>
        <p:blipFill>
          <a:blip r:embed="rId8"/>
          <a:stretch>
            <a:fillRect/>
          </a:stretch>
        </p:blipFill>
        <p:spPr>
          <a:xfrm>
            <a:off x="7570833" y="1371340"/>
            <a:ext cx="3361440" cy="3303512"/>
          </a:xfrm>
          <a:prstGeom prst="rect">
            <a:avLst/>
          </a:prstGeom>
        </p:spPr>
      </p:pic>
      <p:pic>
        <p:nvPicPr>
          <p:cNvPr id="17" name="Picture 16">
            <a:extLst>
              <a:ext uri="{FF2B5EF4-FFF2-40B4-BE49-F238E27FC236}">
                <a16:creationId xmlns:a16="http://schemas.microsoft.com/office/drawing/2014/main" id="{6E582E17-F018-FBEA-04B1-79C09BD953D9}"/>
              </a:ext>
            </a:extLst>
          </p:cNvPr>
          <p:cNvPicPr>
            <a:picLocks noChangeAspect="1"/>
          </p:cNvPicPr>
          <p:nvPr/>
        </p:nvPicPr>
        <p:blipFill>
          <a:blip r:embed="rId9"/>
          <a:stretch>
            <a:fillRect/>
          </a:stretch>
        </p:blipFill>
        <p:spPr>
          <a:xfrm>
            <a:off x="347634" y="4656303"/>
            <a:ext cx="10421967" cy="1778092"/>
          </a:xfrm>
          <a:prstGeom prst="rect">
            <a:avLst/>
          </a:prstGeom>
        </p:spPr>
      </p:pic>
      <p:sp>
        <p:nvSpPr>
          <p:cNvPr id="4" name="object 27">
            <a:extLst>
              <a:ext uri="{FF2B5EF4-FFF2-40B4-BE49-F238E27FC236}">
                <a16:creationId xmlns:a16="http://schemas.microsoft.com/office/drawing/2014/main" id="{A5A64AC4-B79D-00C5-B669-9F0329DE1208}"/>
              </a:ext>
            </a:extLst>
          </p:cNvPr>
          <p:cNvSpPr txBox="1">
            <a:spLocks/>
          </p:cNvSpPr>
          <p:nvPr/>
        </p:nvSpPr>
        <p:spPr>
          <a:xfrm>
            <a:off x="347634" y="216891"/>
            <a:ext cx="7775641" cy="509541"/>
          </a:xfrm>
          <a:prstGeom prst="rect">
            <a:avLst/>
          </a:prstGeom>
        </p:spPr>
        <p:txBody>
          <a:bodyPr vert="horz" wrap="square" lIns="0" tIns="16933" rIns="0" bIns="0" rtlCol="0">
            <a:spAutoFit/>
          </a:bodyPr>
          <a:lstStyle>
            <a:lvl1pPr>
              <a:defRPr sz="2800" b="0" i="0">
                <a:solidFill>
                  <a:srgbClr val="13289B"/>
                </a:solidFill>
                <a:latin typeface="Century Schoolbook"/>
                <a:ea typeface="+mj-ea"/>
                <a:cs typeface="Century Schoolbook"/>
              </a:defRPr>
            </a:lvl1pPr>
          </a:lstStyle>
          <a:p>
            <a:pPr marL="847" defTabSz="1219170">
              <a:spcBef>
                <a:spcPts val="133"/>
              </a:spcBef>
            </a:pPr>
            <a:r>
              <a:rPr lang="en-US" sz="3200" kern="0">
                <a:solidFill>
                  <a:srgbClr val="14289B"/>
                </a:solidFill>
              </a:rPr>
              <a:t>Sample View of Clear Guard Rx Report</a:t>
            </a:r>
          </a:p>
        </p:txBody>
      </p:sp>
    </p:spTree>
    <p:extLst>
      <p:ext uri="{BB962C8B-B14F-4D97-AF65-F5344CB8AC3E}">
        <p14:creationId xmlns:p14="http://schemas.microsoft.com/office/powerpoint/2010/main" val="3802736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485631" y="1"/>
            <a:ext cx="3706367" cy="1389887"/>
          </a:xfrm>
          <a:prstGeom prst="rect">
            <a:avLst/>
          </a:prstGeom>
        </p:spPr>
      </p:pic>
      <p:pic>
        <p:nvPicPr>
          <p:cNvPr id="3" name="object 3"/>
          <p:cNvPicPr/>
          <p:nvPr/>
        </p:nvPicPr>
        <p:blipFill>
          <a:blip r:embed="rId3" cstate="print"/>
          <a:stretch>
            <a:fillRect/>
          </a:stretch>
        </p:blipFill>
        <p:spPr>
          <a:xfrm>
            <a:off x="11106911" y="6421121"/>
            <a:ext cx="841247" cy="156463"/>
          </a:xfrm>
          <a:prstGeom prst="rect">
            <a:avLst/>
          </a:prstGeom>
        </p:spPr>
      </p:pic>
      <p:sp>
        <p:nvSpPr>
          <p:cNvPr id="21" name="object 21"/>
          <p:cNvSpPr txBox="1"/>
          <p:nvPr/>
        </p:nvSpPr>
        <p:spPr>
          <a:xfrm>
            <a:off x="853882" y="1176703"/>
            <a:ext cx="4985996" cy="1888552"/>
          </a:xfrm>
          <a:prstGeom prst="rect">
            <a:avLst/>
          </a:prstGeom>
          <a:solidFill>
            <a:srgbClr val="1B41C8">
              <a:alpha val="14900"/>
            </a:srgbClr>
          </a:solidFill>
        </p:spPr>
        <p:txBody>
          <a:bodyPr vert="horz" wrap="square" lIns="0" tIns="102447" rIns="0" bIns="0" rtlCol="0">
            <a:spAutoFit/>
          </a:bodyPr>
          <a:lstStyle/>
          <a:p>
            <a:pPr marL="230712" defTabSz="1219170">
              <a:spcBef>
                <a:spcPts val="807"/>
              </a:spcBef>
              <a:defRPr/>
            </a:pPr>
            <a:r>
              <a:rPr sz="1600" b="1" kern="0">
                <a:solidFill>
                  <a:srgbClr val="132F95"/>
                </a:solidFill>
                <a:latin typeface="Roboto"/>
                <a:cs typeface="Roboto"/>
              </a:rPr>
              <a:t>What</a:t>
            </a:r>
            <a:r>
              <a:rPr sz="1600" b="1" kern="0" spc="-40">
                <a:solidFill>
                  <a:srgbClr val="132F95"/>
                </a:solidFill>
                <a:latin typeface="Roboto"/>
                <a:cs typeface="Roboto"/>
              </a:rPr>
              <a:t> </a:t>
            </a:r>
            <a:r>
              <a:rPr sz="1600" b="1" kern="0">
                <a:solidFill>
                  <a:srgbClr val="132F95"/>
                </a:solidFill>
                <a:latin typeface="Roboto"/>
                <a:cs typeface="Roboto"/>
              </a:rPr>
              <a:t>it</a:t>
            </a:r>
            <a:r>
              <a:rPr sz="1600" b="1" kern="0" spc="-33">
                <a:solidFill>
                  <a:srgbClr val="132F95"/>
                </a:solidFill>
                <a:latin typeface="Roboto"/>
                <a:cs typeface="Roboto"/>
              </a:rPr>
              <a:t> is:</a:t>
            </a:r>
            <a:endParaRPr sz="1600" kern="0">
              <a:solidFill>
                <a:sysClr val="windowText" lastClr="000000"/>
              </a:solidFill>
              <a:latin typeface="Roboto"/>
              <a:cs typeface="Roboto"/>
            </a:endParaRPr>
          </a:p>
          <a:p>
            <a:pPr marL="537620" marR="362364" indent="-306910" defTabSz="1219170">
              <a:spcBef>
                <a:spcPts val="800"/>
              </a:spcBef>
              <a:buFont typeface="Arial" panose="020B0604020202020204" pitchFamily="34" charset="0"/>
              <a:buChar char="•"/>
              <a:tabLst>
                <a:tab pos="999042" algn="l"/>
              </a:tabLst>
              <a:defRPr/>
            </a:pPr>
            <a:r>
              <a:rPr lang="en-US" sz="1600" kern="0" spc="-27">
                <a:solidFill>
                  <a:sysClr val="windowText" lastClr="000000"/>
                </a:solidFill>
                <a:latin typeface="Roboto Light"/>
                <a:cs typeface="Roboto Light"/>
              </a:rPr>
              <a:t>Review of alignment between PBM reported data Clear Guard Rx report guarantees</a:t>
            </a:r>
          </a:p>
          <a:p>
            <a:pPr marL="537620" marR="362364" indent="-306910" defTabSz="1219170">
              <a:spcBef>
                <a:spcPts val="800"/>
              </a:spcBef>
              <a:buFont typeface="Arial" panose="020B0604020202020204" pitchFamily="34" charset="0"/>
              <a:buChar char="•"/>
              <a:tabLst>
                <a:tab pos="999042" algn="l"/>
              </a:tabLst>
              <a:defRPr/>
            </a:pPr>
            <a:r>
              <a:rPr lang="en-US" sz="1600" kern="0" spc="-27">
                <a:solidFill>
                  <a:sysClr val="windowText" lastClr="000000"/>
                </a:solidFill>
                <a:latin typeface="Roboto Light"/>
                <a:cs typeface="Roboto Light"/>
              </a:rPr>
              <a:t>Identification of material discrepancies</a:t>
            </a:r>
          </a:p>
          <a:p>
            <a:pPr marL="537620" marR="362364" indent="-306910" defTabSz="1219170">
              <a:spcBef>
                <a:spcPts val="800"/>
              </a:spcBef>
              <a:buFont typeface="Arial" panose="020B0604020202020204" pitchFamily="34" charset="0"/>
              <a:buChar char="•"/>
              <a:tabLst>
                <a:tab pos="999042" algn="l"/>
              </a:tabLst>
              <a:defRPr/>
            </a:pPr>
            <a:r>
              <a:rPr lang="en-US" sz="1600" kern="0" spc="-27">
                <a:solidFill>
                  <a:sysClr val="windowText" lastClr="000000"/>
                </a:solidFill>
                <a:latin typeface="Roboto Light"/>
                <a:cs typeface="Roboto Light"/>
              </a:rPr>
              <a:t>Available by request, typically when there is a discrepancy &gt; 5%</a:t>
            </a:r>
          </a:p>
        </p:txBody>
      </p:sp>
      <p:sp>
        <p:nvSpPr>
          <p:cNvPr id="22" name="object 22"/>
          <p:cNvSpPr txBox="1"/>
          <p:nvPr/>
        </p:nvSpPr>
        <p:spPr>
          <a:xfrm>
            <a:off x="6482400" y="3753367"/>
            <a:ext cx="5040944" cy="2462725"/>
          </a:xfrm>
          <a:prstGeom prst="rect">
            <a:avLst/>
          </a:prstGeom>
          <a:solidFill>
            <a:srgbClr val="1B41C8">
              <a:alpha val="14900"/>
            </a:srgbClr>
          </a:solidFill>
        </p:spPr>
        <p:txBody>
          <a:bodyPr vert="horz" wrap="square" lIns="0" tIns="101600" rIns="0" bIns="0" rtlCol="0">
            <a:spAutoFit/>
          </a:bodyPr>
          <a:lstStyle/>
          <a:p>
            <a:pPr marL="607469" indent="-376757" defTabSz="1219170">
              <a:spcBef>
                <a:spcPts val="800"/>
              </a:spcBef>
              <a:defRPr/>
            </a:pPr>
            <a:r>
              <a:rPr sz="1600" b="1" kern="0">
                <a:solidFill>
                  <a:srgbClr val="132F95"/>
                </a:solidFill>
                <a:latin typeface="Roboto"/>
                <a:cs typeface="Roboto"/>
              </a:rPr>
              <a:t>Timing</a:t>
            </a:r>
            <a:r>
              <a:rPr lang="en-US" sz="1600" b="1" kern="0">
                <a:solidFill>
                  <a:srgbClr val="132F95"/>
                </a:solidFill>
                <a:latin typeface="Roboto"/>
                <a:cs typeface="Roboto"/>
              </a:rPr>
              <a:t> on Rebate Reconciliation</a:t>
            </a:r>
            <a:r>
              <a:rPr sz="1600" b="1" kern="0">
                <a:solidFill>
                  <a:srgbClr val="132F95"/>
                </a:solidFill>
                <a:latin typeface="Roboto"/>
                <a:cs typeface="Roboto"/>
              </a:rPr>
              <a:t>:</a:t>
            </a:r>
          </a:p>
          <a:p>
            <a:pPr marL="537620" marR="362364" indent="-306910" defTabSz="1219170">
              <a:spcBef>
                <a:spcPts val="800"/>
              </a:spcBef>
              <a:buFont typeface="Arial" panose="020B0604020202020204" pitchFamily="34" charset="0"/>
              <a:buChar char="•"/>
              <a:tabLst>
                <a:tab pos="999042" algn="l"/>
              </a:tabLst>
              <a:defRPr/>
            </a:pPr>
            <a:r>
              <a:rPr lang="en-US" sz="1467" kern="0" spc="-27">
                <a:solidFill>
                  <a:sysClr val="windowText" lastClr="000000"/>
                </a:solidFill>
                <a:latin typeface="Roboto Light"/>
                <a:cs typeface="Roboto Light"/>
              </a:rPr>
              <a:t>PBM report is requested once rebate reconciliation is requested by USI or client</a:t>
            </a:r>
          </a:p>
          <a:p>
            <a:pPr marL="537620" marR="362364" indent="-306910" defTabSz="1219170">
              <a:spcBef>
                <a:spcPts val="800"/>
              </a:spcBef>
              <a:buFont typeface="Arial" panose="020B0604020202020204" pitchFamily="34" charset="0"/>
              <a:buChar char="•"/>
              <a:tabLst>
                <a:tab pos="999042" algn="l"/>
              </a:tabLst>
              <a:defRPr/>
            </a:pPr>
            <a:r>
              <a:rPr lang="en-US" sz="1467" kern="0" spc="-27">
                <a:solidFill>
                  <a:sysClr val="windowText" lastClr="000000"/>
                </a:solidFill>
                <a:latin typeface="Roboto Light"/>
                <a:cs typeface="Roboto Light"/>
              </a:rPr>
              <a:t>PBM report received date is dependent upon contractual language; typically between 180-270 days following the close of the guarantee period.</a:t>
            </a:r>
          </a:p>
          <a:p>
            <a:pPr marL="537620" marR="362364" indent="-306910" defTabSz="1219170">
              <a:spcBef>
                <a:spcPts val="800"/>
              </a:spcBef>
              <a:buFont typeface="Arial" panose="020B0604020202020204" pitchFamily="34" charset="0"/>
              <a:buChar char="•"/>
              <a:tabLst>
                <a:tab pos="999042" algn="l"/>
              </a:tabLst>
              <a:defRPr/>
            </a:pPr>
            <a:r>
              <a:rPr lang="en-US" sz="1467" kern="0" spc="-27">
                <a:solidFill>
                  <a:sysClr val="windowText" lastClr="000000"/>
                </a:solidFill>
                <a:latin typeface="Roboto Light"/>
                <a:cs typeface="Roboto Light"/>
              </a:rPr>
              <a:t>Truveris reconciliation is completed typically within 30-60 days of receipt of all data/information needed to complete the reconciliation</a:t>
            </a:r>
          </a:p>
        </p:txBody>
      </p:sp>
      <p:sp>
        <p:nvSpPr>
          <p:cNvPr id="23" name="object 23"/>
          <p:cNvSpPr txBox="1"/>
          <p:nvPr/>
        </p:nvSpPr>
        <p:spPr>
          <a:xfrm>
            <a:off x="6463912" y="1183415"/>
            <a:ext cx="5059433" cy="1894600"/>
          </a:xfrm>
          <a:prstGeom prst="rect">
            <a:avLst/>
          </a:prstGeom>
          <a:solidFill>
            <a:srgbClr val="1B41C8">
              <a:alpha val="14900"/>
            </a:srgbClr>
          </a:solidFill>
        </p:spPr>
        <p:txBody>
          <a:bodyPr vert="horz" wrap="square" lIns="0" tIns="128693" rIns="0" bIns="0" rtlCol="0">
            <a:spAutoFit/>
          </a:bodyPr>
          <a:lstStyle/>
          <a:p>
            <a:pPr marL="482588" indent="-175680" defTabSz="1219170">
              <a:spcBef>
                <a:spcPts val="1013"/>
              </a:spcBef>
              <a:defRPr/>
            </a:pPr>
            <a:r>
              <a:rPr sz="1600" b="1" kern="0">
                <a:solidFill>
                  <a:srgbClr val="132F95"/>
                </a:solidFill>
                <a:latin typeface="Roboto"/>
                <a:cs typeface="Roboto"/>
              </a:rPr>
              <a:t>What</a:t>
            </a:r>
            <a:r>
              <a:rPr sz="1600" b="1" kern="0" spc="-67">
                <a:solidFill>
                  <a:srgbClr val="132F95"/>
                </a:solidFill>
                <a:latin typeface="Roboto"/>
                <a:cs typeface="Roboto"/>
              </a:rPr>
              <a:t> </a:t>
            </a:r>
            <a:r>
              <a:rPr sz="1600" b="1" kern="0">
                <a:solidFill>
                  <a:srgbClr val="132F95"/>
                </a:solidFill>
                <a:latin typeface="Roboto"/>
                <a:cs typeface="Roboto"/>
              </a:rPr>
              <a:t>it</a:t>
            </a:r>
            <a:r>
              <a:rPr sz="1600" b="1" kern="0" spc="-33">
                <a:solidFill>
                  <a:srgbClr val="132F95"/>
                </a:solidFill>
                <a:latin typeface="Roboto"/>
                <a:cs typeface="Roboto"/>
              </a:rPr>
              <a:t> </a:t>
            </a:r>
            <a:r>
              <a:rPr sz="1600" b="1" kern="0" spc="-13">
                <a:solidFill>
                  <a:srgbClr val="132F95"/>
                </a:solidFill>
                <a:latin typeface="Roboto"/>
                <a:cs typeface="Roboto"/>
              </a:rPr>
              <a:t>isn’t:</a:t>
            </a:r>
            <a:endParaRPr sz="1600" kern="0">
              <a:solidFill>
                <a:sysClr val="windowText" lastClr="000000"/>
              </a:solidFill>
              <a:latin typeface="Roboto"/>
              <a:cs typeface="Roboto"/>
            </a:endParaRPr>
          </a:p>
          <a:p>
            <a:pPr marL="537620" marR="362364" indent="-230712" defTabSz="1219170">
              <a:spcBef>
                <a:spcPts val="800"/>
              </a:spcBef>
              <a:buFont typeface="Arial" panose="020B0604020202020204" pitchFamily="34" charset="0"/>
              <a:buChar char="•"/>
              <a:tabLst>
                <a:tab pos="999042" algn="l"/>
              </a:tabLst>
              <a:defRPr/>
            </a:pPr>
            <a:r>
              <a:rPr lang="en-US" sz="1600" kern="0" spc="-27">
                <a:solidFill>
                  <a:sysClr val="windowText" lastClr="000000"/>
                </a:solidFill>
                <a:latin typeface="Roboto Light"/>
                <a:cs typeface="Roboto Light"/>
              </a:rPr>
              <a:t>Claim by claim audit of PBM report</a:t>
            </a:r>
          </a:p>
          <a:p>
            <a:pPr marL="537620" marR="362364" indent="-230712" defTabSz="1219170">
              <a:spcBef>
                <a:spcPts val="800"/>
              </a:spcBef>
              <a:buFont typeface="Arial" panose="020B0604020202020204" pitchFamily="34" charset="0"/>
              <a:buChar char="•"/>
              <a:tabLst>
                <a:tab pos="999042" algn="l"/>
              </a:tabLst>
              <a:defRPr/>
            </a:pPr>
            <a:r>
              <a:rPr lang="en-US" sz="1600" kern="0" spc="-27">
                <a:solidFill>
                  <a:sysClr val="windowText" lastClr="000000"/>
                </a:solidFill>
                <a:latin typeface="Roboto Light"/>
                <a:cs typeface="Roboto Light"/>
              </a:rPr>
              <a:t>An audit of any pass-through guarantee</a:t>
            </a:r>
          </a:p>
          <a:p>
            <a:pPr marL="537620" marR="362364" indent="-230712" defTabSz="1219170">
              <a:spcBef>
                <a:spcPts val="800"/>
              </a:spcBef>
              <a:buFont typeface="Arial" panose="020B0604020202020204" pitchFamily="34" charset="0"/>
              <a:buChar char="•"/>
              <a:tabLst>
                <a:tab pos="999042" algn="l"/>
              </a:tabLst>
              <a:defRPr/>
            </a:pPr>
            <a:r>
              <a:rPr lang="en-US" sz="1600" kern="0" spc="-27">
                <a:solidFill>
                  <a:sysClr val="windowText" lastClr="000000"/>
                </a:solidFill>
                <a:latin typeface="Roboto Light"/>
                <a:cs typeface="Roboto Light"/>
              </a:rPr>
              <a:t>A review of alignment between what the PBM </a:t>
            </a:r>
            <a:r>
              <a:rPr lang="en-US" sz="1600" u="sng" kern="0" spc="-27">
                <a:solidFill>
                  <a:sysClr val="windowText" lastClr="000000"/>
                </a:solidFill>
                <a:latin typeface="Roboto Light"/>
                <a:cs typeface="Roboto Light"/>
              </a:rPr>
              <a:t>actually</a:t>
            </a:r>
            <a:r>
              <a:rPr lang="en-US" sz="1600" kern="0" spc="-27">
                <a:solidFill>
                  <a:sysClr val="windowText" lastClr="000000"/>
                </a:solidFill>
                <a:latin typeface="Roboto Light"/>
                <a:cs typeface="Roboto Light"/>
              </a:rPr>
              <a:t> paid and Clear Guard Rx Expected</a:t>
            </a:r>
            <a:endParaRPr lang="en-US" sz="1467" kern="0">
              <a:solidFill>
                <a:sysClr val="windowText" lastClr="000000"/>
              </a:solidFill>
              <a:latin typeface="Roboto Light"/>
              <a:cs typeface="Roboto Light"/>
            </a:endParaRPr>
          </a:p>
          <a:p>
            <a:pPr marL="488514" marR="618897" defTabSz="1219170">
              <a:spcBef>
                <a:spcPts val="7"/>
              </a:spcBef>
              <a:tabLst>
                <a:tab pos="872892" algn="l"/>
              </a:tabLst>
              <a:defRPr/>
            </a:pPr>
            <a:endParaRPr sz="1467" kern="0">
              <a:solidFill>
                <a:sysClr val="windowText" lastClr="000000"/>
              </a:solidFill>
              <a:latin typeface="Roboto Light"/>
              <a:cs typeface="Roboto Light"/>
            </a:endParaRPr>
          </a:p>
        </p:txBody>
      </p:sp>
      <p:sp>
        <p:nvSpPr>
          <p:cNvPr id="27" name="object 27"/>
          <p:cNvSpPr txBox="1">
            <a:spLocks noGrp="1"/>
          </p:cNvSpPr>
          <p:nvPr>
            <p:ph type="title"/>
          </p:nvPr>
        </p:nvSpPr>
        <p:spPr>
          <a:xfrm>
            <a:off x="498785" y="330226"/>
            <a:ext cx="8925668" cy="509541"/>
          </a:xfrm>
          <a:prstGeom prst="rect">
            <a:avLst/>
          </a:prstGeom>
        </p:spPr>
        <p:txBody>
          <a:bodyPr vert="horz" wrap="square" lIns="0" tIns="16933" rIns="0" bIns="0" rtlCol="0">
            <a:spAutoFit/>
          </a:bodyPr>
          <a:lstStyle/>
          <a:p>
            <a:pPr marL="847" algn="l">
              <a:spcBef>
                <a:spcPts val="133"/>
              </a:spcBef>
            </a:pPr>
            <a:r>
              <a:rPr lang="en-US" sz="3200">
                <a:solidFill>
                  <a:srgbClr val="14289B"/>
                </a:solidFill>
              </a:rPr>
              <a:t>Pricing &amp; Rebate </a:t>
            </a:r>
            <a:r>
              <a:rPr sz="3200">
                <a:solidFill>
                  <a:srgbClr val="14289B"/>
                </a:solidFill>
              </a:rPr>
              <a:t>Guarantee</a:t>
            </a:r>
            <a:r>
              <a:rPr sz="3200" spc="-60">
                <a:solidFill>
                  <a:srgbClr val="14289B"/>
                </a:solidFill>
              </a:rPr>
              <a:t> </a:t>
            </a:r>
            <a:r>
              <a:rPr sz="3200" spc="-13">
                <a:solidFill>
                  <a:srgbClr val="14289B"/>
                </a:solidFill>
              </a:rPr>
              <a:t>Reconciliations</a:t>
            </a:r>
            <a:endParaRPr sz="3200">
              <a:solidFill>
                <a:srgbClr val="14289B"/>
              </a:solidFill>
            </a:endParaRPr>
          </a:p>
        </p:txBody>
      </p:sp>
      <p:sp>
        <p:nvSpPr>
          <p:cNvPr id="28" name="object 28"/>
          <p:cNvSpPr txBox="1">
            <a:spLocks noGrp="1"/>
          </p:cNvSpPr>
          <p:nvPr>
            <p:ph type="sldNum" sz="quarter" idx="7"/>
          </p:nvPr>
        </p:nvSpPr>
        <p:spPr>
          <a:xfrm>
            <a:off x="322977" y="8607588"/>
            <a:ext cx="3338124" cy="132515"/>
          </a:xfrm>
          <a:prstGeom prst="rect">
            <a:avLst/>
          </a:prstGeom>
        </p:spPr>
        <p:txBody>
          <a:bodyPr vert="horz" wrap="square" lIns="0" tIns="9313" rIns="0" bIns="0" rtlCol="0">
            <a:spAutoFit/>
          </a:bodyPr>
          <a:lstStyle/>
          <a:p>
            <a:pPr marL="50799" defTabSz="1219170">
              <a:spcBef>
                <a:spcPts val="73"/>
              </a:spcBef>
              <a:defRPr/>
            </a:pPr>
            <a:fld id="{81D60167-4931-47E6-BA6A-407CBD079E47}" type="slidenum">
              <a:rPr kern="0" spc="-33" dirty="0"/>
              <a:pPr marL="50799" defTabSz="1219170">
                <a:spcBef>
                  <a:spcPts val="73"/>
                </a:spcBef>
                <a:defRPr/>
              </a:pPr>
              <a:t>31</a:t>
            </a:fld>
            <a:endParaRPr kern="0" spc="-33"/>
          </a:p>
        </p:txBody>
      </p:sp>
      <p:sp>
        <p:nvSpPr>
          <p:cNvPr id="29" name="object 29"/>
          <p:cNvSpPr txBox="1">
            <a:spLocks noGrp="1"/>
          </p:cNvSpPr>
          <p:nvPr>
            <p:ph type="ftr" sz="quarter" idx="5"/>
          </p:nvPr>
        </p:nvSpPr>
        <p:spPr>
          <a:xfrm>
            <a:off x="8800440" y="6464733"/>
            <a:ext cx="2177673" cy="132515"/>
          </a:xfrm>
          <a:prstGeom prst="rect">
            <a:avLst/>
          </a:prstGeom>
        </p:spPr>
        <p:txBody>
          <a:bodyPr vert="horz" wrap="square" lIns="0" tIns="9313" rIns="0" bIns="0" rtlCol="0">
            <a:spAutoFit/>
          </a:bodyPr>
          <a:lstStyle/>
          <a:p>
            <a:pPr marL="16933" defTabSz="1219170">
              <a:spcBef>
                <a:spcPts val="73"/>
              </a:spcBef>
              <a:defRPr/>
            </a:pPr>
            <a:r>
              <a:rPr kern="0" spc="-13"/>
              <a:t>Proprietary</a:t>
            </a:r>
            <a:r>
              <a:rPr kern="0" spc="-53"/>
              <a:t> </a:t>
            </a:r>
            <a:r>
              <a:rPr kern="0"/>
              <a:t>and</a:t>
            </a:r>
            <a:r>
              <a:rPr kern="0" spc="7"/>
              <a:t> </a:t>
            </a:r>
            <a:r>
              <a:rPr kern="0"/>
              <a:t>Confidential</a:t>
            </a:r>
            <a:r>
              <a:rPr kern="0" spc="207"/>
              <a:t> </a:t>
            </a:r>
            <a:r>
              <a:rPr kern="0"/>
              <a:t>©</a:t>
            </a:r>
            <a:r>
              <a:rPr kern="0" spc="-13"/>
              <a:t> </a:t>
            </a:r>
            <a:r>
              <a:rPr kern="0"/>
              <a:t>202</a:t>
            </a:r>
            <a:r>
              <a:rPr lang="en-US" kern="0"/>
              <a:t>4</a:t>
            </a:r>
            <a:r>
              <a:rPr kern="0" spc="20"/>
              <a:t> </a:t>
            </a:r>
            <a:r>
              <a:rPr kern="0"/>
              <a:t>Truveris, </a:t>
            </a:r>
            <a:r>
              <a:rPr kern="0" spc="-27"/>
              <a:t>Inc.</a:t>
            </a:r>
          </a:p>
        </p:txBody>
      </p:sp>
      <p:grpSp>
        <p:nvGrpSpPr>
          <p:cNvPr id="53" name="Group 52">
            <a:extLst>
              <a:ext uri="{FF2B5EF4-FFF2-40B4-BE49-F238E27FC236}">
                <a16:creationId xmlns:a16="http://schemas.microsoft.com/office/drawing/2014/main" id="{F195BB4A-55F3-CC7B-A66B-A40627763FDC}"/>
              </a:ext>
            </a:extLst>
          </p:cNvPr>
          <p:cNvGrpSpPr/>
          <p:nvPr/>
        </p:nvGrpSpPr>
        <p:grpSpPr>
          <a:xfrm>
            <a:off x="-72342" y="1590418"/>
            <a:ext cx="1049020" cy="1154853"/>
            <a:chOff x="-3252" y="1243660"/>
            <a:chExt cx="786765" cy="866140"/>
          </a:xfrm>
        </p:grpSpPr>
        <p:grpSp>
          <p:nvGrpSpPr>
            <p:cNvPr id="31" name="object 8">
              <a:extLst>
                <a:ext uri="{FF2B5EF4-FFF2-40B4-BE49-F238E27FC236}">
                  <a16:creationId xmlns:a16="http://schemas.microsoft.com/office/drawing/2014/main" id="{E58A9243-274E-DD2C-2C55-A3CE6D181E01}"/>
                </a:ext>
              </a:extLst>
            </p:cNvPr>
            <p:cNvGrpSpPr/>
            <p:nvPr/>
          </p:nvGrpSpPr>
          <p:grpSpPr>
            <a:xfrm>
              <a:off x="-3252" y="1243660"/>
              <a:ext cx="786765" cy="866140"/>
              <a:chOff x="632460" y="1063752"/>
              <a:chExt cx="786765" cy="866140"/>
            </a:xfrm>
          </p:grpSpPr>
          <p:sp>
            <p:nvSpPr>
              <p:cNvPr id="32" name="object 9">
                <a:extLst>
                  <a:ext uri="{FF2B5EF4-FFF2-40B4-BE49-F238E27FC236}">
                    <a16:creationId xmlns:a16="http://schemas.microsoft.com/office/drawing/2014/main" id="{D8CF6C05-1245-89B1-F416-7F6123D3F49D}"/>
                  </a:ext>
                </a:extLst>
              </p:cNvPr>
              <p:cNvSpPr/>
              <p:nvPr/>
            </p:nvSpPr>
            <p:spPr>
              <a:xfrm>
                <a:off x="734568" y="1101852"/>
                <a:ext cx="636905" cy="732790"/>
              </a:xfrm>
              <a:custGeom>
                <a:avLst/>
                <a:gdLst/>
                <a:ahLst/>
                <a:cxnLst/>
                <a:rect l="l" t="t" r="r" b="b"/>
                <a:pathLst>
                  <a:path w="636905" h="732789">
                    <a:moveTo>
                      <a:pt x="318262" y="0"/>
                    </a:moveTo>
                    <a:lnTo>
                      <a:pt x="0" y="183172"/>
                    </a:lnTo>
                    <a:lnTo>
                      <a:pt x="0" y="549503"/>
                    </a:lnTo>
                    <a:lnTo>
                      <a:pt x="318262" y="732663"/>
                    </a:lnTo>
                    <a:lnTo>
                      <a:pt x="636524" y="549503"/>
                    </a:lnTo>
                    <a:lnTo>
                      <a:pt x="636524" y="183172"/>
                    </a:lnTo>
                    <a:lnTo>
                      <a:pt x="31826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33" name="object 10">
                <a:extLst>
                  <a:ext uri="{FF2B5EF4-FFF2-40B4-BE49-F238E27FC236}">
                    <a16:creationId xmlns:a16="http://schemas.microsoft.com/office/drawing/2014/main" id="{F7323953-8232-19D3-5879-E225CDDE91C2}"/>
                  </a:ext>
                </a:extLst>
              </p:cNvPr>
              <p:cNvSpPr/>
              <p:nvPr/>
            </p:nvSpPr>
            <p:spPr>
              <a:xfrm>
                <a:off x="734568" y="1101845"/>
                <a:ext cx="636905" cy="732790"/>
              </a:xfrm>
              <a:custGeom>
                <a:avLst/>
                <a:gdLst/>
                <a:ahLst/>
                <a:cxnLst/>
                <a:rect l="l" t="t" r="r" b="b"/>
                <a:pathLst>
                  <a:path w="636905" h="732789">
                    <a:moveTo>
                      <a:pt x="0" y="183172"/>
                    </a:moveTo>
                    <a:lnTo>
                      <a:pt x="0" y="549503"/>
                    </a:lnTo>
                    <a:lnTo>
                      <a:pt x="318262" y="732663"/>
                    </a:lnTo>
                    <a:lnTo>
                      <a:pt x="636524" y="549503"/>
                    </a:lnTo>
                    <a:lnTo>
                      <a:pt x="636524" y="183172"/>
                    </a:lnTo>
                    <a:lnTo>
                      <a:pt x="318262" y="0"/>
                    </a:lnTo>
                    <a:lnTo>
                      <a:pt x="0" y="183172"/>
                    </a:lnTo>
                    <a:close/>
                  </a:path>
                </a:pathLst>
              </a:custGeom>
              <a:ln w="12700">
                <a:solidFill>
                  <a:srgbClr val="D1D6DF"/>
                </a:solidFill>
              </a:ln>
            </p:spPr>
            <p:txBody>
              <a:bodyPr wrap="square" lIns="0" tIns="0" rIns="0" bIns="0" rtlCol="0"/>
              <a:lstStyle/>
              <a:p>
                <a:pPr defTabSz="1219170"/>
                <a:endParaRPr sz="2400" kern="0">
                  <a:solidFill>
                    <a:sysClr val="windowText" lastClr="000000"/>
                  </a:solidFill>
                </a:endParaRPr>
              </a:p>
            </p:txBody>
          </p:sp>
          <p:pic>
            <p:nvPicPr>
              <p:cNvPr id="34" name="object 11">
                <a:extLst>
                  <a:ext uri="{FF2B5EF4-FFF2-40B4-BE49-F238E27FC236}">
                    <a16:creationId xmlns:a16="http://schemas.microsoft.com/office/drawing/2014/main" id="{306BF18E-04A5-A91B-44EA-4CB2D3D40805}"/>
                  </a:ext>
                </a:extLst>
              </p:cNvPr>
              <p:cNvPicPr/>
              <p:nvPr/>
            </p:nvPicPr>
            <p:blipFill>
              <a:blip r:embed="rId4" cstate="print"/>
              <a:stretch>
                <a:fillRect/>
              </a:stretch>
            </p:blipFill>
            <p:spPr>
              <a:xfrm>
                <a:off x="632460" y="1063752"/>
                <a:ext cx="786383" cy="865619"/>
              </a:xfrm>
              <a:prstGeom prst="rect">
                <a:avLst/>
              </a:prstGeom>
            </p:spPr>
          </p:pic>
          <p:pic>
            <p:nvPicPr>
              <p:cNvPr id="35" name="object 12">
                <a:extLst>
                  <a:ext uri="{FF2B5EF4-FFF2-40B4-BE49-F238E27FC236}">
                    <a16:creationId xmlns:a16="http://schemas.microsoft.com/office/drawing/2014/main" id="{10A97AE4-11E4-DDE9-9D5E-D8A6C7BD55B3}"/>
                  </a:ext>
                </a:extLst>
              </p:cNvPr>
              <p:cNvPicPr/>
              <p:nvPr/>
            </p:nvPicPr>
            <p:blipFill>
              <a:blip r:embed="rId5" cstate="print"/>
              <a:stretch>
                <a:fillRect/>
              </a:stretch>
            </p:blipFill>
            <p:spPr>
              <a:xfrm>
                <a:off x="673607" y="1136904"/>
                <a:ext cx="705611" cy="792479"/>
              </a:xfrm>
              <a:prstGeom prst="rect">
                <a:avLst/>
              </a:prstGeom>
            </p:spPr>
          </p:pic>
          <p:pic>
            <p:nvPicPr>
              <p:cNvPr id="36" name="object 13">
                <a:extLst>
                  <a:ext uri="{FF2B5EF4-FFF2-40B4-BE49-F238E27FC236}">
                    <a16:creationId xmlns:a16="http://schemas.microsoft.com/office/drawing/2014/main" id="{FCF1625F-7F71-630B-3078-8E9F35D29E89}"/>
                  </a:ext>
                </a:extLst>
              </p:cNvPr>
              <p:cNvPicPr/>
              <p:nvPr/>
            </p:nvPicPr>
            <p:blipFill>
              <a:blip r:embed="rId6" cstate="print"/>
              <a:stretch>
                <a:fillRect/>
              </a:stretch>
            </p:blipFill>
            <p:spPr>
              <a:xfrm>
                <a:off x="789432" y="1165860"/>
                <a:ext cx="527303" cy="606551"/>
              </a:xfrm>
              <a:prstGeom prst="rect">
                <a:avLst/>
              </a:prstGeom>
            </p:spPr>
          </p:pic>
        </p:grpSp>
        <p:pic>
          <p:nvPicPr>
            <p:cNvPr id="49" name="Picture 48">
              <a:extLst>
                <a:ext uri="{FF2B5EF4-FFF2-40B4-BE49-F238E27FC236}">
                  <a16:creationId xmlns:a16="http://schemas.microsoft.com/office/drawing/2014/main" id="{C2457B94-EA13-93FC-E2DE-9997C082AA41}"/>
                </a:ext>
              </a:extLst>
            </p:cNvPr>
            <p:cNvPicPr>
              <a:picLocks noChangeAspect="1"/>
            </p:cNvPicPr>
            <p:nvPr/>
          </p:nvPicPr>
          <p:blipFill>
            <a:blip r:embed="rId7"/>
            <a:stretch>
              <a:fillRect/>
            </a:stretch>
          </p:blipFill>
          <p:spPr>
            <a:xfrm>
              <a:off x="320097" y="1513854"/>
              <a:ext cx="215963" cy="320040"/>
            </a:xfrm>
            <a:prstGeom prst="rect">
              <a:avLst/>
            </a:prstGeom>
          </p:spPr>
        </p:pic>
      </p:grpSp>
      <p:grpSp>
        <p:nvGrpSpPr>
          <p:cNvPr id="67" name="Group 66">
            <a:extLst>
              <a:ext uri="{FF2B5EF4-FFF2-40B4-BE49-F238E27FC236}">
                <a16:creationId xmlns:a16="http://schemas.microsoft.com/office/drawing/2014/main" id="{05CA855D-A46B-5714-EC77-9E1B284FD7DD}"/>
              </a:ext>
            </a:extLst>
          </p:cNvPr>
          <p:cNvGrpSpPr/>
          <p:nvPr/>
        </p:nvGrpSpPr>
        <p:grpSpPr>
          <a:xfrm>
            <a:off x="-25470" y="4396787"/>
            <a:ext cx="1048511" cy="1154175"/>
            <a:chOff x="-43259" y="3318817"/>
            <a:chExt cx="786383" cy="865631"/>
          </a:xfrm>
        </p:grpSpPr>
        <p:grpSp>
          <p:nvGrpSpPr>
            <p:cNvPr id="68" name="object 8">
              <a:extLst>
                <a:ext uri="{FF2B5EF4-FFF2-40B4-BE49-F238E27FC236}">
                  <a16:creationId xmlns:a16="http://schemas.microsoft.com/office/drawing/2014/main" id="{420F2638-2C15-CB55-1DFB-F26B4ADF6BEB}"/>
                </a:ext>
              </a:extLst>
            </p:cNvPr>
            <p:cNvGrpSpPr/>
            <p:nvPr/>
          </p:nvGrpSpPr>
          <p:grpSpPr>
            <a:xfrm>
              <a:off x="-43259" y="3318817"/>
              <a:ext cx="786383" cy="865631"/>
              <a:chOff x="632460" y="1063752"/>
              <a:chExt cx="786383" cy="865631"/>
            </a:xfrm>
          </p:grpSpPr>
          <p:sp>
            <p:nvSpPr>
              <p:cNvPr id="70" name="object 9">
                <a:extLst>
                  <a:ext uri="{FF2B5EF4-FFF2-40B4-BE49-F238E27FC236}">
                    <a16:creationId xmlns:a16="http://schemas.microsoft.com/office/drawing/2014/main" id="{F7CE35F1-7CCD-E02C-5780-C22FA55B540D}"/>
                  </a:ext>
                </a:extLst>
              </p:cNvPr>
              <p:cNvSpPr/>
              <p:nvPr/>
            </p:nvSpPr>
            <p:spPr>
              <a:xfrm>
                <a:off x="734568" y="1101852"/>
                <a:ext cx="636905" cy="732790"/>
              </a:xfrm>
              <a:custGeom>
                <a:avLst/>
                <a:gdLst/>
                <a:ahLst/>
                <a:cxnLst/>
                <a:rect l="l" t="t" r="r" b="b"/>
                <a:pathLst>
                  <a:path w="636905" h="732789">
                    <a:moveTo>
                      <a:pt x="318262" y="0"/>
                    </a:moveTo>
                    <a:lnTo>
                      <a:pt x="0" y="183172"/>
                    </a:lnTo>
                    <a:lnTo>
                      <a:pt x="0" y="549503"/>
                    </a:lnTo>
                    <a:lnTo>
                      <a:pt x="318262" y="732663"/>
                    </a:lnTo>
                    <a:lnTo>
                      <a:pt x="636524" y="549503"/>
                    </a:lnTo>
                    <a:lnTo>
                      <a:pt x="636524" y="183172"/>
                    </a:lnTo>
                    <a:lnTo>
                      <a:pt x="31826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71" name="object 10">
                <a:extLst>
                  <a:ext uri="{FF2B5EF4-FFF2-40B4-BE49-F238E27FC236}">
                    <a16:creationId xmlns:a16="http://schemas.microsoft.com/office/drawing/2014/main" id="{D51E9A58-8A65-7D42-9B68-EBDEFB717F34}"/>
                  </a:ext>
                </a:extLst>
              </p:cNvPr>
              <p:cNvSpPr/>
              <p:nvPr/>
            </p:nvSpPr>
            <p:spPr>
              <a:xfrm>
                <a:off x="734568" y="1101845"/>
                <a:ext cx="636905" cy="732790"/>
              </a:xfrm>
              <a:custGeom>
                <a:avLst/>
                <a:gdLst/>
                <a:ahLst/>
                <a:cxnLst/>
                <a:rect l="l" t="t" r="r" b="b"/>
                <a:pathLst>
                  <a:path w="636905" h="732789">
                    <a:moveTo>
                      <a:pt x="0" y="183172"/>
                    </a:moveTo>
                    <a:lnTo>
                      <a:pt x="0" y="549503"/>
                    </a:lnTo>
                    <a:lnTo>
                      <a:pt x="318262" y="732663"/>
                    </a:lnTo>
                    <a:lnTo>
                      <a:pt x="636524" y="549503"/>
                    </a:lnTo>
                    <a:lnTo>
                      <a:pt x="636524" y="183172"/>
                    </a:lnTo>
                    <a:lnTo>
                      <a:pt x="318262" y="0"/>
                    </a:lnTo>
                    <a:lnTo>
                      <a:pt x="0" y="183172"/>
                    </a:lnTo>
                    <a:close/>
                  </a:path>
                </a:pathLst>
              </a:custGeom>
              <a:ln w="12700">
                <a:solidFill>
                  <a:srgbClr val="D1D6DF"/>
                </a:solidFill>
              </a:ln>
            </p:spPr>
            <p:txBody>
              <a:bodyPr wrap="square" lIns="0" tIns="0" rIns="0" bIns="0" rtlCol="0"/>
              <a:lstStyle/>
              <a:p>
                <a:pPr defTabSz="1219170"/>
                <a:endParaRPr sz="2400" kern="0">
                  <a:solidFill>
                    <a:sysClr val="windowText" lastClr="000000"/>
                  </a:solidFill>
                </a:endParaRPr>
              </a:p>
            </p:txBody>
          </p:sp>
          <p:pic>
            <p:nvPicPr>
              <p:cNvPr id="72" name="object 11">
                <a:extLst>
                  <a:ext uri="{FF2B5EF4-FFF2-40B4-BE49-F238E27FC236}">
                    <a16:creationId xmlns:a16="http://schemas.microsoft.com/office/drawing/2014/main" id="{A1274CD8-B895-E2F6-6706-ABC4F4C5EC87}"/>
                  </a:ext>
                </a:extLst>
              </p:cNvPr>
              <p:cNvPicPr/>
              <p:nvPr/>
            </p:nvPicPr>
            <p:blipFill>
              <a:blip r:embed="rId4" cstate="print"/>
              <a:stretch>
                <a:fillRect/>
              </a:stretch>
            </p:blipFill>
            <p:spPr>
              <a:xfrm>
                <a:off x="632460" y="1063752"/>
                <a:ext cx="786383" cy="865619"/>
              </a:xfrm>
              <a:prstGeom prst="rect">
                <a:avLst/>
              </a:prstGeom>
            </p:spPr>
          </p:pic>
          <p:pic>
            <p:nvPicPr>
              <p:cNvPr id="73" name="object 12">
                <a:extLst>
                  <a:ext uri="{FF2B5EF4-FFF2-40B4-BE49-F238E27FC236}">
                    <a16:creationId xmlns:a16="http://schemas.microsoft.com/office/drawing/2014/main" id="{E809D14D-B696-5CF4-2071-95B3514220A6}"/>
                  </a:ext>
                </a:extLst>
              </p:cNvPr>
              <p:cNvPicPr/>
              <p:nvPr/>
            </p:nvPicPr>
            <p:blipFill>
              <a:blip r:embed="rId5" cstate="print"/>
              <a:stretch>
                <a:fillRect/>
              </a:stretch>
            </p:blipFill>
            <p:spPr>
              <a:xfrm>
                <a:off x="673607" y="1136904"/>
                <a:ext cx="705611" cy="792479"/>
              </a:xfrm>
              <a:prstGeom prst="rect">
                <a:avLst/>
              </a:prstGeom>
            </p:spPr>
          </p:pic>
          <p:pic>
            <p:nvPicPr>
              <p:cNvPr id="74" name="object 13">
                <a:extLst>
                  <a:ext uri="{FF2B5EF4-FFF2-40B4-BE49-F238E27FC236}">
                    <a16:creationId xmlns:a16="http://schemas.microsoft.com/office/drawing/2014/main" id="{B36E5D1E-E625-82C4-6643-431E266AEC8F}"/>
                  </a:ext>
                </a:extLst>
              </p:cNvPr>
              <p:cNvPicPr/>
              <p:nvPr/>
            </p:nvPicPr>
            <p:blipFill>
              <a:blip r:embed="rId6" cstate="print"/>
              <a:stretch>
                <a:fillRect/>
              </a:stretch>
            </p:blipFill>
            <p:spPr>
              <a:xfrm>
                <a:off x="789432" y="1165860"/>
                <a:ext cx="527303" cy="606551"/>
              </a:xfrm>
              <a:prstGeom prst="rect">
                <a:avLst/>
              </a:prstGeom>
            </p:spPr>
          </p:pic>
        </p:grpSp>
        <p:pic>
          <p:nvPicPr>
            <p:cNvPr id="69" name="Picture 68">
              <a:extLst>
                <a:ext uri="{FF2B5EF4-FFF2-40B4-BE49-F238E27FC236}">
                  <a16:creationId xmlns:a16="http://schemas.microsoft.com/office/drawing/2014/main" id="{75591D5D-EFBF-3C13-A5DC-91CD0FB0B486}"/>
                </a:ext>
              </a:extLst>
            </p:cNvPr>
            <p:cNvPicPr>
              <a:picLocks noChangeAspect="1"/>
            </p:cNvPicPr>
            <p:nvPr/>
          </p:nvPicPr>
          <p:blipFill>
            <a:blip r:embed="rId8"/>
            <a:stretch>
              <a:fillRect/>
            </a:stretch>
          </p:blipFill>
          <p:spPr>
            <a:xfrm>
              <a:off x="222176" y="3574503"/>
              <a:ext cx="307523" cy="297603"/>
            </a:xfrm>
            <a:prstGeom prst="rect">
              <a:avLst/>
            </a:prstGeom>
          </p:spPr>
        </p:pic>
      </p:grpSp>
      <p:sp>
        <p:nvSpPr>
          <p:cNvPr id="75" name="object 22">
            <a:extLst>
              <a:ext uri="{FF2B5EF4-FFF2-40B4-BE49-F238E27FC236}">
                <a16:creationId xmlns:a16="http://schemas.microsoft.com/office/drawing/2014/main" id="{F1C569EA-FBA1-467C-747F-BB2A7BB28847}"/>
              </a:ext>
            </a:extLst>
          </p:cNvPr>
          <p:cNvSpPr txBox="1"/>
          <p:nvPr/>
        </p:nvSpPr>
        <p:spPr>
          <a:xfrm>
            <a:off x="826407" y="3780626"/>
            <a:ext cx="5040944" cy="2462725"/>
          </a:xfrm>
          <a:prstGeom prst="rect">
            <a:avLst/>
          </a:prstGeom>
          <a:solidFill>
            <a:srgbClr val="1B41C8">
              <a:alpha val="14900"/>
            </a:srgbClr>
          </a:solidFill>
        </p:spPr>
        <p:txBody>
          <a:bodyPr vert="horz" wrap="square" lIns="0" tIns="101600" rIns="0" bIns="0" rtlCol="0">
            <a:spAutoFit/>
          </a:bodyPr>
          <a:lstStyle/>
          <a:p>
            <a:pPr marL="607469" indent="-376757" defTabSz="1219170">
              <a:spcBef>
                <a:spcPts val="800"/>
              </a:spcBef>
              <a:defRPr/>
            </a:pPr>
            <a:r>
              <a:rPr sz="1600" b="1" kern="0">
                <a:solidFill>
                  <a:srgbClr val="132F95"/>
                </a:solidFill>
                <a:latin typeface="Roboto"/>
                <a:cs typeface="Roboto"/>
              </a:rPr>
              <a:t>Timing</a:t>
            </a:r>
            <a:r>
              <a:rPr lang="en-US" sz="1600" b="1" kern="0">
                <a:solidFill>
                  <a:srgbClr val="132F95"/>
                </a:solidFill>
                <a:latin typeface="Roboto"/>
                <a:cs typeface="Roboto"/>
              </a:rPr>
              <a:t> on Pricing Reconciliation</a:t>
            </a:r>
            <a:r>
              <a:rPr sz="1600" b="1" kern="0">
                <a:solidFill>
                  <a:srgbClr val="132F95"/>
                </a:solidFill>
                <a:latin typeface="Roboto"/>
                <a:cs typeface="Roboto"/>
              </a:rPr>
              <a:t>:</a:t>
            </a:r>
          </a:p>
          <a:p>
            <a:pPr marL="537620" marR="362364" indent="-306910" defTabSz="1219170">
              <a:spcBef>
                <a:spcPts val="800"/>
              </a:spcBef>
              <a:buFont typeface="Arial" panose="020B0604020202020204" pitchFamily="34" charset="0"/>
              <a:buChar char="•"/>
              <a:tabLst>
                <a:tab pos="999042" algn="l"/>
              </a:tabLst>
              <a:defRPr/>
            </a:pPr>
            <a:r>
              <a:rPr lang="en-US" sz="1467" kern="0" spc="-27">
                <a:solidFill>
                  <a:sysClr val="windowText" lastClr="000000"/>
                </a:solidFill>
                <a:latin typeface="Roboto Light"/>
                <a:cs typeface="Roboto Light"/>
              </a:rPr>
              <a:t>PBM report is requested once Q4 Clear Guard Rx report has been generated</a:t>
            </a:r>
          </a:p>
          <a:p>
            <a:pPr marL="537620" marR="362364" indent="-306910" defTabSz="1219170">
              <a:spcBef>
                <a:spcPts val="800"/>
              </a:spcBef>
              <a:buFont typeface="Arial" panose="020B0604020202020204" pitchFamily="34" charset="0"/>
              <a:buChar char="•"/>
              <a:tabLst>
                <a:tab pos="999042" algn="l"/>
              </a:tabLst>
              <a:defRPr/>
            </a:pPr>
            <a:r>
              <a:rPr lang="en-US" sz="1467" kern="0" spc="-27">
                <a:solidFill>
                  <a:sysClr val="windowText" lastClr="000000"/>
                </a:solidFill>
                <a:latin typeface="Roboto Light"/>
                <a:cs typeface="Roboto Light"/>
              </a:rPr>
              <a:t>PBM report received date is dependent upon contractual language; typically between 90-210 days following the close of the guarantee period.</a:t>
            </a:r>
          </a:p>
          <a:p>
            <a:pPr marL="537620" marR="362364" indent="-306910" defTabSz="1219170">
              <a:spcBef>
                <a:spcPts val="800"/>
              </a:spcBef>
              <a:buFont typeface="Arial" panose="020B0604020202020204" pitchFamily="34" charset="0"/>
              <a:buChar char="•"/>
              <a:tabLst>
                <a:tab pos="999042" algn="l"/>
              </a:tabLst>
              <a:defRPr/>
            </a:pPr>
            <a:r>
              <a:rPr lang="en-US" sz="1467" kern="0" spc="-27">
                <a:solidFill>
                  <a:sysClr val="windowText" lastClr="000000"/>
                </a:solidFill>
                <a:latin typeface="Roboto Light"/>
                <a:cs typeface="Roboto Light"/>
              </a:rPr>
              <a:t>Truveris reconciliation is completed typically within 30-60 days of receipt of all data/information needed to complete the reconciliation</a:t>
            </a:r>
          </a:p>
        </p:txBody>
      </p:sp>
      <p:grpSp>
        <p:nvGrpSpPr>
          <p:cNvPr id="59" name="Group 58">
            <a:extLst>
              <a:ext uri="{FF2B5EF4-FFF2-40B4-BE49-F238E27FC236}">
                <a16:creationId xmlns:a16="http://schemas.microsoft.com/office/drawing/2014/main" id="{E2FB3BBA-4262-4FD0-0920-9EB9E44D4CE4}"/>
              </a:ext>
            </a:extLst>
          </p:cNvPr>
          <p:cNvGrpSpPr/>
          <p:nvPr/>
        </p:nvGrpSpPr>
        <p:grpSpPr>
          <a:xfrm>
            <a:off x="5671109" y="4424395"/>
            <a:ext cx="1049020" cy="1154853"/>
            <a:chOff x="-43259" y="3318817"/>
            <a:chExt cx="786765" cy="866140"/>
          </a:xfrm>
        </p:grpSpPr>
        <p:grpSp>
          <p:nvGrpSpPr>
            <p:cNvPr id="60" name="object 8">
              <a:extLst>
                <a:ext uri="{FF2B5EF4-FFF2-40B4-BE49-F238E27FC236}">
                  <a16:creationId xmlns:a16="http://schemas.microsoft.com/office/drawing/2014/main" id="{97E7E74C-A170-FFE6-47DE-0A74F3E1E7FA}"/>
                </a:ext>
              </a:extLst>
            </p:cNvPr>
            <p:cNvGrpSpPr/>
            <p:nvPr/>
          </p:nvGrpSpPr>
          <p:grpSpPr>
            <a:xfrm>
              <a:off x="-43259" y="3318817"/>
              <a:ext cx="786765" cy="866140"/>
              <a:chOff x="632460" y="1063752"/>
              <a:chExt cx="786765" cy="866140"/>
            </a:xfrm>
          </p:grpSpPr>
          <p:sp>
            <p:nvSpPr>
              <p:cNvPr id="62" name="object 9">
                <a:extLst>
                  <a:ext uri="{FF2B5EF4-FFF2-40B4-BE49-F238E27FC236}">
                    <a16:creationId xmlns:a16="http://schemas.microsoft.com/office/drawing/2014/main" id="{E1169D98-29DE-FEED-2CDA-29644311A979}"/>
                  </a:ext>
                </a:extLst>
              </p:cNvPr>
              <p:cNvSpPr/>
              <p:nvPr/>
            </p:nvSpPr>
            <p:spPr>
              <a:xfrm>
                <a:off x="734568" y="1101852"/>
                <a:ext cx="636905" cy="732790"/>
              </a:xfrm>
              <a:custGeom>
                <a:avLst/>
                <a:gdLst/>
                <a:ahLst/>
                <a:cxnLst/>
                <a:rect l="l" t="t" r="r" b="b"/>
                <a:pathLst>
                  <a:path w="636905" h="732789">
                    <a:moveTo>
                      <a:pt x="318262" y="0"/>
                    </a:moveTo>
                    <a:lnTo>
                      <a:pt x="0" y="183172"/>
                    </a:lnTo>
                    <a:lnTo>
                      <a:pt x="0" y="549503"/>
                    </a:lnTo>
                    <a:lnTo>
                      <a:pt x="318262" y="732663"/>
                    </a:lnTo>
                    <a:lnTo>
                      <a:pt x="636524" y="549503"/>
                    </a:lnTo>
                    <a:lnTo>
                      <a:pt x="636524" y="183172"/>
                    </a:lnTo>
                    <a:lnTo>
                      <a:pt x="31826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63" name="object 10">
                <a:extLst>
                  <a:ext uri="{FF2B5EF4-FFF2-40B4-BE49-F238E27FC236}">
                    <a16:creationId xmlns:a16="http://schemas.microsoft.com/office/drawing/2014/main" id="{6FD6F423-3558-2A76-5793-4AA36D8CD81E}"/>
                  </a:ext>
                </a:extLst>
              </p:cNvPr>
              <p:cNvSpPr/>
              <p:nvPr/>
            </p:nvSpPr>
            <p:spPr>
              <a:xfrm>
                <a:off x="734568" y="1101845"/>
                <a:ext cx="636905" cy="732790"/>
              </a:xfrm>
              <a:custGeom>
                <a:avLst/>
                <a:gdLst/>
                <a:ahLst/>
                <a:cxnLst/>
                <a:rect l="l" t="t" r="r" b="b"/>
                <a:pathLst>
                  <a:path w="636905" h="732789">
                    <a:moveTo>
                      <a:pt x="0" y="183172"/>
                    </a:moveTo>
                    <a:lnTo>
                      <a:pt x="0" y="549503"/>
                    </a:lnTo>
                    <a:lnTo>
                      <a:pt x="318262" y="732663"/>
                    </a:lnTo>
                    <a:lnTo>
                      <a:pt x="636524" y="549503"/>
                    </a:lnTo>
                    <a:lnTo>
                      <a:pt x="636524" y="183172"/>
                    </a:lnTo>
                    <a:lnTo>
                      <a:pt x="318262" y="0"/>
                    </a:lnTo>
                    <a:lnTo>
                      <a:pt x="0" y="183172"/>
                    </a:lnTo>
                    <a:close/>
                  </a:path>
                </a:pathLst>
              </a:custGeom>
              <a:ln w="12700">
                <a:solidFill>
                  <a:srgbClr val="D1D6DF"/>
                </a:solidFill>
              </a:ln>
            </p:spPr>
            <p:txBody>
              <a:bodyPr wrap="square" lIns="0" tIns="0" rIns="0" bIns="0" rtlCol="0"/>
              <a:lstStyle/>
              <a:p>
                <a:pPr defTabSz="1219170"/>
                <a:endParaRPr sz="2400" kern="0">
                  <a:solidFill>
                    <a:sysClr val="windowText" lastClr="000000"/>
                  </a:solidFill>
                </a:endParaRPr>
              </a:p>
            </p:txBody>
          </p:sp>
          <p:pic>
            <p:nvPicPr>
              <p:cNvPr id="64" name="object 11">
                <a:extLst>
                  <a:ext uri="{FF2B5EF4-FFF2-40B4-BE49-F238E27FC236}">
                    <a16:creationId xmlns:a16="http://schemas.microsoft.com/office/drawing/2014/main" id="{EB374765-E09E-4C51-7D0F-DD7FDEF3C471}"/>
                  </a:ext>
                </a:extLst>
              </p:cNvPr>
              <p:cNvPicPr/>
              <p:nvPr/>
            </p:nvPicPr>
            <p:blipFill>
              <a:blip r:embed="rId4" cstate="print"/>
              <a:stretch>
                <a:fillRect/>
              </a:stretch>
            </p:blipFill>
            <p:spPr>
              <a:xfrm>
                <a:off x="632460" y="1063752"/>
                <a:ext cx="786383" cy="865619"/>
              </a:xfrm>
              <a:prstGeom prst="rect">
                <a:avLst/>
              </a:prstGeom>
            </p:spPr>
          </p:pic>
          <p:pic>
            <p:nvPicPr>
              <p:cNvPr id="65" name="object 12">
                <a:extLst>
                  <a:ext uri="{FF2B5EF4-FFF2-40B4-BE49-F238E27FC236}">
                    <a16:creationId xmlns:a16="http://schemas.microsoft.com/office/drawing/2014/main" id="{92E0584B-73FF-9BDD-ABA8-576D3C8AD68B}"/>
                  </a:ext>
                </a:extLst>
              </p:cNvPr>
              <p:cNvPicPr/>
              <p:nvPr/>
            </p:nvPicPr>
            <p:blipFill>
              <a:blip r:embed="rId5" cstate="print"/>
              <a:stretch>
                <a:fillRect/>
              </a:stretch>
            </p:blipFill>
            <p:spPr>
              <a:xfrm>
                <a:off x="673607" y="1136904"/>
                <a:ext cx="705611" cy="792479"/>
              </a:xfrm>
              <a:prstGeom prst="rect">
                <a:avLst/>
              </a:prstGeom>
            </p:spPr>
          </p:pic>
          <p:pic>
            <p:nvPicPr>
              <p:cNvPr id="66" name="object 13">
                <a:extLst>
                  <a:ext uri="{FF2B5EF4-FFF2-40B4-BE49-F238E27FC236}">
                    <a16:creationId xmlns:a16="http://schemas.microsoft.com/office/drawing/2014/main" id="{3696890F-B1B2-4812-16BF-C976F3E8A3EF}"/>
                  </a:ext>
                </a:extLst>
              </p:cNvPr>
              <p:cNvPicPr/>
              <p:nvPr/>
            </p:nvPicPr>
            <p:blipFill>
              <a:blip r:embed="rId6" cstate="print"/>
              <a:stretch>
                <a:fillRect/>
              </a:stretch>
            </p:blipFill>
            <p:spPr>
              <a:xfrm>
                <a:off x="789432" y="1165860"/>
                <a:ext cx="527303" cy="606551"/>
              </a:xfrm>
              <a:prstGeom prst="rect">
                <a:avLst/>
              </a:prstGeom>
            </p:spPr>
          </p:pic>
        </p:grpSp>
        <p:pic>
          <p:nvPicPr>
            <p:cNvPr id="61" name="Picture 60">
              <a:extLst>
                <a:ext uri="{FF2B5EF4-FFF2-40B4-BE49-F238E27FC236}">
                  <a16:creationId xmlns:a16="http://schemas.microsoft.com/office/drawing/2014/main" id="{8C0103E4-A088-0311-3BC5-050115D6DE62}"/>
                </a:ext>
              </a:extLst>
            </p:cNvPr>
            <p:cNvPicPr>
              <a:picLocks noChangeAspect="1"/>
            </p:cNvPicPr>
            <p:nvPr/>
          </p:nvPicPr>
          <p:blipFill>
            <a:blip r:embed="rId8"/>
            <a:stretch>
              <a:fillRect/>
            </a:stretch>
          </p:blipFill>
          <p:spPr>
            <a:xfrm>
              <a:off x="227312" y="3580044"/>
              <a:ext cx="311811" cy="301752"/>
            </a:xfrm>
            <a:prstGeom prst="rect">
              <a:avLst/>
            </a:prstGeom>
          </p:spPr>
        </p:pic>
      </p:grpSp>
      <p:grpSp>
        <p:nvGrpSpPr>
          <p:cNvPr id="52" name="Group 51">
            <a:extLst>
              <a:ext uri="{FF2B5EF4-FFF2-40B4-BE49-F238E27FC236}">
                <a16:creationId xmlns:a16="http://schemas.microsoft.com/office/drawing/2014/main" id="{00772D08-B54F-331F-FB23-50D2FE974855}"/>
              </a:ext>
            </a:extLst>
          </p:cNvPr>
          <p:cNvGrpSpPr/>
          <p:nvPr/>
        </p:nvGrpSpPr>
        <p:grpSpPr>
          <a:xfrm>
            <a:off x="5671109" y="1586431"/>
            <a:ext cx="1049020" cy="1154853"/>
            <a:chOff x="4420146" y="1338821"/>
            <a:chExt cx="786765" cy="866140"/>
          </a:xfrm>
        </p:grpSpPr>
        <p:grpSp>
          <p:nvGrpSpPr>
            <p:cNvPr id="37" name="object 8">
              <a:extLst>
                <a:ext uri="{FF2B5EF4-FFF2-40B4-BE49-F238E27FC236}">
                  <a16:creationId xmlns:a16="http://schemas.microsoft.com/office/drawing/2014/main" id="{C4DE07D3-71FF-81BD-E371-94C7AF1745D4}"/>
                </a:ext>
              </a:extLst>
            </p:cNvPr>
            <p:cNvGrpSpPr/>
            <p:nvPr/>
          </p:nvGrpSpPr>
          <p:grpSpPr>
            <a:xfrm>
              <a:off x="4420146" y="1338821"/>
              <a:ext cx="786765" cy="866140"/>
              <a:chOff x="632460" y="1063752"/>
              <a:chExt cx="786765" cy="866140"/>
            </a:xfrm>
          </p:grpSpPr>
          <p:sp>
            <p:nvSpPr>
              <p:cNvPr id="38" name="object 9">
                <a:extLst>
                  <a:ext uri="{FF2B5EF4-FFF2-40B4-BE49-F238E27FC236}">
                    <a16:creationId xmlns:a16="http://schemas.microsoft.com/office/drawing/2014/main" id="{3E106D34-4350-A499-822C-46E3DFFBD7CD}"/>
                  </a:ext>
                </a:extLst>
              </p:cNvPr>
              <p:cNvSpPr/>
              <p:nvPr/>
            </p:nvSpPr>
            <p:spPr>
              <a:xfrm>
                <a:off x="734568" y="1101852"/>
                <a:ext cx="636905" cy="732790"/>
              </a:xfrm>
              <a:custGeom>
                <a:avLst/>
                <a:gdLst/>
                <a:ahLst/>
                <a:cxnLst/>
                <a:rect l="l" t="t" r="r" b="b"/>
                <a:pathLst>
                  <a:path w="636905" h="732789">
                    <a:moveTo>
                      <a:pt x="318262" y="0"/>
                    </a:moveTo>
                    <a:lnTo>
                      <a:pt x="0" y="183172"/>
                    </a:lnTo>
                    <a:lnTo>
                      <a:pt x="0" y="549503"/>
                    </a:lnTo>
                    <a:lnTo>
                      <a:pt x="318262" y="732663"/>
                    </a:lnTo>
                    <a:lnTo>
                      <a:pt x="636524" y="549503"/>
                    </a:lnTo>
                    <a:lnTo>
                      <a:pt x="636524" y="183172"/>
                    </a:lnTo>
                    <a:lnTo>
                      <a:pt x="31826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39" name="object 10">
                <a:extLst>
                  <a:ext uri="{FF2B5EF4-FFF2-40B4-BE49-F238E27FC236}">
                    <a16:creationId xmlns:a16="http://schemas.microsoft.com/office/drawing/2014/main" id="{4BCF5B6E-F093-2320-3304-43D3A3A479F3}"/>
                  </a:ext>
                </a:extLst>
              </p:cNvPr>
              <p:cNvSpPr/>
              <p:nvPr/>
            </p:nvSpPr>
            <p:spPr>
              <a:xfrm>
                <a:off x="734568" y="1101845"/>
                <a:ext cx="636905" cy="732790"/>
              </a:xfrm>
              <a:custGeom>
                <a:avLst/>
                <a:gdLst/>
                <a:ahLst/>
                <a:cxnLst/>
                <a:rect l="l" t="t" r="r" b="b"/>
                <a:pathLst>
                  <a:path w="636905" h="732789">
                    <a:moveTo>
                      <a:pt x="0" y="183172"/>
                    </a:moveTo>
                    <a:lnTo>
                      <a:pt x="0" y="549503"/>
                    </a:lnTo>
                    <a:lnTo>
                      <a:pt x="318262" y="732663"/>
                    </a:lnTo>
                    <a:lnTo>
                      <a:pt x="636524" y="549503"/>
                    </a:lnTo>
                    <a:lnTo>
                      <a:pt x="636524" y="183172"/>
                    </a:lnTo>
                    <a:lnTo>
                      <a:pt x="318262" y="0"/>
                    </a:lnTo>
                    <a:lnTo>
                      <a:pt x="0" y="183172"/>
                    </a:lnTo>
                    <a:close/>
                  </a:path>
                </a:pathLst>
              </a:custGeom>
              <a:ln w="12700">
                <a:solidFill>
                  <a:srgbClr val="D1D6DF"/>
                </a:solidFill>
              </a:ln>
            </p:spPr>
            <p:txBody>
              <a:bodyPr wrap="square" lIns="0" tIns="0" rIns="0" bIns="0" rtlCol="0"/>
              <a:lstStyle/>
              <a:p>
                <a:pPr defTabSz="1219170"/>
                <a:endParaRPr sz="2400" kern="0">
                  <a:solidFill>
                    <a:sysClr val="windowText" lastClr="000000"/>
                  </a:solidFill>
                </a:endParaRPr>
              </a:p>
            </p:txBody>
          </p:sp>
          <p:pic>
            <p:nvPicPr>
              <p:cNvPr id="40" name="object 11">
                <a:extLst>
                  <a:ext uri="{FF2B5EF4-FFF2-40B4-BE49-F238E27FC236}">
                    <a16:creationId xmlns:a16="http://schemas.microsoft.com/office/drawing/2014/main" id="{5B761005-287C-81B8-3E2F-7896B6644350}"/>
                  </a:ext>
                </a:extLst>
              </p:cNvPr>
              <p:cNvPicPr/>
              <p:nvPr/>
            </p:nvPicPr>
            <p:blipFill>
              <a:blip r:embed="rId4" cstate="print"/>
              <a:stretch>
                <a:fillRect/>
              </a:stretch>
            </p:blipFill>
            <p:spPr>
              <a:xfrm>
                <a:off x="632460" y="1063752"/>
                <a:ext cx="786383" cy="865619"/>
              </a:xfrm>
              <a:prstGeom prst="rect">
                <a:avLst/>
              </a:prstGeom>
            </p:spPr>
          </p:pic>
          <p:pic>
            <p:nvPicPr>
              <p:cNvPr id="41" name="object 12">
                <a:extLst>
                  <a:ext uri="{FF2B5EF4-FFF2-40B4-BE49-F238E27FC236}">
                    <a16:creationId xmlns:a16="http://schemas.microsoft.com/office/drawing/2014/main" id="{54514A6D-713E-60E5-5238-8F7443385F69}"/>
                  </a:ext>
                </a:extLst>
              </p:cNvPr>
              <p:cNvPicPr/>
              <p:nvPr/>
            </p:nvPicPr>
            <p:blipFill>
              <a:blip r:embed="rId5" cstate="print"/>
              <a:stretch>
                <a:fillRect/>
              </a:stretch>
            </p:blipFill>
            <p:spPr>
              <a:xfrm>
                <a:off x="673607" y="1136904"/>
                <a:ext cx="705611" cy="792479"/>
              </a:xfrm>
              <a:prstGeom prst="rect">
                <a:avLst/>
              </a:prstGeom>
            </p:spPr>
          </p:pic>
          <p:pic>
            <p:nvPicPr>
              <p:cNvPr id="42" name="object 13">
                <a:extLst>
                  <a:ext uri="{FF2B5EF4-FFF2-40B4-BE49-F238E27FC236}">
                    <a16:creationId xmlns:a16="http://schemas.microsoft.com/office/drawing/2014/main" id="{600A0301-E857-47CD-85C0-E6506FEA310E}"/>
                  </a:ext>
                </a:extLst>
              </p:cNvPr>
              <p:cNvPicPr/>
              <p:nvPr/>
            </p:nvPicPr>
            <p:blipFill>
              <a:blip r:embed="rId6" cstate="print"/>
              <a:stretch>
                <a:fillRect/>
              </a:stretch>
            </p:blipFill>
            <p:spPr>
              <a:xfrm>
                <a:off x="789432" y="1165860"/>
                <a:ext cx="527303" cy="606551"/>
              </a:xfrm>
              <a:prstGeom prst="rect">
                <a:avLst/>
              </a:prstGeom>
            </p:spPr>
          </p:pic>
        </p:grpSp>
        <p:pic>
          <p:nvPicPr>
            <p:cNvPr id="50" name="Picture 49">
              <a:extLst>
                <a:ext uri="{FF2B5EF4-FFF2-40B4-BE49-F238E27FC236}">
                  <a16:creationId xmlns:a16="http://schemas.microsoft.com/office/drawing/2014/main" id="{04F2A4DA-ACDD-D061-76A8-AB56A74BF95B}"/>
                </a:ext>
              </a:extLst>
            </p:cNvPr>
            <p:cNvPicPr>
              <a:picLocks noChangeAspect="1"/>
            </p:cNvPicPr>
            <p:nvPr/>
          </p:nvPicPr>
          <p:blipFill>
            <a:blip r:embed="rId9"/>
            <a:stretch>
              <a:fillRect/>
            </a:stretch>
          </p:blipFill>
          <p:spPr>
            <a:xfrm>
              <a:off x="4690717" y="1599890"/>
              <a:ext cx="320040" cy="320040"/>
            </a:xfrm>
            <a:prstGeom prst="rect">
              <a:avLst/>
            </a:prstGeom>
          </p:spPr>
        </p:pic>
      </p:grpSp>
    </p:spTree>
    <p:extLst>
      <p:ext uri="{BB962C8B-B14F-4D97-AF65-F5344CB8AC3E}">
        <p14:creationId xmlns:p14="http://schemas.microsoft.com/office/powerpoint/2010/main" val="3797177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85215" y="3051119"/>
            <a:ext cx="8760460" cy="1494426"/>
          </a:xfrm>
          <a:prstGeom prst="rect">
            <a:avLst/>
          </a:prstGeom>
        </p:spPr>
        <p:txBody>
          <a:bodyPr vert="horz" wrap="square" lIns="0" tIns="16933" rIns="0" bIns="0" rtlCol="0">
            <a:spAutoFit/>
          </a:bodyPr>
          <a:lstStyle/>
          <a:p>
            <a:pPr marL="16933" marR="6773">
              <a:spcBef>
                <a:spcPts val="133"/>
              </a:spcBef>
            </a:pPr>
            <a:r>
              <a:rPr lang="en-US" sz="4800">
                <a:solidFill>
                  <a:srgbClr val="FFFFFF"/>
                </a:solidFill>
              </a:rPr>
              <a:t>Implementation and</a:t>
            </a:r>
            <a:br>
              <a:rPr lang="en-US" sz="4800">
                <a:solidFill>
                  <a:srgbClr val="FFFFFF"/>
                </a:solidFill>
              </a:rPr>
            </a:br>
            <a:r>
              <a:rPr lang="en-US" sz="4800">
                <a:solidFill>
                  <a:srgbClr val="FFFFFF"/>
                </a:solidFill>
              </a:rPr>
              <a:t>Next Steps</a:t>
            </a:r>
            <a:endParaRPr lang="en-US" sz="4800"/>
          </a:p>
        </p:txBody>
      </p:sp>
      <p:pic>
        <p:nvPicPr>
          <p:cNvPr id="5" name="object 2">
            <a:extLst>
              <a:ext uri="{FF2B5EF4-FFF2-40B4-BE49-F238E27FC236}">
                <a16:creationId xmlns:a16="http://schemas.microsoft.com/office/drawing/2014/main" id="{4ED0D020-375A-0AF4-FD78-E9F23077A945}"/>
              </a:ext>
            </a:extLst>
          </p:cNvPr>
          <p:cNvPicPr/>
          <p:nvPr/>
        </p:nvPicPr>
        <p:blipFill>
          <a:blip r:embed="rId3" cstate="print"/>
          <a:stretch>
            <a:fillRect/>
          </a:stretch>
        </p:blipFill>
        <p:spPr>
          <a:xfrm>
            <a:off x="585215" y="863601"/>
            <a:ext cx="1572767" cy="288543"/>
          </a:xfrm>
          <a:prstGeom prst="rect">
            <a:avLst/>
          </a:prstGeom>
        </p:spPr>
      </p:pic>
    </p:spTree>
    <p:extLst>
      <p:ext uri="{BB962C8B-B14F-4D97-AF65-F5344CB8AC3E}">
        <p14:creationId xmlns:p14="http://schemas.microsoft.com/office/powerpoint/2010/main" val="3754308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A7E910-763F-2D0E-DA13-64E775CED912}"/>
              </a:ext>
            </a:extLst>
          </p:cNvPr>
          <p:cNvSpPr>
            <a:spLocks noGrp="1"/>
          </p:cNvSpPr>
          <p:nvPr>
            <p:ph type="sldNum" idx="10"/>
          </p:nvPr>
        </p:nvSpPr>
        <p:spPr/>
        <p:txBody>
          <a:bodyPr/>
          <a:lstStyle/>
          <a:p>
            <a:pPr defTabSz="1219170">
              <a:defRPr/>
            </a:pPr>
            <a:fld id="{00000000-1234-1234-1234-123412341234}" type="slidenum">
              <a:rPr lang="en" kern="0">
                <a:solidFill>
                  <a:srgbClr val="8D9EB2"/>
                </a:solidFill>
              </a:rPr>
              <a:pPr defTabSz="1219170">
                <a:defRPr/>
              </a:pPr>
              <a:t>33</a:t>
            </a:fld>
            <a:endParaRPr lang="en" kern="0">
              <a:solidFill>
                <a:srgbClr val="8D9EB2"/>
              </a:solidFill>
            </a:endParaRPr>
          </a:p>
        </p:txBody>
      </p:sp>
      <p:sp>
        <p:nvSpPr>
          <p:cNvPr id="9" name="Title 8">
            <a:extLst>
              <a:ext uri="{FF2B5EF4-FFF2-40B4-BE49-F238E27FC236}">
                <a16:creationId xmlns:a16="http://schemas.microsoft.com/office/drawing/2014/main" id="{F748765E-1C9A-4848-8492-F6DBE11B4135}"/>
              </a:ext>
            </a:extLst>
          </p:cNvPr>
          <p:cNvSpPr txBox="1">
            <a:spLocks/>
          </p:cNvSpPr>
          <p:nvPr/>
        </p:nvSpPr>
        <p:spPr>
          <a:xfrm>
            <a:off x="621827" y="-19249"/>
            <a:ext cx="11035861" cy="1066855"/>
          </a:xfrm>
          <a:prstGeom prst="rect">
            <a:avLst/>
          </a:prstGeom>
        </p:spPr>
        <p:txBody>
          <a:bodyPr spcFirstLastPara="1" vert="horz" wrap="square" lIns="121920" tIns="121900" rIns="121920" bIns="121900" rtlCol="0" anchor="b"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5200"/>
              <a:buFont typeface="Arial"/>
              <a:buNone/>
              <a:defRPr sz="2800" b="0" i="0" u="none" strike="noStrike" cap="none">
                <a:solidFill>
                  <a:schemeClr val="tx1"/>
                </a:solidFill>
                <a:latin typeface="Century Schoolbook" panose="02040604050505020304" pitchFamily="18" charset="0"/>
                <a:ea typeface="Century Schoolbook" panose="02040604050505020304" pitchFamily="18" charset="0"/>
                <a:cs typeface="Arial"/>
                <a:sym typeface="Arial"/>
              </a:defRPr>
            </a:lvl1pPr>
            <a:lvl2pPr marR="0" lvl="1"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9pPr>
          </a:lstStyle>
          <a:p>
            <a:pPr defTabSz="1219170">
              <a:defRPr/>
            </a:pPr>
            <a:r>
              <a:rPr lang="en-US" sz="3733" kern="0">
                <a:solidFill>
                  <a:srgbClr val="14289B"/>
                </a:solidFill>
              </a:rPr>
              <a:t>Pharmacy Contract Timeline</a:t>
            </a:r>
            <a:br>
              <a:rPr lang="en-US" sz="3733" kern="0">
                <a:solidFill>
                  <a:srgbClr val="14289B"/>
                </a:solidFill>
              </a:rPr>
            </a:br>
            <a:r>
              <a:rPr lang="en-US" sz="1600" b="1" kern="0">
                <a:solidFill>
                  <a:srgbClr val="8D9EB2">
                    <a:lumMod val="50000"/>
                  </a:srgbClr>
                </a:solidFill>
                <a:latin typeface="Roboto Light" panose="02000000000000000000" pitchFamily="2" charset="0"/>
                <a:ea typeface="Roboto Light" panose="02000000000000000000" pitchFamily="2" charset="0"/>
              </a:rPr>
              <a:t>Step-by-Step Process For Groups Under 3,000 Members </a:t>
            </a:r>
          </a:p>
        </p:txBody>
      </p:sp>
      <p:grpSp>
        <p:nvGrpSpPr>
          <p:cNvPr id="7" name="Group 6">
            <a:extLst>
              <a:ext uri="{FF2B5EF4-FFF2-40B4-BE49-F238E27FC236}">
                <a16:creationId xmlns:a16="http://schemas.microsoft.com/office/drawing/2014/main" id="{4AE797E6-D9D0-960A-2640-CE9CAD796C76}"/>
              </a:ext>
            </a:extLst>
          </p:cNvPr>
          <p:cNvGrpSpPr/>
          <p:nvPr/>
        </p:nvGrpSpPr>
        <p:grpSpPr>
          <a:xfrm>
            <a:off x="4474863" y="1080263"/>
            <a:ext cx="3316992" cy="3611200"/>
            <a:chOff x="3356147" y="1222576"/>
            <a:chExt cx="2487744" cy="2708400"/>
          </a:xfrm>
        </p:grpSpPr>
        <p:sp>
          <p:nvSpPr>
            <p:cNvPr id="20" name="Rectangle 19">
              <a:extLst>
                <a:ext uri="{FF2B5EF4-FFF2-40B4-BE49-F238E27FC236}">
                  <a16:creationId xmlns:a16="http://schemas.microsoft.com/office/drawing/2014/main" id="{D66B1A9D-59BA-E843-BE07-10B7988B4F5D}"/>
                </a:ext>
              </a:extLst>
            </p:cNvPr>
            <p:cNvSpPr/>
            <p:nvPr/>
          </p:nvSpPr>
          <p:spPr>
            <a:xfrm>
              <a:off x="4636883" y="2201063"/>
              <a:ext cx="1207008" cy="548640"/>
            </a:xfrm>
            <a:prstGeom prst="rect">
              <a:avLst/>
            </a:prstGeom>
            <a:gradFill flip="none" rotWithShape="1">
              <a:gsLst>
                <a:gs pos="100000">
                  <a:schemeClr val="accent2"/>
                </a:gs>
                <a:gs pos="0">
                  <a:schemeClr val="accent6"/>
                </a:gs>
              </a:gsLst>
              <a:lin ang="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43840" rIns="91440" bIns="146304" numCol="1" spcCol="0" rtlCol="0" fromWordArt="0" anchor="ctr" anchorCtr="0" forceAA="0" compatLnSpc="1">
              <a:prstTxWarp prst="textNoShape">
                <a:avLst/>
              </a:prstTxWarp>
              <a:noAutofit/>
            </a:bodyPr>
            <a:lstStyle/>
            <a:p>
              <a:pPr algn="ctr" defTabSz="914332">
                <a:buClr>
                  <a:srgbClr val="000000"/>
                </a:buClr>
                <a:defRPr/>
              </a:pPr>
              <a:r>
                <a:rPr lang="en-US" sz="1400" kern="0" noProof="1">
                  <a:solidFill>
                    <a:srgbClr val="FFFFFF"/>
                  </a:solidFill>
                  <a:latin typeface="Roboto" panose="02000000000000000000" pitchFamily="2" charset="0"/>
                  <a:ea typeface="Roboto" panose="02000000000000000000" pitchFamily="2" charset="0"/>
                  <a:sym typeface="Arial"/>
                </a:rPr>
                <a:t>Award Contract</a:t>
              </a:r>
            </a:p>
          </p:txBody>
        </p:sp>
        <p:sp>
          <p:nvSpPr>
            <p:cNvPr id="19" name="Rectangle 18">
              <a:extLst>
                <a:ext uri="{FF2B5EF4-FFF2-40B4-BE49-F238E27FC236}">
                  <a16:creationId xmlns:a16="http://schemas.microsoft.com/office/drawing/2014/main" id="{5D040126-2928-5A48-8589-E3095C4BE57C}"/>
                </a:ext>
              </a:extLst>
            </p:cNvPr>
            <p:cNvSpPr/>
            <p:nvPr/>
          </p:nvSpPr>
          <p:spPr>
            <a:xfrm>
              <a:off x="3356147" y="2201063"/>
              <a:ext cx="1207008" cy="548640"/>
            </a:xfrm>
            <a:prstGeom prst="rect">
              <a:avLst/>
            </a:prstGeom>
            <a:gradFill flip="none" rotWithShape="1">
              <a:gsLst>
                <a:gs pos="100000">
                  <a:schemeClr val="accent2"/>
                </a:gs>
                <a:gs pos="0">
                  <a:schemeClr val="accent6"/>
                </a:gs>
              </a:gsLst>
              <a:lin ang="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43840" rIns="91440" bIns="146304" numCol="1" spcCol="0" rtlCol="0" fromWordArt="0" anchor="ctr" anchorCtr="0" forceAA="0" compatLnSpc="1">
              <a:prstTxWarp prst="textNoShape">
                <a:avLst/>
              </a:prstTxWarp>
              <a:noAutofit/>
            </a:bodyPr>
            <a:lstStyle/>
            <a:p>
              <a:pPr algn="ctr" defTabSz="914332">
                <a:buClr>
                  <a:srgbClr val="000000"/>
                </a:buClr>
                <a:defRPr/>
              </a:pPr>
              <a:r>
                <a:rPr lang="en-US" sz="1400" kern="0" noProof="1">
                  <a:solidFill>
                    <a:srgbClr val="FFFFFF"/>
                  </a:solidFill>
                  <a:latin typeface="Roboto" panose="02000000000000000000" pitchFamily="2" charset="0"/>
                  <a:ea typeface="Roboto" panose="02000000000000000000" pitchFamily="2" charset="0"/>
                  <a:sym typeface="Arial"/>
                </a:rPr>
                <a:t>Kick Off</a:t>
              </a:r>
            </a:p>
          </p:txBody>
        </p:sp>
        <p:sp>
          <p:nvSpPr>
            <p:cNvPr id="27" name="TextBox 26">
              <a:extLst>
                <a:ext uri="{FF2B5EF4-FFF2-40B4-BE49-F238E27FC236}">
                  <a16:creationId xmlns:a16="http://schemas.microsoft.com/office/drawing/2014/main" id="{1746C4C1-9BBC-C749-95B4-790628E0FA9C}"/>
                </a:ext>
              </a:extLst>
            </p:cNvPr>
            <p:cNvSpPr txBox="1"/>
            <p:nvPr/>
          </p:nvSpPr>
          <p:spPr>
            <a:xfrm>
              <a:off x="3356147" y="1222576"/>
              <a:ext cx="2486227" cy="595361"/>
            </a:xfrm>
            <a:prstGeom prst="rect">
              <a:avLst/>
            </a:prstGeom>
            <a:gradFill flip="none" rotWithShape="1">
              <a:gsLst>
                <a:gs pos="100000">
                  <a:schemeClr val="accent2"/>
                </a:gs>
                <a:gs pos="0">
                  <a:schemeClr val="accent6"/>
                </a:gs>
              </a:gsLst>
              <a:lin ang="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algn="ctr" defTabSz="685800">
                <a:defRPr sz="1050" b="1">
                  <a:solidFill>
                    <a:srgbClr val="FFFFFF"/>
                  </a:solidFill>
                  <a:latin typeface="Arial"/>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332">
                <a:buClr>
                  <a:srgbClr val="000000"/>
                </a:buClr>
                <a:defRPr/>
              </a:pPr>
              <a:r>
                <a:rPr lang="en-US" sz="1400" kern="0" noProof="1">
                  <a:latin typeface="Roboto" panose="02000000000000000000" pitchFamily="2" charset="0"/>
                  <a:ea typeface="Roboto" panose="02000000000000000000" pitchFamily="2" charset="0"/>
                  <a:sym typeface="Arial"/>
                </a:rPr>
                <a:t>Procurement</a:t>
              </a:r>
            </a:p>
          </p:txBody>
        </p:sp>
        <p:grpSp>
          <p:nvGrpSpPr>
            <p:cNvPr id="49" name="Group 48">
              <a:extLst>
                <a:ext uri="{FF2B5EF4-FFF2-40B4-BE49-F238E27FC236}">
                  <a16:creationId xmlns:a16="http://schemas.microsoft.com/office/drawing/2014/main" id="{22F2984D-03F0-E545-B18A-9CAD782840A4}"/>
                </a:ext>
              </a:extLst>
            </p:cNvPr>
            <p:cNvGrpSpPr>
              <a:grpSpLocks noChangeAspect="1"/>
            </p:cNvGrpSpPr>
            <p:nvPr/>
          </p:nvGrpSpPr>
          <p:grpSpPr>
            <a:xfrm>
              <a:off x="5056807" y="1946404"/>
              <a:ext cx="367160" cy="319601"/>
              <a:chOff x="840379" y="2339469"/>
              <a:chExt cx="489546" cy="426134"/>
            </a:xfrm>
          </p:grpSpPr>
          <p:grpSp>
            <p:nvGrpSpPr>
              <p:cNvPr id="50" name="Group 49">
                <a:extLst>
                  <a:ext uri="{FF2B5EF4-FFF2-40B4-BE49-F238E27FC236}">
                    <a16:creationId xmlns:a16="http://schemas.microsoft.com/office/drawing/2014/main" id="{3679A9AD-7550-6049-A451-43DF57D49329}"/>
                  </a:ext>
                </a:extLst>
              </p:cNvPr>
              <p:cNvGrpSpPr>
                <a:grpSpLocks noChangeAspect="1"/>
              </p:cNvGrpSpPr>
              <p:nvPr/>
            </p:nvGrpSpPr>
            <p:grpSpPr>
              <a:xfrm>
                <a:off x="840379" y="2343579"/>
                <a:ext cx="489546" cy="422024"/>
                <a:chOff x="921803" y="951475"/>
                <a:chExt cx="2474398" cy="2133104"/>
              </a:xfrm>
              <a:effectLst/>
            </p:grpSpPr>
            <p:sp>
              <p:nvSpPr>
                <p:cNvPr id="52" name="Hexagon 51">
                  <a:extLst>
                    <a:ext uri="{FF2B5EF4-FFF2-40B4-BE49-F238E27FC236}">
                      <a16:creationId xmlns:a16="http://schemas.microsoft.com/office/drawing/2014/main" id="{C2642B53-1C43-0341-BEB8-73A1785559D3}"/>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buClr>
                      <a:srgbClr val="000000"/>
                    </a:buClr>
                    <a:defRPr/>
                  </a:pPr>
                  <a:endParaRPr lang="en-US" sz="1400" kern="0">
                    <a:solidFill>
                      <a:srgbClr val="FFFFFF"/>
                    </a:solidFill>
                    <a:latin typeface="Arial"/>
                    <a:sym typeface="Arial"/>
                  </a:endParaRPr>
                </a:p>
              </p:txBody>
            </p:sp>
            <p:sp>
              <p:nvSpPr>
                <p:cNvPr id="53" name="Hexagon 52">
                  <a:extLst>
                    <a:ext uri="{FF2B5EF4-FFF2-40B4-BE49-F238E27FC236}">
                      <a16:creationId xmlns:a16="http://schemas.microsoft.com/office/drawing/2014/main" id="{4870D2C6-5299-5647-A025-1987E7478526}"/>
                    </a:ext>
                  </a:extLst>
                </p:cNvPr>
                <p:cNvSpPr>
                  <a:spLocks noChangeAspect="1"/>
                </p:cNvSpPr>
                <p:nvPr/>
              </p:nvSpPr>
              <p:spPr>
                <a:xfrm rot="19798270">
                  <a:off x="1229479" y="1216706"/>
                  <a:ext cx="1859054" cy="1602635"/>
                </a:xfrm>
                <a:prstGeom prst="hexagon">
                  <a:avLst>
                    <a:gd name="adj" fmla="val 28904"/>
                    <a:gd name="vf" fmla="val 115470"/>
                  </a:avLst>
                </a:prstGeom>
                <a:gradFill>
                  <a:gsLst>
                    <a:gs pos="100000">
                      <a:schemeClr val="accent2"/>
                    </a:gs>
                    <a:gs pos="0">
                      <a:schemeClr val="accent6"/>
                    </a:gs>
                  </a:gsLst>
                  <a:lin ang="0" scaled="1"/>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0" bIns="60960" numCol="1" spcCol="0" rtlCol="0" fromWordArt="0" anchor="ctr" anchorCtr="0" forceAA="0" compatLnSpc="1">
                  <a:prstTxWarp prst="textNoShape">
                    <a:avLst/>
                  </a:prstTxWarp>
                  <a:noAutofit/>
                </a:bodyPr>
                <a:lstStyle/>
                <a:p>
                  <a:pPr algn="ctr" defTabSz="1219110">
                    <a:lnSpc>
                      <a:spcPct val="90000"/>
                    </a:lnSpc>
                    <a:buClr>
                      <a:srgbClr val="000000"/>
                    </a:buClr>
                    <a:defRPr/>
                  </a:pPr>
                  <a:endParaRPr lang="en-US" sz="1300" b="1" kern="0">
                    <a:solidFill>
                      <a:srgbClr val="FFFFFF"/>
                    </a:solidFill>
                    <a:latin typeface="Roboto" panose="02000000000000000000" pitchFamily="2" charset="0"/>
                    <a:ea typeface="Roboto" panose="02000000000000000000" pitchFamily="2" charset="0"/>
                    <a:sym typeface="Arial"/>
                  </a:endParaRPr>
                </a:p>
              </p:txBody>
            </p:sp>
          </p:grpSp>
          <p:sp>
            <p:nvSpPr>
              <p:cNvPr id="51" name="Oval 50">
                <a:extLst>
                  <a:ext uri="{FF2B5EF4-FFF2-40B4-BE49-F238E27FC236}">
                    <a16:creationId xmlns:a16="http://schemas.microsoft.com/office/drawing/2014/main" id="{97850122-FE24-8941-B7DC-5ED84FA3E17E}"/>
                  </a:ext>
                </a:extLst>
              </p:cNvPr>
              <p:cNvSpPr>
                <a:spLocks noChangeAspect="1"/>
              </p:cNvSpPr>
              <p:nvPr/>
            </p:nvSpPr>
            <p:spPr>
              <a:xfrm>
                <a:off x="877271" y="2339469"/>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10">
                  <a:buClr>
                    <a:srgbClr val="000000"/>
                  </a:buClr>
                  <a:defRPr/>
                </a:pPr>
                <a:r>
                  <a:rPr lang="en-US" sz="1600" kern="0">
                    <a:solidFill>
                      <a:srgbClr val="FFFFFF"/>
                    </a:solidFill>
                    <a:latin typeface="Century Schoolbook" panose="02040604050505020304" pitchFamily="18" charset="0"/>
                    <a:sym typeface="Arial"/>
                  </a:rPr>
                  <a:t>4</a:t>
                </a:r>
              </a:p>
            </p:txBody>
          </p:sp>
        </p:grpSp>
        <p:sp>
          <p:nvSpPr>
            <p:cNvPr id="74" name="Rectangle 73">
              <a:extLst>
                <a:ext uri="{FF2B5EF4-FFF2-40B4-BE49-F238E27FC236}">
                  <a16:creationId xmlns:a16="http://schemas.microsoft.com/office/drawing/2014/main" id="{21A55CA0-3E5C-0445-BF05-BA800DA9E695}"/>
                </a:ext>
              </a:extLst>
            </p:cNvPr>
            <p:cNvSpPr/>
            <p:nvPr/>
          </p:nvSpPr>
          <p:spPr>
            <a:xfrm>
              <a:off x="3356147" y="2803884"/>
              <a:ext cx="1207008" cy="1127092"/>
            </a:xfrm>
            <a:prstGeom prst="rect">
              <a:avLst/>
            </a:prstGeom>
            <a:gradFill flip="none" rotWithShape="1">
              <a:gsLst>
                <a:gs pos="100000">
                  <a:schemeClr val="tx2">
                    <a:alpha val="15000"/>
                  </a:schemeClr>
                </a:gs>
                <a:gs pos="0">
                  <a:schemeClr val="tx2">
                    <a:lumMod val="75000"/>
                    <a:alpha val="15000"/>
                  </a:schemeClr>
                </a:gs>
              </a:gsLst>
              <a:lin ang="81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85344" rIns="60960" bIns="85344" numCol="1" spcCol="0" rtlCol="0" fromWordArt="0" anchor="t" anchorCtr="0" forceAA="0" compatLnSpc="1">
              <a:prstTxWarp prst="textNoShape">
                <a:avLst/>
              </a:prstTxWarp>
              <a:noAutofit/>
            </a:bodyPr>
            <a:lstStyle/>
            <a:p>
              <a:pPr marL="146292" lvl="1" indent="-146292" defTabSz="1219080">
                <a:spcBef>
                  <a:spcPts val="667"/>
                </a:spcBef>
                <a:buClr>
                  <a:srgbClr val="8623F3"/>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RFP discovery call with Truveris analyst</a:t>
              </a:r>
            </a:p>
            <a:p>
              <a:pPr marL="146292" lvl="1" indent="-146292" defTabSz="1219080">
                <a:spcBef>
                  <a:spcPts val="667"/>
                </a:spcBef>
                <a:buClr>
                  <a:srgbClr val="8623F3"/>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Launch RFP</a:t>
              </a:r>
            </a:p>
            <a:p>
              <a:pPr marL="146292" lvl="1" indent="-146292" defTabSz="1219080">
                <a:spcBef>
                  <a:spcPts val="667"/>
                </a:spcBef>
                <a:buClr>
                  <a:srgbClr val="8623F3"/>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Initial results presentation</a:t>
              </a:r>
            </a:p>
            <a:p>
              <a:pPr marL="146292" lvl="1" indent="-146292" defTabSz="1219080">
                <a:spcBef>
                  <a:spcPts val="667"/>
                </a:spcBef>
                <a:buClr>
                  <a:srgbClr val="8623F3"/>
                </a:buClr>
                <a:buSzPct val="150000"/>
                <a:buFont typeface="Arial" panose="020B0604020202020204" pitchFamily="34" charset="0"/>
                <a:buChar char="•"/>
                <a:defRPr/>
              </a:pPr>
              <a:endParaRPr lang="en-US" sz="1200" kern="0">
                <a:solidFill>
                  <a:srgbClr val="000000"/>
                </a:solidFill>
                <a:latin typeface="Roboto Light" panose="02000000000000000000" pitchFamily="2" charset="0"/>
                <a:ea typeface="Roboto Light" panose="02000000000000000000" pitchFamily="2" charset="0"/>
                <a:cs typeface="Arial"/>
                <a:sym typeface="Arial"/>
              </a:endParaRPr>
            </a:p>
          </p:txBody>
        </p:sp>
        <p:sp>
          <p:nvSpPr>
            <p:cNvPr id="75" name="Rectangle 74">
              <a:extLst>
                <a:ext uri="{FF2B5EF4-FFF2-40B4-BE49-F238E27FC236}">
                  <a16:creationId xmlns:a16="http://schemas.microsoft.com/office/drawing/2014/main" id="{2FE47897-562C-7D46-A64E-F8214C3B53AD}"/>
                </a:ext>
              </a:extLst>
            </p:cNvPr>
            <p:cNvSpPr/>
            <p:nvPr/>
          </p:nvSpPr>
          <p:spPr>
            <a:xfrm>
              <a:off x="4636883" y="2803884"/>
              <a:ext cx="1207008" cy="1127092"/>
            </a:xfrm>
            <a:prstGeom prst="rect">
              <a:avLst/>
            </a:prstGeom>
            <a:gradFill flip="none" rotWithShape="1">
              <a:gsLst>
                <a:gs pos="100000">
                  <a:schemeClr val="tx2">
                    <a:alpha val="15000"/>
                  </a:schemeClr>
                </a:gs>
                <a:gs pos="0">
                  <a:schemeClr val="tx2">
                    <a:lumMod val="75000"/>
                    <a:alpha val="15000"/>
                  </a:schemeClr>
                </a:gs>
              </a:gsLst>
              <a:lin ang="81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85344" rIns="60960" bIns="85344" numCol="1" spcCol="0" rtlCol="0" fromWordArt="0" anchor="t" anchorCtr="0" forceAA="0" compatLnSpc="1">
              <a:prstTxWarp prst="textNoShape">
                <a:avLst/>
              </a:prstTxWarp>
              <a:noAutofit/>
            </a:bodyPr>
            <a:lstStyle/>
            <a:p>
              <a:pPr marL="146292" lvl="1" indent="-146292" defTabSz="1219080">
                <a:spcBef>
                  <a:spcPts val="667"/>
                </a:spcBef>
                <a:buClr>
                  <a:srgbClr val="8623F3"/>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Final results presentation</a:t>
              </a:r>
            </a:p>
            <a:p>
              <a:pPr marL="146292" lvl="1" indent="-146292" defTabSz="1219080">
                <a:spcBef>
                  <a:spcPts val="667"/>
                </a:spcBef>
                <a:buClr>
                  <a:srgbClr val="8623F3"/>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Award contract to winning vendor</a:t>
              </a:r>
            </a:p>
            <a:p>
              <a:pPr marL="146292" lvl="1" indent="-146292" defTabSz="1219080">
                <a:spcBef>
                  <a:spcPts val="667"/>
                </a:spcBef>
                <a:buClr>
                  <a:srgbClr val="8623F3"/>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Contract signature</a:t>
              </a:r>
            </a:p>
            <a:p>
              <a:pPr marL="146292" lvl="1" indent="-146292" defTabSz="1219080">
                <a:spcBef>
                  <a:spcPts val="667"/>
                </a:spcBef>
                <a:buClr>
                  <a:srgbClr val="8623F3"/>
                </a:buClr>
                <a:buSzPct val="150000"/>
                <a:buFont typeface="Arial" panose="020B0604020202020204" pitchFamily="34" charset="0"/>
                <a:buChar char="•"/>
                <a:defRPr/>
              </a:pPr>
              <a:endParaRPr lang="en-US" sz="1200" kern="0">
                <a:solidFill>
                  <a:srgbClr val="000000"/>
                </a:solidFill>
                <a:latin typeface="Roboto Light" panose="02000000000000000000" pitchFamily="2" charset="0"/>
                <a:ea typeface="Roboto Light" panose="02000000000000000000" pitchFamily="2" charset="0"/>
                <a:cs typeface="Arial"/>
                <a:sym typeface="Arial"/>
              </a:endParaRPr>
            </a:p>
          </p:txBody>
        </p:sp>
        <p:grpSp>
          <p:nvGrpSpPr>
            <p:cNvPr id="45" name="Group 44">
              <a:extLst>
                <a:ext uri="{FF2B5EF4-FFF2-40B4-BE49-F238E27FC236}">
                  <a16:creationId xmlns:a16="http://schemas.microsoft.com/office/drawing/2014/main" id="{7DDF6BFF-F6D6-4942-8787-663C19E529CF}"/>
                </a:ext>
              </a:extLst>
            </p:cNvPr>
            <p:cNvGrpSpPr>
              <a:grpSpLocks noChangeAspect="1"/>
            </p:cNvGrpSpPr>
            <p:nvPr/>
          </p:nvGrpSpPr>
          <p:grpSpPr>
            <a:xfrm>
              <a:off x="3776071" y="1949487"/>
              <a:ext cx="367160" cy="316518"/>
              <a:chOff x="921803" y="951475"/>
              <a:chExt cx="2474398" cy="2133104"/>
            </a:xfrm>
            <a:effectLst/>
          </p:grpSpPr>
          <p:sp>
            <p:nvSpPr>
              <p:cNvPr id="47" name="Hexagon 46">
                <a:extLst>
                  <a:ext uri="{FF2B5EF4-FFF2-40B4-BE49-F238E27FC236}">
                    <a16:creationId xmlns:a16="http://schemas.microsoft.com/office/drawing/2014/main" id="{E39E9A0F-4576-3E49-A71D-71AE68C0FC84}"/>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buClr>
                    <a:srgbClr val="000000"/>
                  </a:buClr>
                  <a:defRPr/>
                </a:pPr>
                <a:endParaRPr lang="en-US" sz="1400" kern="0">
                  <a:solidFill>
                    <a:srgbClr val="FFFFFF"/>
                  </a:solidFill>
                  <a:latin typeface="Arial"/>
                  <a:sym typeface="Arial"/>
                </a:endParaRPr>
              </a:p>
            </p:txBody>
          </p:sp>
          <p:sp>
            <p:nvSpPr>
              <p:cNvPr id="48" name="Hexagon 47">
                <a:extLst>
                  <a:ext uri="{FF2B5EF4-FFF2-40B4-BE49-F238E27FC236}">
                    <a16:creationId xmlns:a16="http://schemas.microsoft.com/office/drawing/2014/main" id="{79C5D359-312A-8948-B69E-27ECE088779F}"/>
                  </a:ext>
                </a:extLst>
              </p:cNvPr>
              <p:cNvSpPr>
                <a:spLocks noChangeAspect="1"/>
              </p:cNvSpPr>
              <p:nvPr/>
            </p:nvSpPr>
            <p:spPr>
              <a:xfrm rot="19798270">
                <a:off x="1229479" y="1216706"/>
                <a:ext cx="1859054" cy="1602635"/>
              </a:xfrm>
              <a:prstGeom prst="hexagon">
                <a:avLst>
                  <a:gd name="adj" fmla="val 28904"/>
                  <a:gd name="vf" fmla="val 115470"/>
                </a:avLst>
              </a:prstGeom>
              <a:gradFill>
                <a:gsLst>
                  <a:gs pos="100000">
                    <a:schemeClr val="accent2"/>
                  </a:gs>
                  <a:gs pos="0">
                    <a:schemeClr val="accent6"/>
                  </a:gs>
                </a:gsLst>
                <a:lin ang="0" scaled="1"/>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0" bIns="60960" numCol="1" spcCol="0" rtlCol="0" fromWordArt="0" anchor="ctr" anchorCtr="0" forceAA="0" compatLnSpc="1">
                <a:prstTxWarp prst="textNoShape">
                  <a:avLst/>
                </a:prstTxWarp>
                <a:noAutofit/>
              </a:bodyPr>
              <a:lstStyle/>
              <a:p>
                <a:pPr algn="ctr" defTabSz="1219110">
                  <a:lnSpc>
                    <a:spcPct val="90000"/>
                  </a:lnSpc>
                  <a:buClr>
                    <a:srgbClr val="000000"/>
                  </a:buClr>
                  <a:defRPr/>
                </a:pPr>
                <a:endParaRPr lang="en-US" sz="1300" b="1" kern="0">
                  <a:solidFill>
                    <a:srgbClr val="FFFFFF"/>
                  </a:solidFill>
                  <a:latin typeface="Roboto" panose="02000000000000000000" pitchFamily="2" charset="0"/>
                  <a:ea typeface="Roboto" panose="02000000000000000000" pitchFamily="2" charset="0"/>
                  <a:sym typeface="Arial"/>
                </a:endParaRPr>
              </a:p>
            </p:txBody>
          </p:sp>
        </p:grpSp>
      </p:grpSp>
      <p:sp>
        <p:nvSpPr>
          <p:cNvPr id="46" name="Oval 45">
            <a:extLst>
              <a:ext uri="{FF2B5EF4-FFF2-40B4-BE49-F238E27FC236}">
                <a16:creationId xmlns:a16="http://schemas.microsoft.com/office/drawing/2014/main" id="{D18D87CB-591A-3243-BA5A-8785717C72E7}"/>
              </a:ext>
            </a:extLst>
          </p:cNvPr>
          <p:cNvSpPr>
            <a:spLocks noChangeAspect="1"/>
          </p:cNvSpPr>
          <p:nvPr/>
        </p:nvSpPr>
        <p:spPr>
          <a:xfrm>
            <a:off x="5071654" y="2045367"/>
            <a:ext cx="415764" cy="415764"/>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10">
              <a:buClr>
                <a:srgbClr val="000000"/>
              </a:buClr>
              <a:defRPr/>
            </a:pPr>
            <a:r>
              <a:rPr lang="en-US" sz="1600" kern="0">
                <a:solidFill>
                  <a:srgbClr val="FFFFFF"/>
                </a:solidFill>
                <a:latin typeface="Century Schoolbook" panose="02040604050505020304" pitchFamily="18" charset="0"/>
                <a:sym typeface="Arial"/>
              </a:rPr>
              <a:t>3</a:t>
            </a:r>
          </a:p>
        </p:txBody>
      </p:sp>
      <p:grpSp>
        <p:nvGrpSpPr>
          <p:cNvPr id="8" name="Group 7">
            <a:extLst>
              <a:ext uri="{FF2B5EF4-FFF2-40B4-BE49-F238E27FC236}">
                <a16:creationId xmlns:a16="http://schemas.microsoft.com/office/drawing/2014/main" id="{67879C65-6BA1-379E-6477-9BBF48EE5531}"/>
              </a:ext>
            </a:extLst>
          </p:cNvPr>
          <p:cNvGrpSpPr/>
          <p:nvPr/>
        </p:nvGrpSpPr>
        <p:grpSpPr>
          <a:xfrm>
            <a:off x="7889251" y="1084667"/>
            <a:ext cx="1609344" cy="3606797"/>
            <a:chOff x="5916938" y="1225878"/>
            <a:chExt cx="1207008" cy="2705098"/>
          </a:xfrm>
        </p:grpSpPr>
        <p:sp>
          <p:nvSpPr>
            <p:cNvPr id="21" name="Rectangle 20">
              <a:extLst>
                <a:ext uri="{FF2B5EF4-FFF2-40B4-BE49-F238E27FC236}">
                  <a16:creationId xmlns:a16="http://schemas.microsoft.com/office/drawing/2014/main" id="{C1815334-FFCB-1248-8C99-EB0FF6242034}"/>
                </a:ext>
              </a:extLst>
            </p:cNvPr>
            <p:cNvSpPr/>
            <p:nvPr/>
          </p:nvSpPr>
          <p:spPr>
            <a:xfrm>
              <a:off x="5916938" y="2201063"/>
              <a:ext cx="1207008" cy="548640"/>
            </a:xfrm>
            <a:prstGeom prst="rect">
              <a:avLst/>
            </a:prstGeom>
            <a:gradFill flip="none" rotWithShape="1">
              <a:gsLst>
                <a:gs pos="0">
                  <a:schemeClr val="accent3">
                    <a:shade val="30000"/>
                    <a:satMod val="115000"/>
                    <a:lumMod val="75000"/>
                  </a:schemeClr>
                </a:gs>
                <a:gs pos="0">
                  <a:schemeClr val="accent3">
                    <a:lumMod val="75000"/>
                  </a:schemeClr>
                </a:gs>
                <a:gs pos="100000">
                  <a:schemeClr val="accent3">
                    <a:shade val="100000"/>
                    <a:satMod val="115000"/>
                  </a:schemeClr>
                </a:gs>
              </a:gsLst>
              <a:lin ang="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43840" rIns="91440" bIns="146304" numCol="1" spcCol="0" rtlCol="0" fromWordArt="0" anchor="ctr" anchorCtr="0" forceAA="0" compatLnSpc="1">
              <a:prstTxWarp prst="textNoShape">
                <a:avLst/>
              </a:prstTxWarp>
              <a:noAutofit/>
            </a:bodyPr>
            <a:lstStyle/>
            <a:p>
              <a:pPr algn="ctr" defTabSz="914332">
                <a:buClr>
                  <a:srgbClr val="000000"/>
                </a:buClr>
                <a:defRPr/>
              </a:pPr>
              <a:r>
                <a:rPr lang="en-US" sz="1400" kern="0" noProof="1">
                  <a:solidFill>
                    <a:srgbClr val="FFFFFF"/>
                  </a:solidFill>
                  <a:latin typeface="Roboto" panose="02000000000000000000" pitchFamily="2" charset="0"/>
                  <a:ea typeface="Roboto" panose="02000000000000000000" pitchFamily="2" charset="0"/>
                  <a:sym typeface="Arial"/>
                </a:rPr>
                <a:t>Contract Implementation</a:t>
              </a:r>
            </a:p>
          </p:txBody>
        </p:sp>
        <p:sp>
          <p:nvSpPr>
            <p:cNvPr id="28" name="TextBox 27">
              <a:extLst>
                <a:ext uri="{FF2B5EF4-FFF2-40B4-BE49-F238E27FC236}">
                  <a16:creationId xmlns:a16="http://schemas.microsoft.com/office/drawing/2014/main" id="{30A51576-20E1-174E-98BF-D0EE7E091324}"/>
                </a:ext>
              </a:extLst>
            </p:cNvPr>
            <p:cNvSpPr txBox="1"/>
            <p:nvPr/>
          </p:nvSpPr>
          <p:spPr>
            <a:xfrm>
              <a:off x="5916939" y="1225878"/>
              <a:ext cx="1197232" cy="595361"/>
            </a:xfrm>
            <a:prstGeom prst="rect">
              <a:avLst/>
            </a:prstGeom>
            <a:gradFill>
              <a:gsLst>
                <a:gs pos="100000">
                  <a:schemeClr val="accent3"/>
                </a:gs>
                <a:gs pos="0">
                  <a:schemeClr val="accent3">
                    <a:lumMod val="75000"/>
                  </a:schemeClr>
                </a:gs>
              </a:gsLst>
              <a:lin ang="0" scaled="1"/>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algn="ctr" defTabSz="685800">
                <a:defRPr sz="1050" b="1">
                  <a:solidFill>
                    <a:srgbClr val="FFFFFF"/>
                  </a:solidFill>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332">
                <a:buClr>
                  <a:srgbClr val="000000"/>
                </a:buClr>
                <a:defRPr/>
              </a:pPr>
              <a:r>
                <a:rPr lang="en-US" sz="1400" kern="0" noProof="1">
                  <a:latin typeface="Roboto" panose="02000000000000000000" pitchFamily="2" charset="0"/>
                  <a:ea typeface="Roboto" panose="02000000000000000000" pitchFamily="2" charset="0"/>
                  <a:sym typeface="Arial"/>
                </a:rPr>
                <a:t>Implementation</a:t>
              </a:r>
            </a:p>
          </p:txBody>
        </p:sp>
        <p:grpSp>
          <p:nvGrpSpPr>
            <p:cNvPr id="54" name="Group 53">
              <a:extLst>
                <a:ext uri="{FF2B5EF4-FFF2-40B4-BE49-F238E27FC236}">
                  <a16:creationId xmlns:a16="http://schemas.microsoft.com/office/drawing/2014/main" id="{7869CD13-42A7-604B-BFF0-4203F660D358}"/>
                </a:ext>
              </a:extLst>
            </p:cNvPr>
            <p:cNvGrpSpPr>
              <a:grpSpLocks noChangeAspect="1"/>
            </p:cNvGrpSpPr>
            <p:nvPr/>
          </p:nvGrpSpPr>
          <p:grpSpPr>
            <a:xfrm>
              <a:off x="6336862" y="1946404"/>
              <a:ext cx="367160" cy="319601"/>
              <a:chOff x="840379" y="2339469"/>
              <a:chExt cx="489546" cy="426134"/>
            </a:xfrm>
          </p:grpSpPr>
          <p:grpSp>
            <p:nvGrpSpPr>
              <p:cNvPr id="55" name="Group 54">
                <a:extLst>
                  <a:ext uri="{FF2B5EF4-FFF2-40B4-BE49-F238E27FC236}">
                    <a16:creationId xmlns:a16="http://schemas.microsoft.com/office/drawing/2014/main" id="{5D094A68-5BE4-884E-9B84-AD113429A035}"/>
                  </a:ext>
                </a:extLst>
              </p:cNvPr>
              <p:cNvGrpSpPr>
                <a:grpSpLocks noChangeAspect="1"/>
              </p:cNvGrpSpPr>
              <p:nvPr/>
            </p:nvGrpSpPr>
            <p:grpSpPr>
              <a:xfrm>
                <a:off x="840379" y="2343579"/>
                <a:ext cx="489546" cy="422024"/>
                <a:chOff x="921803" y="951475"/>
                <a:chExt cx="2474398" cy="2133104"/>
              </a:xfrm>
              <a:effectLst/>
            </p:grpSpPr>
            <p:sp>
              <p:nvSpPr>
                <p:cNvPr id="57" name="Hexagon 56">
                  <a:extLst>
                    <a:ext uri="{FF2B5EF4-FFF2-40B4-BE49-F238E27FC236}">
                      <a16:creationId xmlns:a16="http://schemas.microsoft.com/office/drawing/2014/main" id="{781AB0E3-A8AE-C34E-A6C1-1F57B23A353B}"/>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buClr>
                      <a:srgbClr val="000000"/>
                    </a:buClr>
                    <a:defRPr/>
                  </a:pPr>
                  <a:endParaRPr lang="en-US" sz="1400" kern="0">
                    <a:solidFill>
                      <a:srgbClr val="FFFFFF"/>
                    </a:solidFill>
                    <a:latin typeface="Arial"/>
                    <a:sym typeface="Arial"/>
                  </a:endParaRPr>
                </a:p>
              </p:txBody>
            </p:sp>
            <p:sp>
              <p:nvSpPr>
                <p:cNvPr id="58" name="Hexagon 57">
                  <a:extLst>
                    <a:ext uri="{FF2B5EF4-FFF2-40B4-BE49-F238E27FC236}">
                      <a16:creationId xmlns:a16="http://schemas.microsoft.com/office/drawing/2014/main" id="{3B6FDD67-3A58-3949-B03C-7D26BB3CB78E}"/>
                    </a:ext>
                  </a:extLst>
                </p:cNvPr>
                <p:cNvSpPr>
                  <a:spLocks noChangeAspect="1"/>
                </p:cNvSpPr>
                <p:nvPr/>
              </p:nvSpPr>
              <p:spPr>
                <a:xfrm rot="19798270">
                  <a:off x="1229479" y="1216706"/>
                  <a:ext cx="1859054" cy="1602635"/>
                </a:xfrm>
                <a:prstGeom prst="hexagon">
                  <a:avLst>
                    <a:gd name="adj" fmla="val 28904"/>
                    <a:gd name="vf" fmla="val 115470"/>
                  </a:avLst>
                </a:prstGeom>
                <a:gradFill flip="none" rotWithShape="1">
                  <a:gsLst>
                    <a:gs pos="0">
                      <a:schemeClr val="accent3">
                        <a:lumMod val="75000"/>
                      </a:schemeClr>
                    </a:gs>
                    <a:gs pos="100000">
                      <a:schemeClr val="accent3">
                        <a:shade val="100000"/>
                        <a:satMod val="115000"/>
                      </a:schemeClr>
                    </a:gs>
                  </a:gsLst>
                  <a:lin ang="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0" bIns="60960" numCol="1" spcCol="0" rtlCol="0" fromWordArt="0" anchor="ctr" anchorCtr="0" forceAA="0" compatLnSpc="1">
                  <a:prstTxWarp prst="textNoShape">
                    <a:avLst/>
                  </a:prstTxWarp>
                  <a:noAutofit/>
                </a:bodyPr>
                <a:lstStyle/>
                <a:p>
                  <a:pPr algn="ctr" defTabSz="1219110">
                    <a:lnSpc>
                      <a:spcPct val="90000"/>
                    </a:lnSpc>
                    <a:buClr>
                      <a:srgbClr val="000000"/>
                    </a:buClr>
                    <a:defRPr/>
                  </a:pPr>
                  <a:endParaRPr lang="en-US" sz="1300" b="1" kern="0">
                    <a:solidFill>
                      <a:srgbClr val="FFFFFF"/>
                    </a:solidFill>
                    <a:latin typeface="Roboto" panose="02000000000000000000" pitchFamily="2" charset="0"/>
                    <a:ea typeface="Roboto" panose="02000000000000000000" pitchFamily="2" charset="0"/>
                    <a:sym typeface="Arial"/>
                  </a:endParaRPr>
                </a:p>
              </p:txBody>
            </p:sp>
          </p:grpSp>
          <p:sp>
            <p:nvSpPr>
              <p:cNvPr id="56" name="Oval 55">
                <a:extLst>
                  <a:ext uri="{FF2B5EF4-FFF2-40B4-BE49-F238E27FC236}">
                    <a16:creationId xmlns:a16="http://schemas.microsoft.com/office/drawing/2014/main" id="{D28E20BE-CF3D-0F41-B7D4-92FEAC92CDEC}"/>
                  </a:ext>
                </a:extLst>
              </p:cNvPr>
              <p:cNvSpPr>
                <a:spLocks noChangeAspect="1"/>
              </p:cNvSpPr>
              <p:nvPr/>
            </p:nvSpPr>
            <p:spPr>
              <a:xfrm>
                <a:off x="877271" y="2339469"/>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10">
                  <a:buClr>
                    <a:srgbClr val="000000"/>
                  </a:buClr>
                  <a:defRPr/>
                </a:pPr>
                <a:r>
                  <a:rPr lang="en-US" sz="1600" kern="0">
                    <a:solidFill>
                      <a:srgbClr val="FFFFFF"/>
                    </a:solidFill>
                    <a:latin typeface="Century Schoolbook" panose="02040604050505020304" pitchFamily="18" charset="0"/>
                    <a:sym typeface="Arial"/>
                  </a:rPr>
                  <a:t>5</a:t>
                </a:r>
              </a:p>
            </p:txBody>
          </p:sp>
        </p:grpSp>
        <p:sp>
          <p:nvSpPr>
            <p:cNvPr id="76" name="Rectangle 75">
              <a:extLst>
                <a:ext uri="{FF2B5EF4-FFF2-40B4-BE49-F238E27FC236}">
                  <a16:creationId xmlns:a16="http://schemas.microsoft.com/office/drawing/2014/main" id="{FB62098D-D08D-8343-9AEC-44C8951B23B3}"/>
                </a:ext>
              </a:extLst>
            </p:cNvPr>
            <p:cNvSpPr/>
            <p:nvPr/>
          </p:nvSpPr>
          <p:spPr>
            <a:xfrm>
              <a:off x="5916938" y="2803884"/>
              <a:ext cx="1207008" cy="1127092"/>
            </a:xfrm>
            <a:prstGeom prst="rect">
              <a:avLst/>
            </a:prstGeom>
            <a:gradFill flip="none" rotWithShape="1">
              <a:gsLst>
                <a:gs pos="100000">
                  <a:schemeClr val="tx2">
                    <a:alpha val="15000"/>
                  </a:schemeClr>
                </a:gs>
                <a:gs pos="0">
                  <a:schemeClr val="tx2">
                    <a:lumMod val="75000"/>
                    <a:alpha val="15000"/>
                  </a:schemeClr>
                </a:gs>
              </a:gsLst>
              <a:lin ang="81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85344" rIns="60960" bIns="85344" numCol="1" spcCol="0" rtlCol="0" fromWordArt="0" anchor="t" anchorCtr="0" forceAA="0" compatLnSpc="1">
              <a:prstTxWarp prst="textNoShape">
                <a:avLst/>
              </a:prstTxWarp>
              <a:noAutofit/>
            </a:bodyPr>
            <a:lstStyle/>
            <a:p>
              <a:pPr marL="146292" lvl="1" indent="-146292" defTabSz="1219080">
                <a:spcBef>
                  <a:spcPts val="667"/>
                </a:spcBef>
                <a:buClr>
                  <a:srgbClr val="00A2AD"/>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New contract terms implemented with PBM by: </a:t>
              </a:r>
              <a:r>
                <a:rPr lang="en-US" sz="1200" u="sng" kern="0">
                  <a:solidFill>
                    <a:srgbClr val="000000"/>
                  </a:solidFill>
                  <a:latin typeface="Roboto Light" panose="02000000000000000000" pitchFamily="2" charset="0"/>
                  <a:ea typeface="Roboto Light" panose="02000000000000000000" pitchFamily="2" charset="0"/>
                  <a:cs typeface="Arial"/>
                  <a:sym typeface="Arial"/>
                </a:rPr>
                <a:t>90 days </a:t>
              </a:r>
              <a:r>
                <a:rPr lang="en-US" sz="1200" kern="0">
                  <a:solidFill>
                    <a:srgbClr val="000000"/>
                  </a:solidFill>
                  <a:latin typeface="Roboto Light" panose="02000000000000000000" pitchFamily="2" charset="0"/>
                  <a:ea typeface="Roboto Light" panose="02000000000000000000" pitchFamily="2" charset="0"/>
                  <a:cs typeface="Arial"/>
                  <a:sym typeface="Arial"/>
                </a:rPr>
                <a:t>prior to new contract </a:t>
              </a:r>
              <a:r>
                <a:rPr lang="en-US" sz="1200" u="sng" kern="0">
                  <a:solidFill>
                    <a:srgbClr val="000000"/>
                  </a:solidFill>
                  <a:latin typeface="Roboto Light" panose="02000000000000000000" pitchFamily="2" charset="0"/>
                  <a:ea typeface="Roboto Light" panose="02000000000000000000" pitchFamily="2" charset="0"/>
                  <a:cs typeface="Arial"/>
                  <a:sym typeface="Arial"/>
                </a:rPr>
                <a:t>required</a:t>
              </a:r>
              <a:r>
                <a:rPr lang="en-US" sz="1200" kern="0">
                  <a:solidFill>
                    <a:srgbClr val="000000"/>
                  </a:solidFill>
                  <a:latin typeface="Roboto Light" panose="02000000000000000000" pitchFamily="2" charset="0"/>
                  <a:ea typeface="Roboto Light" panose="02000000000000000000" pitchFamily="2" charset="0"/>
                  <a:cs typeface="Arial"/>
                  <a:sym typeface="Arial"/>
                </a:rPr>
                <a:t> (some require 120)</a:t>
              </a:r>
            </a:p>
          </p:txBody>
        </p:sp>
      </p:grpSp>
      <p:grpSp>
        <p:nvGrpSpPr>
          <p:cNvPr id="5" name="Group 4">
            <a:extLst>
              <a:ext uri="{FF2B5EF4-FFF2-40B4-BE49-F238E27FC236}">
                <a16:creationId xmlns:a16="http://schemas.microsoft.com/office/drawing/2014/main" id="{1F42A54F-F3F2-080A-988E-8B99DFC1BCDC}"/>
              </a:ext>
            </a:extLst>
          </p:cNvPr>
          <p:cNvGrpSpPr/>
          <p:nvPr/>
        </p:nvGrpSpPr>
        <p:grpSpPr>
          <a:xfrm>
            <a:off x="1060825" y="1081513"/>
            <a:ext cx="3316992" cy="3609953"/>
            <a:chOff x="795619" y="1223511"/>
            <a:chExt cx="2487744" cy="2707465"/>
          </a:xfrm>
        </p:grpSpPr>
        <p:sp>
          <p:nvSpPr>
            <p:cNvPr id="16" name="Rectangle 15">
              <a:extLst>
                <a:ext uri="{FF2B5EF4-FFF2-40B4-BE49-F238E27FC236}">
                  <a16:creationId xmlns:a16="http://schemas.microsoft.com/office/drawing/2014/main" id="{F9DC1401-4489-8546-9FC1-9155F370056F}"/>
                </a:ext>
              </a:extLst>
            </p:cNvPr>
            <p:cNvSpPr/>
            <p:nvPr/>
          </p:nvSpPr>
          <p:spPr>
            <a:xfrm>
              <a:off x="795619" y="2201063"/>
              <a:ext cx="1207008" cy="548640"/>
            </a:xfrm>
            <a:prstGeom prst="rect">
              <a:avLst/>
            </a:prstGeom>
            <a:gradFill flip="none" rotWithShape="1">
              <a:gsLst>
                <a:gs pos="0">
                  <a:schemeClr val="tx1"/>
                </a:gs>
                <a:gs pos="100000">
                  <a:schemeClr val="accent5"/>
                </a:gs>
              </a:gsLst>
              <a:lin ang="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43840" rIns="91440" bIns="146304" numCol="1" spcCol="0" rtlCol="0" fromWordArt="0" anchor="ctr" anchorCtr="0" forceAA="0" compatLnSpc="1">
              <a:prstTxWarp prst="textNoShape">
                <a:avLst/>
              </a:prstTxWarp>
              <a:noAutofit/>
            </a:bodyPr>
            <a:lstStyle/>
            <a:p>
              <a:pPr algn="ctr" defTabSz="914332">
                <a:buClr>
                  <a:srgbClr val="000000"/>
                </a:buClr>
                <a:defRPr/>
              </a:pPr>
              <a:r>
                <a:rPr lang="en-US" sz="1400" kern="0" noProof="1">
                  <a:solidFill>
                    <a:srgbClr val="FFFFFF"/>
                  </a:solidFill>
                  <a:latin typeface="Roboto" panose="02000000000000000000" pitchFamily="2" charset="0"/>
                  <a:ea typeface="Roboto" panose="02000000000000000000" pitchFamily="2" charset="0"/>
                  <a:sym typeface="Arial"/>
                </a:rPr>
                <a:t>Goal-Setting</a:t>
              </a:r>
            </a:p>
          </p:txBody>
        </p:sp>
        <p:sp>
          <p:nvSpPr>
            <p:cNvPr id="18" name="Rectangle 17">
              <a:extLst>
                <a:ext uri="{FF2B5EF4-FFF2-40B4-BE49-F238E27FC236}">
                  <a16:creationId xmlns:a16="http://schemas.microsoft.com/office/drawing/2014/main" id="{57F02990-F6C3-D840-AAF1-90328DDC9342}"/>
                </a:ext>
              </a:extLst>
            </p:cNvPr>
            <p:cNvSpPr/>
            <p:nvPr/>
          </p:nvSpPr>
          <p:spPr>
            <a:xfrm>
              <a:off x="2076355" y="2201063"/>
              <a:ext cx="1207008" cy="548640"/>
            </a:xfrm>
            <a:prstGeom prst="rect">
              <a:avLst/>
            </a:prstGeom>
            <a:gradFill flip="none" rotWithShape="1">
              <a:gsLst>
                <a:gs pos="0">
                  <a:schemeClr val="tx1"/>
                </a:gs>
                <a:gs pos="100000">
                  <a:schemeClr val="accent5"/>
                </a:gs>
              </a:gsLst>
              <a:lin ang="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43840" rIns="91440" bIns="146304" numCol="1" spcCol="0" rtlCol="0" fromWordArt="0" anchor="ctr" anchorCtr="0" forceAA="0" compatLnSpc="1">
              <a:prstTxWarp prst="textNoShape">
                <a:avLst/>
              </a:prstTxWarp>
              <a:noAutofit/>
            </a:bodyPr>
            <a:lstStyle/>
            <a:p>
              <a:pPr algn="ctr" defTabSz="914332">
                <a:buClr>
                  <a:srgbClr val="000000"/>
                </a:buClr>
                <a:defRPr/>
              </a:pPr>
              <a:r>
                <a:rPr lang="en-US" sz="1400" kern="0" noProof="1">
                  <a:solidFill>
                    <a:srgbClr val="FFFFFF"/>
                  </a:solidFill>
                  <a:latin typeface="Roboto" panose="02000000000000000000" pitchFamily="2" charset="0"/>
                  <a:ea typeface="Roboto" panose="02000000000000000000" pitchFamily="2" charset="0"/>
                  <a:sym typeface="Arial"/>
                </a:rPr>
                <a:t>Documentation</a:t>
              </a:r>
            </a:p>
          </p:txBody>
        </p:sp>
        <p:sp>
          <p:nvSpPr>
            <p:cNvPr id="26" name="TextBox 25">
              <a:extLst>
                <a:ext uri="{FF2B5EF4-FFF2-40B4-BE49-F238E27FC236}">
                  <a16:creationId xmlns:a16="http://schemas.microsoft.com/office/drawing/2014/main" id="{FF62D934-07B4-A94F-801A-16894D50A8CB}"/>
                </a:ext>
              </a:extLst>
            </p:cNvPr>
            <p:cNvSpPr txBox="1"/>
            <p:nvPr/>
          </p:nvSpPr>
          <p:spPr>
            <a:xfrm>
              <a:off x="796718" y="1223511"/>
              <a:ext cx="2486227" cy="595361"/>
            </a:xfrm>
            <a:prstGeom prst="rect">
              <a:avLst/>
            </a:prstGeom>
            <a:gradFill flip="none" rotWithShape="1">
              <a:gsLst>
                <a:gs pos="0">
                  <a:schemeClr val="tx1"/>
                </a:gs>
                <a:gs pos="100000">
                  <a:schemeClr val="accent5"/>
                </a:gs>
              </a:gsLst>
              <a:lin ang="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algn="ctr" defTabSz="685800">
                <a:defRPr sz="1050" b="1">
                  <a:solidFill>
                    <a:srgbClr val="FFFFFF"/>
                  </a:solidFill>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332">
                <a:buClr>
                  <a:srgbClr val="000000"/>
                </a:buClr>
                <a:defRPr/>
              </a:pPr>
              <a:r>
                <a:rPr lang="en-US" sz="1400" kern="0" noProof="1">
                  <a:latin typeface="Roboto" panose="02000000000000000000" pitchFamily="2" charset="0"/>
                  <a:ea typeface="Roboto" panose="02000000000000000000" pitchFamily="2" charset="0"/>
                  <a:sym typeface="Arial"/>
                </a:rPr>
                <a:t>Discovery</a:t>
              </a:r>
            </a:p>
          </p:txBody>
        </p:sp>
        <p:grpSp>
          <p:nvGrpSpPr>
            <p:cNvPr id="34" name="Group 33">
              <a:extLst>
                <a:ext uri="{FF2B5EF4-FFF2-40B4-BE49-F238E27FC236}">
                  <a16:creationId xmlns:a16="http://schemas.microsoft.com/office/drawing/2014/main" id="{4839CD97-736E-D94C-8843-F272E942F28B}"/>
                </a:ext>
              </a:extLst>
            </p:cNvPr>
            <p:cNvGrpSpPr>
              <a:grpSpLocks noChangeAspect="1"/>
            </p:cNvGrpSpPr>
            <p:nvPr/>
          </p:nvGrpSpPr>
          <p:grpSpPr>
            <a:xfrm>
              <a:off x="1215543" y="1946404"/>
              <a:ext cx="367160" cy="319601"/>
              <a:chOff x="840379" y="2339469"/>
              <a:chExt cx="489546" cy="426134"/>
            </a:xfrm>
          </p:grpSpPr>
          <p:grpSp>
            <p:nvGrpSpPr>
              <p:cNvPr id="35" name="Group 34">
                <a:extLst>
                  <a:ext uri="{FF2B5EF4-FFF2-40B4-BE49-F238E27FC236}">
                    <a16:creationId xmlns:a16="http://schemas.microsoft.com/office/drawing/2014/main" id="{CD3F07A5-9299-3741-AA8D-94DC96929FD0}"/>
                  </a:ext>
                </a:extLst>
              </p:cNvPr>
              <p:cNvGrpSpPr>
                <a:grpSpLocks noChangeAspect="1"/>
              </p:cNvGrpSpPr>
              <p:nvPr/>
            </p:nvGrpSpPr>
            <p:grpSpPr>
              <a:xfrm>
                <a:off x="840379" y="2343579"/>
                <a:ext cx="489546" cy="422024"/>
                <a:chOff x="921803" y="951475"/>
                <a:chExt cx="2474398" cy="2133104"/>
              </a:xfrm>
              <a:effectLst/>
            </p:grpSpPr>
            <p:sp>
              <p:nvSpPr>
                <p:cNvPr id="37" name="Hexagon 36">
                  <a:extLst>
                    <a:ext uri="{FF2B5EF4-FFF2-40B4-BE49-F238E27FC236}">
                      <a16:creationId xmlns:a16="http://schemas.microsoft.com/office/drawing/2014/main" id="{5EA2EB69-3E82-6440-9B8B-C0BBBAEB7168}"/>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buClr>
                      <a:srgbClr val="000000"/>
                    </a:buClr>
                    <a:defRPr/>
                  </a:pPr>
                  <a:endParaRPr lang="en-US" sz="1400" kern="0">
                    <a:solidFill>
                      <a:srgbClr val="FFFFFF"/>
                    </a:solidFill>
                    <a:latin typeface="Arial"/>
                    <a:sym typeface="Arial"/>
                  </a:endParaRPr>
                </a:p>
              </p:txBody>
            </p:sp>
            <p:sp>
              <p:nvSpPr>
                <p:cNvPr id="38" name="Hexagon 37">
                  <a:extLst>
                    <a:ext uri="{FF2B5EF4-FFF2-40B4-BE49-F238E27FC236}">
                      <a16:creationId xmlns:a16="http://schemas.microsoft.com/office/drawing/2014/main" id="{5045BDAA-AB27-AE41-8700-FA0BE028640E}"/>
                    </a:ext>
                  </a:extLst>
                </p:cNvPr>
                <p:cNvSpPr>
                  <a:spLocks noChangeAspect="1"/>
                </p:cNvSpPr>
                <p:nvPr/>
              </p:nvSpPr>
              <p:spPr>
                <a:xfrm rot="19798270">
                  <a:off x="1229479" y="1216706"/>
                  <a:ext cx="1859054" cy="1602635"/>
                </a:xfrm>
                <a:prstGeom prst="hexagon">
                  <a:avLst>
                    <a:gd name="adj" fmla="val 28904"/>
                    <a:gd name="vf" fmla="val 115470"/>
                  </a:avLst>
                </a:prstGeom>
                <a:gradFill>
                  <a:gsLst>
                    <a:gs pos="0">
                      <a:schemeClr val="tx1"/>
                    </a:gs>
                    <a:gs pos="100000">
                      <a:schemeClr val="accent5"/>
                    </a:gs>
                  </a:gsLst>
                  <a:lin ang="0" scaled="1"/>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0" bIns="60960" numCol="1" spcCol="0" rtlCol="0" fromWordArt="0" anchor="ctr" anchorCtr="0" forceAA="0" compatLnSpc="1">
                  <a:prstTxWarp prst="textNoShape">
                    <a:avLst/>
                  </a:prstTxWarp>
                  <a:noAutofit/>
                </a:bodyPr>
                <a:lstStyle/>
                <a:p>
                  <a:pPr algn="ctr" defTabSz="1219110">
                    <a:lnSpc>
                      <a:spcPct val="90000"/>
                    </a:lnSpc>
                    <a:buClr>
                      <a:srgbClr val="000000"/>
                    </a:buClr>
                    <a:defRPr/>
                  </a:pPr>
                  <a:endParaRPr lang="en-US" sz="1300" b="1" kern="0">
                    <a:solidFill>
                      <a:srgbClr val="FFFFFF"/>
                    </a:solidFill>
                    <a:latin typeface="Roboto" panose="02000000000000000000" pitchFamily="2" charset="0"/>
                    <a:ea typeface="Roboto" panose="02000000000000000000" pitchFamily="2" charset="0"/>
                    <a:sym typeface="Arial"/>
                  </a:endParaRPr>
                </a:p>
              </p:txBody>
            </p:sp>
          </p:grpSp>
          <p:sp>
            <p:nvSpPr>
              <p:cNvPr id="36" name="Oval 35">
                <a:extLst>
                  <a:ext uri="{FF2B5EF4-FFF2-40B4-BE49-F238E27FC236}">
                    <a16:creationId xmlns:a16="http://schemas.microsoft.com/office/drawing/2014/main" id="{8D9B2F59-CC20-EA49-B84D-77F4335C9F29}"/>
                  </a:ext>
                </a:extLst>
              </p:cNvPr>
              <p:cNvSpPr>
                <a:spLocks noChangeAspect="1"/>
              </p:cNvSpPr>
              <p:nvPr/>
            </p:nvSpPr>
            <p:spPr>
              <a:xfrm>
                <a:off x="877271" y="2339469"/>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10">
                  <a:buClr>
                    <a:srgbClr val="000000"/>
                  </a:buClr>
                  <a:defRPr/>
                </a:pPr>
                <a:r>
                  <a:rPr lang="en-US" sz="1600" kern="0">
                    <a:solidFill>
                      <a:srgbClr val="FFFFFF"/>
                    </a:solidFill>
                    <a:latin typeface="Century Schoolbook" panose="02040604050505020304" pitchFamily="18" charset="0"/>
                    <a:sym typeface="Arial"/>
                  </a:rPr>
                  <a:t>1</a:t>
                </a:r>
              </a:p>
            </p:txBody>
          </p:sp>
        </p:grpSp>
        <p:grpSp>
          <p:nvGrpSpPr>
            <p:cNvPr id="39" name="Group 38">
              <a:extLst>
                <a:ext uri="{FF2B5EF4-FFF2-40B4-BE49-F238E27FC236}">
                  <a16:creationId xmlns:a16="http://schemas.microsoft.com/office/drawing/2014/main" id="{C4885F10-F035-4844-816A-34B0D103E180}"/>
                </a:ext>
              </a:extLst>
            </p:cNvPr>
            <p:cNvGrpSpPr>
              <a:grpSpLocks noChangeAspect="1"/>
            </p:cNvGrpSpPr>
            <p:nvPr/>
          </p:nvGrpSpPr>
          <p:grpSpPr>
            <a:xfrm>
              <a:off x="2496279" y="1946404"/>
              <a:ext cx="367160" cy="319601"/>
              <a:chOff x="840379" y="2339469"/>
              <a:chExt cx="489546" cy="426134"/>
            </a:xfrm>
          </p:grpSpPr>
          <p:grpSp>
            <p:nvGrpSpPr>
              <p:cNvPr id="40" name="Group 39">
                <a:extLst>
                  <a:ext uri="{FF2B5EF4-FFF2-40B4-BE49-F238E27FC236}">
                    <a16:creationId xmlns:a16="http://schemas.microsoft.com/office/drawing/2014/main" id="{694F9C7B-B9FC-B146-92C9-8C872A6B9A23}"/>
                  </a:ext>
                </a:extLst>
              </p:cNvPr>
              <p:cNvGrpSpPr>
                <a:grpSpLocks noChangeAspect="1"/>
              </p:cNvGrpSpPr>
              <p:nvPr/>
            </p:nvGrpSpPr>
            <p:grpSpPr>
              <a:xfrm>
                <a:off x="840379" y="2343579"/>
                <a:ext cx="489546" cy="422024"/>
                <a:chOff x="921803" y="951475"/>
                <a:chExt cx="2474398" cy="2133104"/>
              </a:xfrm>
              <a:effectLst/>
            </p:grpSpPr>
            <p:sp>
              <p:nvSpPr>
                <p:cNvPr id="42" name="Hexagon 41">
                  <a:extLst>
                    <a:ext uri="{FF2B5EF4-FFF2-40B4-BE49-F238E27FC236}">
                      <a16:creationId xmlns:a16="http://schemas.microsoft.com/office/drawing/2014/main" id="{F820D5AD-9FC5-2542-BFCE-87E7F6CA8973}"/>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buClr>
                      <a:srgbClr val="000000"/>
                    </a:buClr>
                    <a:defRPr/>
                  </a:pPr>
                  <a:endParaRPr lang="en-US" sz="1400" kern="0">
                    <a:solidFill>
                      <a:srgbClr val="FFFFFF"/>
                    </a:solidFill>
                    <a:latin typeface="Arial"/>
                    <a:sym typeface="Arial"/>
                  </a:endParaRPr>
                </a:p>
              </p:txBody>
            </p:sp>
            <p:sp>
              <p:nvSpPr>
                <p:cNvPr id="43" name="Hexagon 42">
                  <a:extLst>
                    <a:ext uri="{FF2B5EF4-FFF2-40B4-BE49-F238E27FC236}">
                      <a16:creationId xmlns:a16="http://schemas.microsoft.com/office/drawing/2014/main" id="{545E5999-7E7F-9541-8294-CA3DFB8B43C8}"/>
                    </a:ext>
                  </a:extLst>
                </p:cNvPr>
                <p:cNvSpPr>
                  <a:spLocks noChangeAspect="1"/>
                </p:cNvSpPr>
                <p:nvPr/>
              </p:nvSpPr>
              <p:spPr>
                <a:xfrm rot="19798270">
                  <a:off x="1229479" y="1216706"/>
                  <a:ext cx="1859054" cy="1602635"/>
                </a:xfrm>
                <a:prstGeom prst="hexagon">
                  <a:avLst>
                    <a:gd name="adj" fmla="val 28904"/>
                    <a:gd name="vf" fmla="val 115470"/>
                  </a:avLst>
                </a:prstGeom>
                <a:gradFill>
                  <a:gsLst>
                    <a:gs pos="0">
                      <a:schemeClr val="tx1"/>
                    </a:gs>
                    <a:gs pos="100000">
                      <a:schemeClr val="accent5"/>
                    </a:gs>
                  </a:gsLst>
                  <a:lin ang="0" scaled="1"/>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0" bIns="60960" numCol="1" spcCol="0" rtlCol="0" fromWordArt="0" anchor="ctr" anchorCtr="0" forceAA="0" compatLnSpc="1">
                  <a:prstTxWarp prst="textNoShape">
                    <a:avLst/>
                  </a:prstTxWarp>
                  <a:noAutofit/>
                </a:bodyPr>
                <a:lstStyle/>
                <a:p>
                  <a:pPr algn="ctr" defTabSz="1219110">
                    <a:lnSpc>
                      <a:spcPct val="90000"/>
                    </a:lnSpc>
                    <a:buClr>
                      <a:srgbClr val="000000"/>
                    </a:buClr>
                    <a:defRPr/>
                  </a:pPr>
                  <a:endParaRPr lang="en-US" sz="1300" b="1" kern="0">
                    <a:solidFill>
                      <a:srgbClr val="FFFFFF"/>
                    </a:solidFill>
                    <a:latin typeface="Roboto" panose="02000000000000000000" pitchFamily="2" charset="0"/>
                    <a:ea typeface="Roboto" panose="02000000000000000000" pitchFamily="2" charset="0"/>
                    <a:sym typeface="Arial"/>
                  </a:endParaRPr>
                </a:p>
              </p:txBody>
            </p:sp>
          </p:grpSp>
          <p:sp>
            <p:nvSpPr>
              <p:cNvPr id="41" name="Oval 40">
                <a:extLst>
                  <a:ext uri="{FF2B5EF4-FFF2-40B4-BE49-F238E27FC236}">
                    <a16:creationId xmlns:a16="http://schemas.microsoft.com/office/drawing/2014/main" id="{1F52D249-6D45-0C4F-A9CB-D6301191403D}"/>
                  </a:ext>
                </a:extLst>
              </p:cNvPr>
              <p:cNvSpPr>
                <a:spLocks noChangeAspect="1"/>
              </p:cNvSpPr>
              <p:nvPr/>
            </p:nvSpPr>
            <p:spPr>
              <a:xfrm>
                <a:off x="877271" y="2339469"/>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10">
                  <a:buClr>
                    <a:srgbClr val="000000"/>
                  </a:buClr>
                  <a:defRPr/>
                </a:pPr>
                <a:r>
                  <a:rPr lang="en-US" sz="1600" kern="0">
                    <a:solidFill>
                      <a:srgbClr val="FFFFFF"/>
                    </a:solidFill>
                    <a:latin typeface="Century Schoolbook" panose="02040604050505020304" pitchFamily="18" charset="0"/>
                    <a:sym typeface="Arial"/>
                  </a:rPr>
                  <a:t>2</a:t>
                </a:r>
              </a:p>
            </p:txBody>
          </p:sp>
        </p:grpSp>
        <p:sp>
          <p:nvSpPr>
            <p:cNvPr id="79" name="Rectangle 78">
              <a:extLst>
                <a:ext uri="{FF2B5EF4-FFF2-40B4-BE49-F238E27FC236}">
                  <a16:creationId xmlns:a16="http://schemas.microsoft.com/office/drawing/2014/main" id="{201FF862-9731-D140-A123-0B21C973E899}"/>
                </a:ext>
              </a:extLst>
            </p:cNvPr>
            <p:cNvSpPr/>
            <p:nvPr/>
          </p:nvSpPr>
          <p:spPr>
            <a:xfrm>
              <a:off x="795619" y="2803884"/>
              <a:ext cx="1207008" cy="1127092"/>
            </a:xfrm>
            <a:prstGeom prst="rect">
              <a:avLst/>
            </a:prstGeom>
            <a:gradFill flip="none" rotWithShape="1">
              <a:gsLst>
                <a:gs pos="100000">
                  <a:schemeClr val="tx2">
                    <a:alpha val="15000"/>
                  </a:schemeClr>
                </a:gs>
                <a:gs pos="0">
                  <a:schemeClr val="tx2">
                    <a:lumMod val="75000"/>
                    <a:alpha val="15000"/>
                  </a:schemeClr>
                </a:gs>
              </a:gsLst>
              <a:lin ang="81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85344" rIns="60960" bIns="85344" numCol="1" spcCol="0" rtlCol="0" fromWordArt="0" anchor="t" anchorCtr="0" forceAA="0" compatLnSpc="1">
              <a:prstTxWarp prst="textNoShape">
                <a:avLst/>
              </a:prstTxWarp>
              <a:noAutofit/>
            </a:bodyPr>
            <a:lstStyle/>
            <a:p>
              <a:pPr marL="146292" lvl="1" indent="-146292" defTabSz="1219080">
                <a:spcBef>
                  <a:spcPts val="667"/>
                </a:spcBef>
                <a:buClr>
                  <a:srgbClr val="14289B"/>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Identify groups</a:t>
              </a:r>
            </a:p>
            <a:p>
              <a:pPr marL="146292" lvl="1" indent="-146292" defTabSz="1219080">
                <a:spcBef>
                  <a:spcPts val="667"/>
                </a:spcBef>
                <a:buClr>
                  <a:srgbClr val="14289B"/>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Discuss goals</a:t>
              </a:r>
            </a:p>
            <a:p>
              <a:pPr marL="146292" lvl="1" indent="-146292" defTabSz="1219080">
                <a:spcBef>
                  <a:spcPts val="667"/>
                </a:spcBef>
                <a:buClr>
                  <a:srgbClr val="14289B"/>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Discuss renewal options &amp; client specific concerns</a:t>
              </a:r>
            </a:p>
          </p:txBody>
        </p:sp>
        <p:sp>
          <p:nvSpPr>
            <p:cNvPr id="80" name="Rectangle 79">
              <a:extLst>
                <a:ext uri="{FF2B5EF4-FFF2-40B4-BE49-F238E27FC236}">
                  <a16:creationId xmlns:a16="http://schemas.microsoft.com/office/drawing/2014/main" id="{09E67251-14E7-A04D-9B52-5386007A99BE}"/>
                </a:ext>
              </a:extLst>
            </p:cNvPr>
            <p:cNvSpPr/>
            <p:nvPr/>
          </p:nvSpPr>
          <p:spPr>
            <a:xfrm>
              <a:off x="2076355" y="2803884"/>
              <a:ext cx="1207008" cy="1127092"/>
            </a:xfrm>
            <a:prstGeom prst="rect">
              <a:avLst/>
            </a:prstGeom>
            <a:gradFill flip="none" rotWithShape="1">
              <a:gsLst>
                <a:gs pos="100000">
                  <a:schemeClr val="tx2">
                    <a:alpha val="15000"/>
                  </a:schemeClr>
                </a:gs>
                <a:gs pos="0">
                  <a:schemeClr val="tx2">
                    <a:lumMod val="75000"/>
                    <a:alpha val="15000"/>
                  </a:schemeClr>
                </a:gs>
              </a:gsLst>
              <a:lin ang="81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85344" rIns="60960" bIns="85344" numCol="1" spcCol="0" rtlCol="0" fromWordArt="0" anchor="t" anchorCtr="0" forceAA="0" compatLnSpc="1">
              <a:prstTxWarp prst="textNoShape">
                <a:avLst/>
              </a:prstTxWarp>
              <a:noAutofit/>
            </a:bodyPr>
            <a:lstStyle/>
            <a:p>
              <a:pPr marL="146292" lvl="1" indent="-146292" defTabSz="1219080">
                <a:spcBef>
                  <a:spcPts val="667"/>
                </a:spcBef>
                <a:buClr>
                  <a:srgbClr val="14289B"/>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Complete CSA</a:t>
              </a:r>
            </a:p>
            <a:p>
              <a:pPr marL="146292" lvl="1" indent="-146292" defTabSz="1219080">
                <a:spcBef>
                  <a:spcPts val="667"/>
                </a:spcBef>
                <a:buClr>
                  <a:srgbClr val="14289B"/>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Define objectives</a:t>
              </a:r>
            </a:p>
            <a:p>
              <a:pPr marL="146292" lvl="1" indent="-146292" defTabSz="1219080">
                <a:spcBef>
                  <a:spcPts val="667"/>
                </a:spcBef>
                <a:buClr>
                  <a:srgbClr val="14289B"/>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Request carrier data</a:t>
              </a:r>
            </a:p>
          </p:txBody>
        </p:sp>
      </p:grpSp>
      <p:grpSp>
        <p:nvGrpSpPr>
          <p:cNvPr id="10" name="Group 9">
            <a:extLst>
              <a:ext uri="{FF2B5EF4-FFF2-40B4-BE49-F238E27FC236}">
                <a16:creationId xmlns:a16="http://schemas.microsoft.com/office/drawing/2014/main" id="{A792E8E0-ACDF-BF53-D945-7D2830B2D95A}"/>
              </a:ext>
            </a:extLst>
          </p:cNvPr>
          <p:cNvGrpSpPr/>
          <p:nvPr/>
        </p:nvGrpSpPr>
        <p:grpSpPr>
          <a:xfrm>
            <a:off x="9609345" y="1078897"/>
            <a:ext cx="1609344" cy="3612569"/>
            <a:chOff x="7207009" y="1221549"/>
            <a:chExt cx="1207008" cy="2709427"/>
          </a:xfrm>
        </p:grpSpPr>
        <p:sp>
          <p:nvSpPr>
            <p:cNvPr id="22" name="Rectangle 21">
              <a:extLst>
                <a:ext uri="{FF2B5EF4-FFF2-40B4-BE49-F238E27FC236}">
                  <a16:creationId xmlns:a16="http://schemas.microsoft.com/office/drawing/2014/main" id="{B989A842-A724-424F-B994-D20148F5C263}"/>
                </a:ext>
              </a:extLst>
            </p:cNvPr>
            <p:cNvSpPr/>
            <p:nvPr/>
          </p:nvSpPr>
          <p:spPr>
            <a:xfrm>
              <a:off x="7207009" y="2201063"/>
              <a:ext cx="1207008" cy="548640"/>
            </a:xfrm>
            <a:prstGeom prst="rect">
              <a:avLst/>
            </a:prstGeom>
            <a:gradFill>
              <a:gsLst>
                <a:gs pos="0">
                  <a:schemeClr val="accent1">
                    <a:lumMod val="75000"/>
                  </a:schemeClr>
                </a:gs>
                <a:gs pos="100000">
                  <a:schemeClr val="tx1"/>
                </a:gs>
              </a:gsLst>
              <a:lin ang="0" scaled="1"/>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43840" rIns="91440" bIns="146304" numCol="1" spcCol="0" rtlCol="0" fromWordArt="0" anchor="ctr" anchorCtr="0" forceAA="0" compatLnSpc="1">
              <a:prstTxWarp prst="textNoShape">
                <a:avLst/>
              </a:prstTxWarp>
              <a:noAutofit/>
            </a:bodyPr>
            <a:lstStyle/>
            <a:p>
              <a:pPr algn="ctr" defTabSz="914332">
                <a:buClr>
                  <a:srgbClr val="000000"/>
                </a:buClr>
                <a:defRPr/>
              </a:pPr>
              <a:r>
                <a:rPr lang="en-US" sz="1400" kern="0" noProof="1">
                  <a:solidFill>
                    <a:srgbClr val="FFFFFF"/>
                  </a:solidFill>
                  <a:latin typeface="Roboto" panose="02000000000000000000" pitchFamily="2" charset="0"/>
                  <a:ea typeface="Roboto" panose="02000000000000000000" pitchFamily="2" charset="0"/>
                  <a:sym typeface="Arial"/>
                </a:rPr>
                <a:t>Performance Reporting</a:t>
              </a:r>
            </a:p>
          </p:txBody>
        </p:sp>
        <p:grpSp>
          <p:nvGrpSpPr>
            <p:cNvPr id="64" name="Group 63">
              <a:extLst>
                <a:ext uri="{FF2B5EF4-FFF2-40B4-BE49-F238E27FC236}">
                  <a16:creationId xmlns:a16="http://schemas.microsoft.com/office/drawing/2014/main" id="{26152251-6E78-7F4F-BF83-2D68C5DAB8BD}"/>
                </a:ext>
              </a:extLst>
            </p:cNvPr>
            <p:cNvGrpSpPr>
              <a:grpSpLocks noChangeAspect="1"/>
            </p:cNvGrpSpPr>
            <p:nvPr/>
          </p:nvGrpSpPr>
          <p:grpSpPr>
            <a:xfrm>
              <a:off x="7626933" y="1946404"/>
              <a:ext cx="367160" cy="319601"/>
              <a:chOff x="840379" y="2339469"/>
              <a:chExt cx="489546" cy="426134"/>
            </a:xfrm>
          </p:grpSpPr>
          <p:grpSp>
            <p:nvGrpSpPr>
              <p:cNvPr id="65" name="Group 64">
                <a:extLst>
                  <a:ext uri="{FF2B5EF4-FFF2-40B4-BE49-F238E27FC236}">
                    <a16:creationId xmlns:a16="http://schemas.microsoft.com/office/drawing/2014/main" id="{A19F9682-C075-A346-B005-C5A07A1DEE7F}"/>
                  </a:ext>
                </a:extLst>
              </p:cNvPr>
              <p:cNvGrpSpPr>
                <a:grpSpLocks noChangeAspect="1"/>
              </p:cNvGrpSpPr>
              <p:nvPr/>
            </p:nvGrpSpPr>
            <p:grpSpPr>
              <a:xfrm>
                <a:off x="840379" y="2343579"/>
                <a:ext cx="489546" cy="422024"/>
                <a:chOff x="921803" y="951475"/>
                <a:chExt cx="2474398" cy="2133104"/>
              </a:xfrm>
              <a:effectLst/>
            </p:grpSpPr>
            <p:sp>
              <p:nvSpPr>
                <p:cNvPr id="67" name="Hexagon 66">
                  <a:extLst>
                    <a:ext uri="{FF2B5EF4-FFF2-40B4-BE49-F238E27FC236}">
                      <a16:creationId xmlns:a16="http://schemas.microsoft.com/office/drawing/2014/main" id="{DC435BD6-6D08-5D42-8797-21D3D7627975}"/>
                    </a:ext>
                  </a:extLst>
                </p:cNvPr>
                <p:cNvSpPr>
                  <a:spLocks noChangeAspect="1"/>
                </p:cNvSpPr>
                <p:nvPr/>
              </p:nvSpPr>
              <p:spPr>
                <a:xfrm rot="19798270">
                  <a:off x="921803" y="951475"/>
                  <a:ext cx="2474398" cy="2133104"/>
                </a:xfrm>
                <a:prstGeom prst="hexagon">
                  <a:avLst>
                    <a:gd name="adj" fmla="val 28904"/>
                    <a:gd name="vf" fmla="val 115470"/>
                  </a:avLst>
                </a:prstGeom>
                <a:solidFill>
                  <a:schemeClr val="bg1"/>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2">
                    <a:buClr>
                      <a:srgbClr val="000000"/>
                    </a:buClr>
                    <a:defRPr/>
                  </a:pPr>
                  <a:endParaRPr lang="en-US" sz="1400" kern="0">
                    <a:solidFill>
                      <a:srgbClr val="FFFFFF"/>
                    </a:solidFill>
                    <a:latin typeface="Arial"/>
                    <a:sym typeface="Arial"/>
                  </a:endParaRPr>
                </a:p>
              </p:txBody>
            </p:sp>
            <p:sp>
              <p:nvSpPr>
                <p:cNvPr id="68" name="Hexagon 67">
                  <a:extLst>
                    <a:ext uri="{FF2B5EF4-FFF2-40B4-BE49-F238E27FC236}">
                      <a16:creationId xmlns:a16="http://schemas.microsoft.com/office/drawing/2014/main" id="{7D729764-056A-8146-BAD6-5181C1E6E811}"/>
                    </a:ext>
                  </a:extLst>
                </p:cNvPr>
                <p:cNvSpPr>
                  <a:spLocks noChangeAspect="1"/>
                </p:cNvSpPr>
                <p:nvPr/>
              </p:nvSpPr>
              <p:spPr>
                <a:xfrm rot="19798270">
                  <a:off x="1229479" y="1216706"/>
                  <a:ext cx="1859054" cy="1602635"/>
                </a:xfrm>
                <a:prstGeom prst="hexagon">
                  <a:avLst>
                    <a:gd name="adj" fmla="val 28904"/>
                    <a:gd name="vf" fmla="val 115470"/>
                  </a:avLst>
                </a:prstGeom>
                <a:gradFill>
                  <a:gsLst>
                    <a:gs pos="100000">
                      <a:schemeClr val="tx1"/>
                    </a:gs>
                    <a:gs pos="0">
                      <a:schemeClr val="accent1">
                        <a:lumMod val="75000"/>
                      </a:schemeClr>
                    </a:gs>
                  </a:gsLst>
                  <a:lin ang="0" scaled="1"/>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0" bIns="60960" numCol="1" spcCol="0" rtlCol="0" fromWordArt="0" anchor="ctr" anchorCtr="0" forceAA="0" compatLnSpc="1">
                  <a:prstTxWarp prst="textNoShape">
                    <a:avLst/>
                  </a:prstTxWarp>
                  <a:noAutofit/>
                </a:bodyPr>
                <a:lstStyle/>
                <a:p>
                  <a:pPr algn="ctr" defTabSz="1219110">
                    <a:lnSpc>
                      <a:spcPct val="90000"/>
                    </a:lnSpc>
                    <a:buClr>
                      <a:srgbClr val="000000"/>
                    </a:buClr>
                    <a:defRPr/>
                  </a:pPr>
                  <a:endParaRPr lang="en-US" sz="1300" b="1" kern="0">
                    <a:solidFill>
                      <a:srgbClr val="FFFFFF"/>
                    </a:solidFill>
                    <a:latin typeface="Roboto" panose="02000000000000000000" pitchFamily="2" charset="0"/>
                    <a:ea typeface="Roboto" panose="02000000000000000000" pitchFamily="2" charset="0"/>
                    <a:sym typeface="Arial"/>
                  </a:endParaRPr>
                </a:p>
              </p:txBody>
            </p:sp>
          </p:grpSp>
          <p:sp>
            <p:nvSpPr>
              <p:cNvPr id="66" name="Oval 65">
                <a:extLst>
                  <a:ext uri="{FF2B5EF4-FFF2-40B4-BE49-F238E27FC236}">
                    <a16:creationId xmlns:a16="http://schemas.microsoft.com/office/drawing/2014/main" id="{2A1FFBEF-ABD2-DC4E-A142-4738F950B890}"/>
                  </a:ext>
                </a:extLst>
              </p:cNvPr>
              <p:cNvSpPr>
                <a:spLocks noChangeAspect="1"/>
              </p:cNvSpPr>
              <p:nvPr/>
            </p:nvSpPr>
            <p:spPr>
              <a:xfrm>
                <a:off x="877271" y="2339469"/>
                <a:ext cx="415763" cy="415763"/>
              </a:xfrm>
              <a:prstGeom prst="ellipse">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10">
                  <a:buClr>
                    <a:srgbClr val="000000"/>
                  </a:buClr>
                  <a:defRPr/>
                </a:pPr>
                <a:r>
                  <a:rPr lang="en-US" sz="1600" kern="0">
                    <a:solidFill>
                      <a:srgbClr val="FFFFFF"/>
                    </a:solidFill>
                    <a:latin typeface="Century Schoolbook" panose="02040604050505020304" pitchFamily="18" charset="0"/>
                    <a:sym typeface="Arial"/>
                  </a:rPr>
                  <a:t>6</a:t>
                </a:r>
              </a:p>
            </p:txBody>
          </p:sp>
        </p:grpSp>
        <p:sp>
          <p:nvSpPr>
            <p:cNvPr id="78" name="Rectangle 77">
              <a:extLst>
                <a:ext uri="{FF2B5EF4-FFF2-40B4-BE49-F238E27FC236}">
                  <a16:creationId xmlns:a16="http://schemas.microsoft.com/office/drawing/2014/main" id="{75E30CC1-92EA-CB4B-88A1-CCB21A04AE4A}"/>
                </a:ext>
              </a:extLst>
            </p:cNvPr>
            <p:cNvSpPr/>
            <p:nvPr/>
          </p:nvSpPr>
          <p:spPr>
            <a:xfrm>
              <a:off x="7207009" y="2803884"/>
              <a:ext cx="1207008" cy="1127092"/>
            </a:xfrm>
            <a:prstGeom prst="rect">
              <a:avLst/>
            </a:prstGeom>
            <a:gradFill flip="none" rotWithShape="1">
              <a:gsLst>
                <a:gs pos="100000">
                  <a:schemeClr val="tx2">
                    <a:alpha val="15000"/>
                  </a:schemeClr>
                </a:gs>
                <a:gs pos="0">
                  <a:schemeClr val="tx2">
                    <a:lumMod val="75000"/>
                    <a:alpha val="15000"/>
                  </a:schemeClr>
                </a:gs>
              </a:gsLst>
              <a:lin ang="81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85344" rIns="60960" bIns="85344" numCol="1" spcCol="0" rtlCol="0" fromWordArt="0" anchor="t" anchorCtr="0" forceAA="0" compatLnSpc="1">
              <a:prstTxWarp prst="textNoShape">
                <a:avLst/>
              </a:prstTxWarp>
              <a:noAutofit/>
            </a:bodyPr>
            <a:lstStyle/>
            <a:p>
              <a:pPr marL="146292" lvl="1" indent="-146292" defTabSz="1219080">
                <a:spcBef>
                  <a:spcPts val="667"/>
                </a:spcBef>
                <a:buClr>
                  <a:srgbClr val="14289B"/>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Clear Guard monitoring and insights</a:t>
              </a:r>
            </a:p>
            <a:p>
              <a:pPr marL="146292" lvl="1" indent="-146292" defTabSz="1219080">
                <a:spcBef>
                  <a:spcPts val="667"/>
                </a:spcBef>
                <a:buClr>
                  <a:srgbClr val="14289B"/>
                </a:buClr>
                <a:buSzPct val="150000"/>
                <a:buFont typeface="Arial" panose="020B0604020202020204" pitchFamily="34" charset="0"/>
                <a:buChar char="•"/>
                <a:defRPr/>
              </a:pPr>
              <a:r>
                <a:rPr lang="en-US" sz="1200" kern="0">
                  <a:solidFill>
                    <a:srgbClr val="000000"/>
                  </a:solidFill>
                  <a:latin typeface="Roboto Light" panose="02000000000000000000" pitchFamily="2" charset="0"/>
                  <a:ea typeface="Roboto Light" panose="02000000000000000000" pitchFamily="2" charset="0"/>
                  <a:cs typeface="Arial"/>
                  <a:sym typeface="Arial"/>
                </a:rPr>
                <a:t>Delivery Dates:</a:t>
              </a:r>
            </a:p>
            <a:p>
              <a:pPr marL="169858" lvl="2" indent="169858" defTabSz="1219080">
                <a:buClr>
                  <a:srgbClr val="14289B"/>
                </a:buClr>
                <a:buSzPct val="150000"/>
                <a:buFont typeface="Arial" panose="020B0604020202020204" pitchFamily="34" charset="0"/>
                <a:buChar char="•"/>
                <a:tabLst>
                  <a:tab pos="287331" algn="l"/>
                </a:tabLst>
                <a:defRPr/>
              </a:pPr>
              <a:r>
                <a:rPr lang="en-US" sz="1000" kern="0">
                  <a:solidFill>
                    <a:srgbClr val="000000"/>
                  </a:solidFill>
                  <a:latin typeface="Roboto Light" panose="02000000000000000000" pitchFamily="2" charset="0"/>
                  <a:ea typeface="Roboto Light" panose="02000000000000000000" pitchFamily="2" charset="0"/>
                  <a:cs typeface="Arial"/>
                  <a:sym typeface="Arial"/>
                </a:rPr>
                <a:t>MCI = 8/1; 2/1</a:t>
              </a:r>
            </a:p>
            <a:p>
              <a:pPr marL="341305" lvl="2" indent="-171446" defTabSz="1219080">
                <a:buClr>
                  <a:srgbClr val="14289B"/>
                </a:buClr>
                <a:buSzPct val="150000"/>
                <a:buFont typeface="Arial" panose="020B0604020202020204" pitchFamily="34" charset="0"/>
                <a:buChar char="•"/>
                <a:defRPr/>
              </a:pPr>
              <a:r>
                <a:rPr lang="en-US" sz="1000" kern="0">
                  <a:solidFill>
                    <a:srgbClr val="000000"/>
                  </a:solidFill>
                  <a:latin typeface="Roboto Light" panose="02000000000000000000" pitchFamily="2" charset="0"/>
                  <a:ea typeface="Roboto Light" panose="02000000000000000000" pitchFamily="2" charset="0"/>
                  <a:cs typeface="Arial"/>
                  <a:sym typeface="Arial"/>
                </a:rPr>
                <a:t>Non-MCI = 6/15, 8/15, 2/15</a:t>
              </a:r>
            </a:p>
          </p:txBody>
        </p:sp>
        <p:sp>
          <p:nvSpPr>
            <p:cNvPr id="141" name="TextBox 140">
              <a:extLst>
                <a:ext uri="{FF2B5EF4-FFF2-40B4-BE49-F238E27FC236}">
                  <a16:creationId xmlns:a16="http://schemas.microsoft.com/office/drawing/2014/main" id="{E3C879ED-3CA5-6D40-9354-B1D2A7E191A9}"/>
                </a:ext>
              </a:extLst>
            </p:cNvPr>
            <p:cNvSpPr txBox="1"/>
            <p:nvPr/>
          </p:nvSpPr>
          <p:spPr>
            <a:xfrm>
              <a:off x="7207009" y="1221549"/>
              <a:ext cx="1207008" cy="595361"/>
            </a:xfrm>
            <a:prstGeom prst="rect">
              <a:avLst/>
            </a:prstGeom>
            <a:gradFill>
              <a:gsLst>
                <a:gs pos="0">
                  <a:schemeClr val="accent1"/>
                </a:gs>
                <a:gs pos="100000">
                  <a:schemeClr val="tx1"/>
                </a:gs>
              </a:gsLst>
              <a:lin ang="0" scaled="1"/>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algn="ctr" defTabSz="685800">
                <a:defRPr sz="1050" b="1">
                  <a:solidFill>
                    <a:srgbClr val="FFFFFF"/>
                  </a:solidFill>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332">
                <a:buClr>
                  <a:srgbClr val="000000"/>
                </a:buClr>
                <a:defRPr/>
              </a:pPr>
              <a:r>
                <a:rPr lang="en-US" sz="1333" kern="0" noProof="1">
                  <a:latin typeface="Roboto" panose="02000000000000000000" pitchFamily="2" charset="0"/>
                  <a:ea typeface="Roboto" panose="02000000000000000000" pitchFamily="2" charset="0"/>
                  <a:sym typeface="Arial"/>
                </a:rPr>
                <a:t>Ongoing Support</a:t>
              </a:r>
            </a:p>
          </p:txBody>
        </p:sp>
      </p:grpSp>
      <p:sp>
        <p:nvSpPr>
          <p:cNvPr id="6" name="TextBox 5">
            <a:extLst>
              <a:ext uri="{FF2B5EF4-FFF2-40B4-BE49-F238E27FC236}">
                <a16:creationId xmlns:a16="http://schemas.microsoft.com/office/drawing/2014/main" id="{313900C6-FB07-05B4-802C-EAF2D2A8CC68}"/>
              </a:ext>
            </a:extLst>
          </p:cNvPr>
          <p:cNvSpPr txBox="1"/>
          <p:nvPr/>
        </p:nvSpPr>
        <p:spPr>
          <a:xfrm>
            <a:off x="1053415" y="5039439"/>
            <a:ext cx="10157864" cy="307777"/>
          </a:xfrm>
          <a:prstGeom prst="rect">
            <a:avLst/>
          </a:prstGeom>
          <a:solidFill>
            <a:schemeClr val="tx2">
              <a:lumMod val="20000"/>
              <a:lumOff val="80000"/>
            </a:schemeClr>
          </a:solidFill>
          <a:ln>
            <a:solidFill>
              <a:schemeClr val="bg1">
                <a:lumMod val="6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219110">
              <a:buClr>
                <a:srgbClr val="000000"/>
              </a:buClr>
              <a:defRPr/>
            </a:pPr>
            <a:r>
              <a:rPr lang="en-US" sz="1400" kern="0" dirty="0">
                <a:solidFill>
                  <a:srgbClr val="000000"/>
                </a:solidFill>
                <a:latin typeface="Roboto Light" panose="02000000000000000000" pitchFamily="2" charset="0"/>
                <a:ea typeface="Roboto Light" panose="02000000000000000000" pitchFamily="2" charset="0"/>
                <a:sym typeface="Arial"/>
              </a:rPr>
              <a:t>       December                          Jan 1                      Jan 1- Jan 20                    March 15                          April 1                          July 1</a:t>
            </a:r>
            <a:endParaRPr lang="en-US" sz="1200" kern="0" dirty="0">
              <a:solidFill>
                <a:srgbClr val="000000"/>
              </a:solidFill>
              <a:latin typeface="Roboto Light" panose="02000000000000000000" pitchFamily="2" charset="0"/>
              <a:ea typeface="Roboto Light" panose="02000000000000000000" pitchFamily="2" charset="0"/>
              <a:sym typeface="Arial"/>
            </a:endParaRPr>
          </a:p>
        </p:txBody>
      </p:sp>
      <p:sp>
        <p:nvSpPr>
          <p:cNvPr id="11" name="TextBox 10">
            <a:extLst>
              <a:ext uri="{FF2B5EF4-FFF2-40B4-BE49-F238E27FC236}">
                <a16:creationId xmlns:a16="http://schemas.microsoft.com/office/drawing/2014/main" id="{FB5E449C-1FE5-EFE8-1687-1A806F345376}"/>
              </a:ext>
            </a:extLst>
          </p:cNvPr>
          <p:cNvSpPr txBox="1"/>
          <p:nvPr/>
        </p:nvSpPr>
        <p:spPr>
          <a:xfrm>
            <a:off x="0" y="5038988"/>
            <a:ext cx="1048581" cy="307777"/>
          </a:xfrm>
          <a:prstGeom prst="rect">
            <a:avLst/>
          </a:prstGeom>
          <a:ln>
            <a:solidFill>
              <a:schemeClr val="bg1">
                <a:lumMod val="6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defTabSz="1219140">
              <a:buClr>
                <a:srgbClr val="000000"/>
              </a:buClr>
              <a:defRPr sz="1400" b="1" kern="0">
                <a:solidFill>
                  <a:srgbClr val="14289B"/>
                </a:solidFill>
                <a:latin typeface="Roboto Light" panose="02000000000000000000" pitchFamily="2" charset="0"/>
                <a:ea typeface="Roboto Light"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defTabSz="1625479">
              <a:defRPr/>
            </a:pPr>
            <a:r>
              <a:rPr lang="en-US" b="0">
                <a:solidFill>
                  <a:srgbClr val="000000"/>
                </a:solidFill>
              </a:rPr>
              <a:t>July 1</a:t>
            </a:r>
          </a:p>
        </p:txBody>
      </p:sp>
      <p:sp>
        <p:nvSpPr>
          <p:cNvPr id="12" name="TextBox 11">
            <a:extLst>
              <a:ext uri="{FF2B5EF4-FFF2-40B4-BE49-F238E27FC236}">
                <a16:creationId xmlns:a16="http://schemas.microsoft.com/office/drawing/2014/main" id="{CC1BF08F-1FE6-7ED7-E355-7898A31F79CE}"/>
              </a:ext>
            </a:extLst>
          </p:cNvPr>
          <p:cNvSpPr txBox="1"/>
          <p:nvPr/>
        </p:nvSpPr>
        <p:spPr>
          <a:xfrm>
            <a:off x="1053415" y="5458464"/>
            <a:ext cx="10157864" cy="307777"/>
          </a:xfrm>
          <a:prstGeom prst="rect">
            <a:avLst/>
          </a:prstGeom>
          <a:solidFill>
            <a:schemeClr val="tx2">
              <a:lumMod val="20000"/>
              <a:lumOff val="80000"/>
            </a:schemeClr>
          </a:solidFill>
          <a:ln>
            <a:solidFill>
              <a:schemeClr val="bg1">
                <a:lumMod val="6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219110">
              <a:buClr>
                <a:srgbClr val="000000"/>
              </a:buClr>
              <a:defRPr/>
            </a:pPr>
            <a:r>
              <a:rPr lang="en-US" sz="1400" kern="0" dirty="0">
                <a:solidFill>
                  <a:srgbClr val="000000"/>
                </a:solidFill>
                <a:latin typeface="Roboto Light" panose="02000000000000000000" pitchFamily="2" charset="0"/>
                <a:ea typeface="Roboto Light" panose="02000000000000000000" pitchFamily="2" charset="0"/>
                <a:sym typeface="Arial"/>
              </a:rPr>
              <a:t>        March                                April 1                     April  1- April 20                June 15                            July 1                           October 1</a:t>
            </a:r>
            <a:endParaRPr lang="en-US" sz="1200" kern="0" dirty="0">
              <a:solidFill>
                <a:srgbClr val="000000"/>
              </a:solidFill>
              <a:latin typeface="Roboto Light" panose="02000000000000000000" pitchFamily="2" charset="0"/>
              <a:ea typeface="Roboto Light" panose="02000000000000000000" pitchFamily="2" charset="0"/>
              <a:sym typeface="Arial"/>
            </a:endParaRPr>
          </a:p>
        </p:txBody>
      </p:sp>
      <p:sp>
        <p:nvSpPr>
          <p:cNvPr id="13" name="TextBox 12">
            <a:extLst>
              <a:ext uri="{FF2B5EF4-FFF2-40B4-BE49-F238E27FC236}">
                <a16:creationId xmlns:a16="http://schemas.microsoft.com/office/drawing/2014/main" id="{41EDAA10-FD1C-8A73-EC25-7577C45A411A}"/>
              </a:ext>
            </a:extLst>
          </p:cNvPr>
          <p:cNvSpPr txBox="1"/>
          <p:nvPr/>
        </p:nvSpPr>
        <p:spPr>
          <a:xfrm>
            <a:off x="-13710" y="5458012"/>
            <a:ext cx="1062291" cy="307777"/>
          </a:xfrm>
          <a:prstGeom prst="rect">
            <a:avLst/>
          </a:prstGeom>
          <a:solidFill>
            <a:schemeClr val="accent3">
              <a:lumMod val="20000"/>
              <a:lumOff val="80000"/>
            </a:schemeClr>
          </a:solidFill>
          <a:ln>
            <a:solidFill>
              <a:schemeClr val="bg1">
                <a:lumMod val="6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defTabSz="1219140">
              <a:buClr>
                <a:srgbClr val="000000"/>
              </a:buClr>
              <a:defRPr sz="1400" b="1" kern="0">
                <a:solidFill>
                  <a:srgbClr val="14289B"/>
                </a:solidFill>
                <a:latin typeface="Roboto Light" panose="02000000000000000000" pitchFamily="2" charset="0"/>
                <a:ea typeface="Roboto Light"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defTabSz="1625479">
              <a:defRPr/>
            </a:pPr>
            <a:r>
              <a:rPr lang="en-US" b="0">
                <a:solidFill>
                  <a:srgbClr val="000000"/>
                </a:solidFill>
              </a:rPr>
              <a:t>October 1</a:t>
            </a:r>
          </a:p>
        </p:txBody>
      </p:sp>
      <p:sp>
        <p:nvSpPr>
          <p:cNvPr id="14" name="TextBox 13">
            <a:extLst>
              <a:ext uri="{FF2B5EF4-FFF2-40B4-BE49-F238E27FC236}">
                <a16:creationId xmlns:a16="http://schemas.microsoft.com/office/drawing/2014/main" id="{C635FACE-148B-FB90-7AC9-5AF1498CC302}"/>
              </a:ext>
            </a:extLst>
          </p:cNvPr>
          <p:cNvSpPr txBox="1"/>
          <p:nvPr/>
        </p:nvSpPr>
        <p:spPr>
          <a:xfrm>
            <a:off x="1060824" y="5853349"/>
            <a:ext cx="10157864" cy="307777"/>
          </a:xfrm>
          <a:prstGeom prst="rect">
            <a:avLst/>
          </a:prstGeom>
          <a:solidFill>
            <a:schemeClr val="tx2">
              <a:lumMod val="20000"/>
              <a:lumOff val="80000"/>
            </a:schemeClr>
          </a:solidFill>
          <a:ln>
            <a:solidFill>
              <a:schemeClr val="bg1">
                <a:lumMod val="6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219110">
              <a:buClr>
                <a:srgbClr val="000000"/>
              </a:buClr>
              <a:defRPr/>
            </a:pPr>
            <a:r>
              <a:rPr lang="en-US" sz="1400" kern="0" dirty="0">
                <a:solidFill>
                  <a:srgbClr val="000000"/>
                </a:solidFill>
                <a:latin typeface="Roboto Light" panose="02000000000000000000" pitchFamily="2" charset="0"/>
                <a:ea typeface="Roboto Light" panose="02000000000000000000" pitchFamily="2" charset="0"/>
                <a:sym typeface="Arial"/>
              </a:rPr>
              <a:t>         April                                  May 1                     May 1 – May 20                July 15                             September 1               January 1 </a:t>
            </a:r>
            <a:endParaRPr lang="en-US" sz="1200" kern="0" dirty="0">
              <a:solidFill>
                <a:srgbClr val="000000"/>
              </a:solidFill>
              <a:latin typeface="Roboto Light" panose="02000000000000000000" pitchFamily="2" charset="0"/>
              <a:ea typeface="Roboto Light" panose="02000000000000000000" pitchFamily="2" charset="0"/>
              <a:sym typeface="Arial"/>
            </a:endParaRPr>
          </a:p>
        </p:txBody>
      </p:sp>
      <p:sp>
        <p:nvSpPr>
          <p:cNvPr id="15" name="TextBox 14">
            <a:extLst>
              <a:ext uri="{FF2B5EF4-FFF2-40B4-BE49-F238E27FC236}">
                <a16:creationId xmlns:a16="http://schemas.microsoft.com/office/drawing/2014/main" id="{CA8CBA63-C569-C6BC-BF21-3A49320ECC30}"/>
              </a:ext>
            </a:extLst>
          </p:cNvPr>
          <p:cNvSpPr txBox="1"/>
          <p:nvPr/>
        </p:nvSpPr>
        <p:spPr>
          <a:xfrm>
            <a:off x="-13710" y="5853349"/>
            <a:ext cx="1062291" cy="307777"/>
          </a:xfrm>
          <a:prstGeom prst="rect">
            <a:avLst/>
          </a:prstGeom>
          <a:solidFill>
            <a:schemeClr val="tx1">
              <a:lumMod val="20000"/>
              <a:lumOff val="80000"/>
            </a:schemeClr>
          </a:solidFill>
          <a:ln>
            <a:solidFill>
              <a:schemeClr val="bg1">
                <a:lumMod val="6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defTabSz="1219140">
              <a:buClr>
                <a:srgbClr val="000000"/>
              </a:buClr>
              <a:defRPr sz="1400" b="1" kern="0">
                <a:solidFill>
                  <a:srgbClr val="14289B"/>
                </a:solidFill>
                <a:latin typeface="Roboto Light" panose="02000000000000000000" pitchFamily="2" charset="0"/>
                <a:ea typeface="Roboto Light"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defTabSz="1625479">
              <a:defRPr/>
            </a:pPr>
            <a:r>
              <a:rPr lang="en-US" b="0">
                <a:solidFill>
                  <a:srgbClr val="000000"/>
                </a:solidFill>
              </a:rPr>
              <a:t>January 1</a:t>
            </a:r>
          </a:p>
        </p:txBody>
      </p:sp>
      <p:sp>
        <p:nvSpPr>
          <p:cNvPr id="17" name="TextBox 16">
            <a:extLst>
              <a:ext uri="{FF2B5EF4-FFF2-40B4-BE49-F238E27FC236}">
                <a16:creationId xmlns:a16="http://schemas.microsoft.com/office/drawing/2014/main" id="{C747E9F0-EE87-4760-6197-B4B7DE172C92}"/>
              </a:ext>
            </a:extLst>
          </p:cNvPr>
          <p:cNvSpPr txBox="1"/>
          <p:nvPr/>
        </p:nvSpPr>
        <p:spPr>
          <a:xfrm>
            <a:off x="-159597" y="4744169"/>
            <a:ext cx="1518481" cy="256545"/>
          </a:xfrm>
          <a:prstGeom prst="rect">
            <a:avLst/>
          </a:prstGeom>
          <a:noFill/>
        </p:spPr>
        <p:txBody>
          <a:bodyPr wrap="square" rtlCol="0">
            <a:spAutoFit/>
          </a:bodyPr>
          <a:lstStyle/>
          <a:p>
            <a:pPr algn="ctr" defTabSz="1219170">
              <a:defRPr/>
            </a:pPr>
            <a:r>
              <a:rPr lang="en-US" sz="1067" kern="0">
                <a:solidFill>
                  <a:sysClr val="windowText" lastClr="000000"/>
                </a:solidFill>
                <a:latin typeface="Roboto" panose="02000000000000000000" pitchFamily="2" charset="0"/>
                <a:ea typeface="Roboto" panose="02000000000000000000" pitchFamily="2" charset="0"/>
                <a:cs typeface="Roboto" panose="02000000000000000000" pitchFamily="2" charset="0"/>
              </a:rPr>
              <a:t>Contract Renewal:</a:t>
            </a:r>
          </a:p>
        </p:txBody>
      </p:sp>
      <p:sp>
        <p:nvSpPr>
          <p:cNvPr id="23" name="TextBox 22">
            <a:extLst>
              <a:ext uri="{FF2B5EF4-FFF2-40B4-BE49-F238E27FC236}">
                <a16:creationId xmlns:a16="http://schemas.microsoft.com/office/drawing/2014/main" id="{88ADF70C-EC33-A3E9-0AF2-C8272D553623}"/>
              </a:ext>
            </a:extLst>
          </p:cNvPr>
          <p:cNvSpPr txBox="1"/>
          <p:nvPr/>
        </p:nvSpPr>
        <p:spPr>
          <a:xfrm>
            <a:off x="4132599" y="6264678"/>
            <a:ext cx="3999496" cy="420756"/>
          </a:xfrm>
          <a:prstGeom prst="rect">
            <a:avLst/>
          </a:prstGeom>
          <a:noFill/>
        </p:spPr>
        <p:txBody>
          <a:bodyPr wrap="square" rtlCol="0">
            <a:spAutoFit/>
          </a:bodyPr>
          <a:lstStyle/>
          <a:p>
            <a:pPr defTabSz="1219170">
              <a:defRPr/>
            </a:pPr>
            <a:r>
              <a:rPr lang="en-US" sz="1067" kern="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Note: Timelines are estimates. Each individual contract will have its own timeline defined during our discovery meetings.</a:t>
            </a:r>
          </a:p>
        </p:txBody>
      </p:sp>
      <p:sp>
        <p:nvSpPr>
          <p:cNvPr id="2" name="TextBox 1">
            <a:extLst>
              <a:ext uri="{FF2B5EF4-FFF2-40B4-BE49-F238E27FC236}">
                <a16:creationId xmlns:a16="http://schemas.microsoft.com/office/drawing/2014/main" id="{A40EE6C1-469C-78DE-F0CB-75320DF927D6}"/>
              </a:ext>
            </a:extLst>
          </p:cNvPr>
          <p:cNvSpPr txBox="1"/>
          <p:nvPr/>
        </p:nvSpPr>
        <p:spPr>
          <a:xfrm>
            <a:off x="2157047" y="7208017"/>
            <a:ext cx="184731" cy="461665"/>
          </a:xfrm>
          <a:prstGeom prst="rect">
            <a:avLst/>
          </a:prstGeom>
          <a:noFill/>
        </p:spPr>
        <p:txBody>
          <a:bodyPr wrap="none" rtlCol="0">
            <a:spAutoFit/>
          </a:bodyPr>
          <a:lstStyle/>
          <a:p>
            <a:pPr defTabSz="1219170"/>
            <a:endParaRPr lang="en-US" sz="2400" kern="0" dirty="0">
              <a:solidFill>
                <a:sysClr val="windowText" lastClr="000000"/>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669723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C8174D-676A-255C-56BA-9B30BC2538D8}"/>
              </a:ext>
            </a:extLst>
          </p:cNvPr>
          <p:cNvSpPr/>
          <p:nvPr/>
        </p:nvSpPr>
        <p:spPr>
          <a:xfrm>
            <a:off x="1949387" y="1741290"/>
            <a:ext cx="6049394" cy="4625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37" name="Rectangle 36">
            <a:extLst>
              <a:ext uri="{FF2B5EF4-FFF2-40B4-BE49-F238E27FC236}">
                <a16:creationId xmlns:a16="http://schemas.microsoft.com/office/drawing/2014/main" id="{DC3C7354-C8C7-6C7D-5259-55F19A0E23E1}"/>
              </a:ext>
            </a:extLst>
          </p:cNvPr>
          <p:cNvSpPr/>
          <p:nvPr/>
        </p:nvSpPr>
        <p:spPr>
          <a:xfrm rot="10800000" flipV="1">
            <a:off x="1949388" y="2186905"/>
            <a:ext cx="52778" cy="3419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25" name="Title 24">
            <a:extLst>
              <a:ext uri="{FF2B5EF4-FFF2-40B4-BE49-F238E27FC236}">
                <a16:creationId xmlns:a16="http://schemas.microsoft.com/office/drawing/2014/main" id="{96E882F4-95EC-7E83-7B53-CCB5B214F55B}"/>
              </a:ext>
            </a:extLst>
          </p:cNvPr>
          <p:cNvSpPr>
            <a:spLocks noGrp="1"/>
          </p:cNvSpPr>
          <p:nvPr>
            <p:ph type="ctrTitle"/>
          </p:nvPr>
        </p:nvSpPr>
        <p:spPr>
          <a:xfrm>
            <a:off x="2401789" y="2868310"/>
            <a:ext cx="4812923" cy="1762141"/>
          </a:xfrm>
        </p:spPr>
        <p:txBody>
          <a:bodyPr/>
          <a:lstStyle/>
          <a:p>
            <a:r>
              <a:rPr lang="en-US" dirty="0"/>
              <a:t>Cell and Gene Therapy Step-Down Deductible </a:t>
            </a:r>
          </a:p>
        </p:txBody>
      </p:sp>
      <p:cxnSp>
        <p:nvCxnSpPr>
          <p:cNvPr id="7" name="Straight Connector 6">
            <a:extLst>
              <a:ext uri="{FF2B5EF4-FFF2-40B4-BE49-F238E27FC236}">
                <a16:creationId xmlns:a16="http://schemas.microsoft.com/office/drawing/2014/main" id="{2D65011F-BD57-55EB-9CDC-02FD4A694635}"/>
              </a:ext>
            </a:extLst>
          </p:cNvPr>
          <p:cNvCxnSpPr>
            <a:cxnSpLocks/>
          </p:cNvCxnSpPr>
          <p:nvPr/>
        </p:nvCxnSpPr>
        <p:spPr>
          <a:xfrm>
            <a:off x="2401788" y="5290170"/>
            <a:ext cx="85556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2FF0D9B-AA74-4067-B873-641B345B8741}"/>
              </a:ext>
            </a:extLst>
          </p:cNvPr>
          <p:cNvSpPr>
            <a:spLocks noGrp="1"/>
          </p:cNvSpPr>
          <p:nvPr>
            <p:ph type="body" sz="quarter" idx="13"/>
          </p:nvPr>
        </p:nvSpPr>
        <p:spPr>
          <a:xfrm>
            <a:off x="2401789" y="2632468"/>
            <a:ext cx="2840899" cy="296876"/>
          </a:xfrm>
        </p:spPr>
        <p:txBody>
          <a:bodyPr/>
          <a:lstStyle/>
          <a:p>
            <a:r>
              <a:rPr lang="en-US" dirty="0"/>
              <a:t>THE SOLUTION</a:t>
            </a:r>
          </a:p>
        </p:txBody>
      </p:sp>
      <p:pic>
        <p:nvPicPr>
          <p:cNvPr id="4" name="Picture 3">
            <a:extLst>
              <a:ext uri="{FF2B5EF4-FFF2-40B4-BE49-F238E27FC236}">
                <a16:creationId xmlns:a16="http://schemas.microsoft.com/office/drawing/2014/main" id="{33AA5C27-9933-CDB5-53C2-7A673D3B354D}"/>
              </a:ext>
            </a:extLst>
          </p:cNvPr>
          <p:cNvPicPr>
            <a:picLocks noChangeAspect="1"/>
          </p:cNvPicPr>
          <p:nvPr/>
        </p:nvPicPr>
        <p:blipFill>
          <a:blip r:embed="rId3"/>
          <a:stretch>
            <a:fillRect/>
          </a:stretch>
        </p:blipFill>
        <p:spPr>
          <a:xfrm>
            <a:off x="7618010" y="2131066"/>
            <a:ext cx="4344401" cy="3821679"/>
          </a:xfrm>
          <a:prstGeom prst="rect">
            <a:avLst/>
          </a:prstGeom>
        </p:spPr>
      </p:pic>
    </p:spTree>
    <p:extLst>
      <p:ext uri="{BB962C8B-B14F-4D97-AF65-F5344CB8AC3E}">
        <p14:creationId xmlns:p14="http://schemas.microsoft.com/office/powerpoint/2010/main" val="61969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095B3754-685E-48EA-81E8-975C3C6F57AB}"/>
              </a:ext>
            </a:extLst>
          </p:cNvPr>
          <p:cNvSpPr txBox="1"/>
          <p:nvPr/>
        </p:nvSpPr>
        <p:spPr>
          <a:xfrm>
            <a:off x="1948916" y="5538357"/>
            <a:ext cx="5857298" cy="399340"/>
          </a:xfrm>
          <a:prstGeom prst="rect">
            <a:avLst/>
          </a:prstGeom>
          <a:noFill/>
        </p:spPr>
        <p:txBody>
          <a:bodyPr wrap="square" lIns="0" rIns="0" rtlCol="0">
            <a:spAutoFit/>
          </a:bodyPr>
          <a:lstStyle/>
          <a:p>
            <a:r>
              <a:rPr lang="en-US" sz="665" dirty="0">
                <a:solidFill>
                  <a:srgbClr val="99A2AC"/>
                </a:solidFill>
              </a:rPr>
              <a:t>Source: Emerging Therapy Solutions, actual 2017-2022 approvals and expected approvals for 2023-2024, internal data used with permission, April 2023, https://emergingtherapies.com/ </a:t>
            </a:r>
          </a:p>
          <a:p>
            <a:endParaRPr lang="en-US" sz="665" dirty="0">
              <a:solidFill>
                <a:srgbClr val="99A2AC"/>
              </a:solidFill>
            </a:endParaRPr>
          </a:p>
        </p:txBody>
      </p:sp>
      <p:sp>
        <p:nvSpPr>
          <p:cNvPr id="29" name="TextBox 28" hidden="1">
            <a:extLst>
              <a:ext uri="{FF2B5EF4-FFF2-40B4-BE49-F238E27FC236}">
                <a16:creationId xmlns:a16="http://schemas.microsoft.com/office/drawing/2014/main" id="{093A7499-81DE-4B04-8A61-281035B9DE91}"/>
              </a:ext>
            </a:extLst>
          </p:cNvPr>
          <p:cNvSpPr txBox="1"/>
          <p:nvPr/>
        </p:nvSpPr>
        <p:spPr>
          <a:xfrm>
            <a:off x="5877727" y="-1376955"/>
            <a:ext cx="1867946" cy="1429879"/>
          </a:xfrm>
          <a:prstGeom prst="rect">
            <a:avLst/>
          </a:prstGeom>
          <a:noFill/>
        </p:spPr>
        <p:txBody>
          <a:bodyPr wrap="square" lIns="0" rtlCol="0">
            <a:spAutoFit/>
          </a:bodyPr>
          <a:lstStyle/>
          <a:p>
            <a:r>
              <a:rPr lang="en-US" sz="2658" b="1">
                <a:solidFill>
                  <a:schemeClr val="tx2"/>
                </a:solidFill>
              </a:rPr>
              <a:t>13</a:t>
            </a:r>
            <a:r>
              <a:rPr lang="en-US" sz="2658" b="1" baseline="30000">
                <a:solidFill>
                  <a:schemeClr val="tx2"/>
                </a:solidFill>
              </a:rPr>
              <a:t>th</a:t>
            </a:r>
            <a:r>
              <a:rPr lang="en-US" sz="2658" b="1">
                <a:solidFill>
                  <a:schemeClr val="tx2"/>
                </a:solidFill>
              </a:rPr>
              <a:t> largest</a:t>
            </a:r>
          </a:p>
          <a:p>
            <a:r>
              <a:rPr lang="en-US" sz="1688">
                <a:solidFill>
                  <a:schemeClr val="tx2"/>
                </a:solidFill>
              </a:rPr>
              <a:t> property/casualty   </a:t>
            </a:r>
            <a:br>
              <a:rPr lang="en-US" sz="1688">
                <a:solidFill>
                  <a:schemeClr val="tx2"/>
                </a:solidFill>
              </a:rPr>
            </a:br>
            <a:r>
              <a:rPr lang="en-US" sz="1688">
                <a:solidFill>
                  <a:schemeClr val="tx2"/>
                </a:solidFill>
              </a:rPr>
              <a:t> insurance group</a:t>
            </a:r>
            <a:r>
              <a:rPr lang="en-US" sz="1034" baseline="50000">
                <a:solidFill>
                  <a:schemeClr val="tx2"/>
                </a:solidFill>
              </a:rPr>
              <a:t>1</a:t>
            </a:r>
          </a:p>
        </p:txBody>
      </p:sp>
      <p:sp>
        <p:nvSpPr>
          <p:cNvPr id="2" name="Round Single Corner Rectangle 1">
            <a:extLst>
              <a:ext uri="{FF2B5EF4-FFF2-40B4-BE49-F238E27FC236}">
                <a16:creationId xmlns:a16="http://schemas.microsoft.com/office/drawing/2014/main" id="{AFA49829-B0D1-F601-EB3C-1CD2472806E7}"/>
              </a:ext>
            </a:extLst>
          </p:cNvPr>
          <p:cNvSpPr/>
          <p:nvPr/>
        </p:nvSpPr>
        <p:spPr>
          <a:xfrm flipV="1">
            <a:off x="1729392" y="2552324"/>
            <a:ext cx="4140568" cy="2777114"/>
          </a:xfrm>
          <a:prstGeom prst="round1Rect">
            <a:avLst>
              <a:gd name="adj" fmla="val 38406"/>
            </a:avLst>
          </a:prstGeom>
          <a:solidFill>
            <a:srgbClr val="E2E2D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3" name="Text Placeholder 2">
            <a:extLst>
              <a:ext uri="{FF2B5EF4-FFF2-40B4-BE49-F238E27FC236}">
                <a16:creationId xmlns:a16="http://schemas.microsoft.com/office/drawing/2014/main" id="{26082EFB-7586-FDA9-6532-258289D0F60B}"/>
              </a:ext>
            </a:extLst>
          </p:cNvPr>
          <p:cNvSpPr>
            <a:spLocks noGrp="1"/>
          </p:cNvSpPr>
          <p:nvPr>
            <p:ph type="body" sz="quarter" idx="13"/>
          </p:nvPr>
        </p:nvSpPr>
        <p:spPr>
          <a:xfrm>
            <a:off x="1949387" y="630897"/>
            <a:ext cx="1032719" cy="427860"/>
          </a:xfrm>
        </p:spPr>
        <p:txBody>
          <a:bodyPr/>
          <a:lstStyle/>
          <a:p>
            <a:r>
              <a:rPr lang="en-US" b="1" dirty="0">
                <a:solidFill>
                  <a:schemeClr val="accent1"/>
                </a:solidFill>
              </a:rPr>
              <a:t>THE PROBLEM</a:t>
            </a:r>
          </a:p>
          <a:p>
            <a:endParaRPr lang="en-US" dirty="0"/>
          </a:p>
        </p:txBody>
      </p:sp>
      <p:grpSp>
        <p:nvGrpSpPr>
          <p:cNvPr id="37" name="Group 36">
            <a:extLst>
              <a:ext uri="{FF2B5EF4-FFF2-40B4-BE49-F238E27FC236}">
                <a16:creationId xmlns:a16="http://schemas.microsoft.com/office/drawing/2014/main" id="{B788C891-F45F-CBAA-22BC-54D15AD6D189}"/>
              </a:ext>
            </a:extLst>
          </p:cNvPr>
          <p:cNvGrpSpPr/>
          <p:nvPr/>
        </p:nvGrpSpPr>
        <p:grpSpPr>
          <a:xfrm>
            <a:off x="2100445" y="2209032"/>
            <a:ext cx="4084916" cy="2784361"/>
            <a:chOff x="4175053" y="1922370"/>
            <a:chExt cx="15500984" cy="11672969"/>
          </a:xfrm>
        </p:grpSpPr>
        <p:graphicFrame>
          <p:nvGraphicFramePr>
            <p:cNvPr id="40" name="Chart 39">
              <a:extLst>
                <a:ext uri="{FF2B5EF4-FFF2-40B4-BE49-F238E27FC236}">
                  <a16:creationId xmlns:a16="http://schemas.microsoft.com/office/drawing/2014/main" id="{212A47B2-9F7D-7483-2212-9D68BB9A154B}"/>
                </a:ext>
              </a:extLst>
            </p:cNvPr>
            <p:cNvGraphicFramePr/>
            <p:nvPr/>
          </p:nvGraphicFramePr>
          <p:xfrm>
            <a:off x="4175053" y="1922370"/>
            <a:ext cx="15500984" cy="11672969"/>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a:extLst>
                <a:ext uri="{FF2B5EF4-FFF2-40B4-BE49-F238E27FC236}">
                  <a16:creationId xmlns:a16="http://schemas.microsoft.com/office/drawing/2014/main" id="{BECC5CAD-D325-E91A-7EC1-475EF6176484}"/>
                </a:ext>
              </a:extLst>
            </p:cNvPr>
            <p:cNvSpPr txBox="1"/>
            <p:nvPr/>
          </p:nvSpPr>
          <p:spPr>
            <a:xfrm>
              <a:off x="15696596" y="12545801"/>
              <a:ext cx="3253995" cy="958585"/>
            </a:xfrm>
            <a:prstGeom prst="rect">
              <a:avLst/>
            </a:prstGeom>
            <a:noFill/>
          </p:spPr>
          <p:txBody>
            <a:bodyPr wrap="square" rtlCol="0">
              <a:spAutoFit/>
            </a:bodyPr>
            <a:lstStyle/>
            <a:p>
              <a:pPr algn="ctr"/>
              <a:r>
                <a:rPr lang="en-US" sz="886" dirty="0">
                  <a:latin typeface="Calibri Light" panose="020F0302020204030204" pitchFamily="34" charset="0"/>
                  <a:cs typeface="Calibri Light" panose="020F0302020204030204" pitchFamily="34" charset="0"/>
                </a:rPr>
                <a:t>Expected</a:t>
              </a:r>
            </a:p>
          </p:txBody>
        </p:sp>
      </p:grpSp>
      <p:grpSp>
        <p:nvGrpSpPr>
          <p:cNvPr id="8" name="Group 7">
            <a:extLst>
              <a:ext uri="{FF2B5EF4-FFF2-40B4-BE49-F238E27FC236}">
                <a16:creationId xmlns:a16="http://schemas.microsoft.com/office/drawing/2014/main" id="{6F53F289-E87B-2383-1C76-06CCBAEDDD22}"/>
              </a:ext>
            </a:extLst>
          </p:cNvPr>
          <p:cNvGrpSpPr/>
          <p:nvPr/>
        </p:nvGrpSpPr>
        <p:grpSpPr>
          <a:xfrm>
            <a:off x="7629678" y="2277363"/>
            <a:ext cx="1186285" cy="2303274"/>
            <a:chOff x="7775183" y="2404509"/>
            <a:chExt cx="1801452" cy="3270908"/>
          </a:xfrm>
        </p:grpSpPr>
        <p:cxnSp>
          <p:nvCxnSpPr>
            <p:cNvPr id="27" name="Straight Connector 26">
              <a:extLst>
                <a:ext uri="{FF2B5EF4-FFF2-40B4-BE49-F238E27FC236}">
                  <a16:creationId xmlns:a16="http://schemas.microsoft.com/office/drawing/2014/main" id="{D600DFB0-90BD-8968-5F65-7A68FE744FA6}"/>
                </a:ext>
              </a:extLst>
            </p:cNvPr>
            <p:cNvCxnSpPr>
              <a:cxnSpLocks/>
            </p:cNvCxnSpPr>
            <p:nvPr/>
          </p:nvCxnSpPr>
          <p:spPr>
            <a:xfrm>
              <a:off x="7775183" y="2404509"/>
              <a:ext cx="0" cy="327090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D1E116A-FD43-1738-D307-71843D0C5DB2}"/>
                </a:ext>
              </a:extLst>
            </p:cNvPr>
            <p:cNvGrpSpPr/>
            <p:nvPr/>
          </p:nvGrpSpPr>
          <p:grpSpPr>
            <a:xfrm>
              <a:off x="8043266" y="2697589"/>
              <a:ext cx="1533369" cy="2133939"/>
              <a:chOff x="8043266" y="2697589"/>
              <a:chExt cx="1533369" cy="2133939"/>
            </a:xfrm>
          </p:grpSpPr>
          <p:sp>
            <p:nvSpPr>
              <p:cNvPr id="12" name="TextBox 11">
                <a:extLst>
                  <a:ext uri="{FF2B5EF4-FFF2-40B4-BE49-F238E27FC236}">
                    <a16:creationId xmlns:a16="http://schemas.microsoft.com/office/drawing/2014/main" id="{F8B8DA30-B1C6-4DC8-EC50-3F41D7334A9C}"/>
                  </a:ext>
                </a:extLst>
              </p:cNvPr>
              <p:cNvSpPr txBox="1"/>
              <p:nvPr/>
            </p:nvSpPr>
            <p:spPr>
              <a:xfrm>
                <a:off x="8043266" y="2697589"/>
                <a:ext cx="1533369" cy="2133939"/>
              </a:xfrm>
              <a:prstGeom prst="rect">
                <a:avLst/>
              </a:prstGeom>
              <a:noFill/>
            </p:spPr>
            <p:txBody>
              <a:bodyPr wrap="square" lIns="0" rIns="0" rtlCol="0">
                <a:spAutoFit/>
              </a:bodyPr>
              <a:lstStyle/>
              <a:p>
                <a:pPr>
                  <a:spcAft>
                    <a:spcPts val="1329"/>
                  </a:spcAft>
                </a:pPr>
                <a:r>
                  <a:rPr lang="en-US" sz="1688" b="1" dirty="0">
                    <a:solidFill>
                      <a:srgbClr val="242E59"/>
                    </a:solidFill>
                  </a:rPr>
                  <a:t>Present</a:t>
                </a:r>
              </a:p>
              <a:p>
                <a:pPr>
                  <a:lnSpc>
                    <a:spcPct val="110000"/>
                  </a:lnSpc>
                </a:pPr>
                <a:r>
                  <a:rPr lang="en-US" sz="1181" dirty="0">
                    <a:solidFill>
                      <a:schemeClr val="tx2"/>
                    </a:solidFill>
                  </a:rPr>
                  <a:t>The FDA is set to approve 5-10 new therapies per year.</a:t>
                </a:r>
                <a:endParaRPr lang="en-US" sz="1181" dirty="0"/>
              </a:p>
            </p:txBody>
          </p:sp>
          <p:cxnSp>
            <p:nvCxnSpPr>
              <p:cNvPr id="22" name="Straight Connector 21">
                <a:extLst>
                  <a:ext uri="{FF2B5EF4-FFF2-40B4-BE49-F238E27FC236}">
                    <a16:creationId xmlns:a16="http://schemas.microsoft.com/office/drawing/2014/main" id="{753125E6-33D0-2D4A-1F69-E5E7EAF3D40F}"/>
                  </a:ext>
                </a:extLst>
              </p:cNvPr>
              <p:cNvCxnSpPr>
                <a:cxnSpLocks/>
              </p:cNvCxnSpPr>
              <p:nvPr/>
            </p:nvCxnSpPr>
            <p:spPr>
              <a:xfrm>
                <a:off x="8115677" y="3120780"/>
                <a:ext cx="61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6" name="Title 5">
            <a:extLst>
              <a:ext uri="{FF2B5EF4-FFF2-40B4-BE49-F238E27FC236}">
                <a16:creationId xmlns:a16="http://schemas.microsoft.com/office/drawing/2014/main" id="{F591E892-C2DB-57CA-0114-085E23F86F4E}"/>
              </a:ext>
            </a:extLst>
          </p:cNvPr>
          <p:cNvSpPr txBox="1">
            <a:spLocks/>
          </p:cNvSpPr>
          <p:nvPr/>
        </p:nvSpPr>
        <p:spPr>
          <a:xfrm>
            <a:off x="1948917" y="910816"/>
            <a:ext cx="7763470" cy="518036"/>
          </a:xfrm>
          <a:prstGeom prst="rect">
            <a:avLst/>
          </a:prstGeom>
          <a:noFill/>
        </p:spPr>
        <p:txBody>
          <a:bodyPr vert="horz" wrap="square" lIns="0" tIns="33755" rIns="0" bIns="33755" rtlCol="0" anchor="t">
            <a:spAutoFit/>
          </a:bodyPr>
          <a:lstStyle>
            <a:lvl1pPr algn="l" defTabSz="914400" rtl="0" eaLnBrk="1" latinLnBrk="0" hangingPunct="1">
              <a:lnSpc>
                <a:spcPct val="90000"/>
              </a:lnSpc>
              <a:spcBef>
                <a:spcPct val="0"/>
              </a:spcBef>
              <a:buNone/>
              <a:defRPr lang="en-US" sz="4400" kern="1200" dirty="0">
                <a:solidFill>
                  <a:srgbClr val="414745"/>
                </a:solidFill>
                <a:latin typeface="+mj-lt"/>
                <a:ea typeface="+mn-ea"/>
                <a:cs typeface="+mn-cs"/>
              </a:defRPr>
            </a:lvl1pPr>
          </a:lstStyle>
          <a:p>
            <a:r>
              <a:rPr lang="en-US" sz="3248" dirty="0"/>
              <a:t>Cell and Gene Therapy by the Numbers</a:t>
            </a:r>
          </a:p>
        </p:txBody>
      </p:sp>
      <p:grpSp>
        <p:nvGrpSpPr>
          <p:cNvPr id="4" name="Group 3">
            <a:extLst>
              <a:ext uri="{FF2B5EF4-FFF2-40B4-BE49-F238E27FC236}">
                <a16:creationId xmlns:a16="http://schemas.microsoft.com/office/drawing/2014/main" id="{1D4AB02D-A865-5B07-C195-80954A72479E}"/>
              </a:ext>
            </a:extLst>
          </p:cNvPr>
          <p:cNvGrpSpPr/>
          <p:nvPr/>
        </p:nvGrpSpPr>
        <p:grpSpPr>
          <a:xfrm>
            <a:off x="6414510" y="2478981"/>
            <a:ext cx="993158" cy="2102242"/>
            <a:chOff x="6129242" y="2697589"/>
            <a:chExt cx="1508174" cy="2985418"/>
          </a:xfrm>
        </p:grpSpPr>
        <p:sp>
          <p:nvSpPr>
            <p:cNvPr id="14" name="TextBox 13">
              <a:extLst>
                <a:ext uri="{FF2B5EF4-FFF2-40B4-BE49-F238E27FC236}">
                  <a16:creationId xmlns:a16="http://schemas.microsoft.com/office/drawing/2014/main" id="{13C4C6F1-A9BF-3C9D-B17B-F4FBA2ABFB6E}"/>
                </a:ext>
              </a:extLst>
            </p:cNvPr>
            <p:cNvSpPr txBox="1"/>
            <p:nvPr/>
          </p:nvSpPr>
          <p:spPr>
            <a:xfrm>
              <a:off x="6132448" y="2697589"/>
              <a:ext cx="1504968" cy="2985418"/>
            </a:xfrm>
            <a:prstGeom prst="rect">
              <a:avLst/>
            </a:prstGeom>
            <a:noFill/>
          </p:spPr>
          <p:txBody>
            <a:bodyPr wrap="square" lIns="0" rIns="0" rtlCol="0">
              <a:spAutoFit/>
            </a:bodyPr>
            <a:lstStyle/>
            <a:p>
              <a:pPr>
                <a:spcAft>
                  <a:spcPts val="1329"/>
                </a:spcAft>
              </a:pPr>
              <a:r>
                <a:rPr lang="en-US" sz="1688" b="1" dirty="0">
                  <a:solidFill>
                    <a:srgbClr val="242E59"/>
                  </a:solidFill>
                </a:rPr>
                <a:t>Past</a:t>
              </a:r>
            </a:p>
            <a:p>
              <a:pPr>
                <a:lnSpc>
                  <a:spcPct val="110000"/>
                </a:lnSpc>
              </a:pPr>
              <a:r>
                <a:rPr lang="en-US" sz="1181" dirty="0">
                  <a:solidFill>
                    <a:schemeClr val="tx2"/>
                  </a:solidFill>
                </a:rPr>
                <a:t>The first therapy was approved in 2017. At the end of 2022, there were 18 approved therapies.</a:t>
              </a:r>
              <a:endParaRPr lang="en-US" sz="1181" dirty="0"/>
            </a:p>
          </p:txBody>
        </p:sp>
        <p:cxnSp>
          <p:nvCxnSpPr>
            <p:cNvPr id="15" name="Straight Connector 14">
              <a:extLst>
                <a:ext uri="{FF2B5EF4-FFF2-40B4-BE49-F238E27FC236}">
                  <a16:creationId xmlns:a16="http://schemas.microsoft.com/office/drawing/2014/main" id="{C4B8B4B6-A99E-AA29-7DB9-B402DE71FD0C}"/>
                </a:ext>
              </a:extLst>
            </p:cNvPr>
            <p:cNvCxnSpPr>
              <a:cxnSpLocks/>
            </p:cNvCxnSpPr>
            <p:nvPr/>
          </p:nvCxnSpPr>
          <p:spPr>
            <a:xfrm>
              <a:off x="6129242" y="3120780"/>
              <a:ext cx="61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2382CC6-DD33-CBA7-55B2-611A8EDDCFCA}"/>
              </a:ext>
            </a:extLst>
          </p:cNvPr>
          <p:cNvGrpSpPr/>
          <p:nvPr/>
        </p:nvGrpSpPr>
        <p:grpSpPr>
          <a:xfrm>
            <a:off x="9123817" y="2300317"/>
            <a:ext cx="1186283" cy="2908208"/>
            <a:chOff x="9798991" y="2404509"/>
            <a:chExt cx="1801449" cy="4129981"/>
          </a:xfrm>
        </p:grpSpPr>
        <p:cxnSp>
          <p:nvCxnSpPr>
            <p:cNvPr id="48" name="Straight Connector 47">
              <a:extLst>
                <a:ext uri="{FF2B5EF4-FFF2-40B4-BE49-F238E27FC236}">
                  <a16:creationId xmlns:a16="http://schemas.microsoft.com/office/drawing/2014/main" id="{2A53AD85-2A7D-4DC4-E26F-F9B4E3D79B75}"/>
                </a:ext>
              </a:extLst>
            </p:cNvPr>
            <p:cNvCxnSpPr>
              <a:cxnSpLocks/>
            </p:cNvCxnSpPr>
            <p:nvPr/>
          </p:nvCxnSpPr>
          <p:spPr>
            <a:xfrm>
              <a:off x="9798991" y="2404509"/>
              <a:ext cx="0" cy="327090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6B8205B-399F-BAE2-964C-55ABBE09509E}"/>
                </a:ext>
              </a:extLst>
            </p:cNvPr>
            <p:cNvGrpSpPr/>
            <p:nvPr/>
          </p:nvGrpSpPr>
          <p:grpSpPr>
            <a:xfrm>
              <a:off x="10119848" y="2697589"/>
              <a:ext cx="1480592" cy="3836901"/>
              <a:chOff x="10119848" y="2697589"/>
              <a:chExt cx="1480592" cy="3836901"/>
            </a:xfrm>
          </p:grpSpPr>
          <p:cxnSp>
            <p:nvCxnSpPr>
              <p:cNvPr id="41" name="Straight Connector 40">
                <a:extLst>
                  <a:ext uri="{FF2B5EF4-FFF2-40B4-BE49-F238E27FC236}">
                    <a16:creationId xmlns:a16="http://schemas.microsoft.com/office/drawing/2014/main" id="{B848CD43-BE1E-0ABA-4BFE-29ED55230764}"/>
                  </a:ext>
                </a:extLst>
              </p:cNvPr>
              <p:cNvCxnSpPr>
                <a:cxnSpLocks/>
              </p:cNvCxnSpPr>
              <p:nvPr/>
            </p:nvCxnSpPr>
            <p:spPr>
              <a:xfrm>
                <a:off x="10119848" y="3120780"/>
                <a:ext cx="612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1395BC6-7A56-66AD-9D0F-282C76AB56E6}"/>
                  </a:ext>
                </a:extLst>
              </p:cNvPr>
              <p:cNvSpPr txBox="1"/>
              <p:nvPr/>
            </p:nvSpPr>
            <p:spPr>
              <a:xfrm>
                <a:off x="10119848" y="2697589"/>
                <a:ext cx="1480592" cy="3836901"/>
              </a:xfrm>
              <a:prstGeom prst="rect">
                <a:avLst/>
              </a:prstGeom>
              <a:noFill/>
            </p:spPr>
            <p:txBody>
              <a:bodyPr wrap="square" lIns="0" rIns="0" rtlCol="0">
                <a:spAutoFit/>
              </a:bodyPr>
              <a:lstStyle/>
              <a:p>
                <a:pPr>
                  <a:spcAft>
                    <a:spcPts val="1329"/>
                  </a:spcAft>
                </a:pPr>
                <a:r>
                  <a:rPr lang="en-US" sz="1688" b="1" dirty="0">
                    <a:solidFill>
                      <a:srgbClr val="242E59"/>
                    </a:solidFill>
                  </a:rPr>
                  <a:t>Future</a:t>
                </a:r>
              </a:p>
              <a:p>
                <a:pPr>
                  <a:lnSpc>
                    <a:spcPct val="110000"/>
                  </a:lnSpc>
                </a:pPr>
                <a:r>
                  <a:rPr lang="en-US" sz="1181" dirty="0">
                    <a:solidFill>
                      <a:schemeClr val="tx2"/>
                    </a:solidFill>
                  </a:rPr>
                  <a:t>There are 1,500+ ongoing clinical trials for cell and gene therapies registered with ClinicalTrials.gov. </a:t>
                </a:r>
                <a:endParaRPr lang="en-US" sz="1181" dirty="0"/>
              </a:p>
            </p:txBody>
          </p:sp>
        </p:grpSp>
      </p:grpSp>
    </p:spTree>
    <p:extLst>
      <p:ext uri="{BB962C8B-B14F-4D97-AF65-F5344CB8AC3E}">
        <p14:creationId xmlns:p14="http://schemas.microsoft.com/office/powerpoint/2010/main" val="412639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095B3754-685E-48EA-81E8-975C3C6F57AB}"/>
              </a:ext>
            </a:extLst>
          </p:cNvPr>
          <p:cNvSpPr txBox="1"/>
          <p:nvPr/>
        </p:nvSpPr>
        <p:spPr>
          <a:xfrm>
            <a:off x="1948916" y="5434755"/>
            <a:ext cx="6037320" cy="501676"/>
          </a:xfrm>
          <a:prstGeom prst="rect">
            <a:avLst/>
          </a:prstGeom>
          <a:noFill/>
        </p:spPr>
        <p:txBody>
          <a:bodyPr wrap="square" lIns="0" rIns="0" rtlCol="0">
            <a:spAutoFit/>
          </a:bodyPr>
          <a:lstStyle/>
          <a:p>
            <a:r>
              <a:rPr lang="en-US" sz="665" dirty="0">
                <a:solidFill>
                  <a:srgbClr val="99A2AC"/>
                </a:solidFill>
              </a:rPr>
              <a:t>Source: Emerging Therapy Solutions, internal data used with permission, https://emergingtherapies.com/ and Reuters, US FDA approves </a:t>
            </a:r>
            <a:br>
              <a:rPr lang="en-US" sz="665" dirty="0">
                <a:solidFill>
                  <a:srgbClr val="99A2AC"/>
                </a:solidFill>
              </a:rPr>
            </a:br>
            <a:r>
              <a:rPr lang="en-US" sz="665" dirty="0">
                <a:solidFill>
                  <a:srgbClr val="99A2AC"/>
                </a:solidFill>
              </a:rPr>
              <a:t>two gene therapies for sickle cell disease, December 2023, https://www.reuters.com/business/healthcare-pharmaceuticals/us-approves-two-gene-therapies-sickle-cell-disease-2023-12-08/#:~:text=The%20Vertex%2DCRISPR%20therapy%20has,be%20available%20in%20early%202024.  </a:t>
            </a:r>
          </a:p>
          <a:p>
            <a:endParaRPr lang="en-US" sz="665" dirty="0">
              <a:solidFill>
                <a:srgbClr val="99A2AC"/>
              </a:solidFill>
            </a:endParaRPr>
          </a:p>
        </p:txBody>
      </p:sp>
      <p:sp>
        <p:nvSpPr>
          <p:cNvPr id="29" name="TextBox 28" hidden="1">
            <a:extLst>
              <a:ext uri="{FF2B5EF4-FFF2-40B4-BE49-F238E27FC236}">
                <a16:creationId xmlns:a16="http://schemas.microsoft.com/office/drawing/2014/main" id="{093A7499-81DE-4B04-8A61-281035B9DE91}"/>
              </a:ext>
            </a:extLst>
          </p:cNvPr>
          <p:cNvSpPr txBox="1"/>
          <p:nvPr/>
        </p:nvSpPr>
        <p:spPr>
          <a:xfrm>
            <a:off x="5877727" y="-1376955"/>
            <a:ext cx="1867946" cy="1429879"/>
          </a:xfrm>
          <a:prstGeom prst="rect">
            <a:avLst/>
          </a:prstGeom>
          <a:noFill/>
        </p:spPr>
        <p:txBody>
          <a:bodyPr wrap="square" lIns="0" rtlCol="0">
            <a:spAutoFit/>
          </a:bodyPr>
          <a:lstStyle/>
          <a:p>
            <a:r>
              <a:rPr lang="en-US" sz="2658" b="1">
                <a:solidFill>
                  <a:schemeClr val="tx2"/>
                </a:solidFill>
              </a:rPr>
              <a:t>13</a:t>
            </a:r>
            <a:r>
              <a:rPr lang="en-US" sz="2658" b="1" baseline="30000">
                <a:solidFill>
                  <a:schemeClr val="tx2"/>
                </a:solidFill>
              </a:rPr>
              <a:t>th</a:t>
            </a:r>
            <a:r>
              <a:rPr lang="en-US" sz="2658" b="1">
                <a:solidFill>
                  <a:schemeClr val="tx2"/>
                </a:solidFill>
              </a:rPr>
              <a:t> largest</a:t>
            </a:r>
          </a:p>
          <a:p>
            <a:r>
              <a:rPr lang="en-US" sz="1688">
                <a:solidFill>
                  <a:schemeClr val="tx2"/>
                </a:solidFill>
              </a:rPr>
              <a:t> property/casualty   </a:t>
            </a:r>
            <a:br>
              <a:rPr lang="en-US" sz="1688">
                <a:solidFill>
                  <a:schemeClr val="tx2"/>
                </a:solidFill>
              </a:rPr>
            </a:br>
            <a:r>
              <a:rPr lang="en-US" sz="1688">
                <a:solidFill>
                  <a:schemeClr val="tx2"/>
                </a:solidFill>
              </a:rPr>
              <a:t> insurance group</a:t>
            </a:r>
            <a:r>
              <a:rPr lang="en-US" sz="1034" baseline="50000">
                <a:solidFill>
                  <a:schemeClr val="tx2"/>
                </a:solidFill>
              </a:rPr>
              <a:t>1</a:t>
            </a:r>
          </a:p>
        </p:txBody>
      </p:sp>
      <p:sp>
        <p:nvSpPr>
          <p:cNvPr id="2" name="Round Single Corner Rectangle 1">
            <a:extLst>
              <a:ext uri="{FF2B5EF4-FFF2-40B4-BE49-F238E27FC236}">
                <a16:creationId xmlns:a16="http://schemas.microsoft.com/office/drawing/2014/main" id="{AFA49829-B0D1-F601-EB3C-1CD2472806E7}"/>
              </a:ext>
            </a:extLst>
          </p:cNvPr>
          <p:cNvSpPr/>
          <p:nvPr/>
        </p:nvSpPr>
        <p:spPr>
          <a:xfrm flipV="1">
            <a:off x="1949387" y="4543119"/>
            <a:ext cx="8319278" cy="667348"/>
          </a:xfrm>
          <a:prstGeom prst="round1Rect">
            <a:avLst>
              <a:gd name="adj" fmla="val 38406"/>
            </a:avLst>
          </a:prstGeom>
          <a:solidFill>
            <a:srgbClr val="E2E2D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3" name="Text Placeholder 2">
            <a:extLst>
              <a:ext uri="{FF2B5EF4-FFF2-40B4-BE49-F238E27FC236}">
                <a16:creationId xmlns:a16="http://schemas.microsoft.com/office/drawing/2014/main" id="{26082EFB-7586-FDA9-6532-258289D0F60B}"/>
              </a:ext>
            </a:extLst>
          </p:cNvPr>
          <p:cNvSpPr>
            <a:spLocks noGrp="1"/>
          </p:cNvSpPr>
          <p:nvPr>
            <p:ph type="body" sz="quarter" idx="13"/>
          </p:nvPr>
        </p:nvSpPr>
        <p:spPr>
          <a:xfrm>
            <a:off x="1949387" y="650632"/>
            <a:ext cx="1032719" cy="427860"/>
          </a:xfrm>
        </p:spPr>
        <p:txBody>
          <a:bodyPr/>
          <a:lstStyle/>
          <a:p>
            <a:r>
              <a:rPr lang="en-US" b="1" dirty="0">
                <a:solidFill>
                  <a:schemeClr val="accent1"/>
                </a:solidFill>
              </a:rPr>
              <a:t>THE PROBLEM</a:t>
            </a:r>
          </a:p>
          <a:p>
            <a:endParaRPr lang="en-US" dirty="0"/>
          </a:p>
        </p:txBody>
      </p:sp>
      <p:sp>
        <p:nvSpPr>
          <p:cNvPr id="12" name="TextBox 11">
            <a:extLst>
              <a:ext uri="{FF2B5EF4-FFF2-40B4-BE49-F238E27FC236}">
                <a16:creationId xmlns:a16="http://schemas.microsoft.com/office/drawing/2014/main" id="{F8B8DA30-B1C6-4DC8-EC50-3F41D7334A9C}"/>
              </a:ext>
            </a:extLst>
          </p:cNvPr>
          <p:cNvSpPr txBox="1"/>
          <p:nvPr/>
        </p:nvSpPr>
        <p:spPr>
          <a:xfrm>
            <a:off x="2363249" y="2138319"/>
            <a:ext cx="1277017" cy="791435"/>
          </a:xfrm>
          <a:prstGeom prst="rect">
            <a:avLst/>
          </a:prstGeom>
          <a:noFill/>
        </p:spPr>
        <p:txBody>
          <a:bodyPr wrap="square" lIns="0" rIns="0" rtlCol="0">
            <a:spAutoFit/>
          </a:bodyPr>
          <a:lstStyle/>
          <a:p>
            <a:pPr algn="ctr">
              <a:spcAft>
                <a:spcPts val="1329"/>
              </a:spcAft>
            </a:pPr>
            <a:r>
              <a:rPr lang="en-US" sz="1688" b="1" dirty="0" err="1">
                <a:solidFill>
                  <a:srgbClr val="242E59"/>
                </a:solidFill>
              </a:rPr>
              <a:t>Hemgenix</a:t>
            </a:r>
            <a:endParaRPr lang="en-US" sz="1688" b="1" dirty="0">
              <a:solidFill>
                <a:srgbClr val="242E59"/>
              </a:solidFill>
            </a:endParaRPr>
          </a:p>
          <a:p>
            <a:pPr algn="ctr">
              <a:spcAft>
                <a:spcPts val="1329"/>
              </a:spcAft>
            </a:pPr>
            <a:r>
              <a:rPr lang="en-US" sz="886" dirty="0">
                <a:solidFill>
                  <a:schemeClr val="tx2"/>
                </a:solidFill>
              </a:rPr>
              <a:t>Approved 2022 </a:t>
            </a:r>
            <a:br>
              <a:rPr lang="en-US" sz="886" dirty="0">
                <a:solidFill>
                  <a:schemeClr val="tx2"/>
                </a:solidFill>
              </a:rPr>
            </a:br>
            <a:r>
              <a:rPr lang="en-US" sz="886" dirty="0">
                <a:solidFill>
                  <a:schemeClr val="tx2"/>
                </a:solidFill>
              </a:rPr>
              <a:t>for  Hemophilia B</a:t>
            </a:r>
            <a:endParaRPr lang="en-US" sz="886" dirty="0"/>
          </a:p>
        </p:txBody>
      </p:sp>
      <p:cxnSp>
        <p:nvCxnSpPr>
          <p:cNvPr id="41" name="Straight Connector 40">
            <a:extLst>
              <a:ext uri="{FF2B5EF4-FFF2-40B4-BE49-F238E27FC236}">
                <a16:creationId xmlns:a16="http://schemas.microsoft.com/office/drawing/2014/main" id="{B848CD43-BE1E-0ABA-4BFE-29ED55230764}"/>
              </a:ext>
            </a:extLst>
          </p:cNvPr>
          <p:cNvCxnSpPr>
            <a:cxnSpLocks/>
          </p:cNvCxnSpPr>
          <p:nvPr/>
        </p:nvCxnSpPr>
        <p:spPr>
          <a:xfrm>
            <a:off x="2401890" y="2509286"/>
            <a:ext cx="11997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06B7D20-E70E-48A6-8B47-377443E61AEA}"/>
              </a:ext>
            </a:extLst>
          </p:cNvPr>
          <p:cNvSpPr txBox="1"/>
          <p:nvPr/>
        </p:nvSpPr>
        <p:spPr>
          <a:xfrm>
            <a:off x="4224346" y="2138320"/>
            <a:ext cx="1184357" cy="791435"/>
          </a:xfrm>
          <a:prstGeom prst="rect">
            <a:avLst/>
          </a:prstGeom>
          <a:noFill/>
        </p:spPr>
        <p:txBody>
          <a:bodyPr wrap="square" lIns="0" rIns="0" rtlCol="0">
            <a:spAutoFit/>
          </a:bodyPr>
          <a:lstStyle/>
          <a:p>
            <a:pPr algn="ctr">
              <a:spcAft>
                <a:spcPts val="1329"/>
              </a:spcAft>
            </a:pPr>
            <a:r>
              <a:rPr lang="en-US" sz="1688" b="1" dirty="0" err="1">
                <a:solidFill>
                  <a:srgbClr val="242E59"/>
                </a:solidFill>
              </a:rPr>
              <a:t>Casgevy</a:t>
            </a:r>
            <a:endParaRPr lang="en-US" sz="1688" b="1" dirty="0">
              <a:solidFill>
                <a:srgbClr val="242E59"/>
              </a:solidFill>
            </a:endParaRPr>
          </a:p>
          <a:p>
            <a:pPr algn="ctr"/>
            <a:r>
              <a:rPr lang="en-US" sz="886" dirty="0">
                <a:solidFill>
                  <a:schemeClr val="tx2"/>
                </a:solidFill>
              </a:rPr>
              <a:t>Approved 2023 </a:t>
            </a:r>
            <a:br>
              <a:rPr lang="en-US" sz="886" dirty="0">
                <a:solidFill>
                  <a:schemeClr val="tx2"/>
                </a:solidFill>
              </a:rPr>
            </a:br>
            <a:r>
              <a:rPr lang="en-US" sz="886" dirty="0">
                <a:solidFill>
                  <a:schemeClr val="tx2"/>
                </a:solidFill>
              </a:rPr>
              <a:t>for Sickle Cell Disease</a:t>
            </a:r>
            <a:endParaRPr lang="en-US" sz="886" dirty="0"/>
          </a:p>
        </p:txBody>
      </p:sp>
      <p:cxnSp>
        <p:nvCxnSpPr>
          <p:cNvPr id="22" name="Straight Connector 21">
            <a:extLst>
              <a:ext uri="{FF2B5EF4-FFF2-40B4-BE49-F238E27FC236}">
                <a16:creationId xmlns:a16="http://schemas.microsoft.com/office/drawing/2014/main" id="{753125E6-33D0-2D4A-1F69-E5E7EAF3D40F}"/>
              </a:ext>
            </a:extLst>
          </p:cNvPr>
          <p:cNvCxnSpPr>
            <a:cxnSpLocks/>
          </p:cNvCxnSpPr>
          <p:nvPr/>
        </p:nvCxnSpPr>
        <p:spPr>
          <a:xfrm flipV="1">
            <a:off x="4298980" y="2513750"/>
            <a:ext cx="996545" cy="446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CE49D54-03C4-11B7-3309-FE19D1AB6760}"/>
              </a:ext>
            </a:extLst>
          </p:cNvPr>
          <p:cNvSpPr txBox="1"/>
          <p:nvPr/>
        </p:nvSpPr>
        <p:spPr>
          <a:xfrm>
            <a:off x="6087202" y="2138319"/>
            <a:ext cx="1514084" cy="791435"/>
          </a:xfrm>
          <a:prstGeom prst="rect">
            <a:avLst/>
          </a:prstGeom>
          <a:noFill/>
        </p:spPr>
        <p:txBody>
          <a:bodyPr wrap="square" lIns="0" rIns="0" rtlCol="0">
            <a:spAutoFit/>
          </a:bodyPr>
          <a:lstStyle/>
          <a:p>
            <a:pPr algn="ctr">
              <a:spcAft>
                <a:spcPts val="1329"/>
              </a:spcAft>
            </a:pPr>
            <a:r>
              <a:rPr lang="en-US" sz="1688" b="1" dirty="0">
                <a:solidFill>
                  <a:srgbClr val="242E59"/>
                </a:solidFill>
              </a:rPr>
              <a:t>Roctavian</a:t>
            </a:r>
          </a:p>
          <a:p>
            <a:pPr algn="ctr"/>
            <a:r>
              <a:rPr lang="en-US" sz="886" dirty="0">
                <a:solidFill>
                  <a:schemeClr val="tx2"/>
                </a:solidFill>
              </a:rPr>
              <a:t>Approved 2023 </a:t>
            </a:r>
            <a:br>
              <a:rPr lang="en-US" sz="886" dirty="0">
                <a:solidFill>
                  <a:schemeClr val="tx2"/>
                </a:solidFill>
              </a:rPr>
            </a:br>
            <a:r>
              <a:rPr lang="en-US" sz="886" dirty="0">
                <a:solidFill>
                  <a:schemeClr val="tx2"/>
                </a:solidFill>
              </a:rPr>
              <a:t>for Hemophilia A</a:t>
            </a:r>
            <a:endParaRPr lang="en-US" sz="886" dirty="0"/>
          </a:p>
        </p:txBody>
      </p:sp>
      <p:cxnSp>
        <p:nvCxnSpPr>
          <p:cNvPr id="34" name="Straight Connector 33">
            <a:extLst>
              <a:ext uri="{FF2B5EF4-FFF2-40B4-BE49-F238E27FC236}">
                <a16:creationId xmlns:a16="http://schemas.microsoft.com/office/drawing/2014/main" id="{E0B50B3D-CEB1-1099-6D30-32D95579DEA7}"/>
              </a:ext>
            </a:extLst>
          </p:cNvPr>
          <p:cNvCxnSpPr>
            <a:cxnSpLocks/>
          </p:cNvCxnSpPr>
          <p:nvPr/>
        </p:nvCxnSpPr>
        <p:spPr>
          <a:xfrm>
            <a:off x="6219231" y="2531935"/>
            <a:ext cx="12500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F591E892-C2DB-57CA-0114-085E23F86F4E}"/>
              </a:ext>
            </a:extLst>
          </p:cNvPr>
          <p:cNvSpPr txBox="1">
            <a:spLocks/>
          </p:cNvSpPr>
          <p:nvPr/>
        </p:nvSpPr>
        <p:spPr>
          <a:xfrm>
            <a:off x="1948917" y="930550"/>
            <a:ext cx="7763470" cy="518036"/>
          </a:xfrm>
          <a:prstGeom prst="rect">
            <a:avLst/>
          </a:prstGeom>
          <a:noFill/>
        </p:spPr>
        <p:txBody>
          <a:bodyPr vert="horz" wrap="square" lIns="0" tIns="33755" rIns="0" bIns="33755" rtlCol="0" anchor="t">
            <a:spAutoFit/>
          </a:bodyPr>
          <a:lstStyle>
            <a:lvl1pPr algn="l" defTabSz="914400" rtl="0" eaLnBrk="1" latinLnBrk="0" hangingPunct="1">
              <a:lnSpc>
                <a:spcPct val="90000"/>
              </a:lnSpc>
              <a:spcBef>
                <a:spcPct val="0"/>
              </a:spcBef>
              <a:buNone/>
              <a:defRPr lang="en-US" sz="4400" kern="1200" dirty="0">
                <a:solidFill>
                  <a:srgbClr val="414745"/>
                </a:solidFill>
                <a:latin typeface="+mj-lt"/>
                <a:ea typeface="+mn-ea"/>
                <a:cs typeface="+mn-cs"/>
              </a:defRPr>
            </a:lvl1pPr>
          </a:lstStyle>
          <a:p>
            <a:r>
              <a:rPr lang="en-US" sz="3248" dirty="0"/>
              <a:t>Cell and Gene Therapy by the Numbers</a:t>
            </a:r>
          </a:p>
        </p:txBody>
      </p:sp>
      <p:cxnSp>
        <p:nvCxnSpPr>
          <p:cNvPr id="10" name="Straight Connector 9">
            <a:extLst>
              <a:ext uri="{FF2B5EF4-FFF2-40B4-BE49-F238E27FC236}">
                <a16:creationId xmlns:a16="http://schemas.microsoft.com/office/drawing/2014/main" id="{D2979882-E763-17B9-BDE3-56A8654F8BE6}"/>
              </a:ext>
            </a:extLst>
          </p:cNvPr>
          <p:cNvCxnSpPr>
            <a:cxnSpLocks/>
          </p:cNvCxnSpPr>
          <p:nvPr/>
        </p:nvCxnSpPr>
        <p:spPr>
          <a:xfrm rot="5400000">
            <a:off x="2454110" y="4861573"/>
            <a:ext cx="4518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6D4547-3C0B-6457-9545-189539DA1FC8}"/>
              </a:ext>
            </a:extLst>
          </p:cNvPr>
          <p:cNvSpPr txBox="1"/>
          <p:nvPr/>
        </p:nvSpPr>
        <p:spPr>
          <a:xfrm>
            <a:off x="2816792" y="4599124"/>
            <a:ext cx="7094279" cy="611834"/>
          </a:xfrm>
          <a:prstGeom prst="rect">
            <a:avLst/>
          </a:prstGeom>
          <a:noFill/>
        </p:spPr>
        <p:txBody>
          <a:bodyPr wrap="square">
            <a:spAutoFit/>
          </a:bodyPr>
          <a:lstStyle/>
          <a:p>
            <a:r>
              <a:rPr lang="en-US" sz="1688" b="1" dirty="0">
                <a:solidFill>
                  <a:srgbClr val="242E59"/>
                </a:solidFill>
              </a:rPr>
              <a:t>As more therapies come to market, the risk of a high-dollar claim increases. </a:t>
            </a:r>
            <a:endParaRPr lang="en-US" sz="1688" dirty="0"/>
          </a:p>
        </p:txBody>
      </p:sp>
      <p:sp>
        <p:nvSpPr>
          <p:cNvPr id="15" name="TextBox 14">
            <a:extLst>
              <a:ext uri="{FF2B5EF4-FFF2-40B4-BE49-F238E27FC236}">
                <a16:creationId xmlns:a16="http://schemas.microsoft.com/office/drawing/2014/main" id="{86D7CC46-6E59-D1CC-D117-BB2AADAC1D08}"/>
              </a:ext>
            </a:extLst>
          </p:cNvPr>
          <p:cNvSpPr txBox="1"/>
          <p:nvPr/>
        </p:nvSpPr>
        <p:spPr>
          <a:xfrm>
            <a:off x="7988604" y="2150180"/>
            <a:ext cx="1063123" cy="927754"/>
          </a:xfrm>
          <a:prstGeom prst="rect">
            <a:avLst/>
          </a:prstGeom>
          <a:noFill/>
        </p:spPr>
        <p:txBody>
          <a:bodyPr wrap="square" lIns="0" rIns="0" rtlCol="0">
            <a:spAutoFit/>
          </a:bodyPr>
          <a:lstStyle/>
          <a:p>
            <a:pPr>
              <a:spcAft>
                <a:spcPts val="1329"/>
              </a:spcAft>
            </a:pPr>
            <a:r>
              <a:rPr lang="en-US" sz="1688" b="1" dirty="0" err="1">
                <a:solidFill>
                  <a:srgbClr val="242E59"/>
                </a:solidFill>
              </a:rPr>
              <a:t>Elevidys</a:t>
            </a:r>
            <a:endParaRPr lang="en-US" sz="1688" b="1" dirty="0">
              <a:solidFill>
                <a:srgbClr val="242E59"/>
              </a:solidFill>
            </a:endParaRPr>
          </a:p>
          <a:p>
            <a:pPr algn="ctr"/>
            <a:r>
              <a:rPr lang="en-US" sz="886" dirty="0">
                <a:solidFill>
                  <a:schemeClr val="tx2"/>
                </a:solidFill>
              </a:rPr>
              <a:t>Approved 2023 </a:t>
            </a:r>
            <a:br>
              <a:rPr lang="en-US" sz="886" dirty="0">
                <a:solidFill>
                  <a:schemeClr val="tx2"/>
                </a:solidFill>
              </a:rPr>
            </a:br>
            <a:r>
              <a:rPr lang="en-US" sz="886" dirty="0">
                <a:solidFill>
                  <a:schemeClr val="tx2"/>
                </a:solidFill>
              </a:rPr>
              <a:t>for Duchenne Muscular Dystrophy</a:t>
            </a:r>
            <a:endParaRPr lang="en-US" sz="886" dirty="0"/>
          </a:p>
        </p:txBody>
      </p:sp>
      <p:cxnSp>
        <p:nvCxnSpPr>
          <p:cNvPr id="16" name="Straight Connector 15">
            <a:extLst>
              <a:ext uri="{FF2B5EF4-FFF2-40B4-BE49-F238E27FC236}">
                <a16:creationId xmlns:a16="http://schemas.microsoft.com/office/drawing/2014/main" id="{5FFD2471-56F0-58FC-341E-74A73FFF48F9}"/>
              </a:ext>
            </a:extLst>
          </p:cNvPr>
          <p:cNvCxnSpPr>
            <a:cxnSpLocks/>
          </p:cNvCxnSpPr>
          <p:nvPr/>
        </p:nvCxnSpPr>
        <p:spPr>
          <a:xfrm>
            <a:off x="7905869" y="2531935"/>
            <a:ext cx="11458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6C6D43A-7932-40C8-6E63-CF4173E89581}"/>
              </a:ext>
            </a:extLst>
          </p:cNvPr>
          <p:cNvGrpSpPr/>
          <p:nvPr/>
        </p:nvGrpSpPr>
        <p:grpSpPr>
          <a:xfrm>
            <a:off x="2363248" y="3349163"/>
            <a:ext cx="6820686" cy="816232"/>
            <a:chOff x="1540071" y="3336991"/>
            <a:chExt cx="7803132" cy="874586"/>
          </a:xfrm>
        </p:grpSpPr>
        <p:sp>
          <p:nvSpPr>
            <p:cNvPr id="9" name="TextBox 8">
              <a:extLst>
                <a:ext uri="{FF2B5EF4-FFF2-40B4-BE49-F238E27FC236}">
                  <a16:creationId xmlns:a16="http://schemas.microsoft.com/office/drawing/2014/main" id="{799F279F-1E09-170C-B05D-AD8F9549A1E3}"/>
                </a:ext>
              </a:extLst>
            </p:cNvPr>
            <p:cNvSpPr txBox="1"/>
            <p:nvPr/>
          </p:nvSpPr>
          <p:spPr>
            <a:xfrm>
              <a:off x="1540071" y="3336991"/>
              <a:ext cx="1460957" cy="829604"/>
            </a:xfrm>
            <a:prstGeom prst="rect">
              <a:avLst/>
            </a:prstGeom>
            <a:noFill/>
          </p:spPr>
          <p:txBody>
            <a:bodyPr wrap="square" lIns="0" rtlCol="0">
              <a:spAutoFit/>
            </a:bodyPr>
            <a:lstStyle/>
            <a:p>
              <a:pPr algn="ctr" defTabSz="675084">
                <a:defRPr/>
              </a:pPr>
              <a:r>
                <a:rPr lang="en-US" sz="2363" b="1" spc="-74" dirty="0">
                  <a:solidFill>
                    <a:srgbClr val="242E59"/>
                  </a:solidFill>
                  <a:latin typeface="Calibri" panose="020F0502020204030204"/>
                </a:rPr>
                <a:t>$3.5 mil. </a:t>
              </a:r>
            </a:p>
            <a:p>
              <a:pPr algn="ctr"/>
              <a:r>
                <a:rPr lang="en-US" sz="1034" b="1" dirty="0">
                  <a:solidFill>
                    <a:schemeClr val="tx2"/>
                  </a:solidFill>
                </a:rPr>
                <a:t>Estimated cost</a:t>
              </a:r>
              <a:br>
                <a:rPr lang="en-US" sz="1034" b="1" dirty="0">
                  <a:solidFill>
                    <a:schemeClr val="tx2"/>
                  </a:solidFill>
                </a:rPr>
              </a:br>
              <a:r>
                <a:rPr lang="en-US" sz="1034" b="1" dirty="0">
                  <a:solidFill>
                    <a:schemeClr val="tx2"/>
                  </a:solidFill>
                </a:rPr>
                <a:t>per patient</a:t>
              </a:r>
            </a:p>
          </p:txBody>
        </p:sp>
        <p:sp>
          <p:nvSpPr>
            <p:cNvPr id="26" name="TextBox 25">
              <a:extLst>
                <a:ext uri="{FF2B5EF4-FFF2-40B4-BE49-F238E27FC236}">
                  <a16:creationId xmlns:a16="http://schemas.microsoft.com/office/drawing/2014/main" id="{7798A7D3-41BD-D18E-CB45-8860FEDEE41A}"/>
                </a:ext>
              </a:extLst>
            </p:cNvPr>
            <p:cNvSpPr txBox="1"/>
            <p:nvPr/>
          </p:nvSpPr>
          <p:spPr>
            <a:xfrm>
              <a:off x="3724416" y="3381973"/>
              <a:ext cx="1466550" cy="829604"/>
            </a:xfrm>
            <a:prstGeom prst="rect">
              <a:avLst/>
            </a:prstGeom>
            <a:noFill/>
          </p:spPr>
          <p:txBody>
            <a:bodyPr wrap="square" lIns="0" rtlCol="0">
              <a:spAutoFit/>
            </a:bodyPr>
            <a:lstStyle/>
            <a:p>
              <a:pPr algn="ctr" defTabSz="675084">
                <a:defRPr/>
              </a:pPr>
              <a:r>
                <a:rPr lang="en-US" sz="2363" b="1" spc="-74" dirty="0">
                  <a:solidFill>
                    <a:srgbClr val="242E59"/>
                  </a:solidFill>
                  <a:latin typeface="Calibri" panose="020F0502020204030204"/>
                </a:rPr>
                <a:t>$2.2 mil. </a:t>
              </a:r>
            </a:p>
            <a:p>
              <a:pPr algn="ctr"/>
              <a:r>
                <a:rPr lang="en-US" sz="1034" b="1" dirty="0">
                  <a:solidFill>
                    <a:schemeClr val="tx2"/>
                  </a:solidFill>
                </a:rPr>
                <a:t>Estimated cost</a:t>
              </a:r>
              <a:br>
                <a:rPr lang="en-US" sz="1034" b="1" dirty="0">
                  <a:solidFill>
                    <a:schemeClr val="tx2"/>
                  </a:solidFill>
                </a:rPr>
              </a:br>
              <a:r>
                <a:rPr lang="en-US" sz="1034" b="1" dirty="0">
                  <a:solidFill>
                    <a:schemeClr val="tx2"/>
                  </a:solidFill>
                </a:rPr>
                <a:t>per patient</a:t>
              </a:r>
            </a:p>
          </p:txBody>
        </p:sp>
        <p:sp>
          <p:nvSpPr>
            <p:cNvPr id="35" name="TextBox 34">
              <a:extLst>
                <a:ext uri="{FF2B5EF4-FFF2-40B4-BE49-F238E27FC236}">
                  <a16:creationId xmlns:a16="http://schemas.microsoft.com/office/drawing/2014/main" id="{A1740829-475D-4930-BB76-E89F6272C2C4}"/>
                </a:ext>
              </a:extLst>
            </p:cNvPr>
            <p:cNvSpPr txBox="1"/>
            <p:nvPr/>
          </p:nvSpPr>
          <p:spPr>
            <a:xfrm>
              <a:off x="5907125" y="3351366"/>
              <a:ext cx="1518755" cy="829604"/>
            </a:xfrm>
            <a:prstGeom prst="rect">
              <a:avLst/>
            </a:prstGeom>
            <a:noFill/>
          </p:spPr>
          <p:txBody>
            <a:bodyPr wrap="square" lIns="0" rtlCol="0">
              <a:spAutoFit/>
            </a:bodyPr>
            <a:lstStyle/>
            <a:p>
              <a:pPr algn="ctr" defTabSz="675084">
                <a:defRPr/>
              </a:pPr>
              <a:r>
                <a:rPr lang="en-US" sz="2363" b="1" spc="-74" dirty="0">
                  <a:solidFill>
                    <a:srgbClr val="242E59"/>
                  </a:solidFill>
                  <a:latin typeface="Calibri" panose="020F0502020204030204"/>
                </a:rPr>
                <a:t>$2.9 mil. </a:t>
              </a:r>
            </a:p>
            <a:p>
              <a:pPr algn="ctr"/>
              <a:r>
                <a:rPr lang="en-US" sz="1034" b="1" dirty="0">
                  <a:solidFill>
                    <a:schemeClr val="tx2"/>
                  </a:solidFill>
                </a:rPr>
                <a:t>Estimated cost</a:t>
              </a:r>
              <a:br>
                <a:rPr lang="en-US" sz="1034" b="1" dirty="0">
                  <a:solidFill>
                    <a:schemeClr val="tx2"/>
                  </a:solidFill>
                </a:rPr>
              </a:br>
              <a:r>
                <a:rPr lang="en-US" sz="1034" b="1" dirty="0">
                  <a:solidFill>
                    <a:schemeClr val="tx2"/>
                  </a:solidFill>
                </a:rPr>
                <a:t>per patient</a:t>
              </a:r>
            </a:p>
          </p:txBody>
        </p:sp>
        <p:sp>
          <p:nvSpPr>
            <p:cNvPr id="17" name="TextBox 16">
              <a:extLst>
                <a:ext uri="{FF2B5EF4-FFF2-40B4-BE49-F238E27FC236}">
                  <a16:creationId xmlns:a16="http://schemas.microsoft.com/office/drawing/2014/main" id="{2DD2C4BA-DD04-A286-D4F9-710DEB478B6D}"/>
                </a:ext>
              </a:extLst>
            </p:cNvPr>
            <p:cNvSpPr txBox="1"/>
            <p:nvPr/>
          </p:nvSpPr>
          <p:spPr>
            <a:xfrm>
              <a:off x="7824448" y="3344851"/>
              <a:ext cx="1518755" cy="829604"/>
            </a:xfrm>
            <a:prstGeom prst="rect">
              <a:avLst/>
            </a:prstGeom>
            <a:noFill/>
          </p:spPr>
          <p:txBody>
            <a:bodyPr wrap="square" lIns="0" rtlCol="0">
              <a:spAutoFit/>
            </a:bodyPr>
            <a:lstStyle/>
            <a:p>
              <a:pPr algn="ctr" defTabSz="675084">
                <a:defRPr/>
              </a:pPr>
              <a:r>
                <a:rPr lang="en-US" sz="2363" b="1" spc="-74" dirty="0">
                  <a:solidFill>
                    <a:srgbClr val="242E59"/>
                  </a:solidFill>
                  <a:latin typeface="Calibri" panose="020F0502020204030204"/>
                </a:rPr>
                <a:t>$3.2 mil. </a:t>
              </a:r>
            </a:p>
            <a:p>
              <a:pPr algn="ctr"/>
              <a:r>
                <a:rPr lang="en-US" sz="1034" b="1" dirty="0">
                  <a:solidFill>
                    <a:schemeClr val="tx2"/>
                  </a:solidFill>
                </a:rPr>
                <a:t>Estimated cost</a:t>
              </a:r>
              <a:br>
                <a:rPr lang="en-US" sz="1034" b="1" dirty="0">
                  <a:solidFill>
                    <a:schemeClr val="tx2"/>
                  </a:solidFill>
                </a:rPr>
              </a:br>
              <a:r>
                <a:rPr lang="en-US" sz="1034" b="1" dirty="0">
                  <a:solidFill>
                    <a:schemeClr val="tx2"/>
                  </a:solidFill>
                </a:rPr>
                <a:t>per patient</a:t>
              </a:r>
            </a:p>
          </p:txBody>
        </p:sp>
      </p:grpSp>
    </p:spTree>
    <p:extLst>
      <p:ext uri="{BB962C8B-B14F-4D97-AF65-F5344CB8AC3E}">
        <p14:creationId xmlns:p14="http://schemas.microsoft.com/office/powerpoint/2010/main" val="419168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B98ABD-A2A7-6D5B-9186-73F2902C8A90}"/>
              </a:ext>
            </a:extLst>
          </p:cNvPr>
          <p:cNvSpPr>
            <a:spLocks noGrp="1"/>
          </p:cNvSpPr>
          <p:nvPr>
            <p:ph type="title"/>
          </p:nvPr>
        </p:nvSpPr>
        <p:spPr>
          <a:xfrm>
            <a:off x="1904739" y="881261"/>
            <a:ext cx="7763470" cy="542200"/>
          </a:xfrm>
        </p:spPr>
        <p:txBody>
          <a:bodyPr/>
          <a:lstStyle/>
          <a:p>
            <a:r>
              <a:rPr lang="en-US" dirty="0"/>
              <a:t>Berkley Accident and Health’s Solution</a:t>
            </a:r>
          </a:p>
        </p:txBody>
      </p:sp>
      <p:sp>
        <p:nvSpPr>
          <p:cNvPr id="19" name="Text Placeholder 2">
            <a:extLst>
              <a:ext uri="{FF2B5EF4-FFF2-40B4-BE49-F238E27FC236}">
                <a16:creationId xmlns:a16="http://schemas.microsoft.com/office/drawing/2014/main" id="{990A18FF-B9E2-4029-88C5-B03BB60EB6A0}"/>
              </a:ext>
            </a:extLst>
          </p:cNvPr>
          <p:cNvSpPr>
            <a:spLocks noGrp="1"/>
          </p:cNvSpPr>
          <p:nvPr>
            <p:ph type="body" sz="quarter" idx="13"/>
          </p:nvPr>
        </p:nvSpPr>
        <p:spPr>
          <a:xfrm>
            <a:off x="1904739" y="601340"/>
            <a:ext cx="1070934" cy="291541"/>
          </a:xfrm>
        </p:spPr>
        <p:txBody>
          <a:bodyPr/>
          <a:lstStyle/>
          <a:p>
            <a:r>
              <a:rPr lang="en-US" b="1" dirty="0">
                <a:solidFill>
                  <a:schemeClr val="accent1"/>
                </a:solidFill>
              </a:rPr>
              <a:t>THE SOLUTION</a:t>
            </a:r>
          </a:p>
        </p:txBody>
      </p:sp>
      <p:cxnSp>
        <p:nvCxnSpPr>
          <p:cNvPr id="36" name="Straight Connector 35">
            <a:extLst>
              <a:ext uri="{FF2B5EF4-FFF2-40B4-BE49-F238E27FC236}">
                <a16:creationId xmlns:a16="http://schemas.microsoft.com/office/drawing/2014/main" id="{7E064078-ABBC-770E-DC8E-23D802356256}"/>
              </a:ext>
            </a:extLst>
          </p:cNvPr>
          <p:cNvCxnSpPr>
            <a:cxnSpLocks/>
          </p:cNvCxnSpPr>
          <p:nvPr/>
        </p:nvCxnSpPr>
        <p:spPr>
          <a:xfrm rot="5400000">
            <a:off x="2819026" y="2678826"/>
            <a:ext cx="712726"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6564FDF-0AD2-CBF2-D657-DB83185DA6EE}"/>
              </a:ext>
            </a:extLst>
          </p:cNvPr>
          <p:cNvSpPr txBox="1"/>
          <p:nvPr/>
        </p:nvSpPr>
        <p:spPr>
          <a:xfrm>
            <a:off x="3542740" y="2153534"/>
            <a:ext cx="6342302" cy="3197863"/>
          </a:xfrm>
          <a:prstGeom prst="rect">
            <a:avLst/>
          </a:prstGeom>
          <a:noFill/>
        </p:spPr>
        <p:txBody>
          <a:bodyPr wrap="square" lIns="0" rIns="0" rtlCol="0">
            <a:spAutoFit/>
          </a:bodyPr>
          <a:lstStyle/>
          <a:p>
            <a:pPr marL="421928" indent="-421928">
              <a:lnSpc>
                <a:spcPct val="110000"/>
              </a:lnSpc>
              <a:spcAft>
                <a:spcPts val="1329"/>
              </a:spcAft>
              <a:buSzPct val="95000"/>
              <a:buFont typeface="Arial" panose="020B0604020202020204" pitchFamily="34" charset="0"/>
              <a:buChar char="•"/>
            </a:pPr>
            <a:r>
              <a:rPr lang="en-US" sz="2067" dirty="0">
                <a:latin typeface="+mj-lt"/>
              </a:rPr>
              <a:t>We want to help customers address one of the </a:t>
            </a:r>
            <a:br>
              <a:rPr lang="en-US" sz="2067" dirty="0">
                <a:latin typeface="+mj-lt"/>
              </a:rPr>
            </a:br>
            <a:r>
              <a:rPr lang="en-US" sz="2067" dirty="0">
                <a:latin typeface="+mj-lt"/>
              </a:rPr>
              <a:t>biggest challenges facing self-funded plans today. </a:t>
            </a:r>
          </a:p>
          <a:p>
            <a:pPr marL="421928" indent="-421928">
              <a:lnSpc>
                <a:spcPct val="110000"/>
              </a:lnSpc>
              <a:spcAft>
                <a:spcPts val="1329"/>
              </a:spcAft>
              <a:buSzPct val="95000"/>
              <a:buFont typeface="Arial" panose="020B0604020202020204" pitchFamily="34" charset="0"/>
              <a:buChar char="•"/>
            </a:pPr>
            <a:r>
              <a:rPr lang="en-US" sz="2067" dirty="0">
                <a:latin typeface="+mj-lt"/>
              </a:rPr>
              <a:t>Cell and gene therapies are rare, but extremely costly.</a:t>
            </a:r>
          </a:p>
          <a:p>
            <a:pPr marL="421928" indent="-421928">
              <a:lnSpc>
                <a:spcPct val="110000"/>
              </a:lnSpc>
              <a:spcAft>
                <a:spcPts val="1329"/>
              </a:spcAft>
              <a:buSzPct val="95000"/>
              <a:buFont typeface="Arial" panose="020B0604020202020204" pitchFamily="34" charset="0"/>
              <a:buChar char="•"/>
            </a:pPr>
            <a:r>
              <a:rPr lang="en-US" sz="2067" dirty="0">
                <a:latin typeface="+mj-lt"/>
              </a:rPr>
              <a:t>If you do have a claim, you have peace of mind knowing our Stop Loss policy includes our </a:t>
            </a:r>
            <a:r>
              <a:rPr lang="en-US" sz="2067" b="1" dirty="0">
                <a:latin typeface="+mj-lt"/>
              </a:rPr>
              <a:t>Cell and Gene Therapy Step-Down Deductible as a standard benefit.</a:t>
            </a:r>
          </a:p>
        </p:txBody>
      </p:sp>
      <p:sp>
        <p:nvSpPr>
          <p:cNvPr id="3" name="Freeform 80">
            <a:extLst>
              <a:ext uri="{FF2B5EF4-FFF2-40B4-BE49-F238E27FC236}">
                <a16:creationId xmlns:a16="http://schemas.microsoft.com/office/drawing/2014/main" id="{39915AB9-F00B-B2E0-9302-F1D1F9501D48}"/>
              </a:ext>
            </a:extLst>
          </p:cNvPr>
          <p:cNvSpPr>
            <a:spLocks noChangeAspect="1"/>
          </p:cNvSpPr>
          <p:nvPr/>
        </p:nvSpPr>
        <p:spPr>
          <a:xfrm>
            <a:off x="2202717" y="2332715"/>
            <a:ext cx="605320" cy="642928"/>
          </a:xfrm>
          <a:custGeom>
            <a:avLst/>
            <a:gdLst>
              <a:gd name="connsiteX0" fmla="*/ 389525 w 992085"/>
              <a:gd name="connsiteY0" fmla="*/ 957897 h 1053722"/>
              <a:gd name="connsiteX1" fmla="*/ 408433 w 992085"/>
              <a:gd name="connsiteY1" fmla="*/ 982798 h 1053722"/>
              <a:gd name="connsiteX2" fmla="*/ 583714 w 992085"/>
              <a:gd name="connsiteY2" fmla="*/ 982798 h 1053722"/>
              <a:gd name="connsiteX3" fmla="*/ 583666 w 992085"/>
              <a:gd name="connsiteY3" fmla="*/ 982749 h 1053722"/>
              <a:gd name="connsiteX4" fmla="*/ 602574 w 992085"/>
              <a:gd name="connsiteY4" fmla="*/ 957897 h 1053722"/>
              <a:gd name="connsiteX5" fmla="*/ 388732 w 992085"/>
              <a:gd name="connsiteY5" fmla="*/ 868904 h 1053722"/>
              <a:gd name="connsiteX6" fmla="*/ 388732 w 992085"/>
              <a:gd name="connsiteY6" fmla="*/ 905543 h 1053722"/>
              <a:gd name="connsiteX7" fmla="*/ 603353 w 992085"/>
              <a:gd name="connsiteY7" fmla="*/ 905543 h 1053722"/>
              <a:gd name="connsiteX8" fmla="*/ 603353 w 992085"/>
              <a:gd name="connsiteY8" fmla="*/ 868904 h 1053722"/>
              <a:gd name="connsiteX9" fmla="*/ 388732 w 992085"/>
              <a:gd name="connsiteY9" fmla="*/ 779911 h 1053722"/>
              <a:gd name="connsiteX10" fmla="*/ 388732 w 992085"/>
              <a:gd name="connsiteY10" fmla="*/ 816550 h 1053722"/>
              <a:gd name="connsiteX11" fmla="*/ 603353 w 992085"/>
              <a:gd name="connsiteY11" fmla="*/ 816550 h 1053722"/>
              <a:gd name="connsiteX12" fmla="*/ 603353 w 992085"/>
              <a:gd name="connsiteY12" fmla="*/ 779911 h 1053722"/>
              <a:gd name="connsiteX13" fmla="*/ 222422 w 992085"/>
              <a:gd name="connsiteY13" fmla="*/ 743491 h 1053722"/>
              <a:gd name="connsiteX14" fmla="*/ 240955 w 992085"/>
              <a:gd name="connsiteY14" fmla="*/ 751189 h 1053722"/>
              <a:gd name="connsiteX15" fmla="*/ 240955 w 992085"/>
              <a:gd name="connsiteY15" fmla="*/ 788221 h 1053722"/>
              <a:gd name="connsiteX16" fmla="*/ 182314 w 992085"/>
              <a:gd name="connsiteY16" fmla="*/ 846862 h 1053722"/>
              <a:gd name="connsiteX17" fmla="*/ 163797 w 992085"/>
              <a:gd name="connsiteY17" fmla="*/ 854524 h 1053722"/>
              <a:gd name="connsiteX18" fmla="*/ 145281 w 992085"/>
              <a:gd name="connsiteY18" fmla="*/ 846862 h 1053722"/>
              <a:gd name="connsiteX19" fmla="*/ 145282 w 992085"/>
              <a:gd name="connsiteY19" fmla="*/ 846862 h 1053722"/>
              <a:gd name="connsiteX20" fmla="*/ 145282 w 992085"/>
              <a:gd name="connsiteY20" fmla="*/ 809831 h 1053722"/>
              <a:gd name="connsiteX21" fmla="*/ 203924 w 992085"/>
              <a:gd name="connsiteY21" fmla="*/ 751189 h 1053722"/>
              <a:gd name="connsiteX22" fmla="*/ 222422 w 992085"/>
              <a:gd name="connsiteY22" fmla="*/ 743491 h 1053722"/>
              <a:gd name="connsiteX23" fmla="*/ 769630 w 992085"/>
              <a:gd name="connsiteY23" fmla="*/ 743484 h 1053722"/>
              <a:gd name="connsiteX24" fmla="*/ 788164 w 992085"/>
              <a:gd name="connsiteY24" fmla="*/ 751183 h 1053722"/>
              <a:gd name="connsiteX25" fmla="*/ 846807 w 992085"/>
              <a:gd name="connsiteY25" fmla="*/ 809824 h 1053722"/>
              <a:gd name="connsiteX26" fmla="*/ 846807 w 992085"/>
              <a:gd name="connsiteY26" fmla="*/ 846855 h 1053722"/>
              <a:gd name="connsiteX27" fmla="*/ 828290 w 992085"/>
              <a:gd name="connsiteY27" fmla="*/ 854517 h 1053722"/>
              <a:gd name="connsiteX28" fmla="*/ 809774 w 992085"/>
              <a:gd name="connsiteY28" fmla="*/ 846855 h 1053722"/>
              <a:gd name="connsiteX29" fmla="*/ 751132 w 992085"/>
              <a:gd name="connsiteY29" fmla="*/ 788214 h 1053722"/>
              <a:gd name="connsiteX30" fmla="*/ 751132 w 992085"/>
              <a:gd name="connsiteY30" fmla="*/ 751183 h 1053722"/>
              <a:gd name="connsiteX31" fmla="*/ 769630 w 992085"/>
              <a:gd name="connsiteY31" fmla="*/ 743484 h 1053722"/>
              <a:gd name="connsiteX32" fmla="*/ 882955 w 992085"/>
              <a:gd name="connsiteY32" fmla="*/ 469912 h 1053722"/>
              <a:gd name="connsiteX33" fmla="*/ 965908 w 992085"/>
              <a:gd name="connsiteY33" fmla="*/ 469912 h 1053722"/>
              <a:gd name="connsiteX34" fmla="*/ 992085 w 992085"/>
              <a:gd name="connsiteY34" fmla="*/ 496089 h 1053722"/>
              <a:gd name="connsiteX35" fmla="*/ 965908 w 992085"/>
              <a:gd name="connsiteY35" fmla="*/ 522266 h 1053722"/>
              <a:gd name="connsiteX36" fmla="*/ 882955 w 992085"/>
              <a:gd name="connsiteY36" fmla="*/ 522266 h 1053722"/>
              <a:gd name="connsiteX37" fmla="*/ 856778 w 992085"/>
              <a:gd name="connsiteY37" fmla="*/ 496089 h 1053722"/>
              <a:gd name="connsiteX38" fmla="*/ 882955 w 992085"/>
              <a:gd name="connsiteY38" fmla="*/ 469912 h 1053722"/>
              <a:gd name="connsiteX39" fmla="*/ 26177 w 992085"/>
              <a:gd name="connsiteY39" fmla="*/ 469912 h 1053722"/>
              <a:gd name="connsiteX40" fmla="*/ 109130 w 992085"/>
              <a:gd name="connsiteY40" fmla="*/ 469912 h 1053722"/>
              <a:gd name="connsiteX41" fmla="*/ 135307 w 992085"/>
              <a:gd name="connsiteY41" fmla="*/ 496089 h 1053722"/>
              <a:gd name="connsiteX42" fmla="*/ 109130 w 992085"/>
              <a:gd name="connsiteY42" fmla="*/ 522266 h 1053722"/>
              <a:gd name="connsiteX43" fmla="*/ 26177 w 992085"/>
              <a:gd name="connsiteY43" fmla="*/ 522266 h 1053722"/>
              <a:gd name="connsiteX44" fmla="*/ 0 w 992085"/>
              <a:gd name="connsiteY44" fmla="*/ 496089 h 1053722"/>
              <a:gd name="connsiteX45" fmla="*/ 26177 w 992085"/>
              <a:gd name="connsiteY45" fmla="*/ 469912 h 1053722"/>
              <a:gd name="connsiteX46" fmla="*/ 496389 w 992085"/>
              <a:gd name="connsiteY46" fmla="*/ 245841 h 1053722"/>
              <a:gd name="connsiteX47" fmla="*/ 468492 w 992085"/>
              <a:gd name="connsiteY47" fmla="*/ 247364 h 1053722"/>
              <a:gd name="connsiteX48" fmla="*/ 256423 w 992085"/>
              <a:gd name="connsiteY48" fmla="*/ 462387 h 1053722"/>
              <a:gd name="connsiteX49" fmla="*/ 347529 w 992085"/>
              <a:gd name="connsiteY49" fmla="*/ 675927 h 1053722"/>
              <a:gd name="connsiteX50" fmla="*/ 383135 w 992085"/>
              <a:gd name="connsiteY50" fmla="*/ 727497 h 1053722"/>
              <a:gd name="connsiteX51" fmla="*/ 469869 w 992085"/>
              <a:gd name="connsiteY51" fmla="*/ 727497 h 1053722"/>
              <a:gd name="connsiteX52" fmla="*/ 469869 w 992085"/>
              <a:gd name="connsiteY52" fmla="*/ 564098 h 1053722"/>
              <a:gd name="connsiteX53" fmla="*/ 384903 w 992085"/>
              <a:gd name="connsiteY53" fmla="*/ 479132 h 1053722"/>
              <a:gd name="connsiteX54" fmla="*/ 384903 w 992085"/>
              <a:gd name="connsiteY54" fmla="*/ 442101 h 1053722"/>
              <a:gd name="connsiteX55" fmla="*/ 421934 w 992085"/>
              <a:gd name="connsiteY55" fmla="*/ 442101 h 1053722"/>
              <a:gd name="connsiteX56" fmla="*/ 496046 w 992085"/>
              <a:gd name="connsiteY56" fmla="*/ 516212 h 1053722"/>
              <a:gd name="connsiteX57" fmla="*/ 570157 w 992085"/>
              <a:gd name="connsiteY57" fmla="*/ 442101 h 1053722"/>
              <a:gd name="connsiteX58" fmla="*/ 607189 w 992085"/>
              <a:gd name="connsiteY58" fmla="*/ 442101 h 1053722"/>
              <a:gd name="connsiteX59" fmla="*/ 607189 w 992085"/>
              <a:gd name="connsiteY59" fmla="*/ 479132 h 1053722"/>
              <a:gd name="connsiteX60" fmla="*/ 522272 w 992085"/>
              <a:gd name="connsiteY60" fmla="*/ 564049 h 1053722"/>
              <a:gd name="connsiteX61" fmla="*/ 522272 w 992085"/>
              <a:gd name="connsiteY61" fmla="*/ 727498 h 1053722"/>
              <a:gd name="connsiteX62" fmla="*/ 608957 w 992085"/>
              <a:gd name="connsiteY62" fmla="*/ 727498 h 1053722"/>
              <a:gd name="connsiteX63" fmla="*/ 644465 w 992085"/>
              <a:gd name="connsiteY63" fmla="*/ 676077 h 1053722"/>
              <a:gd name="connsiteX64" fmla="*/ 736897 w 992085"/>
              <a:gd name="connsiteY64" fmla="*/ 486702 h 1053722"/>
              <a:gd name="connsiteX65" fmla="*/ 656646 w 992085"/>
              <a:gd name="connsiteY65" fmla="*/ 307248 h 1053722"/>
              <a:gd name="connsiteX66" fmla="*/ 496390 w 992085"/>
              <a:gd name="connsiteY66" fmla="*/ 245856 h 1053722"/>
              <a:gd name="connsiteX67" fmla="*/ 524947 w 992085"/>
              <a:gd name="connsiteY67" fmla="*/ 194967 h 1053722"/>
              <a:gd name="connsiteX68" fmla="*/ 691614 w 992085"/>
              <a:gd name="connsiteY68" fmla="*/ 268148 h 1053722"/>
              <a:gd name="connsiteX69" fmla="*/ 789300 w 992085"/>
              <a:gd name="connsiteY69" fmla="*/ 486655 h 1053722"/>
              <a:gd name="connsiteX70" fmla="*/ 676782 w 992085"/>
              <a:gd name="connsiteY70" fmla="*/ 717294 h 1053722"/>
              <a:gd name="connsiteX71" fmla="*/ 655761 w 992085"/>
              <a:gd name="connsiteY71" fmla="*/ 759040 h 1053722"/>
              <a:gd name="connsiteX72" fmla="*/ 655761 w 992085"/>
              <a:gd name="connsiteY72" fmla="*/ 952501 h 1053722"/>
              <a:gd name="connsiteX73" fmla="*/ 604977 w 992085"/>
              <a:gd name="connsiteY73" fmla="*/ 1030639 h 1053722"/>
              <a:gd name="connsiteX74" fmla="*/ 496043 w 992085"/>
              <a:gd name="connsiteY74" fmla="*/ 1053722 h 1053722"/>
              <a:gd name="connsiteX75" fmla="*/ 387110 w 992085"/>
              <a:gd name="connsiteY75" fmla="*/ 1030688 h 1053722"/>
              <a:gd name="connsiteX76" fmla="*/ 336326 w 992085"/>
              <a:gd name="connsiteY76" fmla="*/ 952550 h 1053722"/>
              <a:gd name="connsiteX77" fmla="*/ 336326 w 992085"/>
              <a:gd name="connsiteY77" fmla="*/ 759139 h 1053722"/>
              <a:gd name="connsiteX78" fmla="*/ 315158 w 992085"/>
              <a:gd name="connsiteY78" fmla="*/ 717197 h 1053722"/>
              <a:gd name="connsiteX79" fmla="*/ 204261 w 992085"/>
              <a:gd name="connsiteY79" fmla="*/ 457338 h 1053722"/>
              <a:gd name="connsiteX80" fmla="*/ 204310 w 992085"/>
              <a:gd name="connsiteY80" fmla="*/ 457285 h 1053722"/>
              <a:gd name="connsiteX81" fmla="*/ 462748 w 992085"/>
              <a:gd name="connsiteY81" fmla="*/ 195264 h 1053722"/>
              <a:gd name="connsiteX82" fmla="*/ 524947 w 992085"/>
              <a:gd name="connsiteY82" fmla="*/ 194967 h 1053722"/>
              <a:gd name="connsiteX83" fmla="*/ 828271 w 992085"/>
              <a:gd name="connsiteY83" fmla="*/ 137629 h 1053722"/>
              <a:gd name="connsiteX84" fmla="*/ 846804 w 992085"/>
              <a:gd name="connsiteY84" fmla="*/ 145327 h 1053722"/>
              <a:gd name="connsiteX85" fmla="*/ 846806 w 992085"/>
              <a:gd name="connsiteY85" fmla="*/ 145327 h 1053722"/>
              <a:gd name="connsiteX86" fmla="*/ 846806 w 992085"/>
              <a:gd name="connsiteY86" fmla="*/ 182359 h 1053722"/>
              <a:gd name="connsiteX87" fmla="*/ 788164 w 992085"/>
              <a:gd name="connsiteY87" fmla="*/ 241000 h 1053722"/>
              <a:gd name="connsiteX88" fmla="*/ 769648 w 992085"/>
              <a:gd name="connsiteY88" fmla="*/ 248662 h 1053722"/>
              <a:gd name="connsiteX89" fmla="*/ 751131 w 992085"/>
              <a:gd name="connsiteY89" fmla="*/ 241000 h 1053722"/>
              <a:gd name="connsiteX90" fmla="*/ 751131 w 992085"/>
              <a:gd name="connsiteY90" fmla="*/ 203969 h 1053722"/>
              <a:gd name="connsiteX91" fmla="*/ 809773 w 992085"/>
              <a:gd name="connsiteY91" fmla="*/ 145327 h 1053722"/>
              <a:gd name="connsiteX92" fmla="*/ 828271 w 992085"/>
              <a:gd name="connsiteY92" fmla="*/ 137629 h 1053722"/>
              <a:gd name="connsiteX93" fmla="*/ 163775 w 992085"/>
              <a:gd name="connsiteY93" fmla="*/ 137629 h 1053722"/>
              <a:gd name="connsiteX94" fmla="*/ 182309 w 992085"/>
              <a:gd name="connsiteY94" fmla="*/ 145327 h 1053722"/>
              <a:gd name="connsiteX95" fmla="*/ 240952 w 992085"/>
              <a:gd name="connsiteY95" fmla="*/ 203969 h 1053722"/>
              <a:gd name="connsiteX96" fmla="*/ 240952 w 992085"/>
              <a:gd name="connsiteY96" fmla="*/ 241000 h 1053722"/>
              <a:gd name="connsiteX97" fmla="*/ 222435 w 992085"/>
              <a:gd name="connsiteY97" fmla="*/ 248662 h 1053722"/>
              <a:gd name="connsiteX98" fmla="*/ 203919 w 992085"/>
              <a:gd name="connsiteY98" fmla="*/ 241000 h 1053722"/>
              <a:gd name="connsiteX99" fmla="*/ 145277 w 992085"/>
              <a:gd name="connsiteY99" fmla="*/ 182359 h 1053722"/>
              <a:gd name="connsiteX100" fmla="*/ 145277 w 992085"/>
              <a:gd name="connsiteY100" fmla="*/ 145327 h 1053722"/>
              <a:gd name="connsiteX101" fmla="*/ 163775 w 992085"/>
              <a:gd name="connsiteY101" fmla="*/ 137629 h 1053722"/>
              <a:gd name="connsiteX102" fmla="*/ 496043 w 992085"/>
              <a:gd name="connsiteY102" fmla="*/ 0 h 1053722"/>
              <a:gd name="connsiteX103" fmla="*/ 522220 w 992085"/>
              <a:gd name="connsiteY103" fmla="*/ 26177 h 1053722"/>
              <a:gd name="connsiteX104" fmla="*/ 522220 w 992085"/>
              <a:gd name="connsiteY104" fmla="*/ 109130 h 1053722"/>
              <a:gd name="connsiteX105" fmla="*/ 496043 w 992085"/>
              <a:gd name="connsiteY105" fmla="*/ 135307 h 1053722"/>
              <a:gd name="connsiteX106" fmla="*/ 469866 w 992085"/>
              <a:gd name="connsiteY106" fmla="*/ 109130 h 1053722"/>
              <a:gd name="connsiteX107" fmla="*/ 469866 w 992085"/>
              <a:gd name="connsiteY107" fmla="*/ 26177 h 1053722"/>
              <a:gd name="connsiteX108" fmla="*/ 496043 w 992085"/>
              <a:gd name="connsiteY108" fmla="*/ 0 h 10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992085" h="1053722">
                <a:moveTo>
                  <a:pt x="389525" y="957897"/>
                </a:moveTo>
                <a:cubicBezTo>
                  <a:pt x="391391" y="968751"/>
                  <a:pt x="398169" y="978230"/>
                  <a:pt x="408433" y="982798"/>
                </a:cubicBezTo>
                <a:cubicBezTo>
                  <a:pt x="464123" y="1007551"/>
                  <a:pt x="528068" y="1007551"/>
                  <a:pt x="583714" y="982798"/>
                </a:cubicBezTo>
                <a:lnTo>
                  <a:pt x="583666" y="982749"/>
                </a:lnTo>
                <a:cubicBezTo>
                  <a:pt x="593930" y="978181"/>
                  <a:pt x="600758" y="968751"/>
                  <a:pt x="602574" y="957897"/>
                </a:cubicBezTo>
                <a:close/>
                <a:moveTo>
                  <a:pt x="388732" y="868904"/>
                </a:moveTo>
                <a:lnTo>
                  <a:pt x="388732" y="905543"/>
                </a:lnTo>
                <a:lnTo>
                  <a:pt x="603353" y="905543"/>
                </a:lnTo>
                <a:lnTo>
                  <a:pt x="603353" y="868904"/>
                </a:lnTo>
                <a:close/>
                <a:moveTo>
                  <a:pt x="388732" y="779911"/>
                </a:moveTo>
                <a:lnTo>
                  <a:pt x="388732" y="816550"/>
                </a:lnTo>
                <a:lnTo>
                  <a:pt x="603353" y="816550"/>
                </a:lnTo>
                <a:lnTo>
                  <a:pt x="603353" y="779911"/>
                </a:lnTo>
                <a:close/>
                <a:moveTo>
                  <a:pt x="222422" y="743491"/>
                </a:moveTo>
                <a:cubicBezTo>
                  <a:pt x="229120" y="743491"/>
                  <a:pt x="235823" y="746057"/>
                  <a:pt x="240955" y="751189"/>
                </a:cubicBezTo>
                <a:cubicBezTo>
                  <a:pt x="251220" y="761405"/>
                  <a:pt x="251220" y="778005"/>
                  <a:pt x="240955" y="788221"/>
                </a:cubicBezTo>
                <a:lnTo>
                  <a:pt x="182314" y="846862"/>
                </a:lnTo>
                <a:cubicBezTo>
                  <a:pt x="177205" y="851971"/>
                  <a:pt x="170527" y="854524"/>
                  <a:pt x="163797" y="854524"/>
                </a:cubicBezTo>
                <a:cubicBezTo>
                  <a:pt x="157117" y="854524"/>
                  <a:pt x="150388" y="851971"/>
                  <a:pt x="145281" y="846862"/>
                </a:cubicBezTo>
                <a:lnTo>
                  <a:pt x="145282" y="846862"/>
                </a:lnTo>
                <a:cubicBezTo>
                  <a:pt x="135018" y="836647"/>
                  <a:pt x="135018" y="820047"/>
                  <a:pt x="145282" y="809831"/>
                </a:cubicBezTo>
                <a:lnTo>
                  <a:pt x="203924" y="751189"/>
                </a:lnTo>
                <a:cubicBezTo>
                  <a:pt x="209032" y="746057"/>
                  <a:pt x="215724" y="743491"/>
                  <a:pt x="222422" y="743491"/>
                </a:cubicBezTo>
                <a:close/>
                <a:moveTo>
                  <a:pt x="769630" y="743484"/>
                </a:moveTo>
                <a:cubicBezTo>
                  <a:pt x="776328" y="743484"/>
                  <a:pt x="783032" y="746051"/>
                  <a:pt x="788164" y="751183"/>
                </a:cubicBezTo>
                <a:lnTo>
                  <a:pt x="846807" y="809824"/>
                </a:lnTo>
                <a:cubicBezTo>
                  <a:pt x="857071" y="820040"/>
                  <a:pt x="857071" y="836591"/>
                  <a:pt x="846807" y="846855"/>
                </a:cubicBezTo>
                <a:cubicBezTo>
                  <a:pt x="841698" y="851964"/>
                  <a:pt x="835020" y="854517"/>
                  <a:pt x="828290" y="854517"/>
                </a:cubicBezTo>
                <a:cubicBezTo>
                  <a:pt x="821610" y="854517"/>
                  <a:pt x="814881" y="851964"/>
                  <a:pt x="809774" y="846855"/>
                </a:cubicBezTo>
                <a:lnTo>
                  <a:pt x="751132" y="788214"/>
                </a:lnTo>
                <a:cubicBezTo>
                  <a:pt x="740868" y="777998"/>
                  <a:pt x="740868" y="761447"/>
                  <a:pt x="751132" y="751183"/>
                </a:cubicBezTo>
                <a:cubicBezTo>
                  <a:pt x="756240" y="746051"/>
                  <a:pt x="762932" y="743484"/>
                  <a:pt x="769630" y="743484"/>
                </a:cubicBezTo>
                <a:close/>
                <a:moveTo>
                  <a:pt x="882955" y="469912"/>
                </a:moveTo>
                <a:lnTo>
                  <a:pt x="965908" y="469912"/>
                </a:lnTo>
                <a:cubicBezTo>
                  <a:pt x="980347" y="469912"/>
                  <a:pt x="992085" y="481650"/>
                  <a:pt x="992085" y="496089"/>
                </a:cubicBezTo>
                <a:cubicBezTo>
                  <a:pt x="992085" y="510528"/>
                  <a:pt x="980347" y="522266"/>
                  <a:pt x="965908" y="522266"/>
                </a:cubicBezTo>
                <a:lnTo>
                  <a:pt x="882955" y="522266"/>
                </a:lnTo>
                <a:cubicBezTo>
                  <a:pt x="868516" y="522266"/>
                  <a:pt x="856778" y="510528"/>
                  <a:pt x="856778" y="496089"/>
                </a:cubicBezTo>
                <a:cubicBezTo>
                  <a:pt x="856778" y="481650"/>
                  <a:pt x="868516" y="469912"/>
                  <a:pt x="882955" y="469912"/>
                </a:cubicBezTo>
                <a:close/>
                <a:moveTo>
                  <a:pt x="26177" y="469912"/>
                </a:moveTo>
                <a:lnTo>
                  <a:pt x="109130" y="469912"/>
                </a:lnTo>
                <a:cubicBezTo>
                  <a:pt x="123569" y="469912"/>
                  <a:pt x="135307" y="481650"/>
                  <a:pt x="135307" y="496089"/>
                </a:cubicBezTo>
                <a:cubicBezTo>
                  <a:pt x="135307" y="510528"/>
                  <a:pt x="123569" y="522266"/>
                  <a:pt x="109130" y="522266"/>
                </a:cubicBezTo>
                <a:lnTo>
                  <a:pt x="26177" y="522266"/>
                </a:lnTo>
                <a:cubicBezTo>
                  <a:pt x="11738" y="522266"/>
                  <a:pt x="0" y="510528"/>
                  <a:pt x="0" y="496089"/>
                </a:cubicBezTo>
                <a:cubicBezTo>
                  <a:pt x="0" y="481650"/>
                  <a:pt x="11738" y="469912"/>
                  <a:pt x="26177" y="469912"/>
                </a:cubicBezTo>
                <a:close/>
                <a:moveTo>
                  <a:pt x="496389" y="245841"/>
                </a:moveTo>
                <a:cubicBezTo>
                  <a:pt x="487156" y="245841"/>
                  <a:pt x="477824" y="246333"/>
                  <a:pt x="468492" y="247364"/>
                </a:cubicBezTo>
                <a:cubicBezTo>
                  <a:pt x="356565" y="259748"/>
                  <a:pt x="267376" y="350163"/>
                  <a:pt x="256423" y="462387"/>
                </a:cubicBezTo>
                <a:cubicBezTo>
                  <a:pt x="248369" y="544992"/>
                  <a:pt x="282404" y="624800"/>
                  <a:pt x="347529" y="675927"/>
                </a:cubicBezTo>
                <a:cubicBezTo>
                  <a:pt x="364866" y="689533"/>
                  <a:pt x="376702" y="707606"/>
                  <a:pt x="383135" y="727497"/>
                </a:cubicBezTo>
                <a:lnTo>
                  <a:pt x="469869" y="727497"/>
                </a:lnTo>
                <a:lnTo>
                  <a:pt x="469869" y="564098"/>
                </a:lnTo>
                <a:lnTo>
                  <a:pt x="384903" y="479132"/>
                </a:lnTo>
                <a:cubicBezTo>
                  <a:pt x="374639" y="468917"/>
                  <a:pt x="374639" y="452366"/>
                  <a:pt x="384903" y="442101"/>
                </a:cubicBezTo>
                <a:cubicBezTo>
                  <a:pt x="395119" y="431836"/>
                  <a:pt x="411670" y="431836"/>
                  <a:pt x="421934" y="442101"/>
                </a:cubicBezTo>
                <a:lnTo>
                  <a:pt x="496046" y="516212"/>
                </a:lnTo>
                <a:lnTo>
                  <a:pt x="570157" y="442101"/>
                </a:lnTo>
                <a:cubicBezTo>
                  <a:pt x="580373" y="431836"/>
                  <a:pt x="596924" y="431836"/>
                  <a:pt x="607189" y="442101"/>
                </a:cubicBezTo>
                <a:cubicBezTo>
                  <a:pt x="617453" y="452316"/>
                  <a:pt x="617453" y="468868"/>
                  <a:pt x="607189" y="479132"/>
                </a:cubicBezTo>
                <a:lnTo>
                  <a:pt x="522272" y="564049"/>
                </a:lnTo>
                <a:lnTo>
                  <a:pt x="522272" y="727498"/>
                </a:lnTo>
                <a:lnTo>
                  <a:pt x="608957" y="727498"/>
                </a:lnTo>
                <a:cubicBezTo>
                  <a:pt x="615341" y="707657"/>
                  <a:pt x="627177" y="689632"/>
                  <a:pt x="644465" y="676077"/>
                </a:cubicBezTo>
                <a:cubicBezTo>
                  <a:pt x="703205" y="630060"/>
                  <a:pt x="736897" y="561060"/>
                  <a:pt x="736897" y="486702"/>
                </a:cubicBezTo>
                <a:cubicBezTo>
                  <a:pt x="736897" y="418293"/>
                  <a:pt x="707626" y="352923"/>
                  <a:pt x="656646" y="307248"/>
                </a:cubicBezTo>
                <a:cubicBezTo>
                  <a:pt x="611954" y="267172"/>
                  <a:pt x="555867" y="245856"/>
                  <a:pt x="496390" y="245856"/>
                </a:cubicBezTo>
                <a:close/>
                <a:moveTo>
                  <a:pt x="524947" y="194967"/>
                </a:moveTo>
                <a:cubicBezTo>
                  <a:pt x="586498" y="201155"/>
                  <a:pt x="645092" y="226488"/>
                  <a:pt x="691614" y="268148"/>
                </a:cubicBezTo>
                <a:cubicBezTo>
                  <a:pt x="753693" y="323746"/>
                  <a:pt x="789300" y="403407"/>
                  <a:pt x="789300" y="486655"/>
                </a:cubicBezTo>
                <a:cubicBezTo>
                  <a:pt x="789300" y="577218"/>
                  <a:pt x="748290" y="661256"/>
                  <a:pt x="676782" y="717294"/>
                </a:cubicBezTo>
                <a:cubicBezTo>
                  <a:pt x="663423" y="727754"/>
                  <a:pt x="655761" y="742980"/>
                  <a:pt x="655761" y="759040"/>
                </a:cubicBezTo>
                <a:lnTo>
                  <a:pt x="655761" y="952501"/>
                </a:lnTo>
                <a:cubicBezTo>
                  <a:pt x="655761" y="986241"/>
                  <a:pt x="635820" y="1016937"/>
                  <a:pt x="604977" y="1030639"/>
                </a:cubicBezTo>
                <a:cubicBezTo>
                  <a:pt x="570352" y="1046060"/>
                  <a:pt x="533173" y="1053722"/>
                  <a:pt x="496043" y="1053722"/>
                </a:cubicBezTo>
                <a:cubicBezTo>
                  <a:pt x="458864" y="1053722"/>
                  <a:pt x="421734" y="1046061"/>
                  <a:pt x="387110" y="1030688"/>
                </a:cubicBezTo>
                <a:cubicBezTo>
                  <a:pt x="356266" y="1016986"/>
                  <a:pt x="336326" y="986290"/>
                  <a:pt x="336326" y="952550"/>
                </a:cubicBezTo>
                <a:lnTo>
                  <a:pt x="336326" y="759139"/>
                </a:lnTo>
                <a:cubicBezTo>
                  <a:pt x="336326" y="743031"/>
                  <a:pt x="328615" y="727756"/>
                  <a:pt x="315158" y="717197"/>
                </a:cubicBezTo>
                <a:cubicBezTo>
                  <a:pt x="235889" y="655023"/>
                  <a:pt x="194437" y="557824"/>
                  <a:pt x="204261" y="457338"/>
                </a:cubicBezTo>
                <a:lnTo>
                  <a:pt x="204310" y="457285"/>
                </a:lnTo>
                <a:cubicBezTo>
                  <a:pt x="217675" y="320551"/>
                  <a:pt x="326305" y="210391"/>
                  <a:pt x="462748" y="195264"/>
                </a:cubicBezTo>
                <a:cubicBezTo>
                  <a:pt x="483585" y="192968"/>
                  <a:pt x="504430" y="192904"/>
                  <a:pt x="524947" y="194967"/>
                </a:cubicBezTo>
                <a:close/>
                <a:moveTo>
                  <a:pt x="828271" y="137629"/>
                </a:moveTo>
                <a:cubicBezTo>
                  <a:pt x="834968" y="137629"/>
                  <a:pt x="841672" y="140195"/>
                  <a:pt x="846804" y="145327"/>
                </a:cubicBezTo>
                <a:lnTo>
                  <a:pt x="846806" y="145327"/>
                </a:lnTo>
                <a:cubicBezTo>
                  <a:pt x="857070" y="155543"/>
                  <a:pt x="857070" y="172094"/>
                  <a:pt x="846806" y="182359"/>
                </a:cubicBezTo>
                <a:lnTo>
                  <a:pt x="788164" y="241000"/>
                </a:lnTo>
                <a:cubicBezTo>
                  <a:pt x="783056" y="246109"/>
                  <a:pt x="776377" y="248662"/>
                  <a:pt x="769648" y="248662"/>
                </a:cubicBezTo>
                <a:cubicBezTo>
                  <a:pt x="762968" y="248662"/>
                  <a:pt x="756239" y="246109"/>
                  <a:pt x="751131" y="241000"/>
                </a:cubicBezTo>
                <a:cubicBezTo>
                  <a:pt x="740867" y="230785"/>
                  <a:pt x="740867" y="214234"/>
                  <a:pt x="751131" y="203969"/>
                </a:cubicBezTo>
                <a:lnTo>
                  <a:pt x="809773" y="145327"/>
                </a:lnTo>
                <a:cubicBezTo>
                  <a:pt x="814881" y="140195"/>
                  <a:pt x="821573" y="137629"/>
                  <a:pt x="828271" y="137629"/>
                </a:cubicBezTo>
                <a:close/>
                <a:moveTo>
                  <a:pt x="163775" y="137629"/>
                </a:moveTo>
                <a:cubicBezTo>
                  <a:pt x="170473" y="137629"/>
                  <a:pt x="177177" y="140195"/>
                  <a:pt x="182309" y="145327"/>
                </a:cubicBezTo>
                <a:lnTo>
                  <a:pt x="240952" y="203969"/>
                </a:lnTo>
                <a:cubicBezTo>
                  <a:pt x="251216" y="214185"/>
                  <a:pt x="251216" y="230736"/>
                  <a:pt x="240952" y="241000"/>
                </a:cubicBezTo>
                <a:cubicBezTo>
                  <a:pt x="235843" y="246109"/>
                  <a:pt x="229165" y="248662"/>
                  <a:pt x="222435" y="248662"/>
                </a:cubicBezTo>
                <a:cubicBezTo>
                  <a:pt x="215755" y="248662"/>
                  <a:pt x="209028" y="246109"/>
                  <a:pt x="203919" y="241000"/>
                </a:cubicBezTo>
                <a:lnTo>
                  <a:pt x="145277" y="182359"/>
                </a:lnTo>
                <a:cubicBezTo>
                  <a:pt x="135013" y="172143"/>
                  <a:pt x="135013" y="155592"/>
                  <a:pt x="145277" y="145327"/>
                </a:cubicBezTo>
                <a:cubicBezTo>
                  <a:pt x="150385" y="140195"/>
                  <a:pt x="157077" y="137629"/>
                  <a:pt x="163775" y="137629"/>
                </a:cubicBezTo>
                <a:close/>
                <a:moveTo>
                  <a:pt x="496043" y="0"/>
                </a:moveTo>
                <a:cubicBezTo>
                  <a:pt x="510482" y="0"/>
                  <a:pt x="522220" y="11738"/>
                  <a:pt x="522220" y="26177"/>
                </a:cubicBezTo>
                <a:lnTo>
                  <a:pt x="522220" y="109130"/>
                </a:lnTo>
                <a:cubicBezTo>
                  <a:pt x="522220" y="123569"/>
                  <a:pt x="510482" y="135307"/>
                  <a:pt x="496043" y="135307"/>
                </a:cubicBezTo>
                <a:cubicBezTo>
                  <a:pt x="481604" y="135307"/>
                  <a:pt x="469866" y="123569"/>
                  <a:pt x="469866" y="109130"/>
                </a:cubicBezTo>
                <a:lnTo>
                  <a:pt x="469866" y="26177"/>
                </a:lnTo>
                <a:cubicBezTo>
                  <a:pt x="469866" y="11738"/>
                  <a:pt x="481604" y="0"/>
                  <a:pt x="496043" y="0"/>
                </a:cubicBezTo>
                <a:close/>
              </a:path>
            </a:pathLst>
          </a:custGeom>
          <a:solidFill>
            <a:schemeClr val="accent1"/>
          </a:solidFill>
          <a:ln w="12700" cap="flat">
            <a:noFill/>
            <a:prstDash val="solid"/>
            <a:miter/>
          </a:ln>
        </p:spPr>
        <p:txBody>
          <a:bodyPr rot="0" spcFirstLastPara="0" vertOverflow="overflow" horzOverflow="overflow" vert="horz" wrap="square" lIns="67508" tIns="33755" rIns="67508" bIns="33755" numCol="1" spcCol="0" rtlCol="0" fromWordArt="0" anchor="ctr" anchorCtr="0" forceAA="0" compatLnSpc="1">
            <a:prstTxWarp prst="textNoShape">
              <a:avLst/>
            </a:prstTxWarp>
            <a:noAutofit/>
          </a:bodyPr>
          <a:lstStyle/>
          <a:p>
            <a:endParaRPr lang="en-US" sz="1688"/>
          </a:p>
        </p:txBody>
      </p:sp>
    </p:spTree>
    <p:extLst>
      <p:ext uri="{BB962C8B-B14F-4D97-AF65-F5344CB8AC3E}">
        <p14:creationId xmlns:p14="http://schemas.microsoft.com/office/powerpoint/2010/main" val="174379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B98ABD-A2A7-6D5B-9186-73F2902C8A90}"/>
              </a:ext>
            </a:extLst>
          </p:cNvPr>
          <p:cNvSpPr>
            <a:spLocks noGrp="1"/>
          </p:cNvSpPr>
          <p:nvPr>
            <p:ph type="title"/>
          </p:nvPr>
        </p:nvSpPr>
        <p:spPr>
          <a:xfrm>
            <a:off x="1912084" y="878622"/>
            <a:ext cx="7763470" cy="542200"/>
          </a:xfrm>
        </p:spPr>
        <p:txBody>
          <a:bodyPr/>
          <a:lstStyle/>
          <a:p>
            <a:r>
              <a:rPr lang="en-US" dirty="0"/>
              <a:t>How it Works</a:t>
            </a:r>
          </a:p>
        </p:txBody>
      </p:sp>
      <p:sp>
        <p:nvSpPr>
          <p:cNvPr id="19" name="Text Placeholder 2">
            <a:extLst>
              <a:ext uri="{FF2B5EF4-FFF2-40B4-BE49-F238E27FC236}">
                <a16:creationId xmlns:a16="http://schemas.microsoft.com/office/drawing/2014/main" id="{990A18FF-B9E2-4029-88C5-B03BB60EB6A0}"/>
              </a:ext>
            </a:extLst>
          </p:cNvPr>
          <p:cNvSpPr>
            <a:spLocks noGrp="1"/>
          </p:cNvSpPr>
          <p:nvPr>
            <p:ph type="body" sz="quarter" idx="13"/>
          </p:nvPr>
        </p:nvSpPr>
        <p:spPr>
          <a:xfrm>
            <a:off x="1912084" y="598701"/>
            <a:ext cx="1070934" cy="291541"/>
          </a:xfrm>
        </p:spPr>
        <p:txBody>
          <a:bodyPr/>
          <a:lstStyle/>
          <a:p>
            <a:r>
              <a:rPr lang="en-US" b="1" dirty="0">
                <a:solidFill>
                  <a:schemeClr val="accent1"/>
                </a:solidFill>
              </a:rPr>
              <a:t>The solution</a:t>
            </a:r>
          </a:p>
        </p:txBody>
      </p:sp>
      <p:sp>
        <p:nvSpPr>
          <p:cNvPr id="16" name="TextBox 15">
            <a:extLst>
              <a:ext uri="{FF2B5EF4-FFF2-40B4-BE49-F238E27FC236}">
                <a16:creationId xmlns:a16="http://schemas.microsoft.com/office/drawing/2014/main" id="{E78FB5D1-81B8-FBAD-FA7A-4FF9223104D8}"/>
              </a:ext>
            </a:extLst>
          </p:cNvPr>
          <p:cNvSpPr txBox="1"/>
          <p:nvPr/>
        </p:nvSpPr>
        <p:spPr>
          <a:xfrm>
            <a:off x="1912084" y="5277180"/>
            <a:ext cx="4493797" cy="399340"/>
          </a:xfrm>
          <a:prstGeom prst="rect">
            <a:avLst/>
          </a:prstGeom>
          <a:noFill/>
        </p:spPr>
        <p:txBody>
          <a:bodyPr wrap="square" rtlCol="0">
            <a:spAutoFit/>
          </a:bodyPr>
          <a:lstStyle/>
          <a:p>
            <a:r>
              <a:rPr lang="en-US" sz="665" dirty="0">
                <a:solidFill>
                  <a:srgbClr val="99A2AC"/>
                </a:solidFill>
              </a:rPr>
              <a:t>Refer to policy endorsement for complete details</a:t>
            </a:r>
          </a:p>
          <a:p>
            <a:r>
              <a:rPr lang="en-US" sz="665" baseline="40000" dirty="0">
                <a:solidFill>
                  <a:srgbClr val="99A2AC"/>
                </a:solidFill>
              </a:rPr>
              <a:t>1 </a:t>
            </a:r>
            <a:r>
              <a:rPr lang="en-US" sz="665" dirty="0">
                <a:solidFill>
                  <a:srgbClr val="99A2AC"/>
                </a:solidFill>
              </a:rPr>
              <a:t>Or other Centers of Excellence network approved by Berkley Accident and Health</a:t>
            </a:r>
          </a:p>
          <a:p>
            <a:r>
              <a:rPr lang="en-US" sz="665" baseline="40000" dirty="0">
                <a:solidFill>
                  <a:srgbClr val="99A2AC"/>
                </a:solidFill>
              </a:rPr>
              <a:t>2 </a:t>
            </a:r>
            <a:r>
              <a:rPr lang="en-US" sz="665" dirty="0">
                <a:solidFill>
                  <a:srgbClr val="99A2AC"/>
                </a:solidFill>
              </a:rPr>
              <a:t>Subject to any state minimum allowable deductible requirements </a:t>
            </a:r>
            <a:endParaRPr lang="en-US" sz="665" dirty="0"/>
          </a:p>
        </p:txBody>
      </p:sp>
      <p:sp>
        <p:nvSpPr>
          <p:cNvPr id="3" name="TextBox 2">
            <a:extLst>
              <a:ext uri="{FF2B5EF4-FFF2-40B4-BE49-F238E27FC236}">
                <a16:creationId xmlns:a16="http://schemas.microsoft.com/office/drawing/2014/main" id="{D3680021-A58B-54DA-C7A9-80E51CCD9570}"/>
              </a:ext>
            </a:extLst>
          </p:cNvPr>
          <p:cNvSpPr txBox="1"/>
          <p:nvPr/>
        </p:nvSpPr>
        <p:spPr>
          <a:xfrm>
            <a:off x="1912084" y="2889839"/>
            <a:ext cx="3786564" cy="2207271"/>
          </a:xfrm>
          <a:prstGeom prst="rect">
            <a:avLst/>
          </a:prstGeom>
          <a:noFill/>
        </p:spPr>
        <p:txBody>
          <a:bodyPr wrap="square" lIns="0" rtlCol="0">
            <a:spAutoFit/>
          </a:bodyPr>
          <a:lstStyle/>
          <a:p>
            <a:pPr marL="253157" indent="-253157">
              <a:spcAft>
                <a:spcPts val="443"/>
              </a:spcAft>
              <a:buFont typeface="+mj-lt"/>
              <a:buAutoNum type="arabicPeriod"/>
            </a:pPr>
            <a:r>
              <a:rPr lang="en-US" sz="1034" dirty="0">
                <a:latin typeface="+mj-lt"/>
              </a:rPr>
              <a:t>Includes pre-certification for cell and gene therapy and treats </a:t>
            </a:r>
            <a:br>
              <a:rPr lang="en-US" sz="1034" dirty="0">
                <a:latin typeface="+mj-lt"/>
              </a:rPr>
            </a:br>
            <a:r>
              <a:rPr lang="en-US" sz="1034" dirty="0">
                <a:latin typeface="+mj-lt"/>
              </a:rPr>
              <a:t>ETS’ Centers of Excellence</a:t>
            </a:r>
            <a:r>
              <a:rPr lang="en-US" sz="886" baseline="50000" dirty="0">
                <a:latin typeface="+mj-lt"/>
              </a:rPr>
              <a:t>1</a:t>
            </a:r>
            <a:r>
              <a:rPr lang="en-US" sz="1034" dirty="0">
                <a:latin typeface="+mj-lt"/>
              </a:rPr>
              <a:t> as in-network in its plan</a:t>
            </a:r>
          </a:p>
          <a:p>
            <a:pPr marL="253157" indent="-253157">
              <a:spcAft>
                <a:spcPts val="443"/>
              </a:spcAft>
              <a:buFont typeface="+mj-lt"/>
              <a:buAutoNum type="arabicPeriod"/>
            </a:pPr>
            <a:r>
              <a:rPr lang="en-US" sz="1034" dirty="0">
                <a:latin typeface="+mj-lt"/>
              </a:rPr>
              <a:t>Requires its TPA and provider network to allow the patient to access ETS’ Centers of Excellence </a:t>
            </a:r>
          </a:p>
          <a:p>
            <a:pPr marL="253157" indent="-253157">
              <a:spcAft>
                <a:spcPts val="443"/>
              </a:spcAft>
              <a:buFont typeface="+mj-lt"/>
              <a:buAutoNum type="arabicPeriod"/>
            </a:pPr>
            <a:r>
              <a:rPr lang="en-US" sz="1034" dirty="0">
                <a:latin typeface="+mj-lt"/>
              </a:rPr>
              <a:t>Advises the patient that they can access ETS’ Centers of Excellence if they qualify for C&amp;GT</a:t>
            </a:r>
          </a:p>
          <a:p>
            <a:pPr marL="253157" indent="-253157">
              <a:spcAft>
                <a:spcPts val="443"/>
              </a:spcAft>
              <a:buFont typeface="+mj-lt"/>
              <a:buAutoNum type="arabicPeriod"/>
            </a:pPr>
            <a:r>
              <a:rPr lang="en-US" sz="1034" dirty="0">
                <a:latin typeface="+mj-lt"/>
              </a:rPr>
              <a:t>Agrees to waive any exclusion under its plan that would conflict with any contracted arrangement (including procurement fees that may be included in the negotiated arrangement)</a:t>
            </a:r>
          </a:p>
          <a:p>
            <a:pPr marL="253157" indent="-253157">
              <a:spcAft>
                <a:spcPts val="443"/>
              </a:spcAft>
              <a:buFont typeface="+mj-lt"/>
              <a:buAutoNum type="arabicPeriod"/>
            </a:pPr>
            <a:r>
              <a:rPr lang="en-US" sz="1034" dirty="0">
                <a:latin typeface="+mj-lt"/>
              </a:rPr>
              <a:t>Notifies its TPA and medical management vendor</a:t>
            </a:r>
          </a:p>
        </p:txBody>
      </p:sp>
      <p:cxnSp>
        <p:nvCxnSpPr>
          <p:cNvPr id="21" name="Straight Connector 20">
            <a:extLst>
              <a:ext uri="{FF2B5EF4-FFF2-40B4-BE49-F238E27FC236}">
                <a16:creationId xmlns:a16="http://schemas.microsoft.com/office/drawing/2014/main" id="{C9AC2488-205F-E09D-E9FE-9D3E1B61F5DB}"/>
              </a:ext>
            </a:extLst>
          </p:cNvPr>
          <p:cNvCxnSpPr>
            <a:cxnSpLocks/>
          </p:cNvCxnSpPr>
          <p:nvPr/>
        </p:nvCxnSpPr>
        <p:spPr>
          <a:xfrm>
            <a:off x="1912084" y="2648350"/>
            <a:ext cx="494726"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17E9392-1E91-0295-392C-374A36F0ADE4}"/>
              </a:ext>
            </a:extLst>
          </p:cNvPr>
          <p:cNvSpPr txBox="1"/>
          <p:nvPr/>
        </p:nvSpPr>
        <p:spPr>
          <a:xfrm>
            <a:off x="1912084" y="2177143"/>
            <a:ext cx="2935432" cy="365036"/>
          </a:xfrm>
          <a:prstGeom prst="rect">
            <a:avLst/>
          </a:prstGeom>
          <a:noFill/>
        </p:spPr>
        <p:txBody>
          <a:bodyPr wrap="square" lIns="0" rIns="0" rtlCol="0" anchor="b">
            <a:spAutoFit/>
          </a:bodyPr>
          <a:lstStyle/>
          <a:p>
            <a:r>
              <a:rPr lang="en-US" sz="1772" b="1" dirty="0">
                <a:solidFill>
                  <a:schemeClr val="accent1"/>
                </a:solidFill>
                <a:latin typeface="Calibri" panose="020F0502020204030204" pitchFamily="34" charset="0"/>
                <a:cs typeface="Calibri" panose="020F0502020204030204" pitchFamily="34" charset="0"/>
              </a:rPr>
              <a:t>Employer ensures the plan:</a:t>
            </a:r>
          </a:p>
        </p:txBody>
      </p:sp>
      <p:cxnSp>
        <p:nvCxnSpPr>
          <p:cNvPr id="27" name="Straight Connector 26">
            <a:extLst>
              <a:ext uri="{FF2B5EF4-FFF2-40B4-BE49-F238E27FC236}">
                <a16:creationId xmlns:a16="http://schemas.microsoft.com/office/drawing/2014/main" id="{F692D9A6-3838-E3BB-ED0A-7FF30B99854C}"/>
              </a:ext>
            </a:extLst>
          </p:cNvPr>
          <p:cNvCxnSpPr>
            <a:cxnSpLocks/>
          </p:cNvCxnSpPr>
          <p:nvPr/>
        </p:nvCxnSpPr>
        <p:spPr>
          <a:xfrm>
            <a:off x="6079349" y="2648350"/>
            <a:ext cx="45182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24D7E75-ECAD-907E-E4BD-383472676958}"/>
              </a:ext>
            </a:extLst>
          </p:cNvPr>
          <p:cNvSpPr txBox="1"/>
          <p:nvPr/>
        </p:nvSpPr>
        <p:spPr>
          <a:xfrm>
            <a:off x="6079351" y="2177143"/>
            <a:ext cx="3791483" cy="365036"/>
          </a:xfrm>
          <a:prstGeom prst="rect">
            <a:avLst/>
          </a:prstGeom>
          <a:noFill/>
        </p:spPr>
        <p:txBody>
          <a:bodyPr wrap="square" lIns="0" rIns="0" rtlCol="0" anchor="b">
            <a:spAutoFit/>
          </a:bodyPr>
          <a:lstStyle/>
          <a:p>
            <a:r>
              <a:rPr lang="en-US" sz="1772" b="1" dirty="0">
                <a:solidFill>
                  <a:schemeClr val="accent1"/>
                </a:solidFill>
                <a:latin typeface="Calibri" panose="020F0502020204030204" pitchFamily="34" charset="0"/>
                <a:cs typeface="Calibri" panose="020F0502020204030204" pitchFamily="34" charset="0"/>
              </a:rPr>
              <a:t>Berkley reduces the Specific deductible: </a:t>
            </a:r>
          </a:p>
        </p:txBody>
      </p:sp>
      <p:cxnSp>
        <p:nvCxnSpPr>
          <p:cNvPr id="33" name="Straight Connector 32">
            <a:extLst>
              <a:ext uri="{FF2B5EF4-FFF2-40B4-BE49-F238E27FC236}">
                <a16:creationId xmlns:a16="http://schemas.microsoft.com/office/drawing/2014/main" id="{519A1511-8E3A-8894-1AF8-521038B83D9E}"/>
              </a:ext>
            </a:extLst>
          </p:cNvPr>
          <p:cNvCxnSpPr>
            <a:cxnSpLocks/>
          </p:cNvCxnSpPr>
          <p:nvPr/>
        </p:nvCxnSpPr>
        <p:spPr>
          <a:xfrm>
            <a:off x="5785433" y="1866777"/>
            <a:ext cx="0" cy="2893998"/>
          </a:xfrm>
          <a:prstGeom prst="line">
            <a:avLst/>
          </a:prstGeom>
          <a:ln>
            <a:solidFill>
              <a:srgbClr val="E2E2DC"/>
            </a:solidFill>
          </a:ln>
        </p:spPr>
        <p:style>
          <a:lnRef idx="1">
            <a:schemeClr val="accent1"/>
          </a:lnRef>
          <a:fillRef idx="0">
            <a:schemeClr val="accent1"/>
          </a:fillRef>
          <a:effectRef idx="0">
            <a:schemeClr val="accent1"/>
          </a:effectRef>
          <a:fontRef idx="minor">
            <a:schemeClr val="tx1"/>
          </a:fontRef>
        </p:style>
      </p:cxnSp>
      <p:sp>
        <p:nvSpPr>
          <p:cNvPr id="35" name="Freeform 50">
            <a:extLst>
              <a:ext uri="{FF2B5EF4-FFF2-40B4-BE49-F238E27FC236}">
                <a16:creationId xmlns:a16="http://schemas.microsoft.com/office/drawing/2014/main" id="{38C4B28B-0B8B-6B2B-E2B3-F1C6B2F26AB5}"/>
              </a:ext>
            </a:extLst>
          </p:cNvPr>
          <p:cNvSpPr>
            <a:spLocks noChangeAspect="1"/>
          </p:cNvSpPr>
          <p:nvPr/>
        </p:nvSpPr>
        <p:spPr>
          <a:xfrm>
            <a:off x="1921213" y="1712155"/>
            <a:ext cx="436029" cy="405367"/>
          </a:xfrm>
          <a:custGeom>
            <a:avLst/>
            <a:gdLst>
              <a:gd name="connsiteX0" fmla="*/ 25149 w 1194318"/>
              <a:gd name="connsiteY0" fmla="*/ 964461 h 1110330"/>
              <a:gd name="connsiteX1" fmla="*/ 569570 w 1194318"/>
              <a:gd name="connsiteY1" fmla="*/ 964461 h 1110330"/>
              <a:gd name="connsiteX2" fmla="*/ 590934 w 1194318"/>
              <a:gd name="connsiteY2" fmla="*/ 1014753 h 1110330"/>
              <a:gd name="connsiteX3" fmla="*/ 25149 w 1194318"/>
              <a:gd name="connsiteY3" fmla="*/ 1014753 h 1110330"/>
              <a:gd name="connsiteX4" fmla="*/ 3 w 1194318"/>
              <a:gd name="connsiteY4" fmla="*/ 989607 h 1110330"/>
              <a:gd name="connsiteX5" fmla="*/ 25149 w 1194318"/>
              <a:gd name="connsiteY5" fmla="*/ 964461 h 1110330"/>
              <a:gd name="connsiteX6" fmla="*/ 25146 w 1194318"/>
              <a:gd name="connsiteY6" fmla="*/ 749438 h 1110330"/>
              <a:gd name="connsiteX7" fmla="*/ 563283 w 1194318"/>
              <a:gd name="connsiteY7" fmla="*/ 749438 h 1110330"/>
              <a:gd name="connsiteX8" fmla="*/ 546928 w 1194318"/>
              <a:gd name="connsiteY8" fmla="*/ 799730 h 1110330"/>
              <a:gd name="connsiteX9" fmla="*/ 25149 w 1194318"/>
              <a:gd name="connsiteY9" fmla="*/ 799730 h 1110330"/>
              <a:gd name="connsiteX10" fmla="*/ 25146 w 1194318"/>
              <a:gd name="connsiteY10" fmla="*/ 799730 h 1110330"/>
              <a:gd name="connsiteX11" fmla="*/ 0 w 1194318"/>
              <a:gd name="connsiteY11" fmla="*/ 774584 h 1110330"/>
              <a:gd name="connsiteX12" fmla="*/ 25146 w 1194318"/>
              <a:gd name="connsiteY12" fmla="*/ 749438 h 1110330"/>
              <a:gd name="connsiteX13" fmla="*/ 25146 w 1194318"/>
              <a:gd name="connsiteY13" fmla="*/ 535697 h 1110330"/>
              <a:gd name="connsiteX14" fmla="*/ 629932 w 1194318"/>
              <a:gd name="connsiteY14" fmla="*/ 535697 h 1110330"/>
              <a:gd name="connsiteX15" fmla="*/ 613578 w 1194318"/>
              <a:gd name="connsiteY15" fmla="*/ 585989 h 1110330"/>
              <a:gd name="connsiteX16" fmla="*/ 25149 w 1194318"/>
              <a:gd name="connsiteY16" fmla="*/ 585989 h 1110330"/>
              <a:gd name="connsiteX17" fmla="*/ 25146 w 1194318"/>
              <a:gd name="connsiteY17" fmla="*/ 585989 h 1110330"/>
              <a:gd name="connsiteX18" fmla="*/ 0 w 1194318"/>
              <a:gd name="connsiteY18" fmla="*/ 560843 h 1110330"/>
              <a:gd name="connsiteX19" fmla="*/ 25146 w 1194318"/>
              <a:gd name="connsiteY19" fmla="*/ 535697 h 1110330"/>
              <a:gd name="connsiteX20" fmla="*/ 25146 w 1194318"/>
              <a:gd name="connsiteY20" fmla="*/ 321956 h 1110330"/>
              <a:gd name="connsiteX21" fmla="*/ 697802 w 1194318"/>
              <a:gd name="connsiteY21" fmla="*/ 321956 h 1110330"/>
              <a:gd name="connsiteX22" fmla="*/ 681447 w 1194318"/>
              <a:gd name="connsiteY22" fmla="*/ 372248 h 1110330"/>
              <a:gd name="connsiteX23" fmla="*/ 25149 w 1194318"/>
              <a:gd name="connsiteY23" fmla="*/ 372248 h 1110330"/>
              <a:gd name="connsiteX24" fmla="*/ 25146 w 1194318"/>
              <a:gd name="connsiteY24" fmla="*/ 372248 h 1110330"/>
              <a:gd name="connsiteX25" fmla="*/ 0 w 1194318"/>
              <a:gd name="connsiteY25" fmla="*/ 347102 h 1110330"/>
              <a:gd name="connsiteX26" fmla="*/ 25146 w 1194318"/>
              <a:gd name="connsiteY26" fmla="*/ 321956 h 1110330"/>
              <a:gd name="connsiteX27" fmla="*/ 838622 w 1194318"/>
              <a:gd name="connsiteY27" fmla="*/ 215093 h 1110330"/>
              <a:gd name="connsiteX28" fmla="*/ 634952 w 1194318"/>
              <a:gd name="connsiteY28" fmla="*/ 856316 h 1110330"/>
              <a:gd name="connsiteX29" fmla="*/ 716677 w 1194318"/>
              <a:gd name="connsiteY29" fmla="*/ 1053749 h 1110330"/>
              <a:gd name="connsiteX30" fmla="*/ 897703 w 1194318"/>
              <a:gd name="connsiteY30" fmla="*/ 939315 h 1110330"/>
              <a:gd name="connsiteX31" fmla="*/ 1101373 w 1194318"/>
              <a:gd name="connsiteY31" fmla="*/ 298095 h 1110330"/>
              <a:gd name="connsiteX32" fmla="*/ 25159 w 1194318"/>
              <a:gd name="connsiteY32" fmla="*/ 106933 h 1110330"/>
              <a:gd name="connsiteX33" fmla="*/ 765734 w 1194318"/>
              <a:gd name="connsiteY33" fmla="*/ 106933 h 1110330"/>
              <a:gd name="connsiteX34" fmla="*/ 749379 w 1194318"/>
              <a:gd name="connsiteY34" fmla="*/ 157225 h 1110330"/>
              <a:gd name="connsiteX35" fmla="*/ 25159 w 1194318"/>
              <a:gd name="connsiteY35" fmla="*/ 157225 h 1110330"/>
              <a:gd name="connsiteX36" fmla="*/ 13 w 1194318"/>
              <a:gd name="connsiteY36" fmla="*/ 132079 h 1110330"/>
              <a:gd name="connsiteX37" fmla="*/ 25159 w 1194318"/>
              <a:gd name="connsiteY37" fmla="*/ 106933 h 1110330"/>
              <a:gd name="connsiteX38" fmla="*/ 926969 w 1194318"/>
              <a:gd name="connsiteY38" fmla="*/ 50984 h 1110330"/>
              <a:gd name="connsiteX39" fmla="*/ 906544 w 1194318"/>
              <a:gd name="connsiteY39" fmla="*/ 56650 h 1110330"/>
              <a:gd name="connsiteX40" fmla="*/ 878894 w 1194318"/>
              <a:gd name="connsiteY40" fmla="*/ 89360 h 1110330"/>
              <a:gd name="connsiteX41" fmla="*/ 853748 w 1194318"/>
              <a:gd name="connsiteY41" fmla="*/ 167303 h 1110330"/>
              <a:gd name="connsiteX42" fmla="*/ 1116498 w 1194318"/>
              <a:gd name="connsiteY42" fmla="*/ 250305 h 1110330"/>
              <a:gd name="connsiteX43" fmla="*/ 1141644 w 1194318"/>
              <a:gd name="connsiteY43" fmla="*/ 172362 h 1110330"/>
              <a:gd name="connsiteX44" fmla="*/ 1141649 w 1194318"/>
              <a:gd name="connsiteY44" fmla="*/ 172361 h 1110330"/>
              <a:gd name="connsiteX45" fmla="*/ 1106435 w 1194318"/>
              <a:gd name="connsiteY45" fmla="*/ 103160 h 1110330"/>
              <a:gd name="connsiteX46" fmla="*/ 949272 w 1194318"/>
              <a:gd name="connsiteY46" fmla="*/ 52868 h 1110330"/>
              <a:gd name="connsiteX47" fmla="*/ 926969 w 1194318"/>
              <a:gd name="connsiteY47" fmla="*/ 50984 h 1110330"/>
              <a:gd name="connsiteX48" fmla="*/ 922418 w 1194318"/>
              <a:gd name="connsiteY48" fmla="*/ 420 h 1110330"/>
              <a:gd name="connsiteX49" fmla="*/ 963120 w 1194318"/>
              <a:gd name="connsiteY49" fmla="*/ 5129 h 1110330"/>
              <a:gd name="connsiteX50" fmla="*/ 1120283 w 1194318"/>
              <a:gd name="connsiteY50" fmla="*/ 55421 h 1110330"/>
              <a:gd name="connsiteX51" fmla="*/ 1120280 w 1194318"/>
              <a:gd name="connsiteY51" fmla="*/ 55427 h 1110330"/>
              <a:gd name="connsiteX52" fmla="*/ 1189432 w 1194318"/>
              <a:gd name="connsiteY52" fmla="*/ 187443 h 1110330"/>
              <a:gd name="connsiteX53" fmla="*/ 946760 w 1194318"/>
              <a:gd name="connsiteY53" fmla="*/ 954396 h 1110330"/>
              <a:gd name="connsiteX54" fmla="*/ 925396 w 1194318"/>
              <a:gd name="connsiteY54" fmla="*/ 982047 h 1110330"/>
              <a:gd name="connsiteX55" fmla="*/ 734299 w 1194318"/>
              <a:gd name="connsiteY55" fmla="*/ 1104044 h 1110330"/>
              <a:gd name="connsiteX56" fmla="*/ 712935 w 1194318"/>
              <a:gd name="connsiteY56" fmla="*/ 1110330 h 1110330"/>
              <a:gd name="connsiteX57" fmla="*/ 700362 w 1194318"/>
              <a:gd name="connsiteY57" fmla="*/ 1107826 h 1110330"/>
              <a:gd name="connsiteX58" fmla="*/ 675216 w 1194318"/>
              <a:gd name="connsiteY58" fmla="*/ 1085184 h 1110330"/>
              <a:gd name="connsiteX59" fmla="*/ 588483 w 1194318"/>
              <a:gd name="connsiteY59" fmla="*/ 876448 h 1110330"/>
              <a:gd name="connsiteX60" fmla="*/ 587205 w 1194318"/>
              <a:gd name="connsiteY60" fmla="*/ 841233 h 1110330"/>
              <a:gd name="connsiteX61" fmla="*/ 829877 w 1194318"/>
              <a:gd name="connsiteY61" fmla="*/ 74280 h 1110330"/>
              <a:gd name="connsiteX62" fmla="*/ 882673 w 1194318"/>
              <a:gd name="connsiteY62" fmla="*/ 12692 h 1110330"/>
              <a:gd name="connsiteX63" fmla="*/ 922418 w 1194318"/>
              <a:gd name="connsiteY63" fmla="*/ 420 h 111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94318" h="1110330">
                <a:moveTo>
                  <a:pt x="25149" y="964461"/>
                </a:moveTo>
                <a:lnTo>
                  <a:pt x="569570" y="964461"/>
                </a:lnTo>
                <a:lnTo>
                  <a:pt x="590934" y="1014753"/>
                </a:lnTo>
                <a:lnTo>
                  <a:pt x="25149" y="1014753"/>
                </a:lnTo>
                <a:cubicBezTo>
                  <a:pt x="11299" y="1014753"/>
                  <a:pt x="3" y="1003457"/>
                  <a:pt x="3" y="989607"/>
                </a:cubicBezTo>
                <a:cubicBezTo>
                  <a:pt x="3" y="975757"/>
                  <a:pt x="11299" y="964461"/>
                  <a:pt x="25149" y="964461"/>
                </a:cubicBezTo>
                <a:close/>
                <a:moveTo>
                  <a:pt x="25146" y="749438"/>
                </a:moveTo>
                <a:lnTo>
                  <a:pt x="563283" y="749438"/>
                </a:lnTo>
                <a:lnTo>
                  <a:pt x="546928" y="799730"/>
                </a:lnTo>
                <a:lnTo>
                  <a:pt x="25149" y="799730"/>
                </a:lnTo>
                <a:lnTo>
                  <a:pt x="25146" y="799730"/>
                </a:lnTo>
                <a:cubicBezTo>
                  <a:pt x="11296" y="799730"/>
                  <a:pt x="0" y="788434"/>
                  <a:pt x="0" y="774584"/>
                </a:cubicBezTo>
                <a:cubicBezTo>
                  <a:pt x="0" y="760734"/>
                  <a:pt x="11296" y="749438"/>
                  <a:pt x="25146" y="749438"/>
                </a:cubicBezTo>
                <a:close/>
                <a:moveTo>
                  <a:pt x="25146" y="535697"/>
                </a:moveTo>
                <a:lnTo>
                  <a:pt x="629932" y="535697"/>
                </a:lnTo>
                <a:lnTo>
                  <a:pt x="613578" y="585989"/>
                </a:lnTo>
                <a:lnTo>
                  <a:pt x="25149" y="585989"/>
                </a:lnTo>
                <a:lnTo>
                  <a:pt x="25146" y="585989"/>
                </a:lnTo>
                <a:cubicBezTo>
                  <a:pt x="11296" y="585989"/>
                  <a:pt x="0" y="574693"/>
                  <a:pt x="0" y="560843"/>
                </a:cubicBezTo>
                <a:cubicBezTo>
                  <a:pt x="0" y="546993"/>
                  <a:pt x="11296" y="535697"/>
                  <a:pt x="25146" y="535697"/>
                </a:cubicBezTo>
                <a:close/>
                <a:moveTo>
                  <a:pt x="25146" y="321956"/>
                </a:moveTo>
                <a:lnTo>
                  <a:pt x="697802" y="321956"/>
                </a:lnTo>
                <a:lnTo>
                  <a:pt x="681447" y="372248"/>
                </a:lnTo>
                <a:lnTo>
                  <a:pt x="25149" y="372248"/>
                </a:lnTo>
                <a:lnTo>
                  <a:pt x="25146" y="372248"/>
                </a:lnTo>
                <a:cubicBezTo>
                  <a:pt x="11296" y="372248"/>
                  <a:pt x="0" y="360952"/>
                  <a:pt x="0" y="347102"/>
                </a:cubicBezTo>
                <a:cubicBezTo>
                  <a:pt x="0" y="333252"/>
                  <a:pt x="11296" y="321956"/>
                  <a:pt x="25146" y="321956"/>
                </a:cubicBezTo>
                <a:close/>
                <a:moveTo>
                  <a:pt x="838622" y="215093"/>
                </a:moveTo>
                <a:lnTo>
                  <a:pt x="634952" y="856316"/>
                </a:lnTo>
                <a:lnTo>
                  <a:pt x="716677" y="1053749"/>
                </a:lnTo>
                <a:lnTo>
                  <a:pt x="897703" y="939315"/>
                </a:lnTo>
                <a:lnTo>
                  <a:pt x="1101373" y="298095"/>
                </a:lnTo>
                <a:close/>
                <a:moveTo>
                  <a:pt x="25159" y="106933"/>
                </a:moveTo>
                <a:lnTo>
                  <a:pt x="765734" y="106933"/>
                </a:lnTo>
                <a:lnTo>
                  <a:pt x="749379" y="157225"/>
                </a:lnTo>
                <a:lnTo>
                  <a:pt x="25159" y="157225"/>
                </a:lnTo>
                <a:cubicBezTo>
                  <a:pt x="11309" y="157225"/>
                  <a:pt x="13" y="145929"/>
                  <a:pt x="13" y="132079"/>
                </a:cubicBezTo>
                <a:cubicBezTo>
                  <a:pt x="13" y="118229"/>
                  <a:pt x="11309" y="106933"/>
                  <a:pt x="25159" y="106933"/>
                </a:cubicBezTo>
                <a:close/>
                <a:moveTo>
                  <a:pt x="926969" y="50984"/>
                </a:moveTo>
                <a:cubicBezTo>
                  <a:pt x="919743" y="51616"/>
                  <a:pt x="912831" y="53507"/>
                  <a:pt x="906544" y="56650"/>
                </a:cubicBezTo>
                <a:cubicBezTo>
                  <a:pt x="892744" y="64214"/>
                  <a:pt x="883903" y="75510"/>
                  <a:pt x="878894" y="89360"/>
                </a:cubicBezTo>
                <a:lnTo>
                  <a:pt x="853748" y="167303"/>
                </a:lnTo>
                <a:lnTo>
                  <a:pt x="1116498" y="250305"/>
                </a:lnTo>
                <a:lnTo>
                  <a:pt x="1141644" y="172362"/>
                </a:lnTo>
                <a:lnTo>
                  <a:pt x="1141649" y="172361"/>
                </a:lnTo>
                <a:cubicBezTo>
                  <a:pt x="1150440" y="143433"/>
                  <a:pt x="1134085" y="112000"/>
                  <a:pt x="1106435" y="103160"/>
                </a:cubicBezTo>
                <a:lnTo>
                  <a:pt x="949272" y="52868"/>
                </a:lnTo>
                <a:cubicBezTo>
                  <a:pt x="941734" y="50977"/>
                  <a:pt x="934195" y="50351"/>
                  <a:pt x="926969" y="50984"/>
                </a:cubicBezTo>
                <a:close/>
                <a:moveTo>
                  <a:pt x="922418" y="420"/>
                </a:moveTo>
                <a:cubicBezTo>
                  <a:pt x="936084" y="-839"/>
                  <a:pt x="949909" y="733"/>
                  <a:pt x="963120" y="5129"/>
                </a:cubicBezTo>
                <a:lnTo>
                  <a:pt x="1120283" y="55421"/>
                </a:lnTo>
                <a:lnTo>
                  <a:pt x="1120280" y="55427"/>
                </a:lnTo>
                <a:cubicBezTo>
                  <a:pt x="1175581" y="73009"/>
                  <a:pt x="1207014" y="132093"/>
                  <a:pt x="1189432" y="187443"/>
                </a:cubicBezTo>
                <a:lnTo>
                  <a:pt x="946760" y="954396"/>
                </a:lnTo>
                <a:cubicBezTo>
                  <a:pt x="942978" y="965692"/>
                  <a:pt x="935463" y="975760"/>
                  <a:pt x="925396" y="982047"/>
                </a:cubicBezTo>
                <a:lnTo>
                  <a:pt x="734299" y="1104044"/>
                </a:lnTo>
                <a:cubicBezTo>
                  <a:pt x="728013" y="1107826"/>
                  <a:pt x="720498" y="1110330"/>
                  <a:pt x="712935" y="1110330"/>
                </a:cubicBezTo>
                <a:cubicBezTo>
                  <a:pt x="707925" y="1110330"/>
                  <a:pt x="704143" y="1109102"/>
                  <a:pt x="700362" y="1107826"/>
                </a:cubicBezTo>
                <a:cubicBezTo>
                  <a:pt x="689067" y="1105321"/>
                  <a:pt x="680225" y="1096480"/>
                  <a:pt x="675216" y="1085184"/>
                </a:cubicBezTo>
                <a:lnTo>
                  <a:pt x="588483" y="876448"/>
                </a:lnTo>
                <a:cubicBezTo>
                  <a:pt x="584701" y="865102"/>
                  <a:pt x="583423" y="852529"/>
                  <a:pt x="587205" y="841233"/>
                </a:cubicBezTo>
                <a:lnTo>
                  <a:pt x="829877" y="74280"/>
                </a:lnTo>
                <a:cubicBezTo>
                  <a:pt x="838668" y="47906"/>
                  <a:pt x="857527" y="25265"/>
                  <a:pt x="882673" y="12692"/>
                </a:cubicBezTo>
                <a:cubicBezTo>
                  <a:pt x="895246" y="5767"/>
                  <a:pt x="908752" y="1678"/>
                  <a:pt x="922418" y="420"/>
                </a:cubicBezTo>
                <a:close/>
              </a:path>
            </a:pathLst>
          </a:custGeom>
          <a:solidFill>
            <a:schemeClr val="accent5"/>
          </a:solidFill>
          <a:ln w="12700" cap="flat">
            <a:solidFill>
              <a:schemeClr val="accent1"/>
            </a:solidFill>
            <a:prstDash val="solid"/>
            <a:miter/>
          </a:ln>
        </p:spPr>
        <p:txBody>
          <a:bodyPr rtlCol="0" anchor="ctr"/>
          <a:lstStyle/>
          <a:p>
            <a:endParaRPr lang="en-US" sz="1688"/>
          </a:p>
        </p:txBody>
      </p:sp>
      <p:sp>
        <p:nvSpPr>
          <p:cNvPr id="40" name="TextBox 39">
            <a:extLst>
              <a:ext uri="{FF2B5EF4-FFF2-40B4-BE49-F238E27FC236}">
                <a16:creationId xmlns:a16="http://schemas.microsoft.com/office/drawing/2014/main" id="{5346C7D4-6262-DA82-30C2-EECFDB732D6B}"/>
              </a:ext>
            </a:extLst>
          </p:cNvPr>
          <p:cNvSpPr txBox="1"/>
          <p:nvPr/>
        </p:nvSpPr>
        <p:spPr>
          <a:xfrm>
            <a:off x="6079350" y="2889839"/>
            <a:ext cx="3786564" cy="2035814"/>
          </a:xfrm>
          <a:prstGeom prst="rect">
            <a:avLst/>
          </a:prstGeom>
          <a:noFill/>
        </p:spPr>
        <p:txBody>
          <a:bodyPr wrap="square" lIns="0" rtlCol="0">
            <a:spAutoFit/>
          </a:bodyPr>
          <a:lstStyle/>
          <a:p>
            <a:pPr marL="210964" indent="-210964">
              <a:spcAft>
                <a:spcPts val="443"/>
              </a:spcAft>
              <a:buFont typeface="Arial" panose="020B0604020202020204" pitchFamily="34" charset="0"/>
              <a:buChar char="•"/>
            </a:pPr>
            <a:r>
              <a:rPr lang="en-US" sz="1034" u="sng" dirty="0">
                <a:latin typeface="+mj-lt"/>
              </a:rPr>
              <a:t>Reimburses for the ETS access fee</a:t>
            </a:r>
          </a:p>
          <a:p>
            <a:pPr marL="210964" indent="-210964">
              <a:spcAft>
                <a:spcPts val="443"/>
              </a:spcAft>
              <a:buFont typeface="Arial" panose="020B0604020202020204" pitchFamily="34" charset="0"/>
              <a:buChar char="•"/>
            </a:pPr>
            <a:r>
              <a:rPr lang="en-US" sz="1034" u="sng" dirty="0">
                <a:latin typeface="+mj-lt"/>
              </a:rPr>
              <a:t>Lowers the Specific deductible for the patient by the following: </a:t>
            </a:r>
            <a:br>
              <a:rPr lang="en-US" sz="1034" u="sng" dirty="0">
                <a:latin typeface="+mj-lt"/>
              </a:rPr>
            </a:br>
            <a:br>
              <a:rPr lang="en-US" sz="1034" dirty="0">
                <a:latin typeface="+mj-lt"/>
              </a:rPr>
            </a:br>
            <a:r>
              <a:rPr lang="en-US" sz="1181" b="1" dirty="0">
                <a:latin typeface="+mj-lt"/>
              </a:rPr>
              <a:t>Specific Deductible	         Reduced by</a:t>
            </a:r>
            <a:r>
              <a:rPr lang="en-US" sz="1034" baseline="40000" dirty="0">
                <a:latin typeface="+mj-lt"/>
              </a:rPr>
              <a:t>2</a:t>
            </a:r>
            <a:br>
              <a:rPr lang="en-US" sz="1181" dirty="0">
                <a:latin typeface="+mj-lt"/>
              </a:rPr>
            </a:br>
            <a:r>
              <a:rPr lang="en-US" sz="1181" dirty="0">
                <a:latin typeface="+mj-lt"/>
              </a:rPr>
              <a:t> $10,000-$100,000               50%</a:t>
            </a:r>
            <a:br>
              <a:rPr lang="en-US" sz="1181" dirty="0">
                <a:latin typeface="+mj-lt"/>
              </a:rPr>
            </a:br>
            <a:r>
              <a:rPr lang="en-US" sz="1181" dirty="0">
                <a:latin typeface="+mj-lt"/>
              </a:rPr>
              <a:t> $100,001-$250,000             35%</a:t>
            </a:r>
            <a:br>
              <a:rPr lang="en-US" sz="1181" dirty="0">
                <a:latin typeface="+mj-lt"/>
              </a:rPr>
            </a:br>
            <a:r>
              <a:rPr lang="en-US" sz="1181" dirty="0">
                <a:latin typeface="+mj-lt"/>
              </a:rPr>
              <a:t> $250,001 and over               30%</a:t>
            </a:r>
            <a:br>
              <a:rPr lang="en-US" sz="1034" dirty="0">
                <a:latin typeface="+mj-lt"/>
              </a:rPr>
            </a:br>
            <a:br>
              <a:rPr lang="en-US" sz="1034" dirty="0">
                <a:latin typeface="+mj-lt"/>
              </a:rPr>
            </a:br>
            <a:r>
              <a:rPr lang="en-US" sz="1034" b="1" dirty="0">
                <a:latin typeface="+mj-lt"/>
              </a:rPr>
              <a:t>Up to a $75,000 maximum reduction</a:t>
            </a:r>
          </a:p>
          <a:p>
            <a:pPr marL="210964" indent="-210964">
              <a:spcAft>
                <a:spcPts val="443"/>
              </a:spcAft>
              <a:buFont typeface="Arial" panose="020B0604020202020204" pitchFamily="34" charset="0"/>
              <a:buChar char="•"/>
            </a:pPr>
            <a:endParaRPr lang="en-US" sz="1034" dirty="0">
              <a:latin typeface="+mj-lt"/>
            </a:endParaRPr>
          </a:p>
        </p:txBody>
      </p:sp>
      <p:pic>
        <p:nvPicPr>
          <p:cNvPr id="43" name="Graphic 42" descr="Handshake outline">
            <a:extLst>
              <a:ext uri="{FF2B5EF4-FFF2-40B4-BE49-F238E27FC236}">
                <a16:creationId xmlns:a16="http://schemas.microsoft.com/office/drawing/2014/main" id="{10F67DAB-D361-8CA0-3CB0-D4AEEAD0CC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9350" y="1648158"/>
            <a:ext cx="673716" cy="673716"/>
          </a:xfrm>
          <a:prstGeom prst="rect">
            <a:avLst/>
          </a:prstGeom>
        </p:spPr>
      </p:pic>
    </p:spTree>
    <p:extLst>
      <p:ext uri="{BB962C8B-B14F-4D97-AF65-F5344CB8AC3E}">
        <p14:creationId xmlns:p14="http://schemas.microsoft.com/office/powerpoint/2010/main" val="9462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4" presetClass="path" presetSubtype="0" decel="50000" fill="hold" grpId="1" nodeType="withEffect">
                                  <p:stCondLst>
                                    <p:cond delay="200"/>
                                  </p:stCondLst>
                                  <p:childTnLst>
                                    <p:animMotion origin="layout" path="M 4.28571E-6 1.59722E-6 L 4.28571E-6 -0.0204 " pathEditMode="relative" rAng="0" ptsTypes="AA">
                                      <p:cBhvr>
                                        <p:cTn id="9" dur="500" spd="-100000" fill="hold"/>
                                        <p:tgtEl>
                                          <p:spTgt spid="3"/>
                                        </p:tgtEl>
                                        <p:attrNameLst>
                                          <p:attrName>ppt_x</p:attrName>
                                          <p:attrName>ppt_y</p:attrName>
                                        </p:attrNameLst>
                                      </p:cBhvr>
                                      <p:rCtr x="0" y="-1020"/>
                                    </p:animMotion>
                                  </p:childTnLst>
                                </p:cTn>
                              </p:par>
                              <p:par>
                                <p:cTn id="10" presetID="10"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64" presetClass="path" presetSubtype="0" decel="50000" fill="hold" grpId="1" nodeType="withEffect">
                                  <p:stCondLst>
                                    <p:cond delay="200"/>
                                  </p:stCondLst>
                                  <p:childTnLst>
                                    <p:animMotion origin="layout" path="M 1.32275E-6 3.47222E-6 L 1.32275E-6 -0.0204 " pathEditMode="relative" rAng="0" ptsTypes="AA">
                                      <p:cBhvr>
                                        <p:cTn id="20" dur="500" spd="-100000" fill="hold"/>
                                        <p:tgtEl>
                                          <p:spTgt spid="40"/>
                                        </p:tgtEl>
                                        <p:attrNameLst>
                                          <p:attrName>ppt_x</p:attrName>
                                          <p:attrName>ppt_y</p:attrName>
                                        </p:attrNameLst>
                                      </p:cBhvr>
                                      <p:rCtr x="0" y="-10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5" grpId="0" animBg="1"/>
      <p:bldP spid="40" grpId="0"/>
      <p:bldP spid="40"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2033503" y="387930"/>
            <a:ext cx="7786033" cy="830997"/>
          </a:xfrm>
          <a:prstGeom prst="rect">
            <a:avLst/>
          </a:prstGeom>
          <a:noFill/>
        </p:spPr>
        <p:txBody>
          <a:bodyPr wrap="square" rtlCol="0">
            <a:spAutoFit/>
          </a:bodyPr>
          <a:lstStyle/>
          <a:p>
            <a:pPr defTabSz="457200"/>
            <a:r>
              <a:rPr lang="en-US" sz="1600" dirty="0">
                <a:solidFill>
                  <a:prstClr val="white"/>
                </a:solidFill>
                <a:latin typeface="Century Gothic" panose="020B0502020202020204" pitchFamily="34" charset="0"/>
              </a:rPr>
              <a:t>PHARMACY</a:t>
            </a:r>
          </a:p>
          <a:p>
            <a:pPr defTabSz="457200"/>
            <a:r>
              <a:rPr lang="en-US" sz="3200" dirty="0">
                <a:solidFill>
                  <a:prstClr val="white"/>
                </a:solidFill>
                <a:latin typeface="Century Gothic" panose="020B0502020202020204" pitchFamily="34" charset="0"/>
              </a:rPr>
              <a:t>Gene Therapy Pools and Exclusions</a:t>
            </a:r>
            <a:endParaRPr lang="en-US" dirty="0">
              <a:solidFill>
                <a:prstClr val="white"/>
              </a:solidFill>
              <a:latin typeface="Century Gothic" panose="020B0502020202020204" pitchFamily="34" charset="0"/>
            </a:endParaRPr>
          </a:p>
        </p:txBody>
      </p:sp>
      <p:sp>
        <p:nvSpPr>
          <p:cNvPr id="8" name="Rectangle 7"/>
          <p:cNvSpPr/>
          <p:nvPr/>
        </p:nvSpPr>
        <p:spPr>
          <a:xfrm>
            <a:off x="1825922" y="1705343"/>
            <a:ext cx="8540154" cy="631583"/>
          </a:xfrm>
          <a:prstGeom prst="rect">
            <a:avLst/>
          </a:prstGeom>
        </p:spPr>
        <p:txBody>
          <a:bodyPr wrap="square">
            <a:spAutoFit/>
          </a:bodyPr>
          <a:lstStyle/>
          <a:p>
            <a:pPr algn="ctr" defTabSz="457200">
              <a:lnSpc>
                <a:spcPts val="2154"/>
              </a:lnSpc>
            </a:pPr>
            <a:r>
              <a:rPr lang="en-US" sz="1600" dirty="0">
                <a:solidFill>
                  <a:srgbClr val="09549B"/>
                </a:solidFill>
                <a:latin typeface="Century Gothic" panose="020B0502020202020204" pitchFamily="34" charset="0"/>
              </a:rPr>
              <a:t>Emerging genetic therapies offer meaningful advancements in the treatment of chronic, life limiting conditions but also have the potential to bankrupt a health plan.</a:t>
            </a:r>
          </a:p>
        </p:txBody>
      </p:sp>
      <p:cxnSp>
        <p:nvCxnSpPr>
          <p:cNvPr id="11" name="Straight Connector 10"/>
          <p:cNvCxnSpPr/>
          <p:nvPr/>
        </p:nvCxnSpPr>
        <p:spPr>
          <a:xfrm flipH="1">
            <a:off x="8013457" y="2568664"/>
            <a:ext cx="1" cy="2927222"/>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sp>
        <p:nvSpPr>
          <p:cNvPr id="23" name="Rectangle 24"/>
          <p:cNvSpPr>
            <a:spLocks/>
          </p:cNvSpPr>
          <p:nvPr/>
        </p:nvSpPr>
        <p:spPr bwMode="auto">
          <a:xfrm>
            <a:off x="10516943" y="356754"/>
            <a:ext cx="128216" cy="864295"/>
          </a:xfrm>
          <a:prstGeom prst="rect">
            <a:avLst/>
          </a:prstGeom>
          <a:noFill/>
          <a:ln w="12700">
            <a:noFill/>
            <a:miter lim="0"/>
            <a:headEnd/>
            <a:tailEnd/>
          </a:ln>
        </p:spPr>
        <p:txBody>
          <a:bodyPr wrap="none" lIns="63456" tIns="31728" rIns="63456" bIns="31728" anchor="ctr">
            <a:spAutoFit/>
          </a:bodyPr>
          <a:lstStyle/>
          <a:p>
            <a:pPr defTabSz="457200" eaLnBrk="0"/>
            <a:br>
              <a:rPr lang="en-US" sz="300" dirty="0">
                <a:solidFill>
                  <a:srgbClr val="191919"/>
                </a:solidFill>
                <a:latin typeface="Times" pitchFamily="18" charset="0"/>
                <a:cs typeface="Times New Roman" pitchFamily="18" charset="0"/>
              </a:rPr>
            </a:br>
            <a:endParaRPr lang="en-US" sz="900" dirty="0">
              <a:solidFill>
                <a:srgbClr val="191919"/>
              </a:solidFill>
            </a:endParaRPr>
          </a:p>
          <a:p>
            <a:pPr defTabSz="457200" eaLnBrk="0"/>
            <a:br>
              <a:rPr lang="en-US" sz="2000" dirty="0">
                <a:solidFill>
                  <a:srgbClr val="191919"/>
                </a:solidFill>
              </a:rPr>
            </a:br>
            <a:endParaRPr lang="en-US" sz="2000" dirty="0">
              <a:solidFill>
                <a:srgbClr val="191919"/>
              </a:solidFill>
            </a:endParaRPr>
          </a:p>
        </p:txBody>
      </p:sp>
      <p:sp>
        <p:nvSpPr>
          <p:cNvPr id="31" name="Content Placeholder 14"/>
          <p:cNvSpPr txBox="1">
            <a:spLocks/>
          </p:cNvSpPr>
          <p:nvPr/>
        </p:nvSpPr>
        <p:spPr>
          <a:xfrm>
            <a:off x="8142913" y="2586719"/>
            <a:ext cx="2971926" cy="2754835"/>
          </a:xfrm>
          <a:prstGeom prst="rect">
            <a:avLst/>
          </a:prstGeom>
          <a:noFill/>
        </p:spPr>
        <p:txBody>
          <a:bodyPr vert="horz" lIns="80682" tIns="80682" rIns="80682" bIns="80682" rtlCol="0">
            <a:noAutofit/>
          </a:bodyPr>
          <a:lstStyle>
            <a:lvl1pPr marL="228600" indent="-228600" algn="l" defTabSz="914400" rtl="0" eaLnBrk="1" latinLnBrk="0" hangingPunct="1">
              <a:lnSpc>
                <a:spcPct val="100000"/>
              </a:lnSpc>
              <a:spcBef>
                <a:spcPts val="1000"/>
              </a:spcBef>
              <a:buClr>
                <a:srgbClr val="09549B"/>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500"/>
              </a:spcBef>
              <a:buClr>
                <a:srgbClr val="811111"/>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bg2">
                  <a:lumMod val="75000"/>
                </a:schemeClr>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tx1"/>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457200">
              <a:spcBef>
                <a:spcPts val="0"/>
              </a:spcBef>
              <a:buClr>
                <a:srgbClr val="245397"/>
              </a:buClr>
              <a:buNone/>
            </a:pPr>
            <a:r>
              <a:rPr lang="en-US" sz="1200" dirty="0">
                <a:solidFill>
                  <a:srgbClr val="09549B"/>
                </a:solidFill>
                <a:latin typeface="Century Gothic" panose="020B0502020202020204" pitchFamily="34" charset="0"/>
                <a:cs typeface="Helvetica" panose="020B0604020202020204" pitchFamily="34" charset="0"/>
              </a:rPr>
              <a:t>Impact and Benefits:</a:t>
            </a:r>
          </a:p>
          <a:p>
            <a:pPr marL="171450" lvl="1" indent="-171450">
              <a:spcAft>
                <a:spcPts val="269"/>
              </a:spcAft>
              <a:buClr>
                <a:srgbClr val="09549B"/>
              </a:buClr>
              <a:buSzPct val="100000"/>
              <a:buFont typeface="Wingdings" panose="05000000000000000000" pitchFamily="2" charset="2"/>
              <a:buChar char="§"/>
              <a:defRPr/>
            </a:pPr>
            <a:r>
              <a:rPr lang="en-US" sz="1200" dirty="0">
                <a:solidFill>
                  <a:srgbClr val="191919">
                    <a:lumMod val="75000"/>
                    <a:lumOff val="25000"/>
                  </a:srgbClr>
                </a:solidFill>
                <a:latin typeface="Century Gothic" panose="020B0502020202020204" pitchFamily="34" charset="0"/>
                <a:cs typeface="Helvetica" panose="020B0604020202020204" pitchFamily="34" charset="0"/>
              </a:rPr>
              <a:t>Existing genetic therapies are available to less than 0.5% of the population.</a:t>
            </a:r>
          </a:p>
          <a:p>
            <a:pPr marL="171450" lvl="1" indent="-171450">
              <a:spcAft>
                <a:spcPts val="269"/>
              </a:spcAft>
              <a:buClr>
                <a:srgbClr val="09549B"/>
              </a:buClr>
              <a:buSzPct val="100000"/>
              <a:buFont typeface="Wingdings" panose="05000000000000000000" pitchFamily="2" charset="2"/>
              <a:buChar char="§"/>
              <a:defRPr/>
            </a:pPr>
            <a:r>
              <a:rPr lang="en-US" sz="1200" dirty="0">
                <a:solidFill>
                  <a:srgbClr val="191919">
                    <a:lumMod val="75000"/>
                    <a:lumOff val="25000"/>
                  </a:srgbClr>
                </a:solidFill>
                <a:latin typeface="Century Gothic" panose="020B0502020202020204" pitchFamily="34" charset="0"/>
                <a:cs typeface="Helvetica" panose="020B0604020202020204" pitchFamily="34" charset="0"/>
              </a:rPr>
              <a:t>As therapies expand it is expected that ~1.2% of the population will be impacted. </a:t>
            </a:r>
          </a:p>
          <a:p>
            <a:pPr marL="171450" lvl="1" indent="-171450">
              <a:spcAft>
                <a:spcPts val="269"/>
              </a:spcAft>
              <a:buClr>
                <a:srgbClr val="09549B"/>
              </a:buClr>
              <a:buSzPct val="100000"/>
              <a:buFont typeface="Wingdings" panose="05000000000000000000" pitchFamily="2" charset="2"/>
              <a:buChar char="§"/>
              <a:defRPr/>
            </a:pPr>
            <a:r>
              <a:rPr lang="en-US" sz="1200" dirty="0">
                <a:solidFill>
                  <a:srgbClr val="191919">
                    <a:lumMod val="75000"/>
                    <a:lumOff val="25000"/>
                  </a:srgbClr>
                </a:solidFill>
                <a:latin typeface="Century Gothic" panose="020B0502020202020204" pitchFamily="34" charset="0"/>
                <a:cs typeface="Helvetica" panose="020B0604020202020204" pitchFamily="34" charset="0"/>
              </a:rPr>
              <a:t>At that time, </a:t>
            </a:r>
            <a:r>
              <a:rPr lang="en-US" sz="1200" b="1" dirty="0">
                <a:solidFill>
                  <a:srgbClr val="191919">
                    <a:lumMod val="75000"/>
                    <a:lumOff val="25000"/>
                  </a:srgbClr>
                </a:solidFill>
                <a:latin typeface="Century Gothic" panose="020B0502020202020204" pitchFamily="34" charset="0"/>
                <a:cs typeface="Helvetica" panose="020B0604020202020204" pitchFamily="34" charset="0"/>
              </a:rPr>
              <a:t>expected cost to the industry will be $16 PMPM, with some employers exposed to millions of dollars in claims.</a:t>
            </a:r>
          </a:p>
          <a:p>
            <a:pPr marL="171450" lvl="1" indent="-171450">
              <a:spcAft>
                <a:spcPts val="269"/>
              </a:spcAft>
              <a:buClr>
                <a:srgbClr val="09549B"/>
              </a:buClr>
              <a:buSzPct val="100000"/>
              <a:buFont typeface="Wingdings" panose="05000000000000000000" pitchFamily="2" charset="2"/>
              <a:buChar char="§"/>
            </a:pPr>
            <a:endParaRPr lang="en-US" sz="1200" dirty="0">
              <a:solidFill>
                <a:srgbClr val="191919">
                  <a:lumMod val="75000"/>
                  <a:lumOff val="25000"/>
                </a:srgbClr>
              </a:solidFill>
              <a:highlight>
                <a:srgbClr val="FFFF00"/>
              </a:highlight>
              <a:latin typeface="Century Gothic" panose="020B0502020202020204" pitchFamily="34" charset="0"/>
              <a:cs typeface="Helvetica" panose="020B0604020202020204" pitchFamily="34" charset="0"/>
            </a:endParaRPr>
          </a:p>
          <a:p>
            <a:pPr marL="171450" lvl="1" indent="-171450">
              <a:spcAft>
                <a:spcPts val="269"/>
              </a:spcAft>
              <a:buClr>
                <a:srgbClr val="09549B"/>
              </a:buClr>
              <a:buSzPct val="100000"/>
              <a:buFont typeface="Wingdings" panose="05000000000000000000" pitchFamily="2" charset="2"/>
              <a:buChar char="§"/>
            </a:pPr>
            <a:endParaRPr lang="en-US" sz="1200" dirty="0">
              <a:solidFill>
                <a:srgbClr val="191919">
                  <a:lumMod val="75000"/>
                  <a:lumOff val="25000"/>
                </a:srgbClr>
              </a:solidFill>
              <a:latin typeface="Century Gothic" panose="020B0502020202020204" pitchFamily="34" charset="0"/>
              <a:cs typeface="Helvetica" panose="020B0604020202020204" pitchFamily="34" charset="0"/>
            </a:endParaRPr>
          </a:p>
          <a:p>
            <a:pPr marL="0" lvl="1" indent="0" defTabSz="457200">
              <a:spcBef>
                <a:spcPts val="0"/>
              </a:spcBef>
              <a:buClr>
                <a:srgbClr val="245397"/>
              </a:buClr>
              <a:buNone/>
            </a:pPr>
            <a:endParaRPr lang="en-US" sz="1200" dirty="0">
              <a:solidFill>
                <a:srgbClr val="245397"/>
              </a:solidFill>
              <a:latin typeface="Century Gothic" panose="020B0502020202020204" pitchFamily="34" charset="0"/>
              <a:cs typeface="Helvetica" panose="020B0604020202020204" pitchFamily="34" charset="0"/>
            </a:endParaRPr>
          </a:p>
        </p:txBody>
      </p:sp>
      <p:sp>
        <p:nvSpPr>
          <p:cNvPr id="29" name="Rectangle 28"/>
          <p:cNvSpPr/>
          <p:nvPr/>
        </p:nvSpPr>
        <p:spPr>
          <a:xfrm>
            <a:off x="4965940" y="6170528"/>
            <a:ext cx="5460520" cy="307777"/>
          </a:xfrm>
          <a:prstGeom prst="rect">
            <a:avLst/>
          </a:prstGeom>
          <a:noFill/>
        </p:spPr>
        <p:txBody>
          <a:bodyPr wrap="square">
            <a:spAutoFit/>
          </a:bodyPr>
          <a:lstStyle/>
          <a:p>
            <a:pPr algn="ctr" defTabSz="457200"/>
            <a:r>
              <a:rPr lang="en-US" sz="1400" dirty="0">
                <a:solidFill>
                  <a:prstClr val="white"/>
                </a:solidFill>
                <a:latin typeface="Century Gothic" panose="020B0502020202020204" pitchFamily="34" charset="0"/>
              </a:rPr>
              <a:t>Identifying Your Exposure and Offering Solutions</a:t>
            </a:r>
          </a:p>
        </p:txBody>
      </p:sp>
      <p:sp>
        <p:nvSpPr>
          <p:cNvPr id="25" name="Rectangle 24"/>
          <p:cNvSpPr/>
          <p:nvPr/>
        </p:nvSpPr>
        <p:spPr>
          <a:xfrm>
            <a:off x="106534" y="2586719"/>
            <a:ext cx="7759292" cy="2891112"/>
          </a:xfrm>
          <a:prstGeom prst="rect">
            <a:avLst/>
          </a:prstGeom>
          <a:effectLst/>
        </p:spPr>
        <p:txBody>
          <a:bodyPr wrap="square">
            <a:spAutoFit/>
          </a:bodyPr>
          <a:lstStyle/>
          <a:p>
            <a:pPr marL="401638" lvl="1" indent="-171450" fontAlgn="base">
              <a:lnSpc>
                <a:spcPct val="115000"/>
              </a:lnSpc>
              <a:buClr>
                <a:srgbClr val="09549B"/>
              </a:buClr>
              <a:buSzPct val="100000"/>
              <a:buFont typeface="Wingdings" panose="05000000000000000000" pitchFamily="2" charset="2"/>
              <a:buChar char="§"/>
              <a:defRPr/>
            </a:pPr>
            <a:r>
              <a:rPr lang="en-US" sz="1200" dirty="0">
                <a:solidFill>
                  <a:srgbClr val="191919">
                    <a:lumMod val="75000"/>
                    <a:lumOff val="25000"/>
                  </a:srgbClr>
                </a:solidFill>
                <a:latin typeface="Century Gothic" panose="020B0502020202020204" pitchFamily="34" charset="0"/>
                <a:cs typeface="Helvetica" panose="020B0604020202020204" pitchFamily="34" charset="0"/>
              </a:rPr>
              <a:t>With 8 currently approved genetic therapies and over 50 expected in the next four years, employers face unprecedented exposure to high-cost claims</a:t>
            </a:r>
          </a:p>
          <a:p>
            <a:pPr marL="401638" lvl="1" indent="-171450" fontAlgn="base">
              <a:lnSpc>
                <a:spcPct val="115000"/>
              </a:lnSpc>
              <a:buClr>
                <a:srgbClr val="09549B"/>
              </a:buClr>
              <a:buSzPct val="100000"/>
              <a:buFont typeface="Wingdings" panose="05000000000000000000" pitchFamily="2" charset="2"/>
              <a:buChar char="§"/>
              <a:defRPr/>
            </a:pPr>
            <a:r>
              <a:rPr lang="en-US" sz="1200" b="1" dirty="0">
                <a:solidFill>
                  <a:srgbClr val="191919">
                    <a:lumMod val="75000"/>
                    <a:lumOff val="25000"/>
                  </a:srgbClr>
                </a:solidFill>
                <a:latin typeface="Century Gothic" panose="020B0502020202020204" pitchFamily="34" charset="0"/>
                <a:cs typeface="Helvetica" panose="020B0604020202020204" pitchFamily="34" charset="0"/>
              </a:rPr>
              <a:t>Gene therapies range in cost from $1M - $3.5M per claim </a:t>
            </a:r>
            <a:r>
              <a:rPr lang="en-US" sz="1200" dirty="0">
                <a:solidFill>
                  <a:srgbClr val="191919">
                    <a:lumMod val="75000"/>
                    <a:lumOff val="25000"/>
                  </a:srgbClr>
                </a:solidFill>
                <a:latin typeface="Century Gothic" panose="020B0502020202020204" pitchFamily="34" charset="0"/>
                <a:cs typeface="Helvetica" panose="020B0604020202020204" pitchFamily="34" charset="0"/>
              </a:rPr>
              <a:t>and although approved by the FDA have typically only demonstrated effectiveness based on small sample sizes.</a:t>
            </a:r>
          </a:p>
          <a:p>
            <a:pPr marL="401638" lvl="1" indent="-171450" fontAlgn="base">
              <a:lnSpc>
                <a:spcPct val="115000"/>
              </a:lnSpc>
              <a:buClr>
                <a:srgbClr val="09549B"/>
              </a:buClr>
              <a:buSzPct val="100000"/>
              <a:buFont typeface="Wingdings" panose="05000000000000000000" pitchFamily="2" charset="2"/>
              <a:buChar char="§"/>
              <a:defRPr/>
            </a:pPr>
            <a:r>
              <a:rPr lang="en-US" sz="1200" dirty="0">
                <a:solidFill>
                  <a:srgbClr val="191919">
                    <a:lumMod val="75000"/>
                    <a:lumOff val="25000"/>
                  </a:srgbClr>
                </a:solidFill>
                <a:latin typeface="Century Gothic" panose="020B0502020202020204" pitchFamily="34" charset="0"/>
                <a:cs typeface="Helvetica" panose="020B0604020202020204" pitchFamily="34" charset="0"/>
              </a:rPr>
              <a:t>Many re-insurance carriers will limit their liability by either excluding coverage or shifting the bulk of the claim to employers.  Emerging reinsurance pools provide coverage for specific gene therapies and may offer employers an opportunity to provide coverage.</a:t>
            </a:r>
          </a:p>
          <a:p>
            <a:pPr marL="401638" lvl="1" indent="-171450" fontAlgn="base">
              <a:lnSpc>
                <a:spcPct val="115000"/>
              </a:lnSpc>
              <a:buClr>
                <a:srgbClr val="09549B"/>
              </a:buClr>
              <a:buSzPct val="100000"/>
              <a:buFont typeface="Wingdings" panose="05000000000000000000" pitchFamily="2" charset="2"/>
              <a:buChar char="§"/>
              <a:defRPr/>
            </a:pPr>
            <a:r>
              <a:rPr lang="en-US" sz="1200" dirty="0">
                <a:solidFill>
                  <a:srgbClr val="191919">
                    <a:lumMod val="75000"/>
                    <a:lumOff val="25000"/>
                  </a:srgbClr>
                </a:solidFill>
                <a:latin typeface="Century Gothic" panose="020B0502020202020204" pitchFamily="34" charset="0"/>
                <a:cs typeface="Helvetica" panose="020B0604020202020204" pitchFamily="34" charset="0"/>
              </a:rPr>
              <a:t>USI recommends evaluating exclusion of all other gene therapies to reduce health plan exposure.</a:t>
            </a:r>
          </a:p>
          <a:p>
            <a:pPr marL="401638" lvl="1" indent="-171450" fontAlgn="base">
              <a:lnSpc>
                <a:spcPct val="115000"/>
              </a:lnSpc>
              <a:spcBef>
                <a:spcPts val="500"/>
              </a:spcBef>
              <a:spcAft>
                <a:spcPts val="269"/>
              </a:spcAft>
              <a:buClr>
                <a:srgbClr val="09549B"/>
              </a:buClr>
              <a:buSzPct val="100000"/>
              <a:buFont typeface="Wingdings" panose="05000000000000000000" pitchFamily="2" charset="2"/>
              <a:buChar char="§"/>
              <a:defRPr/>
            </a:pPr>
            <a:endParaRPr lang="en-US" sz="1200" dirty="0">
              <a:solidFill>
                <a:srgbClr val="191919">
                  <a:lumMod val="75000"/>
                  <a:lumOff val="25000"/>
                </a:srgbClr>
              </a:solidFill>
              <a:latin typeface="Century Gothic" panose="020B0502020202020204" pitchFamily="34" charset="0"/>
              <a:cs typeface="Helvetica" panose="020B0604020202020204" pitchFamily="34" charset="0"/>
            </a:endParaRPr>
          </a:p>
          <a:p>
            <a:pPr marL="401638" lvl="1" indent="-171450" fontAlgn="base">
              <a:lnSpc>
                <a:spcPct val="115000"/>
              </a:lnSpc>
              <a:spcBef>
                <a:spcPts val="500"/>
              </a:spcBef>
              <a:spcAft>
                <a:spcPts val="269"/>
              </a:spcAft>
              <a:buClr>
                <a:srgbClr val="09549B"/>
              </a:buClr>
              <a:buSzPct val="100000"/>
              <a:buFont typeface="Wingdings" panose="05000000000000000000" pitchFamily="2" charset="2"/>
              <a:buChar char="§"/>
              <a:defRPr/>
            </a:pPr>
            <a:endParaRPr lang="en-US" sz="1200" dirty="0">
              <a:solidFill>
                <a:srgbClr val="191919">
                  <a:lumMod val="75000"/>
                  <a:lumOff val="25000"/>
                </a:srgbClr>
              </a:solidFill>
              <a:latin typeface="Century Gothic" panose="020B0502020202020204" pitchFamily="34" charset="0"/>
              <a:cs typeface="Helvetica" panose="020B0604020202020204" pitchFamily="34" charset="0"/>
            </a:endParaRPr>
          </a:p>
          <a:p>
            <a:pPr marL="401638" lvl="1" indent="-171450" fontAlgn="base">
              <a:lnSpc>
                <a:spcPct val="115000"/>
              </a:lnSpc>
              <a:spcBef>
                <a:spcPts val="500"/>
              </a:spcBef>
              <a:spcAft>
                <a:spcPts val="269"/>
              </a:spcAft>
              <a:buClr>
                <a:srgbClr val="09549B"/>
              </a:buClr>
              <a:buSzPct val="100000"/>
              <a:buFont typeface="Wingdings" panose="05000000000000000000" pitchFamily="2" charset="2"/>
              <a:buChar char="§"/>
              <a:defRPr/>
            </a:pPr>
            <a:endParaRPr lang="en-US" sz="1200" dirty="0">
              <a:solidFill>
                <a:srgbClr val="191919">
                  <a:lumMod val="75000"/>
                  <a:lumOff val="25000"/>
                </a:srgbClr>
              </a:solidFill>
              <a:latin typeface="Century Gothic" panose="020B0502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11F17E8E-7191-2C15-47F6-420FCE12AEEA}"/>
              </a:ext>
            </a:extLst>
          </p:cNvPr>
          <p:cNvPicPr>
            <a:picLocks noChangeAspect="1"/>
          </p:cNvPicPr>
          <p:nvPr/>
        </p:nvPicPr>
        <p:blipFill rotWithShape="1">
          <a:blip r:embed="rId3"/>
          <a:srcRect b="50969"/>
          <a:stretch/>
        </p:blipFill>
        <p:spPr>
          <a:xfrm>
            <a:off x="1511956" y="4283485"/>
            <a:ext cx="6314416" cy="17710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8646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A8848-8C89-41C6-51B4-95EA7C92FE66}"/>
            </a:ext>
          </a:extLst>
        </p:cNvPr>
        <p:cNvGrpSpPr/>
        <p:nvPr/>
      </p:nvGrpSpPr>
      <p:grpSpPr>
        <a:xfrm>
          <a:off x="0" y="0"/>
          <a:ext cx="0" cy="0"/>
          <a:chOff x="0" y="0"/>
          <a:chExt cx="0" cy="0"/>
        </a:xfrm>
      </p:grpSpPr>
      <p:sp>
        <p:nvSpPr>
          <p:cNvPr id="55" name="TextBox 54">
            <a:extLst>
              <a:ext uri="{FF2B5EF4-FFF2-40B4-BE49-F238E27FC236}">
                <a16:creationId xmlns:a16="http://schemas.microsoft.com/office/drawing/2014/main" id="{1DEE6974-9998-812C-2CD1-AC328ABE566F}"/>
              </a:ext>
            </a:extLst>
          </p:cNvPr>
          <p:cNvSpPr txBox="1"/>
          <p:nvPr/>
        </p:nvSpPr>
        <p:spPr>
          <a:xfrm>
            <a:off x="2859126" y="430588"/>
            <a:ext cx="7808874" cy="815608"/>
          </a:xfrm>
          <a:prstGeom prst="rect">
            <a:avLst/>
          </a:prstGeom>
          <a:noFill/>
        </p:spPr>
        <p:txBody>
          <a:bodyPr wrap="square" rtlCol="0">
            <a:spAutoFit/>
          </a:bodyPr>
          <a:lstStyle>
            <a:defPPr>
              <a:defRPr lang="en-US"/>
            </a:defPPr>
          </a:lstStyle>
          <a:p>
            <a:pPr marL="0" marR="0" lvl="0" indent="0" algn="l" defTabSz="457200" rtl="0" eaLnBrk="1" fontAlgn="base"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PHARMACY</a:t>
            </a:r>
          </a:p>
          <a:p>
            <a:pPr marL="0" marR="0" lvl="0" indent="0" algn="l" defTabSz="457200" rtl="0" eaLnBrk="1" fontAlgn="base"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r>
              <a:rPr kumimoji="0" lang="en-US" sz="3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USI Clear Options Rx</a:t>
            </a:r>
          </a:p>
        </p:txBody>
      </p:sp>
      <p:sp>
        <p:nvSpPr>
          <p:cNvPr id="23" name="Rectangle 24">
            <a:extLst>
              <a:ext uri="{FF2B5EF4-FFF2-40B4-BE49-F238E27FC236}">
                <a16:creationId xmlns:a16="http://schemas.microsoft.com/office/drawing/2014/main" id="{3868CE40-2674-4F07-B7D7-9CECC218690E}"/>
              </a:ext>
            </a:extLst>
          </p:cNvPr>
          <p:cNvSpPr/>
          <p:nvPr/>
        </p:nvSpPr>
        <p:spPr bwMode="auto">
          <a:xfrm>
            <a:off x="10516943" y="356754"/>
            <a:ext cx="128216" cy="864295"/>
          </a:xfrm>
          <a:prstGeom prst="rect">
            <a:avLst/>
          </a:prstGeom>
          <a:noFill/>
          <a:ln w="12700">
            <a:noFill/>
            <a:miter lim="0"/>
          </a:ln>
        </p:spPr>
        <p:txBody>
          <a:bodyPr wrap="none" lIns="63456" tIns="31728" rIns="63456" bIns="31728" anchor="ctr">
            <a:spAutoFit/>
          </a:bodyPr>
          <a:lstStyle>
            <a:defPPr>
              <a:defRPr lang="en-US"/>
            </a:defPPr>
          </a:lstStyle>
          <a:p>
            <a:pPr marL="0" marR="0" lvl="0" indent="0" algn="l" defTabSz="457200" rtl="0" eaLnBrk="0" fontAlgn="base"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br>
              <a:rPr kumimoji="0" lang="en-US" sz="300" b="0" i="0" u="none" strike="noStrike" kern="1200" cap="none" spc="0" normalizeH="0" baseline="0" noProof="0" dirty="0">
                <a:ln>
                  <a:noFill/>
                </a:ln>
                <a:solidFill>
                  <a:srgbClr val="191919"/>
                </a:solidFill>
                <a:effectLst/>
                <a:uLnTx/>
                <a:uFillTx/>
                <a:latin typeface="Times" pitchFamily="18" charset="0"/>
                <a:ea typeface="+mn-ea"/>
                <a:cs typeface="Times New Roman" panose="02020603050405020304" pitchFamily="18" charset="0"/>
              </a:rPr>
            </a:br>
            <a:endParaRPr kumimoji="0" lang="en-US" sz="900" b="0" i="0" u="none" strike="noStrike" kern="1200" cap="none" spc="0" normalizeH="0" baseline="0" noProof="0" dirty="0">
              <a:ln>
                <a:noFill/>
              </a:ln>
              <a:solidFill>
                <a:srgbClr val="191919"/>
              </a:solidFill>
              <a:effectLst/>
              <a:uLnTx/>
              <a:uFillTx/>
              <a:latin typeface="Verdana"/>
              <a:ea typeface="+mn-ea"/>
              <a:cs typeface="Arial" charset="0"/>
            </a:endParaRPr>
          </a:p>
          <a:p>
            <a:pPr marL="0" marR="0" lvl="0" indent="0" algn="l" defTabSz="457200" rtl="0" eaLnBrk="0" fontAlgn="base"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br>
              <a:rPr kumimoji="0" lang="en-US" sz="2000" b="0" i="0" u="none" strike="noStrike" kern="1200" cap="none" spc="0" normalizeH="0" baseline="0" noProof="0" dirty="0">
                <a:ln>
                  <a:noFill/>
                </a:ln>
                <a:solidFill>
                  <a:srgbClr val="191919"/>
                </a:solidFill>
                <a:effectLst/>
                <a:uLnTx/>
                <a:uFillTx/>
                <a:latin typeface="Verdana"/>
                <a:ea typeface="+mn-ea"/>
                <a:cs typeface="Arial" charset="0"/>
              </a:rPr>
            </a:br>
            <a:endParaRPr kumimoji="0" lang="en-US" sz="2000" b="0" i="0" u="none" strike="noStrike" kern="1200" cap="none" spc="0" normalizeH="0" baseline="0" noProof="0" dirty="0">
              <a:ln>
                <a:noFill/>
              </a:ln>
              <a:solidFill>
                <a:srgbClr val="191919"/>
              </a:solidFill>
              <a:effectLst/>
              <a:uLnTx/>
              <a:uFillTx/>
              <a:latin typeface="Verdana"/>
              <a:ea typeface="+mn-ea"/>
              <a:cs typeface="Arial" charset="0"/>
            </a:endParaRPr>
          </a:p>
        </p:txBody>
      </p:sp>
      <p:sp>
        <p:nvSpPr>
          <p:cNvPr id="4" name="TextBox 3">
            <a:extLst>
              <a:ext uri="{FF2B5EF4-FFF2-40B4-BE49-F238E27FC236}">
                <a16:creationId xmlns:a16="http://schemas.microsoft.com/office/drawing/2014/main" id="{E7864103-415A-630B-1A7F-8E8CB88BB3FC}"/>
              </a:ext>
            </a:extLst>
          </p:cNvPr>
          <p:cNvSpPr txBox="1"/>
          <p:nvPr/>
        </p:nvSpPr>
        <p:spPr>
          <a:xfrm>
            <a:off x="501832" y="500183"/>
            <a:ext cx="662722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rPr>
              <a:t>Market Update</a:t>
            </a:r>
          </a:p>
        </p:txBody>
      </p:sp>
      <p:sp>
        <p:nvSpPr>
          <p:cNvPr id="5" name="TextBox 4">
            <a:extLst>
              <a:ext uri="{FF2B5EF4-FFF2-40B4-BE49-F238E27FC236}">
                <a16:creationId xmlns:a16="http://schemas.microsoft.com/office/drawing/2014/main" id="{3FCA7D4C-AC37-2974-66D2-B7A62659D85B}"/>
              </a:ext>
            </a:extLst>
          </p:cNvPr>
          <p:cNvSpPr txBox="1"/>
          <p:nvPr/>
        </p:nvSpPr>
        <p:spPr>
          <a:xfrm>
            <a:off x="761974" y="1137505"/>
            <a:ext cx="10565690" cy="553998"/>
          </a:xfrm>
          <a:prstGeom prst="rect">
            <a:avLst/>
          </a:prstGeom>
          <a:noFill/>
        </p:spPr>
        <p:txBody>
          <a:bodyPr wrap="square" lIns="0" tIns="0" rIns="0" bIns="0" rtlCol="0">
            <a:spAutoFit/>
          </a:bodyPr>
          <a:lstStyle>
            <a:defPPr>
              <a:defRPr lang="en-US"/>
            </a:defPPr>
            <a:lvl1pPr algn="ctr" defTabSz="1005840" fontAlgn="base">
              <a:spcBef>
                <a:spcPct val="20000"/>
              </a:spcBef>
              <a:spcAft>
                <a:spcPct val="0"/>
              </a:spcAft>
              <a:buClr>
                <a:srgbClr val="1B5599"/>
              </a:buClr>
              <a:buSzPct val="90000"/>
              <a:defRPr sz="1600">
                <a:solidFill>
                  <a:srgbClr val="09549B"/>
                </a:solidFill>
                <a:latin typeface="Century Gothic" panose="020B0502020202020204"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r>
              <a:rPr kumimoji="0" lang="en-US" sz="1800" b="0" i="0" u="none" strike="noStrike" kern="1200" cap="none" spc="0" normalizeH="0" baseline="0" noProof="0" dirty="0">
                <a:ln>
                  <a:noFill/>
                </a:ln>
                <a:solidFill>
                  <a:srgbClr val="09549B"/>
                </a:solidFill>
                <a:effectLst/>
                <a:uLnTx/>
                <a:uFillTx/>
                <a:latin typeface="Verdana"/>
                <a:ea typeface="+mn-ea"/>
                <a:cs typeface="Arial" charset="0"/>
              </a:rPr>
              <a:t>Prescription drug costs are growing at three times the rate of inflation and represent an area of increasing concern by most employer sponsored benefit plans. </a:t>
            </a:r>
          </a:p>
        </p:txBody>
      </p:sp>
      <p:sp>
        <p:nvSpPr>
          <p:cNvPr id="8" name="TextBox 7">
            <a:extLst>
              <a:ext uri="{FF2B5EF4-FFF2-40B4-BE49-F238E27FC236}">
                <a16:creationId xmlns:a16="http://schemas.microsoft.com/office/drawing/2014/main" id="{4A0428DF-E9A0-4F57-4230-CD73AB2AB958}"/>
              </a:ext>
            </a:extLst>
          </p:cNvPr>
          <p:cNvSpPr txBox="1"/>
          <p:nvPr/>
        </p:nvSpPr>
        <p:spPr>
          <a:xfrm>
            <a:off x="8125289" y="2063990"/>
            <a:ext cx="3202634" cy="3529745"/>
          </a:xfrm>
          <a:prstGeom prst="rect">
            <a:avLst/>
          </a:prstGeom>
          <a:solidFill>
            <a:srgbClr val="CEDFEF"/>
          </a:solidFill>
        </p:spPr>
        <p:txBody>
          <a:bodyPr wrap="square" lIns="137160" rIns="137160" rtlCol="0" anchor="ctr" anchorCtr="0">
            <a:noAutofit/>
          </a:bodyPr>
          <a:lstStyle/>
          <a:p>
            <a:pPr marL="0" marR="0" lvl="0" indent="0" algn="l" defTabSz="457200" rtl="0" eaLnBrk="1" fontAlgn="auto" latinLnBrk="0" hangingPunct="1">
              <a:lnSpc>
                <a:spcPct val="100000"/>
              </a:lnSpc>
              <a:spcBef>
                <a:spcPts val="300"/>
              </a:spcBef>
              <a:spcAft>
                <a:spcPts val="300"/>
              </a:spcAft>
              <a:buClr>
                <a:srgbClr val="2F5597"/>
              </a:buClr>
              <a:buSzTx/>
              <a:buFontTx/>
              <a:buNone/>
              <a:tabLst/>
              <a:defRPr/>
            </a:pPr>
            <a:endParaRPr kumimoji="0" lang="en-US" sz="1800" b="0" i="0" u="none" strike="noStrike" kern="1200" cap="none" spc="-20" normalizeH="0" baseline="0" noProof="0" dirty="0">
              <a:ln>
                <a:noFill/>
              </a:ln>
              <a:solidFill>
                <a:srgbClr val="262626"/>
              </a:solidFill>
              <a:effectLst/>
              <a:uLnTx/>
              <a:uFillTx/>
              <a:latin typeface="Calibri Light"/>
              <a:ea typeface="+mn-ea"/>
              <a:cs typeface="+mn-cs"/>
            </a:endParaRPr>
          </a:p>
        </p:txBody>
      </p:sp>
      <p:cxnSp>
        <p:nvCxnSpPr>
          <p:cNvPr id="9" name="Straight Connector 8">
            <a:extLst>
              <a:ext uri="{FF2B5EF4-FFF2-40B4-BE49-F238E27FC236}">
                <a16:creationId xmlns:a16="http://schemas.microsoft.com/office/drawing/2014/main" id="{35428C79-4C29-5899-C37A-F6215E863141}"/>
              </a:ext>
            </a:extLst>
          </p:cNvPr>
          <p:cNvCxnSpPr>
            <a:cxnSpLocks/>
          </p:cNvCxnSpPr>
          <p:nvPr/>
        </p:nvCxnSpPr>
        <p:spPr>
          <a:xfrm>
            <a:off x="8116300" y="2066925"/>
            <a:ext cx="0" cy="3529745"/>
          </a:xfrm>
          <a:prstGeom prst="line">
            <a:avLst/>
          </a:prstGeom>
          <a:noFill/>
          <a:ln w="12700" cap="flat" cmpd="sng" algn="ctr">
            <a:solidFill>
              <a:schemeClr val="bg2"/>
            </a:solidFill>
            <a:prstDash val="solid"/>
          </a:ln>
          <a:effectLst/>
        </p:spPr>
      </p:cxnSp>
      <p:grpSp>
        <p:nvGrpSpPr>
          <p:cNvPr id="10" name="Group 9">
            <a:extLst>
              <a:ext uri="{FF2B5EF4-FFF2-40B4-BE49-F238E27FC236}">
                <a16:creationId xmlns:a16="http://schemas.microsoft.com/office/drawing/2014/main" id="{4BB81B3B-6ECA-7AD2-BF32-B55922D8FE59}"/>
              </a:ext>
            </a:extLst>
          </p:cNvPr>
          <p:cNvGrpSpPr/>
          <p:nvPr/>
        </p:nvGrpSpPr>
        <p:grpSpPr>
          <a:xfrm>
            <a:off x="8288110" y="2210496"/>
            <a:ext cx="2924363" cy="3236734"/>
            <a:chOff x="1485071" y="4474836"/>
            <a:chExt cx="2953894" cy="3972907"/>
          </a:xfrm>
        </p:grpSpPr>
        <p:grpSp>
          <p:nvGrpSpPr>
            <p:cNvPr id="12" name="Group 11">
              <a:extLst>
                <a:ext uri="{FF2B5EF4-FFF2-40B4-BE49-F238E27FC236}">
                  <a16:creationId xmlns:a16="http://schemas.microsoft.com/office/drawing/2014/main" id="{D69614D0-1004-CC3B-0929-E0C384286995}"/>
                </a:ext>
              </a:extLst>
            </p:cNvPr>
            <p:cNvGrpSpPr/>
            <p:nvPr/>
          </p:nvGrpSpPr>
          <p:grpSpPr>
            <a:xfrm>
              <a:off x="1574271" y="6691622"/>
              <a:ext cx="2667877" cy="1756121"/>
              <a:chOff x="39224" y="6753672"/>
              <a:chExt cx="2667877" cy="1756121"/>
            </a:xfrm>
          </p:grpSpPr>
          <p:sp>
            <p:nvSpPr>
              <p:cNvPr id="37" name="TextBox 36">
                <a:extLst>
                  <a:ext uri="{FF2B5EF4-FFF2-40B4-BE49-F238E27FC236}">
                    <a16:creationId xmlns:a16="http://schemas.microsoft.com/office/drawing/2014/main" id="{F71B6EEE-69B7-368D-1CC2-BF7EB7D0F451}"/>
                  </a:ext>
                </a:extLst>
              </p:cNvPr>
              <p:cNvSpPr txBox="1"/>
              <p:nvPr/>
            </p:nvSpPr>
            <p:spPr>
              <a:xfrm>
                <a:off x="39224" y="6753672"/>
                <a:ext cx="2101346" cy="223603"/>
              </a:xfrm>
              <a:prstGeom prst="rect">
                <a:avLst/>
              </a:prstGeom>
              <a:noFill/>
            </p:spPr>
            <p:txBody>
              <a:bodyPr wrap="square" lIns="0" tIns="0" rIns="0" bIns="0"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529B"/>
                    </a:solidFill>
                    <a:effectLst/>
                    <a:uLnTx/>
                    <a:uFillTx/>
                    <a:latin typeface="Century Gothic" panose="020B0502020202020204" pitchFamily="34" charset="0"/>
                    <a:ea typeface="+mn-ea"/>
                    <a:cs typeface="+mn-cs"/>
                  </a:rPr>
                  <a:t>2022 Specialty Spending:</a:t>
                </a:r>
              </a:p>
            </p:txBody>
          </p:sp>
          <p:sp>
            <p:nvSpPr>
              <p:cNvPr id="38" name="TextBox 37">
                <a:extLst>
                  <a:ext uri="{FF2B5EF4-FFF2-40B4-BE49-F238E27FC236}">
                    <a16:creationId xmlns:a16="http://schemas.microsoft.com/office/drawing/2014/main" id="{6C0D2C3C-DD18-D776-7588-47B7B77A3020}"/>
                  </a:ext>
                </a:extLst>
              </p:cNvPr>
              <p:cNvSpPr txBox="1"/>
              <p:nvPr/>
            </p:nvSpPr>
            <p:spPr>
              <a:xfrm>
                <a:off x="44633" y="7008809"/>
                <a:ext cx="1714311" cy="287111"/>
              </a:xfrm>
              <a:prstGeom prst="rect">
                <a:avLst/>
              </a:prstGeom>
              <a:noFill/>
            </p:spPr>
            <p:txBody>
              <a:bodyPr wrap="square" lIns="0" tIns="0" rIns="0" bIns="0"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29B"/>
                    </a:solidFill>
                    <a:effectLst/>
                    <a:uLnTx/>
                    <a:uFillTx/>
                    <a:latin typeface="Century Gothic"/>
                    <a:ea typeface="+mn-ea"/>
                    <a:cs typeface="+mn-cs"/>
                  </a:rPr>
                  <a:t>$323.7 billion </a:t>
                </a:r>
                <a:r>
                  <a:rPr kumimoji="0" lang="en-US" sz="1600" b="1" i="0" u="none" strike="noStrike" kern="0" cap="none" spc="0" normalizeH="0" baseline="30000" noProof="0" dirty="0">
                    <a:ln>
                      <a:noFill/>
                    </a:ln>
                    <a:solidFill>
                      <a:srgbClr val="00529B"/>
                    </a:solidFill>
                    <a:effectLst/>
                    <a:uLnTx/>
                    <a:uFillTx/>
                    <a:latin typeface="Century Gothic"/>
                    <a:ea typeface="+mn-ea"/>
                    <a:cs typeface="+mn-cs"/>
                  </a:rPr>
                  <a:t>3</a:t>
                </a:r>
              </a:p>
            </p:txBody>
          </p:sp>
          <p:sp>
            <p:nvSpPr>
              <p:cNvPr id="41" name="TextBox 40">
                <a:extLst>
                  <a:ext uri="{FF2B5EF4-FFF2-40B4-BE49-F238E27FC236}">
                    <a16:creationId xmlns:a16="http://schemas.microsoft.com/office/drawing/2014/main" id="{DFC74A7F-CFC8-3BA4-C646-64B9C7A92639}"/>
                  </a:ext>
                </a:extLst>
              </p:cNvPr>
              <p:cNvSpPr txBox="1"/>
              <p:nvPr/>
            </p:nvSpPr>
            <p:spPr>
              <a:xfrm>
                <a:off x="95560" y="7503581"/>
                <a:ext cx="2611541" cy="1006212"/>
              </a:xfrm>
              <a:prstGeom prst="rect">
                <a:avLst/>
              </a:prstGeom>
              <a:noFill/>
            </p:spPr>
            <p:txBody>
              <a:bodyPr wrap="square" lIns="0" tIns="0" rIns="0" bIns="0"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529B"/>
                    </a:solidFill>
                    <a:effectLst/>
                    <a:uLnTx/>
                    <a:uFillTx/>
                    <a:latin typeface="Calibri Light"/>
                    <a:ea typeface="+mn-ea"/>
                    <a:cs typeface="+mn-cs"/>
                  </a:rPr>
                  <a:t>Avg Annual Plan Cost:</a:t>
                </a:r>
              </a:p>
              <a:p>
                <a:pPr marL="171450" marR="0" lvl="0" indent="-1714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529B"/>
                    </a:solidFill>
                    <a:effectLst/>
                    <a:uLnTx/>
                    <a:uFillTx/>
                    <a:latin typeface="Calibri Light"/>
                    <a:ea typeface="+mn-ea"/>
                    <a:cs typeface="+mn-cs"/>
                  </a:rPr>
                  <a:t>Specialty Drug Claimant  </a:t>
                </a:r>
                <a:r>
                  <a:rPr kumimoji="0" lang="en-US" sz="1400" b="1" i="0" u="none" strike="noStrike" kern="0" cap="none" spc="0" normalizeH="0" baseline="0" noProof="0" dirty="0">
                    <a:ln>
                      <a:noFill/>
                    </a:ln>
                    <a:solidFill>
                      <a:srgbClr val="00529B"/>
                    </a:solidFill>
                    <a:effectLst/>
                    <a:uLnTx/>
                    <a:uFillTx/>
                    <a:latin typeface="Calibri Light"/>
                    <a:ea typeface="+mn-ea"/>
                    <a:cs typeface="+mn-cs"/>
                  </a:rPr>
                  <a:t>$38,000</a:t>
                </a:r>
              </a:p>
              <a:p>
                <a:pPr marL="171450" marR="0" lvl="0" indent="-1714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529B"/>
                    </a:solidFill>
                    <a:effectLst/>
                    <a:uLnTx/>
                    <a:uFillTx/>
                    <a:latin typeface="Calibri Light"/>
                    <a:ea typeface="+mn-ea"/>
                    <a:cs typeface="+mn-cs"/>
                  </a:rPr>
                  <a:t>Non-Specialty Drug Claimant </a:t>
                </a:r>
                <a:r>
                  <a:rPr kumimoji="0" lang="en-US" sz="1400" b="1" i="0" u="none" strike="noStrike" kern="0" cap="none" spc="0" normalizeH="0" baseline="0" noProof="0" dirty="0">
                    <a:ln>
                      <a:noFill/>
                    </a:ln>
                    <a:solidFill>
                      <a:srgbClr val="00529B"/>
                    </a:solidFill>
                    <a:effectLst/>
                    <a:uLnTx/>
                    <a:uFillTx/>
                    <a:latin typeface="Calibri Light"/>
                    <a:ea typeface="+mn-ea"/>
                    <a:cs typeface="+mn-cs"/>
                  </a:rPr>
                  <a:t>$492</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529B"/>
                    </a:solidFill>
                    <a:effectLst/>
                    <a:uLnTx/>
                    <a:uFillTx/>
                    <a:latin typeface="Calibri Light"/>
                    <a:ea typeface="+mn-ea"/>
                    <a:cs typeface="+mn-cs"/>
                  </a:rPr>
                  <a:t>     </a:t>
                </a:r>
                <a:r>
                  <a:rPr kumimoji="0" lang="en-US" sz="1400" b="1" i="0" u="none" strike="noStrike" kern="0" cap="none" spc="0" normalizeH="0" baseline="0" noProof="0" dirty="0">
                    <a:ln>
                      <a:noFill/>
                    </a:ln>
                    <a:solidFill>
                      <a:srgbClr val="DD7C11"/>
                    </a:solidFill>
                    <a:effectLst/>
                    <a:uLnTx/>
                    <a:uFillTx/>
                    <a:latin typeface="Century Gothic"/>
                    <a:ea typeface="+mn-ea"/>
                    <a:cs typeface="+mn-cs"/>
                  </a:rPr>
                  <a:t>(factor of 77x)</a:t>
                </a:r>
              </a:p>
            </p:txBody>
          </p:sp>
        </p:grpSp>
        <p:grpSp>
          <p:nvGrpSpPr>
            <p:cNvPr id="13" name="Group 12">
              <a:extLst>
                <a:ext uri="{FF2B5EF4-FFF2-40B4-BE49-F238E27FC236}">
                  <a16:creationId xmlns:a16="http://schemas.microsoft.com/office/drawing/2014/main" id="{2F6DAF9A-669F-C7B0-9ACC-8B2712197226}"/>
                </a:ext>
              </a:extLst>
            </p:cNvPr>
            <p:cNvGrpSpPr/>
            <p:nvPr/>
          </p:nvGrpSpPr>
          <p:grpSpPr>
            <a:xfrm>
              <a:off x="1485071" y="4474836"/>
              <a:ext cx="2953894" cy="1674954"/>
              <a:chOff x="-38929" y="4474835"/>
              <a:chExt cx="2953894" cy="1674954"/>
            </a:xfrm>
          </p:grpSpPr>
          <p:grpSp>
            <p:nvGrpSpPr>
              <p:cNvPr id="14" name="Group 13">
                <a:extLst>
                  <a:ext uri="{FF2B5EF4-FFF2-40B4-BE49-F238E27FC236}">
                    <a16:creationId xmlns:a16="http://schemas.microsoft.com/office/drawing/2014/main" id="{04B6B974-C0D7-FDE5-4835-729DDA22F504}"/>
                  </a:ext>
                </a:extLst>
              </p:cNvPr>
              <p:cNvGrpSpPr/>
              <p:nvPr/>
            </p:nvGrpSpPr>
            <p:grpSpPr>
              <a:xfrm>
                <a:off x="1497380" y="4776937"/>
                <a:ext cx="1369508" cy="1340381"/>
                <a:chOff x="1348596" y="3488133"/>
                <a:chExt cx="1369508" cy="1340381"/>
              </a:xfrm>
            </p:grpSpPr>
            <p:pic>
              <p:nvPicPr>
                <p:cNvPr id="34" name="Picture 33">
                  <a:extLst>
                    <a:ext uri="{FF2B5EF4-FFF2-40B4-BE49-F238E27FC236}">
                      <a16:creationId xmlns:a16="http://schemas.microsoft.com/office/drawing/2014/main" id="{A6AB09FA-6285-5687-0645-A951B9492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8596" y="3488133"/>
                  <a:ext cx="1367688" cy="1340381"/>
                </a:xfrm>
                <a:prstGeom prst="rect">
                  <a:avLst/>
                </a:prstGeom>
              </p:spPr>
            </p:pic>
            <p:sp>
              <p:nvSpPr>
                <p:cNvPr id="35" name="TextBox 34">
                  <a:extLst>
                    <a:ext uri="{FF2B5EF4-FFF2-40B4-BE49-F238E27FC236}">
                      <a16:creationId xmlns:a16="http://schemas.microsoft.com/office/drawing/2014/main" id="{F44F4348-3546-61F8-7A2A-2179860F36E4}"/>
                    </a:ext>
                  </a:extLst>
                </p:cNvPr>
                <p:cNvSpPr txBox="1"/>
                <p:nvPr/>
              </p:nvSpPr>
              <p:spPr>
                <a:xfrm rot="20080082">
                  <a:off x="1665708" y="3735045"/>
                  <a:ext cx="386768" cy="242993"/>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400" b="0" i="0" u="none" strike="noStrike" kern="0" cap="none" spc="-60" normalizeH="0" baseline="30000" noProof="0" dirty="0">
                      <a:ln>
                        <a:noFill/>
                      </a:ln>
                      <a:solidFill>
                        <a:srgbClr val="FFFFFF"/>
                      </a:solidFill>
                      <a:effectLst/>
                      <a:uLnTx/>
                      <a:uFillTx/>
                      <a:latin typeface="Calibri Light"/>
                      <a:ea typeface="+mn-ea"/>
                      <a:cs typeface="+mn-cs"/>
                    </a:rPr>
                    <a:t>2022</a:t>
                  </a:r>
                </a:p>
              </p:txBody>
            </p:sp>
            <p:sp>
              <p:nvSpPr>
                <p:cNvPr id="36" name="TextBox 35">
                  <a:extLst>
                    <a:ext uri="{FF2B5EF4-FFF2-40B4-BE49-F238E27FC236}">
                      <a16:creationId xmlns:a16="http://schemas.microsoft.com/office/drawing/2014/main" id="{DBBB3190-CE72-C877-8251-207D073B9244}"/>
                    </a:ext>
                  </a:extLst>
                </p:cNvPr>
                <p:cNvSpPr txBox="1"/>
                <p:nvPr/>
              </p:nvSpPr>
              <p:spPr>
                <a:xfrm rot="19961964">
                  <a:off x="1549371" y="4095809"/>
                  <a:ext cx="1168733" cy="183214"/>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400" b="0" i="0" u="none" strike="noStrike" kern="0" cap="none" spc="-60" normalizeH="0" baseline="0" noProof="0" dirty="0">
                      <a:ln>
                        <a:noFill/>
                      </a:ln>
                      <a:solidFill>
                        <a:srgbClr val="FFFFFF"/>
                      </a:solidFill>
                      <a:effectLst/>
                      <a:uLnTx/>
                      <a:uFillTx/>
                      <a:latin typeface="Century Gothic"/>
                      <a:ea typeface="+mn-ea"/>
                      <a:cs typeface="+mn-cs"/>
                    </a:rPr>
                    <a:t>$</a:t>
                  </a:r>
                  <a:r>
                    <a:rPr kumimoji="0" lang="en-US" sz="1400" b="1" i="0" u="none" strike="noStrike" kern="0" cap="none" spc="-60" normalizeH="0" baseline="0" noProof="0" dirty="0">
                      <a:ln>
                        <a:noFill/>
                      </a:ln>
                      <a:solidFill>
                        <a:srgbClr val="FFFFFF"/>
                      </a:solidFill>
                      <a:effectLst/>
                      <a:uLnTx/>
                      <a:uFillTx/>
                      <a:latin typeface="Century Gothic"/>
                      <a:ea typeface="+mn-ea"/>
                      <a:cs typeface="+mn-cs"/>
                    </a:rPr>
                    <a:t>633.5</a:t>
                  </a:r>
                  <a:r>
                    <a:rPr kumimoji="0" lang="en-US" sz="1400" b="0" i="0" u="none" strike="noStrike" kern="0" cap="none" spc="-60" normalizeH="0" baseline="0" noProof="0" dirty="0">
                      <a:ln>
                        <a:noFill/>
                      </a:ln>
                      <a:solidFill>
                        <a:srgbClr val="FFFFFF"/>
                      </a:solidFill>
                      <a:effectLst/>
                      <a:uLnTx/>
                      <a:uFillTx/>
                      <a:latin typeface="Century Gothic"/>
                      <a:ea typeface="+mn-ea"/>
                      <a:cs typeface="+mn-cs"/>
                    </a:rPr>
                    <a:t> billion</a:t>
                  </a:r>
                  <a:r>
                    <a:rPr kumimoji="0" lang="en-US" sz="1400" b="0" i="0" u="none" strike="noStrike" kern="0" cap="none" spc="-60" normalizeH="0" baseline="30000" noProof="0" dirty="0">
                      <a:ln>
                        <a:noFill/>
                      </a:ln>
                      <a:solidFill>
                        <a:srgbClr val="FFFFFF"/>
                      </a:solidFill>
                      <a:effectLst/>
                      <a:uLnTx/>
                      <a:uFillTx/>
                      <a:latin typeface="Century Gothic"/>
                      <a:ea typeface="+mn-ea"/>
                      <a:cs typeface="+mn-cs"/>
                    </a:rPr>
                    <a:t> 3</a:t>
                  </a:r>
                </a:p>
              </p:txBody>
            </p:sp>
          </p:grpSp>
          <p:sp>
            <p:nvSpPr>
              <p:cNvPr id="15" name="Arrow: Right 14">
                <a:extLst>
                  <a:ext uri="{FF2B5EF4-FFF2-40B4-BE49-F238E27FC236}">
                    <a16:creationId xmlns:a16="http://schemas.microsoft.com/office/drawing/2014/main" id="{BFD6A89B-8CB2-ABDA-DB49-D21235611B07}"/>
                  </a:ext>
                </a:extLst>
              </p:cNvPr>
              <p:cNvSpPr/>
              <p:nvPr/>
            </p:nvSpPr>
            <p:spPr>
              <a:xfrm rot="20470191">
                <a:off x="785352" y="5527349"/>
                <a:ext cx="647305" cy="140363"/>
              </a:xfrm>
              <a:prstGeom prst="rightArrow">
                <a:avLst/>
              </a:prstGeom>
              <a:solidFill>
                <a:schemeClr val="bg2"/>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Light"/>
                  <a:ea typeface="+mn-ea"/>
                  <a:cs typeface="+mn-cs"/>
                </a:endParaRPr>
              </a:p>
            </p:txBody>
          </p:sp>
          <p:sp>
            <p:nvSpPr>
              <p:cNvPr id="16" name="TextBox 15">
                <a:extLst>
                  <a:ext uri="{FF2B5EF4-FFF2-40B4-BE49-F238E27FC236}">
                    <a16:creationId xmlns:a16="http://schemas.microsoft.com/office/drawing/2014/main" id="{0B1CC094-5FF9-99CC-25E5-E2701078D771}"/>
                  </a:ext>
                </a:extLst>
              </p:cNvPr>
              <p:cNvSpPr txBox="1"/>
              <p:nvPr/>
            </p:nvSpPr>
            <p:spPr>
              <a:xfrm>
                <a:off x="-11135" y="4474835"/>
                <a:ext cx="2926100" cy="166199"/>
              </a:xfrm>
              <a:prstGeom prst="rect">
                <a:avLst/>
              </a:prstGeom>
              <a:noFill/>
            </p:spPr>
            <p:txBody>
              <a:bodyPr wrap="square" lIns="0" tIns="0" rIns="0" bIns="0"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529B"/>
                    </a:solidFill>
                    <a:effectLst/>
                    <a:uLnTx/>
                    <a:uFillTx/>
                    <a:latin typeface="Century Gothic" panose="020B0502020202020204" pitchFamily="34" charset="0"/>
                    <a:ea typeface="+mn-ea"/>
                    <a:cs typeface="+mn-cs"/>
                  </a:rPr>
                  <a:t>Annual U.S. Prescription Drug Spending</a:t>
                </a:r>
              </a:p>
            </p:txBody>
          </p:sp>
          <p:grpSp>
            <p:nvGrpSpPr>
              <p:cNvPr id="18" name="Group 17">
                <a:extLst>
                  <a:ext uri="{FF2B5EF4-FFF2-40B4-BE49-F238E27FC236}">
                    <a16:creationId xmlns:a16="http://schemas.microsoft.com/office/drawing/2014/main" id="{562D4DA2-F7DC-D2EA-C208-DA2E5C574794}"/>
                  </a:ext>
                </a:extLst>
              </p:cNvPr>
              <p:cNvGrpSpPr/>
              <p:nvPr/>
            </p:nvGrpSpPr>
            <p:grpSpPr>
              <a:xfrm>
                <a:off x="-38929" y="5411330"/>
                <a:ext cx="833471" cy="738459"/>
                <a:chOff x="303817" y="5149036"/>
                <a:chExt cx="833471" cy="738459"/>
              </a:xfrm>
            </p:grpSpPr>
            <p:pic>
              <p:nvPicPr>
                <p:cNvPr id="30" name="Picture 29">
                  <a:extLst>
                    <a:ext uri="{FF2B5EF4-FFF2-40B4-BE49-F238E27FC236}">
                      <a16:creationId xmlns:a16="http://schemas.microsoft.com/office/drawing/2014/main" id="{AC229D62-CE71-36C6-A0B8-E7EB89123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80" y="5149036"/>
                  <a:ext cx="752414" cy="738459"/>
                </a:xfrm>
                <a:prstGeom prst="rect">
                  <a:avLst/>
                </a:prstGeom>
              </p:spPr>
            </p:pic>
            <p:sp>
              <p:nvSpPr>
                <p:cNvPr id="32" name="TextBox 31">
                  <a:extLst>
                    <a:ext uri="{FF2B5EF4-FFF2-40B4-BE49-F238E27FC236}">
                      <a16:creationId xmlns:a16="http://schemas.microsoft.com/office/drawing/2014/main" id="{3C6752DB-3DE3-803C-DDDF-459DE62F5922}"/>
                    </a:ext>
                  </a:extLst>
                </p:cNvPr>
                <p:cNvSpPr txBox="1"/>
                <p:nvPr/>
              </p:nvSpPr>
              <p:spPr>
                <a:xfrm rot="20134438">
                  <a:off x="420065" y="5240363"/>
                  <a:ext cx="367403" cy="258923"/>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900" b="1" i="0" u="none" strike="noStrike" kern="0" cap="none" spc="0" normalizeH="0" baseline="30000" noProof="0" dirty="0">
                      <a:ln>
                        <a:noFill/>
                      </a:ln>
                      <a:solidFill>
                        <a:srgbClr val="FFFFFF"/>
                      </a:solidFill>
                      <a:effectLst/>
                      <a:uLnTx/>
                      <a:uFillTx/>
                      <a:latin typeface="Calibri Light"/>
                      <a:ea typeface="+mn-ea"/>
                      <a:cs typeface="+mn-cs"/>
                    </a:rPr>
                    <a:t>1984</a:t>
                  </a:r>
                  <a:endParaRPr kumimoji="0" lang="en-US" sz="900" b="0" i="0" u="none" strike="noStrike" kern="0" cap="none" spc="0" normalizeH="0" baseline="30000" noProof="0" dirty="0">
                    <a:ln>
                      <a:noFill/>
                    </a:ln>
                    <a:solidFill>
                      <a:srgbClr val="FFFFFF"/>
                    </a:solidFill>
                    <a:effectLst/>
                    <a:uLnTx/>
                    <a:uFillTx/>
                    <a:latin typeface="Calibri Light"/>
                    <a:ea typeface="+mn-ea"/>
                    <a:cs typeface="+mn-cs"/>
                  </a:endParaRPr>
                </a:p>
              </p:txBody>
            </p:sp>
            <p:sp>
              <p:nvSpPr>
                <p:cNvPr id="33" name="TextBox 32">
                  <a:extLst>
                    <a:ext uri="{FF2B5EF4-FFF2-40B4-BE49-F238E27FC236}">
                      <a16:creationId xmlns:a16="http://schemas.microsoft.com/office/drawing/2014/main" id="{061C0737-5EE5-8C06-9D2B-B71862CFCE02}"/>
                    </a:ext>
                  </a:extLst>
                </p:cNvPr>
                <p:cNvSpPr txBox="1"/>
                <p:nvPr/>
              </p:nvSpPr>
              <p:spPr>
                <a:xfrm rot="20030865">
                  <a:off x="303817" y="5422955"/>
                  <a:ext cx="833471" cy="28087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900" b="0" i="0" u="none" strike="noStrike" kern="0" cap="none" spc="-30" normalizeH="0" baseline="0" noProof="0" dirty="0">
                      <a:ln>
                        <a:noFill/>
                      </a:ln>
                      <a:solidFill>
                        <a:srgbClr val="FFFFFF"/>
                      </a:solidFill>
                      <a:effectLst/>
                      <a:uLnTx/>
                      <a:uFillTx/>
                      <a:latin typeface="Century Gothic"/>
                      <a:ea typeface="+mn-ea"/>
                      <a:cs typeface="+mn-cs"/>
                    </a:rPr>
                    <a:t>$</a:t>
                  </a:r>
                  <a:r>
                    <a:rPr kumimoji="0" lang="en-US" sz="900" b="1" i="0" u="none" strike="noStrike" kern="0" cap="none" spc="-30" normalizeH="0" baseline="0" noProof="0" dirty="0">
                      <a:ln>
                        <a:noFill/>
                      </a:ln>
                      <a:solidFill>
                        <a:srgbClr val="FFFFFF"/>
                      </a:solidFill>
                      <a:effectLst/>
                      <a:uLnTx/>
                      <a:uFillTx/>
                      <a:latin typeface="Century Gothic"/>
                      <a:ea typeface="+mn-ea"/>
                      <a:cs typeface="+mn-cs"/>
                    </a:rPr>
                    <a:t>19.6 </a:t>
                  </a:r>
                  <a:r>
                    <a:rPr kumimoji="0" lang="en-US" sz="900" b="0" i="0" u="none" strike="noStrike" kern="0" cap="none" spc="-30" normalizeH="0" baseline="0" noProof="0" dirty="0">
                      <a:ln>
                        <a:noFill/>
                      </a:ln>
                      <a:solidFill>
                        <a:srgbClr val="FFFFFF"/>
                      </a:solidFill>
                      <a:effectLst/>
                      <a:uLnTx/>
                      <a:uFillTx/>
                      <a:latin typeface="Century Gothic"/>
                      <a:ea typeface="+mn-ea"/>
                      <a:cs typeface="+mn-cs"/>
                    </a:rPr>
                    <a:t>billion</a:t>
                  </a:r>
                  <a:r>
                    <a:rPr kumimoji="0" lang="en-US" sz="900" b="0" i="0" u="none" strike="noStrike" kern="0" cap="none" spc="-30" normalizeH="0" baseline="30000" noProof="0" dirty="0">
                      <a:ln>
                        <a:noFill/>
                      </a:ln>
                      <a:solidFill>
                        <a:srgbClr val="FFFFFF"/>
                      </a:solidFill>
                      <a:effectLst/>
                      <a:uLnTx/>
                      <a:uFillTx/>
                      <a:latin typeface="Century Gothic"/>
                      <a:ea typeface="+mn-ea"/>
                      <a:cs typeface="+mn-cs"/>
                    </a:rPr>
                    <a:t> 2</a:t>
                  </a:r>
                </a:p>
              </p:txBody>
            </p:sp>
          </p:grpSp>
          <p:sp>
            <p:nvSpPr>
              <p:cNvPr id="28" name="TextBox 27">
                <a:extLst>
                  <a:ext uri="{FF2B5EF4-FFF2-40B4-BE49-F238E27FC236}">
                    <a16:creationId xmlns:a16="http://schemas.microsoft.com/office/drawing/2014/main" id="{B19408A4-FE70-8730-A6B8-C118E845D897}"/>
                  </a:ext>
                </a:extLst>
              </p:cNvPr>
              <p:cNvSpPr txBox="1"/>
              <p:nvPr/>
            </p:nvSpPr>
            <p:spPr>
              <a:xfrm>
                <a:off x="-11123" y="4863030"/>
                <a:ext cx="1112101" cy="476000"/>
              </a:xfrm>
              <a:prstGeom prst="rect">
                <a:avLst/>
              </a:prstGeom>
              <a:noFill/>
            </p:spPr>
            <p:txBody>
              <a:bodyPr wrap="square" lIns="0" tIns="0" rIns="0" bIns="0"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DD7C11"/>
                    </a:solidFill>
                    <a:effectLst/>
                    <a:uLnTx/>
                    <a:uFillTx/>
                    <a:latin typeface="Century Gothic"/>
                    <a:ea typeface="+mn-ea"/>
                    <a:cs typeface="+mn-cs"/>
                  </a:rPr>
                  <a:t>3,132% </a:t>
                </a:r>
                <a:r>
                  <a:rPr kumimoji="0" lang="en-US" sz="1200" b="0" i="0" u="none" strike="noStrike" kern="0" cap="none" spc="0" normalizeH="0" baseline="0" noProof="0" dirty="0">
                    <a:ln>
                      <a:noFill/>
                    </a:ln>
                    <a:solidFill>
                      <a:srgbClr val="DD7C11"/>
                    </a:solidFill>
                    <a:effectLst/>
                    <a:uLnTx/>
                    <a:uFillTx/>
                    <a:latin typeface="Century Gothic"/>
                    <a:ea typeface="+mn-ea"/>
                    <a:cs typeface="+mn-cs"/>
                  </a:rPr>
                  <a:t>Increase!</a:t>
                </a:r>
              </a:p>
            </p:txBody>
          </p:sp>
        </p:grpSp>
      </p:grpSp>
      <p:sp>
        <p:nvSpPr>
          <p:cNvPr id="42" name="Rectangle 41">
            <a:extLst>
              <a:ext uri="{FF2B5EF4-FFF2-40B4-BE49-F238E27FC236}">
                <a16:creationId xmlns:a16="http://schemas.microsoft.com/office/drawing/2014/main" id="{E48402EC-BAB6-8815-00F7-C0603C45B6FC}"/>
              </a:ext>
            </a:extLst>
          </p:cNvPr>
          <p:cNvSpPr/>
          <p:nvPr/>
        </p:nvSpPr>
        <p:spPr>
          <a:xfrm>
            <a:off x="8106635" y="5740241"/>
            <a:ext cx="4085360" cy="492443"/>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lumMod val="75000"/>
                    <a:lumOff val="25000"/>
                  </a:srgbClr>
                </a:solidFill>
                <a:effectLst/>
                <a:uLnTx/>
                <a:uFillTx/>
                <a:latin typeface="Calibri Light"/>
                <a:ea typeface="+mn-ea"/>
                <a:cs typeface="+mn-cs"/>
              </a:rPr>
              <a:t>Sources:  </a:t>
            </a:r>
            <a:r>
              <a:rPr kumimoji="0" lang="en-US" sz="800" b="0" i="0" u="none" strike="noStrike" kern="0" cap="none" spc="0" normalizeH="0" baseline="0" noProof="0" dirty="0">
                <a:ln>
                  <a:noFill/>
                </a:ln>
                <a:solidFill>
                  <a:srgbClr val="000000">
                    <a:lumMod val="75000"/>
                    <a:lumOff val="25000"/>
                  </a:srgbClr>
                </a:solidFill>
                <a:effectLst/>
                <a:uLnTx/>
                <a:uFillTx/>
                <a:latin typeface="Calibri Light"/>
                <a:ea typeface="+mn-ea"/>
                <a:cs typeface="+mn-cs"/>
              </a:rPr>
              <a: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0" cap="none" spc="0" normalizeH="0" baseline="0" noProof="0" dirty="0">
                <a:ln>
                  <a:noFill/>
                </a:ln>
                <a:solidFill>
                  <a:srgbClr val="000000">
                    <a:lumMod val="75000"/>
                    <a:lumOff val="25000"/>
                  </a:srgbClr>
                </a:solidFill>
                <a:effectLst/>
                <a:uLnTx/>
                <a:uFillTx/>
                <a:latin typeface="Calibri Light"/>
                <a:ea typeface="+mn-ea"/>
                <a:cs typeface="+mn-cs"/>
              </a:rPr>
              <a:t>Vertical Integration - Drug Channels Institute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0" cap="none" spc="0" normalizeH="0" baseline="0" noProof="0" dirty="0">
                <a:ln>
                  <a:noFill/>
                </a:ln>
                <a:solidFill>
                  <a:srgbClr val="000000">
                    <a:lumMod val="75000"/>
                    <a:lumOff val="25000"/>
                  </a:srgbClr>
                </a:solidFill>
                <a:effectLst/>
                <a:uLnTx/>
                <a:uFillTx/>
                <a:latin typeface="Calibri Light"/>
                <a:ea typeface="+mn-ea"/>
                <a:cs typeface="+mn-cs"/>
              </a:rPr>
              <a:t>Kaiser Family Health Spending Explorer, U.S. Health Expenditures from 1984-2014; </a:t>
            </a:r>
            <a:r>
              <a:rPr kumimoji="0" lang="en-US" sz="800" b="1" i="0" u="none" strike="noStrike" kern="0" cap="none" spc="0" normalizeH="0" baseline="0" noProof="0" dirty="0">
                <a:ln>
                  <a:noFill/>
                </a:ln>
                <a:solidFill>
                  <a:srgbClr val="000000">
                    <a:lumMod val="75000"/>
                    <a:lumOff val="25000"/>
                  </a:srgbClr>
                </a:solidFill>
                <a:effectLst/>
                <a:uLnTx/>
                <a:uFillTx/>
                <a:latin typeface="Calibri Light"/>
                <a:ea typeface="+mn-ea"/>
                <a:cs typeface="+mn-cs"/>
              </a:rPr>
              <a: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0" cap="none" spc="0" normalizeH="0" baseline="0" noProof="0" dirty="0">
                <a:ln>
                  <a:noFill/>
                </a:ln>
                <a:solidFill>
                  <a:srgbClr val="000000">
                    <a:lumMod val="75000"/>
                    <a:lumOff val="25000"/>
                  </a:srgbClr>
                </a:solidFill>
                <a:effectLst/>
                <a:uLnTx/>
                <a:uFillTx/>
                <a:latin typeface="Calibri Light"/>
                <a:ea typeface="+mn-ea"/>
                <a:cs typeface="+mn-cs"/>
              </a:rPr>
              <a:t>American Journal of Health System Pharmacy (AJHP)</a:t>
            </a:r>
          </a:p>
        </p:txBody>
      </p:sp>
      <p:sp>
        <p:nvSpPr>
          <p:cNvPr id="43" name="Rectangle 42">
            <a:extLst>
              <a:ext uri="{FF2B5EF4-FFF2-40B4-BE49-F238E27FC236}">
                <a16:creationId xmlns:a16="http://schemas.microsoft.com/office/drawing/2014/main" id="{D1437E36-96D5-9BD1-B895-731BC9774C3B}"/>
              </a:ext>
            </a:extLst>
          </p:cNvPr>
          <p:cNvSpPr/>
          <p:nvPr/>
        </p:nvSpPr>
        <p:spPr>
          <a:xfrm>
            <a:off x="500567" y="288972"/>
            <a:ext cx="1208985"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entury Gothic"/>
                <a:ea typeface="+mn-ea"/>
                <a:cs typeface="Arial" charset="0"/>
              </a:rPr>
              <a:t>Pharmacy</a:t>
            </a:r>
          </a:p>
        </p:txBody>
      </p:sp>
      <p:sp>
        <p:nvSpPr>
          <p:cNvPr id="47" name="TextBox 46">
            <a:extLst>
              <a:ext uri="{FF2B5EF4-FFF2-40B4-BE49-F238E27FC236}">
                <a16:creationId xmlns:a16="http://schemas.microsoft.com/office/drawing/2014/main" id="{A2F35A13-2F94-4331-A509-61EBE01B26AB}"/>
              </a:ext>
            </a:extLst>
          </p:cNvPr>
          <p:cNvSpPr txBox="1"/>
          <p:nvPr/>
        </p:nvSpPr>
        <p:spPr>
          <a:xfrm>
            <a:off x="412064" y="5775112"/>
            <a:ext cx="2214377" cy="110045"/>
          </a:xfrm>
          <a:prstGeom prst="rect">
            <a:avLst/>
          </a:prstGeom>
          <a:solidFill>
            <a:schemeClr val="bg1"/>
          </a:solidFill>
        </p:spPr>
        <p:txBody>
          <a:bodyPr vert="horz" wrap="none" lIns="91440" tIns="45720" rIns="91440" bIns="45720" rtlCol="0">
            <a:normAutofit fontScale="25000" lnSpcReduction="20000"/>
          </a:bodyPr>
          <a:lstStyle/>
          <a:p>
            <a:pPr marL="342900" marR="0" lvl="0" indent="-342900" algn="l" defTabSz="914400" rtl="0" eaLnBrk="1" fontAlgn="auto" latinLnBrk="0" hangingPunct="1">
              <a:lnSpc>
                <a:spcPct val="100000"/>
              </a:lnSpc>
              <a:spcBef>
                <a:spcPts val="800"/>
              </a:spcBef>
              <a:spcAft>
                <a:spcPts val="0"/>
              </a:spcAft>
              <a:buClrTx/>
              <a:buSzTx/>
              <a:buFont typeface="Wingdings" pitchFamily="2" charset="2"/>
              <a:buChar char="§"/>
              <a:tabLst/>
              <a:defRPr/>
            </a:pPr>
            <a:r>
              <a:rPr kumimoji="0" lang="en-US" sz="1400" b="0" i="0" u="none" strike="noStrike" kern="1200" cap="none" spc="0" normalizeH="0" baseline="0" noProof="0" dirty="0">
                <a:ln>
                  <a:noFill/>
                </a:ln>
                <a:solidFill>
                  <a:srgbClr val="6D6D70"/>
                </a:solidFill>
                <a:effectLst/>
                <a:highlight>
                  <a:srgbClr val="FFFFFF"/>
                </a:highlight>
                <a:uLnTx/>
                <a:uFillTx/>
                <a:latin typeface="Verdana" pitchFamily="34" charset="0"/>
                <a:ea typeface="+mn-ea"/>
                <a:cs typeface="+mn-cs"/>
              </a:rPr>
              <a:t>             </a:t>
            </a:r>
          </a:p>
        </p:txBody>
      </p:sp>
      <p:pic>
        <p:nvPicPr>
          <p:cNvPr id="11" name="Picture 10" descr="A picture containing text, screenshot, software, web page&#10;&#10;Description automatically generated">
            <a:extLst>
              <a:ext uri="{FF2B5EF4-FFF2-40B4-BE49-F238E27FC236}">
                <a16:creationId xmlns:a16="http://schemas.microsoft.com/office/drawing/2014/main" id="{0F3F8737-3EFF-2136-A12C-9CD1752AF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722" y="1991177"/>
            <a:ext cx="7409024" cy="4167576"/>
          </a:xfrm>
          <a:prstGeom prst="rect">
            <a:avLst/>
          </a:prstGeom>
        </p:spPr>
      </p:pic>
    </p:spTree>
    <p:extLst>
      <p:ext uri="{BB962C8B-B14F-4D97-AF65-F5344CB8AC3E}">
        <p14:creationId xmlns:p14="http://schemas.microsoft.com/office/powerpoint/2010/main" val="1521481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85215" y="775855"/>
            <a:ext cx="1594567" cy="376289"/>
          </a:xfrm>
          <a:prstGeom prst="rect">
            <a:avLst/>
          </a:prstGeom>
        </p:spPr>
      </p:pic>
      <p:sp>
        <p:nvSpPr>
          <p:cNvPr id="3" name="object 3"/>
          <p:cNvSpPr txBox="1">
            <a:spLocks noGrp="1"/>
          </p:cNvSpPr>
          <p:nvPr>
            <p:ph type="title"/>
          </p:nvPr>
        </p:nvSpPr>
        <p:spPr>
          <a:xfrm>
            <a:off x="4483100" y="3726176"/>
            <a:ext cx="3225800" cy="755762"/>
          </a:xfrm>
          <a:prstGeom prst="rect">
            <a:avLst/>
          </a:prstGeom>
        </p:spPr>
        <p:txBody>
          <a:bodyPr vert="horz" wrap="square" lIns="0" tIns="16933" rIns="0" bIns="0" rtlCol="0">
            <a:spAutoFit/>
          </a:bodyPr>
          <a:lstStyle/>
          <a:p>
            <a:pPr marL="16933">
              <a:spcBef>
                <a:spcPts val="133"/>
              </a:spcBef>
            </a:pPr>
            <a:r>
              <a:rPr sz="4800" dirty="0">
                <a:solidFill>
                  <a:srgbClr val="FFFFFF"/>
                </a:solidFill>
              </a:rPr>
              <a:t>Thank</a:t>
            </a:r>
            <a:r>
              <a:rPr sz="4800" spc="-27" dirty="0">
                <a:solidFill>
                  <a:srgbClr val="FFFFFF"/>
                </a:solidFill>
              </a:rPr>
              <a:t> you!</a:t>
            </a:r>
            <a:endParaRPr sz="4800" dirty="0"/>
          </a:p>
        </p:txBody>
      </p:sp>
      <p:pic>
        <p:nvPicPr>
          <p:cNvPr id="8" name="Picture 7">
            <a:extLst>
              <a:ext uri="{FF2B5EF4-FFF2-40B4-BE49-F238E27FC236}">
                <a16:creationId xmlns:a16="http://schemas.microsoft.com/office/drawing/2014/main" id="{4DC821D1-5D44-036D-A83C-6D9365B26A7F}"/>
              </a:ext>
            </a:extLst>
          </p:cNvPr>
          <p:cNvPicPr>
            <a:picLocks noChangeAspect="1"/>
          </p:cNvPicPr>
          <p:nvPr/>
        </p:nvPicPr>
        <p:blipFill>
          <a:blip r:embed="rId4"/>
          <a:stretch>
            <a:fillRect/>
          </a:stretch>
        </p:blipFill>
        <p:spPr>
          <a:xfrm>
            <a:off x="9635676" y="413496"/>
            <a:ext cx="2148323" cy="1123158"/>
          </a:xfrm>
          <a:prstGeom prst="rect">
            <a:avLst/>
          </a:prstGeom>
        </p:spPr>
      </p:pic>
      <p:pic>
        <p:nvPicPr>
          <p:cNvPr id="10" name="Picture 9">
            <a:extLst>
              <a:ext uri="{FF2B5EF4-FFF2-40B4-BE49-F238E27FC236}">
                <a16:creationId xmlns:a16="http://schemas.microsoft.com/office/drawing/2014/main" id="{BDB1994A-E45B-EA43-571F-E9D2D1497AE6}"/>
              </a:ext>
            </a:extLst>
          </p:cNvPr>
          <p:cNvPicPr>
            <a:picLocks noChangeAspect="1"/>
          </p:cNvPicPr>
          <p:nvPr/>
        </p:nvPicPr>
        <p:blipFill>
          <a:blip r:embed="rId5"/>
          <a:stretch>
            <a:fillRect/>
          </a:stretch>
        </p:blipFill>
        <p:spPr>
          <a:xfrm>
            <a:off x="9744363" y="5251145"/>
            <a:ext cx="2070246" cy="939904"/>
          </a:xfrm>
          <a:prstGeom prst="rect">
            <a:avLst/>
          </a:prstGeom>
        </p:spPr>
      </p:pic>
      <p:pic>
        <p:nvPicPr>
          <p:cNvPr id="12" name="Picture 11">
            <a:extLst>
              <a:ext uri="{FF2B5EF4-FFF2-40B4-BE49-F238E27FC236}">
                <a16:creationId xmlns:a16="http://schemas.microsoft.com/office/drawing/2014/main" id="{8A1C2421-1A1A-2A21-E6A9-8C627BFFA399}"/>
              </a:ext>
            </a:extLst>
          </p:cNvPr>
          <p:cNvPicPr>
            <a:picLocks noChangeAspect="1"/>
          </p:cNvPicPr>
          <p:nvPr/>
        </p:nvPicPr>
        <p:blipFill>
          <a:blip r:embed="rId6"/>
          <a:stretch>
            <a:fillRect/>
          </a:stretch>
        </p:blipFill>
        <p:spPr>
          <a:xfrm>
            <a:off x="312736" y="5300583"/>
            <a:ext cx="2901519" cy="890466"/>
          </a:xfrm>
          <a:prstGeom prst="rect">
            <a:avLst/>
          </a:prstGeom>
        </p:spPr>
      </p:pic>
      <p:sp>
        <p:nvSpPr>
          <p:cNvPr id="13" name="object 3">
            <a:extLst>
              <a:ext uri="{FF2B5EF4-FFF2-40B4-BE49-F238E27FC236}">
                <a16:creationId xmlns:a16="http://schemas.microsoft.com/office/drawing/2014/main" id="{500FEC18-DEF8-866A-CF81-52C323397070}"/>
              </a:ext>
            </a:extLst>
          </p:cNvPr>
          <p:cNvSpPr txBox="1">
            <a:spLocks/>
          </p:cNvSpPr>
          <p:nvPr/>
        </p:nvSpPr>
        <p:spPr>
          <a:xfrm>
            <a:off x="4483100" y="1762554"/>
            <a:ext cx="3225800" cy="755762"/>
          </a:xfrm>
          <a:prstGeom prst="rect">
            <a:avLst/>
          </a:prstGeom>
        </p:spPr>
        <p:txBody>
          <a:bodyPr vert="horz" wrap="square" lIns="0" tIns="16933" rIns="0" bIns="0" rtlCol="0">
            <a:spAutoFit/>
          </a:bodyPr>
          <a:lstStyle>
            <a:lvl1pPr>
              <a:defRPr sz="3733" b="0" i="0">
                <a:solidFill>
                  <a:srgbClr val="13289B"/>
                </a:solidFill>
                <a:latin typeface="Century Schoolbook"/>
                <a:ea typeface="+mj-ea"/>
                <a:cs typeface="Century Schoolbook"/>
              </a:defRPr>
            </a:lvl1pPr>
          </a:lstStyle>
          <a:p>
            <a:pPr marL="16933">
              <a:spcBef>
                <a:spcPts val="133"/>
              </a:spcBef>
            </a:pPr>
            <a:r>
              <a:rPr lang="en-US" sz="4800" kern="0" dirty="0">
                <a:solidFill>
                  <a:srgbClr val="FFFFFF"/>
                </a:solidFill>
              </a:rPr>
              <a:t>Questions?</a:t>
            </a:r>
            <a:endParaRPr lang="en-US" sz="4800" kern="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2770909" y="430588"/>
            <a:ext cx="7897091" cy="815608"/>
          </a:xfrm>
          <a:prstGeom prst="rect">
            <a:avLst/>
          </a:prstGeom>
          <a:noFill/>
        </p:spPr>
        <p:txBody>
          <a:bodyPr wrap="square" rtlCol="0">
            <a:spAutoFit/>
          </a:bodyPr>
          <a:lstStyle>
            <a:defPPr>
              <a:defRPr lang="en-US"/>
            </a:defPPr>
          </a:lstStyle>
          <a:p>
            <a:pPr marL="0" marR="0" lvl="0" indent="0" algn="l" defTabSz="457200" rtl="0" eaLnBrk="1" fontAlgn="base"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PHARMACY</a:t>
            </a:r>
          </a:p>
          <a:p>
            <a:pPr marL="0" marR="0" lvl="0" indent="0" algn="l" defTabSz="457200" rtl="0" eaLnBrk="1" fontAlgn="base"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r>
              <a:rPr kumimoji="0" lang="en-US" sz="3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charset="0"/>
              </a:rPr>
              <a:t>USI Clear Options Rx</a:t>
            </a:r>
          </a:p>
        </p:txBody>
      </p:sp>
      <p:sp>
        <p:nvSpPr>
          <p:cNvPr id="23" name="Rectangle 24"/>
          <p:cNvSpPr/>
          <p:nvPr/>
        </p:nvSpPr>
        <p:spPr bwMode="auto">
          <a:xfrm>
            <a:off x="10516943" y="356754"/>
            <a:ext cx="128216" cy="864295"/>
          </a:xfrm>
          <a:prstGeom prst="rect">
            <a:avLst/>
          </a:prstGeom>
          <a:noFill/>
          <a:ln w="12700">
            <a:noFill/>
            <a:miter lim="0"/>
          </a:ln>
        </p:spPr>
        <p:txBody>
          <a:bodyPr wrap="none" lIns="63456" tIns="31728" rIns="63456" bIns="31728" anchor="ctr">
            <a:spAutoFit/>
          </a:bodyPr>
          <a:lstStyle>
            <a:defPPr>
              <a:defRPr lang="en-US"/>
            </a:defPPr>
          </a:lstStyle>
          <a:p>
            <a:pPr marL="0" marR="0" lvl="0" indent="0" algn="l" defTabSz="457200" rtl="0" eaLnBrk="0" fontAlgn="base"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br>
              <a:rPr kumimoji="0" lang="en-US" sz="300" b="0" i="0" u="none" strike="noStrike" kern="1200" cap="none" spc="0" normalizeH="0" baseline="0" noProof="0" dirty="0">
                <a:ln>
                  <a:noFill/>
                </a:ln>
                <a:solidFill>
                  <a:srgbClr val="191919"/>
                </a:solidFill>
                <a:effectLst/>
                <a:uLnTx/>
                <a:uFillTx/>
                <a:latin typeface="Times" pitchFamily="18" charset="0"/>
                <a:ea typeface="+mn-ea"/>
                <a:cs typeface="Times New Roman" panose="02020603050405020304" pitchFamily="18" charset="0"/>
              </a:rPr>
            </a:br>
            <a:endParaRPr kumimoji="0" lang="en-US" sz="900" b="0" i="0" u="none" strike="noStrike" kern="1200" cap="none" spc="0" normalizeH="0" baseline="0" noProof="0" dirty="0">
              <a:ln>
                <a:noFill/>
              </a:ln>
              <a:solidFill>
                <a:srgbClr val="191919"/>
              </a:solidFill>
              <a:effectLst/>
              <a:uLnTx/>
              <a:uFillTx/>
              <a:latin typeface="Verdana"/>
              <a:ea typeface="+mn-ea"/>
              <a:cs typeface="Arial" charset="0"/>
            </a:endParaRPr>
          </a:p>
          <a:p>
            <a:pPr marL="0" marR="0" lvl="0" indent="0" algn="l" defTabSz="457200" rtl="0" eaLnBrk="0" fontAlgn="base" latinLnBrk="0" hangingPunct="1">
              <a:lnSpc>
                <a:spcPct val="100000"/>
              </a:lnSpc>
              <a:spcBef>
                <a:spcPct val="0"/>
              </a:spcBef>
              <a:spcAft>
                <a:spcPct val="0"/>
              </a:spcAft>
              <a:buClrTx/>
              <a:buSzTx/>
              <a:buFontTx/>
              <a:buNone/>
              <a:tabLst/>
              <a:defRPr kumimoji="0" sz="1800" b="0" i="0" normalizeH="0" noProof="0">
                <a:uLnTx/>
                <a:uFillTx/>
                <a:latin typeface="+mn-lt"/>
                <a:ea typeface="+mn-ea"/>
                <a:cs typeface="+mn-cs"/>
              </a:defRPr>
            </a:pPr>
            <a:br>
              <a:rPr kumimoji="0" lang="en-US" sz="2000" b="0" i="0" u="none" strike="noStrike" kern="1200" cap="none" spc="0" normalizeH="0" baseline="0" noProof="0" dirty="0">
                <a:ln>
                  <a:noFill/>
                </a:ln>
                <a:solidFill>
                  <a:srgbClr val="191919"/>
                </a:solidFill>
                <a:effectLst/>
                <a:uLnTx/>
                <a:uFillTx/>
                <a:latin typeface="Verdana"/>
                <a:ea typeface="+mn-ea"/>
                <a:cs typeface="Arial" charset="0"/>
              </a:rPr>
            </a:br>
            <a:endParaRPr kumimoji="0" lang="en-US" sz="2000" b="0" i="0" u="none" strike="noStrike" kern="1200" cap="none" spc="0" normalizeH="0" baseline="0" noProof="0" dirty="0">
              <a:ln>
                <a:noFill/>
              </a:ln>
              <a:solidFill>
                <a:srgbClr val="191919"/>
              </a:solidFill>
              <a:effectLst/>
              <a:uLnTx/>
              <a:uFillTx/>
              <a:latin typeface="Verdana"/>
              <a:ea typeface="+mn-ea"/>
              <a:cs typeface="Arial" charset="0"/>
            </a:endParaRPr>
          </a:p>
        </p:txBody>
      </p:sp>
      <p:sp>
        <p:nvSpPr>
          <p:cNvPr id="26" name="Title 1">
            <a:extLst>
              <a:ext uri="{FF2B5EF4-FFF2-40B4-BE49-F238E27FC236}">
                <a16:creationId xmlns:a16="http://schemas.microsoft.com/office/drawing/2014/main" id="{2019A03C-8283-CB55-CB5D-D0A5E49256E5}"/>
              </a:ext>
            </a:extLst>
          </p:cNvPr>
          <p:cNvSpPr>
            <a:spLocks noGrp="1"/>
          </p:cNvSpPr>
          <p:nvPr>
            <p:ph type="title"/>
          </p:nvPr>
        </p:nvSpPr>
        <p:spPr>
          <a:xfrm>
            <a:off x="559978" y="607601"/>
            <a:ext cx="10972800" cy="448905"/>
          </a:xfrm>
        </p:spPr>
        <p:txBody>
          <a:bodyPr anchor="b">
            <a:spAutoFit/>
          </a:bodyPr>
          <a:lstStyle/>
          <a:p>
            <a:r>
              <a:rPr lang="en-US" dirty="0"/>
              <a:t>Key Challenges/Cost Drivers</a:t>
            </a:r>
          </a:p>
        </p:txBody>
      </p:sp>
      <p:sp>
        <p:nvSpPr>
          <p:cNvPr id="27" name="Rectangle 26">
            <a:extLst>
              <a:ext uri="{FF2B5EF4-FFF2-40B4-BE49-F238E27FC236}">
                <a16:creationId xmlns:a16="http://schemas.microsoft.com/office/drawing/2014/main" id="{62991815-70C7-23C5-497F-5B494E8113FF}"/>
              </a:ext>
            </a:extLst>
          </p:cNvPr>
          <p:cNvSpPr/>
          <p:nvPr/>
        </p:nvSpPr>
        <p:spPr>
          <a:xfrm>
            <a:off x="500567" y="288972"/>
            <a:ext cx="1208985"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Century Gothic"/>
                <a:ea typeface="+mn-ea"/>
                <a:cs typeface="Arial" charset="0"/>
              </a:rPr>
              <a:t>Pharmacy</a:t>
            </a:r>
          </a:p>
        </p:txBody>
      </p:sp>
      <p:sp>
        <p:nvSpPr>
          <p:cNvPr id="2" name="Rectangle 1">
            <a:extLst>
              <a:ext uri="{FF2B5EF4-FFF2-40B4-BE49-F238E27FC236}">
                <a16:creationId xmlns:a16="http://schemas.microsoft.com/office/drawing/2014/main" id="{76B96B7B-7D2E-588B-6ADE-13FB16BC1F9A}"/>
              </a:ext>
            </a:extLst>
          </p:cNvPr>
          <p:cNvSpPr/>
          <p:nvPr/>
        </p:nvSpPr>
        <p:spPr>
          <a:xfrm>
            <a:off x="3584675" y="2142978"/>
            <a:ext cx="2375775" cy="1169551"/>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1200"/>
              </a:spcAft>
              <a:buClr>
                <a:srgbClr val="09549B"/>
              </a:buClr>
              <a:buSzPct val="100000"/>
              <a:buFontTx/>
              <a:buNone/>
              <a:tabLst/>
              <a:defRPr/>
            </a:pPr>
            <a:r>
              <a:rPr kumimoji="0" lang="en-US" sz="1400" b="1"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CARRIER/PBM PROFITS</a:t>
            </a:r>
            <a:b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Pharmacy represents a significant revenue stream for Health Plans/TPAs/PBMs</a:t>
            </a:r>
          </a:p>
        </p:txBody>
      </p:sp>
      <p:pic>
        <p:nvPicPr>
          <p:cNvPr id="4" name="Graphic 3" descr="Building">
            <a:extLst>
              <a:ext uri="{FF2B5EF4-FFF2-40B4-BE49-F238E27FC236}">
                <a16:creationId xmlns:a16="http://schemas.microsoft.com/office/drawing/2014/main" id="{0AB074DA-9B0F-250F-7A39-CEA6B828CD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1129" y="1505987"/>
            <a:ext cx="604766" cy="604766"/>
          </a:xfrm>
          <a:prstGeom prst="rect">
            <a:avLst/>
          </a:prstGeom>
        </p:spPr>
      </p:pic>
      <p:pic>
        <p:nvPicPr>
          <p:cNvPr id="5" name="Graphic 4" descr="Sort with solid fill">
            <a:extLst>
              <a:ext uri="{FF2B5EF4-FFF2-40B4-BE49-F238E27FC236}">
                <a16:creationId xmlns:a16="http://schemas.microsoft.com/office/drawing/2014/main" id="{A6DC4B39-8D3A-A5F0-CB60-02FB5442C5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156814" y="1488337"/>
            <a:ext cx="604766" cy="604766"/>
          </a:xfrm>
          <a:prstGeom prst="rect">
            <a:avLst/>
          </a:prstGeom>
        </p:spPr>
      </p:pic>
      <p:sp>
        <p:nvSpPr>
          <p:cNvPr id="6" name="Rectangle 5">
            <a:extLst>
              <a:ext uri="{FF2B5EF4-FFF2-40B4-BE49-F238E27FC236}">
                <a16:creationId xmlns:a16="http://schemas.microsoft.com/office/drawing/2014/main" id="{E20F7E58-FA92-549A-E4BD-1629FE2C1AE8}"/>
              </a:ext>
            </a:extLst>
          </p:cNvPr>
          <p:cNvSpPr/>
          <p:nvPr/>
        </p:nvSpPr>
        <p:spPr>
          <a:xfrm>
            <a:off x="6139598" y="2132544"/>
            <a:ext cx="2643051" cy="1169551"/>
          </a:xfrm>
          <a:prstGeom prst="rect">
            <a:avLst/>
          </a:prstGeom>
        </p:spPr>
        <p:txBody>
          <a:bodyPr wrap="square">
            <a:spAutoFit/>
          </a:bodyPr>
          <a:lstStyle/>
          <a:p>
            <a:pPr marL="0" marR="0" lvl="1" indent="0" algn="ctr" defTabSz="914400" rtl="0" eaLnBrk="1" fontAlgn="base" latinLnBrk="0" hangingPunct="1">
              <a:lnSpc>
                <a:spcPct val="100000"/>
              </a:lnSpc>
              <a:spcBef>
                <a:spcPct val="0"/>
              </a:spcBef>
              <a:spcAft>
                <a:spcPts val="1200"/>
              </a:spcAft>
              <a:buClr>
                <a:srgbClr val="09549B"/>
              </a:buClr>
              <a:buSzPct val="100000"/>
              <a:buFontTx/>
              <a:buNone/>
              <a:tabLst/>
              <a:defRPr/>
            </a:pPr>
            <a:r>
              <a:rPr kumimoji="0" lang="en-US" sz="1400" b="1"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MISALIGNMENT OF GOALS</a:t>
            </a:r>
            <a:b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PBM profit is often tied to drug spend and contracts are aligned with the needs of the vendor, not the client</a:t>
            </a:r>
          </a:p>
        </p:txBody>
      </p:sp>
      <p:pic>
        <p:nvPicPr>
          <p:cNvPr id="7" name="Graphic 6" descr="Research">
            <a:extLst>
              <a:ext uri="{FF2B5EF4-FFF2-40B4-BE49-F238E27FC236}">
                <a16:creationId xmlns:a16="http://schemas.microsoft.com/office/drawing/2014/main" id="{C9E743DE-D513-559D-3014-8EE2DB7F4B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07883" y="1479401"/>
            <a:ext cx="655247" cy="655247"/>
          </a:xfrm>
          <a:prstGeom prst="rect">
            <a:avLst/>
          </a:prstGeom>
        </p:spPr>
      </p:pic>
      <p:sp>
        <p:nvSpPr>
          <p:cNvPr id="8" name="TextBox 7">
            <a:extLst>
              <a:ext uri="{FF2B5EF4-FFF2-40B4-BE49-F238E27FC236}">
                <a16:creationId xmlns:a16="http://schemas.microsoft.com/office/drawing/2014/main" id="{45D9D23D-815C-64A7-0C60-CAC502591335}"/>
              </a:ext>
            </a:extLst>
          </p:cNvPr>
          <p:cNvSpPr txBox="1"/>
          <p:nvPr/>
        </p:nvSpPr>
        <p:spPr>
          <a:xfrm>
            <a:off x="9161540" y="2133838"/>
            <a:ext cx="2328885" cy="1600438"/>
          </a:xfrm>
          <a:prstGeom prst="rect">
            <a:avLst/>
          </a:prstGeom>
          <a:noFill/>
        </p:spPr>
        <p:txBody>
          <a:bodyPr wrap="square" rtlCol="0">
            <a:spAutoFit/>
          </a:bodyPr>
          <a:lstStyle/>
          <a:p>
            <a:pPr marL="0" marR="0" lvl="1" indent="0" algn="ctr" defTabSz="914400" rtl="0" eaLnBrk="1" fontAlgn="base" latinLnBrk="0" hangingPunct="1">
              <a:lnSpc>
                <a:spcPct val="100000"/>
              </a:lnSpc>
              <a:spcBef>
                <a:spcPct val="0"/>
              </a:spcBef>
              <a:spcAft>
                <a:spcPts val="1200"/>
              </a:spcAft>
              <a:buClr>
                <a:srgbClr val="09549B"/>
              </a:buClr>
              <a:buSzPct val="100000"/>
              <a:buFontTx/>
              <a:buNone/>
              <a:tabLst/>
              <a:defRPr/>
            </a:pPr>
            <a:r>
              <a:rPr kumimoji="0" lang="en-US" sz="1400" b="1"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LACK OF TRANSPARENCY</a:t>
            </a:r>
            <a: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 Pharmacy contracts are often vague with weak definitions, undisclosed revenue streams, undefined terms and limited audit rights</a:t>
            </a:r>
          </a:p>
        </p:txBody>
      </p:sp>
      <p:pic>
        <p:nvPicPr>
          <p:cNvPr id="9" name="Graphic 8" descr="Questions">
            <a:extLst>
              <a:ext uri="{FF2B5EF4-FFF2-40B4-BE49-F238E27FC236}">
                <a16:creationId xmlns:a16="http://schemas.microsoft.com/office/drawing/2014/main" id="{9AD7EF95-323F-5DB0-59D1-8FCED9ED51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848280" y="3993867"/>
            <a:ext cx="695618" cy="695618"/>
          </a:xfrm>
          <a:prstGeom prst="rect">
            <a:avLst/>
          </a:prstGeom>
        </p:spPr>
      </p:pic>
      <p:sp>
        <p:nvSpPr>
          <p:cNvPr id="10" name="Rectangle 9">
            <a:extLst>
              <a:ext uri="{FF2B5EF4-FFF2-40B4-BE49-F238E27FC236}">
                <a16:creationId xmlns:a16="http://schemas.microsoft.com/office/drawing/2014/main" id="{F470B8DF-E60F-A3D9-9839-51D828B66041}"/>
              </a:ext>
            </a:extLst>
          </p:cNvPr>
          <p:cNvSpPr/>
          <p:nvPr/>
        </p:nvSpPr>
        <p:spPr>
          <a:xfrm>
            <a:off x="1890906" y="4727585"/>
            <a:ext cx="2610366" cy="1384995"/>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1200"/>
              </a:spcAft>
              <a:buClr>
                <a:srgbClr val="09549B"/>
              </a:buClr>
              <a:buSzPct val="100000"/>
              <a:buFontTx/>
              <a:buNone/>
              <a:tabLst/>
              <a:defRPr/>
            </a:pPr>
            <a:r>
              <a:rPr kumimoji="0" lang="en-US" sz="1400" b="1"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PRICING OPTICS</a:t>
            </a:r>
            <a:b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What you see may not be what you get. Due to conflicting goals, many PBMs are use optics to retain and win business</a:t>
            </a:r>
          </a:p>
        </p:txBody>
      </p:sp>
      <p:sp>
        <p:nvSpPr>
          <p:cNvPr id="12" name="Rectangle 11">
            <a:extLst>
              <a:ext uri="{FF2B5EF4-FFF2-40B4-BE49-F238E27FC236}">
                <a16:creationId xmlns:a16="http://schemas.microsoft.com/office/drawing/2014/main" id="{06B836AE-78FD-927F-2BFF-0B7E9570E853}"/>
              </a:ext>
            </a:extLst>
          </p:cNvPr>
          <p:cNvSpPr/>
          <p:nvPr/>
        </p:nvSpPr>
        <p:spPr>
          <a:xfrm>
            <a:off x="644480" y="2131254"/>
            <a:ext cx="2627697" cy="1384995"/>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1200"/>
              </a:spcAft>
              <a:buClr>
                <a:srgbClr val="09549B"/>
              </a:buClr>
              <a:buSzPct val="100000"/>
              <a:buFontTx/>
              <a:buNone/>
              <a:tabLst/>
              <a:defRPr/>
            </a:pPr>
            <a:r>
              <a:rPr kumimoji="0" lang="en-US" sz="1400" b="1"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MARKET CONSOLIDATION</a:t>
            </a:r>
            <a:b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Vendor consolidation and vertical integration has adversely impacted competition and transparency</a:t>
            </a:r>
          </a:p>
        </p:txBody>
      </p:sp>
      <p:pic>
        <p:nvPicPr>
          <p:cNvPr id="13" name="Picture 12">
            <a:extLst>
              <a:ext uri="{FF2B5EF4-FFF2-40B4-BE49-F238E27FC236}">
                <a16:creationId xmlns:a16="http://schemas.microsoft.com/office/drawing/2014/main" id="{21AEC686-24C3-AFC4-9A49-ED226EABDA55}"/>
              </a:ext>
            </a:extLst>
          </p:cNvPr>
          <p:cNvPicPr>
            <a:picLocks noChangeAspect="1"/>
          </p:cNvPicPr>
          <p:nvPr/>
        </p:nvPicPr>
        <p:blipFill>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1676400" y="1527105"/>
            <a:ext cx="525497" cy="543480"/>
          </a:xfrm>
          <a:prstGeom prst="rect">
            <a:avLst/>
          </a:prstGeom>
        </p:spPr>
      </p:pic>
      <p:sp>
        <p:nvSpPr>
          <p:cNvPr id="14" name="Rectangle 13">
            <a:extLst>
              <a:ext uri="{FF2B5EF4-FFF2-40B4-BE49-F238E27FC236}">
                <a16:creationId xmlns:a16="http://schemas.microsoft.com/office/drawing/2014/main" id="{BD3E7FCB-30F7-4593-3453-80E3115ACBCB}"/>
              </a:ext>
            </a:extLst>
          </p:cNvPr>
          <p:cNvSpPr/>
          <p:nvPr/>
        </p:nvSpPr>
        <p:spPr>
          <a:xfrm>
            <a:off x="4747547" y="4727585"/>
            <a:ext cx="2538678" cy="1600438"/>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1200"/>
              </a:spcAft>
              <a:buClr>
                <a:srgbClr val="09549B"/>
              </a:buClr>
              <a:buSzPct val="100000"/>
              <a:buFontTx/>
              <a:buNone/>
              <a:tabLst/>
              <a:defRPr/>
            </a:pPr>
            <a:r>
              <a:rPr kumimoji="0" lang="en-US" sz="1400" b="1"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MEDICAL ADVANCEMENTS</a:t>
            </a:r>
            <a:b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People live longer due to advancements in medical care and earlier diagnosis of chronic conditions requiring lifelong medication</a:t>
            </a:r>
          </a:p>
        </p:txBody>
      </p:sp>
      <p:sp>
        <p:nvSpPr>
          <p:cNvPr id="15" name="Rectangle 14">
            <a:extLst>
              <a:ext uri="{FF2B5EF4-FFF2-40B4-BE49-F238E27FC236}">
                <a16:creationId xmlns:a16="http://schemas.microsoft.com/office/drawing/2014/main" id="{688186B1-B2E3-CE16-A47F-50876FB43874}"/>
              </a:ext>
            </a:extLst>
          </p:cNvPr>
          <p:cNvSpPr/>
          <p:nvPr/>
        </p:nvSpPr>
        <p:spPr>
          <a:xfrm>
            <a:off x="7751138" y="4727585"/>
            <a:ext cx="3012940" cy="1600438"/>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1200"/>
              </a:spcAft>
              <a:buClr>
                <a:srgbClr val="09549B"/>
              </a:buClr>
              <a:buSzPct val="100000"/>
              <a:buFontTx/>
              <a:buNone/>
              <a:tabLst/>
              <a:defRPr/>
            </a:pPr>
            <a:r>
              <a:rPr kumimoji="0" lang="en-US" sz="1400" b="1"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SPECIALTY DRUGS</a:t>
            </a:r>
            <a:b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6D6D70"/>
                </a:solidFill>
                <a:effectLst/>
                <a:uLnTx/>
                <a:uFillTx/>
                <a:latin typeface="Century Gothic" panose="020B0502020202020204" pitchFamily="34" charset="0"/>
                <a:ea typeface="+mn-ea"/>
                <a:cs typeface="Helvetica" panose="020B0604020202020204" pitchFamily="34" charset="0"/>
              </a:rPr>
              <a:t>Expensive specialty drugs are replacing older less effective/lower cost medications; breakthrough gene and cell therapies (2% of scripts drive 50% of drug spend)</a:t>
            </a:r>
          </a:p>
        </p:txBody>
      </p:sp>
      <p:pic>
        <p:nvPicPr>
          <p:cNvPr id="16" name="Picture 15">
            <a:extLst>
              <a:ext uri="{FF2B5EF4-FFF2-40B4-BE49-F238E27FC236}">
                <a16:creationId xmlns:a16="http://schemas.microsoft.com/office/drawing/2014/main" id="{0337CE78-E57E-BAF0-C72E-714FC44E9F8C}"/>
              </a:ext>
            </a:extLst>
          </p:cNvPr>
          <p:cNvPicPr>
            <a:picLocks noChangeAspect="1"/>
          </p:cNvPicPr>
          <p:nvPr/>
        </p:nvPicPr>
        <p:blipFill>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5704193" y="3993793"/>
            <a:ext cx="642783" cy="642783"/>
          </a:xfrm>
          <a:prstGeom prst="rect">
            <a:avLst/>
          </a:prstGeom>
        </p:spPr>
      </p:pic>
      <p:pic>
        <p:nvPicPr>
          <p:cNvPr id="28" name="Graphic 27" descr="Needle with solid fill">
            <a:extLst>
              <a:ext uri="{FF2B5EF4-FFF2-40B4-BE49-F238E27FC236}">
                <a16:creationId xmlns:a16="http://schemas.microsoft.com/office/drawing/2014/main" id="{A021A503-D292-771B-4A93-63A4C125F0F8}"/>
              </a:ext>
            </a:extLst>
          </p:cNvPr>
          <p:cNvPicPr>
            <a:picLocks noChangeAspect="1"/>
          </p:cNvPicPr>
          <p:nvPr/>
        </p:nvPicPr>
        <p:blipFill>
          <a:blip r:embed="rId1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16926" y="3986463"/>
            <a:ext cx="695618" cy="695618"/>
          </a:xfrm>
          <a:prstGeom prst="rect">
            <a:avLst/>
          </a:prstGeom>
        </p:spPr>
      </p:pic>
    </p:spTree>
    <p:extLst>
      <p:ext uri="{BB962C8B-B14F-4D97-AF65-F5344CB8AC3E}">
        <p14:creationId xmlns:p14="http://schemas.microsoft.com/office/powerpoint/2010/main" val="2171510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534" y="381896"/>
            <a:ext cx="11245266" cy="827150"/>
          </a:xfrm>
          <a:prstGeom prst="rect">
            <a:avLst/>
          </a:prstGeom>
          <a:noFill/>
        </p:spPr>
        <p:txBody>
          <a:bodyPr wrap="square" rtlCol="0">
            <a:spAutoFit/>
          </a:bodyPr>
          <a:lstStyle>
            <a:defPPr>
              <a:defRPr lang="en-US"/>
            </a:defPPr>
          </a:lstStyle>
          <a:p>
            <a:pPr defTabSz="450056">
              <a:defRPr kumimoji="0" sz="1800" b="0" i="0" normalizeH="0" noProof="0">
                <a:uLnTx/>
                <a:uFillTx/>
                <a:latin typeface="+mn-lt"/>
                <a:ea typeface="+mn-ea"/>
                <a:cs typeface="+mn-cs"/>
              </a:defRPr>
            </a:pPr>
            <a:r>
              <a:rPr lang="en-US" sz="1575" dirty="0">
                <a:solidFill>
                  <a:srgbClr val="002060"/>
                </a:solidFill>
                <a:latin typeface="Century Gothic" panose="020B0502020202020204" pitchFamily="34" charset="0"/>
              </a:rPr>
              <a:t>PHARMACY</a:t>
            </a:r>
          </a:p>
          <a:p>
            <a:pPr defTabSz="450056">
              <a:defRPr kumimoji="0" sz="1800" b="0" i="0" normalizeH="0" noProof="0">
                <a:uLnTx/>
                <a:uFillTx/>
                <a:latin typeface="+mn-lt"/>
                <a:ea typeface="+mn-ea"/>
                <a:cs typeface="+mn-cs"/>
              </a:defRPr>
            </a:pPr>
            <a:r>
              <a:rPr lang="en-US" sz="3200" dirty="0">
                <a:solidFill>
                  <a:srgbClr val="002060"/>
                </a:solidFill>
                <a:latin typeface="Century Schoolbook" panose="02040604050505020304" pitchFamily="18" charset="0"/>
              </a:rPr>
              <a:t>Manufacturer Pharmacy Assistance Programs (PAPs)</a:t>
            </a:r>
          </a:p>
        </p:txBody>
      </p:sp>
      <p:sp>
        <p:nvSpPr>
          <p:cNvPr id="22" name="Rectangle 21"/>
          <p:cNvSpPr/>
          <p:nvPr/>
        </p:nvSpPr>
        <p:spPr>
          <a:xfrm>
            <a:off x="2038233" y="1605725"/>
            <a:ext cx="8094150" cy="608436"/>
          </a:xfrm>
          <a:prstGeom prst="rect">
            <a:avLst/>
          </a:prstGeom>
        </p:spPr>
        <p:txBody>
          <a:bodyPr wrap="square">
            <a:spAutoFit/>
          </a:bodyPr>
          <a:lstStyle>
            <a:defPPr>
              <a:defRPr lang="en-US"/>
            </a:defPPr>
          </a:lstStyle>
          <a:p>
            <a:pPr algn="ctr" defTabSz="450056">
              <a:lnSpc>
                <a:spcPts val="2121"/>
              </a:lnSpc>
              <a:spcBef>
                <a:spcPts val="1590"/>
              </a:spcBef>
              <a:defRPr kumimoji="0" sz="1800" b="0" i="0" normalizeH="0" noProof="0">
                <a:uLnTx/>
                <a:uFillTx/>
                <a:latin typeface="+mn-lt"/>
                <a:ea typeface="+mn-ea"/>
                <a:cs typeface="+mn-cs"/>
              </a:defRPr>
            </a:pPr>
            <a:r>
              <a:rPr lang="en-US" sz="1575" dirty="0">
                <a:solidFill>
                  <a:srgbClr val="09549B"/>
                </a:solidFill>
                <a:latin typeface="Century Gothic" panose="020B0502020202020204" pitchFamily="34" charset="0"/>
              </a:rPr>
              <a:t>USI evaluates strategies to assists employees in obtaining PAP </a:t>
            </a:r>
            <a:br>
              <a:rPr lang="en-US" sz="1575" dirty="0">
                <a:solidFill>
                  <a:srgbClr val="09549B"/>
                </a:solidFill>
                <a:latin typeface="Century Gothic" panose="020B0502020202020204" pitchFamily="34" charset="0"/>
              </a:rPr>
            </a:br>
            <a:r>
              <a:rPr lang="en-US" sz="1575" dirty="0">
                <a:solidFill>
                  <a:srgbClr val="09549B"/>
                </a:solidFill>
                <a:latin typeface="Century Gothic" panose="020B0502020202020204" pitchFamily="34" charset="0"/>
              </a:rPr>
              <a:t>while simultaneously reducing employers’ net cost</a:t>
            </a:r>
          </a:p>
        </p:txBody>
      </p:sp>
      <p:sp>
        <p:nvSpPr>
          <p:cNvPr id="24" name="Content Placeholder 14"/>
          <p:cNvSpPr txBox="1"/>
          <p:nvPr/>
        </p:nvSpPr>
        <p:spPr>
          <a:xfrm>
            <a:off x="7783472" y="2776476"/>
            <a:ext cx="3543111" cy="1832356"/>
          </a:xfrm>
          <a:prstGeom prst="rect">
            <a:avLst/>
          </a:prstGeom>
          <a:noFill/>
        </p:spPr>
        <p:txBody>
          <a:bodyPr vert="horz" lIns="79421" tIns="79421" rIns="79421" bIns="79421" rtlCol="0">
            <a:noAutofit/>
          </a:bodyPr>
          <a:lstStyle>
            <a:defPPr>
              <a:defRPr lang="en-US"/>
            </a:defPPr>
            <a:lvl1pPr marL="228600" indent="-228600" algn="l" defTabSz="914400" rtl="0" eaLnBrk="1" latinLnBrk="0" hangingPunct="1">
              <a:lnSpc>
                <a:spcPct val="100000"/>
              </a:lnSpc>
              <a:spcBef>
                <a:spcPts val="1000"/>
              </a:spcBef>
              <a:buClr>
                <a:srgbClr val="09549B"/>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500"/>
              </a:spcBef>
              <a:buClr>
                <a:srgbClr val="811111"/>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bg2">
                  <a:lumMod val="75000"/>
                </a:schemeClr>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tx1"/>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450056">
              <a:spcBef>
                <a:spcPct val="0"/>
              </a:spcBef>
              <a:buClr>
                <a:srgbClr val="245397"/>
              </a:buClr>
              <a:buNone/>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r>
              <a:rPr lang="en-US" sz="1181" dirty="0">
                <a:solidFill>
                  <a:srgbClr val="09549B"/>
                </a:solidFill>
                <a:latin typeface="Century Gothic" panose="020B0502020202020204" pitchFamily="34" charset="0"/>
                <a:cs typeface="Helvetica" panose="020B0604020202020204" pitchFamily="34" charset="0"/>
              </a:rPr>
              <a:t>Impact and Benefits:</a:t>
            </a:r>
          </a:p>
          <a:p>
            <a:pPr marL="168772" lvl="1" indent="-168772" defTabSz="900113">
              <a:spcBef>
                <a:spcPts val="492"/>
              </a:spcBef>
              <a:spcAft>
                <a:spcPts val="264"/>
              </a:spcAft>
              <a:buClr>
                <a:srgbClr val="09549B"/>
              </a:buClr>
              <a:buFont typeface="Wingdings" pitchFamily="2" charset="2"/>
              <a:buChar char="§"/>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r>
              <a:rPr lang="en-US" sz="1181" dirty="0">
                <a:solidFill>
                  <a:srgbClr val="191919">
                    <a:lumMod val="75000"/>
                    <a:lumOff val="25000"/>
                  </a:srgbClr>
                </a:solidFill>
                <a:latin typeface="Century Gothic" panose="020B0502020202020204" pitchFamily="34" charset="0"/>
                <a:cs typeface="Helvetica" panose="020B0604020202020204" pitchFamily="34" charset="0"/>
              </a:rPr>
              <a:t>Typical savings of 2-4% of total health plan costs.</a:t>
            </a:r>
          </a:p>
          <a:p>
            <a:pPr marL="0" lvl="1" indent="0" algn="r" defTabSz="900113">
              <a:spcBef>
                <a:spcPts val="492"/>
              </a:spcBef>
              <a:spcAft>
                <a:spcPts val="264"/>
              </a:spcAft>
              <a:buClr>
                <a:srgbClr val="09549B"/>
              </a:buClr>
              <a:buNone/>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r>
              <a:rPr lang="en-US" sz="886" dirty="0">
                <a:solidFill>
                  <a:srgbClr val="191919">
                    <a:lumMod val="75000"/>
                    <a:lumOff val="25000"/>
                  </a:srgbClr>
                </a:solidFill>
                <a:latin typeface="Century Gothic" panose="020B0502020202020204" pitchFamily="34" charset="0"/>
                <a:cs typeface="Helvetica" panose="020B0604020202020204" pitchFamily="34" charset="0"/>
              </a:rPr>
              <a:t>Healthcare Costs:        $10,000 PEPY</a:t>
            </a:r>
          </a:p>
          <a:p>
            <a:pPr marL="0" lvl="1" indent="0" algn="r" defTabSz="900113">
              <a:spcBef>
                <a:spcPts val="492"/>
              </a:spcBef>
              <a:spcAft>
                <a:spcPts val="264"/>
              </a:spcAft>
              <a:buClr>
                <a:srgbClr val="09549B"/>
              </a:buClr>
              <a:buNone/>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r>
              <a:rPr lang="en-US" sz="886" dirty="0">
                <a:solidFill>
                  <a:srgbClr val="191919">
                    <a:lumMod val="75000"/>
                    <a:lumOff val="25000"/>
                  </a:srgbClr>
                </a:solidFill>
                <a:latin typeface="Century Gothic" panose="020B0502020202020204" pitchFamily="34" charset="0"/>
                <a:cs typeface="Helvetica" panose="020B0604020202020204" pitchFamily="34" charset="0"/>
              </a:rPr>
              <a:t>RX Costs:         $2,500 PEPY</a:t>
            </a:r>
          </a:p>
          <a:p>
            <a:pPr marL="0" lvl="1" indent="0" algn="r" defTabSz="900113">
              <a:spcBef>
                <a:spcPts val="492"/>
              </a:spcBef>
              <a:spcAft>
                <a:spcPts val="264"/>
              </a:spcAft>
              <a:buClr>
                <a:srgbClr val="09549B"/>
              </a:buClr>
              <a:buNone/>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r>
              <a:rPr lang="en-US" sz="886" dirty="0">
                <a:solidFill>
                  <a:srgbClr val="191919">
                    <a:lumMod val="75000"/>
                    <a:lumOff val="25000"/>
                  </a:srgbClr>
                </a:solidFill>
                <a:latin typeface="Century Gothic" panose="020B0502020202020204" pitchFamily="34" charset="0"/>
                <a:cs typeface="Helvetica" panose="020B0604020202020204" pitchFamily="34" charset="0"/>
              </a:rPr>
              <a:t>Avg. Specialty Spend:           $833 PEPY</a:t>
            </a:r>
          </a:p>
          <a:p>
            <a:pPr marL="0" lvl="1" indent="0" algn="r" defTabSz="900113">
              <a:spcBef>
                <a:spcPts val="492"/>
              </a:spcBef>
              <a:spcAft>
                <a:spcPts val="264"/>
              </a:spcAft>
              <a:buClr>
                <a:srgbClr val="09549B"/>
              </a:buClr>
              <a:buNone/>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r>
              <a:rPr lang="en-US" sz="886" u="sng" dirty="0">
                <a:solidFill>
                  <a:srgbClr val="191919">
                    <a:lumMod val="75000"/>
                    <a:lumOff val="25000"/>
                  </a:srgbClr>
                </a:solidFill>
                <a:latin typeface="Century Gothic" panose="020B0502020202020204" pitchFamily="34" charset="0"/>
                <a:cs typeface="Helvetica" panose="020B0604020202020204" pitchFamily="34" charset="0"/>
              </a:rPr>
              <a:t>Avg. Net PAP:                     40%</a:t>
            </a:r>
          </a:p>
          <a:p>
            <a:pPr marL="0" lvl="1" indent="0" algn="r" defTabSz="900113">
              <a:spcBef>
                <a:spcPts val="492"/>
              </a:spcBef>
              <a:spcAft>
                <a:spcPts val="264"/>
              </a:spcAft>
              <a:buClr>
                <a:srgbClr val="09549B"/>
              </a:buClr>
              <a:buNone/>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r>
              <a:rPr lang="en-US" sz="886" b="1" dirty="0">
                <a:solidFill>
                  <a:srgbClr val="191919">
                    <a:lumMod val="75000"/>
                    <a:lumOff val="25000"/>
                  </a:srgbClr>
                </a:solidFill>
                <a:latin typeface="Century Gothic" panose="020B0502020202020204" pitchFamily="34" charset="0"/>
                <a:cs typeface="Helvetica" panose="020B0604020202020204" pitchFamily="34" charset="0"/>
              </a:rPr>
              <a:t>Total Avg. Savings:  $333 PEPY or ~3%</a:t>
            </a:r>
          </a:p>
          <a:p>
            <a:pPr marL="168772" lvl="1" indent="-168772" defTabSz="900113">
              <a:spcBef>
                <a:spcPts val="492"/>
              </a:spcBef>
              <a:spcAft>
                <a:spcPts val="264"/>
              </a:spcAft>
              <a:buClr>
                <a:srgbClr val="09549B"/>
              </a:buClr>
              <a:buFont typeface="Wingdings" pitchFamily="2" charset="2"/>
              <a:buChar char="§"/>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r>
              <a:rPr lang="en-US" sz="1181" dirty="0">
                <a:solidFill>
                  <a:srgbClr val="191919">
                    <a:lumMod val="75000"/>
                    <a:lumOff val="25000"/>
                  </a:srgbClr>
                </a:solidFill>
                <a:latin typeface="Century Gothic" panose="020B0502020202020204" pitchFamily="34" charset="0"/>
                <a:cs typeface="Helvetica" panose="020B0604020202020204" pitchFamily="34" charset="0"/>
              </a:rPr>
              <a:t>Reduce employee OOP expense for specialty drugs</a:t>
            </a:r>
          </a:p>
          <a:p>
            <a:pPr marL="0" lvl="1" indent="0" defTabSz="900113">
              <a:spcBef>
                <a:spcPts val="492"/>
              </a:spcBef>
              <a:spcAft>
                <a:spcPts val="264"/>
              </a:spcAft>
              <a:buClr>
                <a:srgbClr val="09549B"/>
              </a:buClr>
              <a:buNone/>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endParaRPr lang="en-US" sz="886" b="1" dirty="0">
              <a:solidFill>
                <a:srgbClr val="191919">
                  <a:lumMod val="75000"/>
                  <a:lumOff val="25000"/>
                </a:srgbClr>
              </a:solidFill>
              <a:latin typeface="Century Gothic" panose="020B0502020202020204" pitchFamily="34" charset="0"/>
              <a:cs typeface="Helvetica" panose="020B0604020202020204" pitchFamily="34" charset="0"/>
            </a:endParaRPr>
          </a:p>
          <a:p>
            <a:pPr marL="0" lvl="1" indent="0" defTabSz="900113">
              <a:spcBef>
                <a:spcPts val="492"/>
              </a:spcBef>
              <a:spcAft>
                <a:spcPts val="264"/>
              </a:spcAft>
              <a:buClr>
                <a:srgbClr val="09549B"/>
              </a:buClr>
              <a:buNone/>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endParaRPr lang="en-US" sz="886" dirty="0">
              <a:solidFill>
                <a:srgbClr val="191919">
                  <a:lumMod val="75000"/>
                  <a:lumOff val="25000"/>
                </a:srgbClr>
              </a:solidFill>
              <a:latin typeface="Century Gothic" panose="020B0502020202020204" pitchFamily="34" charset="0"/>
              <a:cs typeface="Helvetica" panose="020B0604020202020204" pitchFamily="34" charset="0"/>
            </a:endParaRPr>
          </a:p>
          <a:p>
            <a:pPr marL="0" lvl="1" indent="0" defTabSz="900113">
              <a:spcBef>
                <a:spcPts val="492"/>
              </a:spcBef>
              <a:spcAft>
                <a:spcPts val="264"/>
              </a:spcAft>
              <a:buClr>
                <a:srgbClr val="09549B"/>
              </a:buClr>
              <a:buNone/>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endParaRPr lang="en-US" sz="886" dirty="0">
              <a:solidFill>
                <a:srgbClr val="191919">
                  <a:lumMod val="75000"/>
                  <a:lumOff val="25000"/>
                </a:srgbClr>
              </a:solidFill>
              <a:latin typeface="Century Gothic" panose="020B0502020202020204" pitchFamily="34" charset="0"/>
              <a:cs typeface="Helvetica" panose="020B0604020202020204" pitchFamily="34" charset="0"/>
            </a:endParaRPr>
          </a:p>
          <a:p>
            <a:pPr marL="168772" lvl="1" indent="-168772" defTabSz="900113">
              <a:spcBef>
                <a:spcPts val="492"/>
              </a:spcBef>
              <a:spcAft>
                <a:spcPts val="264"/>
              </a:spcAft>
              <a:buClr>
                <a:srgbClr val="09549B"/>
              </a:buClr>
              <a:buFont typeface="Wingdings" pitchFamily="2" charset="2"/>
              <a:buChar char="§"/>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endParaRPr lang="en-US" sz="1181" dirty="0">
              <a:solidFill>
                <a:srgbClr val="191919">
                  <a:lumMod val="75000"/>
                  <a:lumOff val="25000"/>
                </a:srgbClr>
              </a:solidFill>
              <a:latin typeface="Century Gothic" panose="020B0502020202020204" pitchFamily="34" charset="0"/>
              <a:cs typeface="Helvetica" panose="020B0604020202020204" pitchFamily="34" charset="0"/>
            </a:endParaRPr>
          </a:p>
          <a:p>
            <a:pPr marL="168772" lvl="1" indent="-168772" defTabSz="900113">
              <a:spcBef>
                <a:spcPts val="492"/>
              </a:spcBef>
              <a:spcAft>
                <a:spcPts val="264"/>
              </a:spcAft>
              <a:buClr>
                <a:srgbClr val="09549B"/>
              </a:buClr>
              <a:buFont typeface="Wingdings" pitchFamily="2" charset="2"/>
              <a:buChar char="§"/>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endParaRPr lang="en-US" sz="1181" dirty="0">
              <a:solidFill>
                <a:srgbClr val="191919">
                  <a:lumMod val="75000"/>
                  <a:lumOff val="25000"/>
                </a:srgbClr>
              </a:solidFill>
              <a:latin typeface="Century Gothic" panose="020B0502020202020204" pitchFamily="34" charset="0"/>
              <a:cs typeface="Helvetica" panose="020B0604020202020204" pitchFamily="34" charset="0"/>
            </a:endParaRPr>
          </a:p>
          <a:p>
            <a:pPr marL="168772" lvl="1" indent="-168772" defTabSz="900113">
              <a:spcBef>
                <a:spcPts val="492"/>
              </a:spcBef>
              <a:spcAft>
                <a:spcPts val="264"/>
              </a:spcAft>
              <a:buClr>
                <a:srgbClr val="09549B"/>
              </a:buClr>
              <a:buFont typeface="Wingdings" pitchFamily="2" charset="2"/>
              <a:buChar char="§"/>
              <a:tabLst>
                <a:tab pos="225028" algn="l"/>
              </a:tabLst>
              <a:defRPr kumimoji="0" sz="2200" b="0" i="0" kern="1200" normalizeH="0" noProof="0">
                <a:solidFill>
                  <a:srgbClr val="191919"/>
                </a:solidFill>
                <a:uLnTx/>
                <a:uFillTx/>
                <a:latin typeface="Arial" panose="020B0604020202020204" pitchFamily="34" charset="0"/>
                <a:ea typeface="+mn-ea"/>
                <a:cs typeface="Arial" panose="020B0604020202020204" pitchFamily="34" charset="0"/>
              </a:defRPr>
            </a:pPr>
            <a:endParaRPr lang="en-US" sz="1181" dirty="0">
              <a:solidFill>
                <a:srgbClr val="191919">
                  <a:lumMod val="75000"/>
                  <a:lumOff val="25000"/>
                </a:srgbClr>
              </a:solidFill>
              <a:latin typeface="Century Gothic" panose="020B0502020202020204" pitchFamily="34" charset="0"/>
              <a:cs typeface="Helvetica" panose="020B0604020202020204" pitchFamily="34" charset="0"/>
            </a:endParaRPr>
          </a:p>
        </p:txBody>
      </p:sp>
      <p:cxnSp>
        <p:nvCxnSpPr>
          <p:cNvPr id="25" name="Straight Connector 24"/>
          <p:cNvCxnSpPr/>
          <p:nvPr/>
        </p:nvCxnSpPr>
        <p:spPr>
          <a:xfrm flipH="1">
            <a:off x="7626984" y="2776476"/>
            <a:ext cx="5736" cy="3167271"/>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845844" y="6115015"/>
            <a:ext cx="5750719" cy="304379"/>
          </a:xfrm>
          <a:prstGeom prst="rect">
            <a:avLst/>
          </a:prstGeom>
          <a:noFill/>
        </p:spPr>
        <p:txBody>
          <a:bodyPr wrap="square">
            <a:spAutoFit/>
          </a:bodyPr>
          <a:lstStyle>
            <a:defPPr>
              <a:defRPr lang="en-US"/>
            </a:defPPr>
          </a:lstStyle>
          <a:p>
            <a:pPr algn="ctr" defTabSz="450056">
              <a:defRPr kumimoji="0" sz="1800" b="0" i="0" normalizeH="0" noProof="0">
                <a:uLnTx/>
                <a:uFillTx/>
                <a:latin typeface="+mn-lt"/>
                <a:ea typeface="+mn-ea"/>
                <a:cs typeface="+mn-cs"/>
              </a:defRPr>
            </a:pPr>
            <a:r>
              <a:rPr lang="en-US" sz="1378">
                <a:solidFill>
                  <a:prstClr val="white"/>
                </a:solidFill>
                <a:latin typeface="Century Gothic" panose="020B0502020202020204" pitchFamily="34" charset="0"/>
              </a:rPr>
              <a:t>Reduce Specialty Drug Net Costs</a:t>
            </a:r>
          </a:p>
        </p:txBody>
      </p:sp>
      <p:sp>
        <p:nvSpPr>
          <p:cNvPr id="12" name="TextBox 11"/>
          <p:cNvSpPr txBox="1"/>
          <p:nvPr/>
        </p:nvSpPr>
        <p:spPr>
          <a:xfrm>
            <a:off x="798799" y="2776476"/>
            <a:ext cx="6889833" cy="2809359"/>
          </a:xfrm>
          <a:prstGeom prst="rect">
            <a:avLst/>
          </a:prstGeom>
          <a:noFill/>
        </p:spPr>
        <p:txBody>
          <a:bodyPr wrap="square" rtlCol="0">
            <a:spAutoFit/>
          </a:bodyPr>
          <a:lstStyle>
            <a:defPPr>
              <a:defRPr lang="en-US"/>
            </a:defPPr>
          </a:lstStyle>
          <a:p>
            <a:pPr marL="334417" lvl="1" indent="-165646" defTabSz="900113">
              <a:spcBef>
                <a:spcPts val="492"/>
              </a:spcBef>
              <a:spcAft>
                <a:spcPts val="264"/>
              </a:spcAft>
              <a:buClr>
                <a:srgbClr val="09549B"/>
              </a:buClr>
              <a:buSzPct val="115000"/>
              <a:buFont typeface="Wingdings" pitchFamily="2" charset="2"/>
              <a:buChar char="§"/>
              <a:tabLst>
                <a:tab pos="225028" algn="l"/>
              </a:tabLst>
              <a:defRPr kumimoji="0" sz="1800" b="0" i="0" normalizeH="0" noProof="0">
                <a:uLnTx/>
                <a:uFillTx/>
                <a:latin typeface="+mn-lt"/>
                <a:ea typeface="+mn-ea"/>
                <a:cs typeface="+mn-cs"/>
              </a:defRPr>
            </a:pPr>
            <a:r>
              <a:rPr lang="en-US" sz="1181" dirty="0">
                <a:solidFill>
                  <a:srgbClr val="191919">
                    <a:lumMod val="75000"/>
                    <a:lumOff val="25000"/>
                  </a:srgbClr>
                </a:solidFill>
                <a:latin typeface="Century Gothic" panose="020B0502020202020204" pitchFamily="34" charset="0"/>
                <a:cs typeface="Helvetica" panose="020B0604020202020204" pitchFamily="34" charset="0"/>
              </a:rPr>
              <a:t>Specialty drug costs account for up to 10% of overall healthcare costs and are rising rapidly</a:t>
            </a:r>
          </a:p>
          <a:p>
            <a:pPr marL="334417" lvl="1" indent="-165646" defTabSz="900113">
              <a:spcBef>
                <a:spcPts val="492"/>
              </a:spcBef>
              <a:spcAft>
                <a:spcPts val="264"/>
              </a:spcAft>
              <a:buClr>
                <a:srgbClr val="09549B"/>
              </a:buClr>
              <a:buSzPct val="115000"/>
              <a:buFont typeface="Wingdings" pitchFamily="2" charset="2"/>
              <a:buChar char="§"/>
              <a:tabLst>
                <a:tab pos="225028" algn="l"/>
              </a:tabLst>
              <a:defRPr kumimoji="0" sz="1800" b="0" i="0" normalizeH="0" noProof="0">
                <a:uLnTx/>
                <a:uFillTx/>
                <a:latin typeface="+mn-lt"/>
                <a:ea typeface="+mn-ea"/>
                <a:cs typeface="+mn-cs"/>
              </a:defRPr>
            </a:pPr>
            <a:r>
              <a:rPr lang="en-US" sz="1181" dirty="0">
                <a:solidFill>
                  <a:srgbClr val="191919">
                    <a:lumMod val="75000"/>
                    <a:lumOff val="25000"/>
                  </a:srgbClr>
                </a:solidFill>
                <a:latin typeface="Century Gothic" panose="020B0502020202020204" pitchFamily="34" charset="0"/>
                <a:cs typeface="Helvetica" panose="020B0604020202020204" pitchFamily="34" charset="0"/>
              </a:rPr>
              <a:t>Manufacturers contribute </a:t>
            </a:r>
            <a:r>
              <a:rPr lang="en-US" sz="1181" b="1" i="1" dirty="0">
                <a:solidFill>
                  <a:srgbClr val="191919">
                    <a:lumMod val="75000"/>
                    <a:lumOff val="25000"/>
                  </a:srgbClr>
                </a:solidFill>
                <a:latin typeface="Century Gothic" panose="020B0502020202020204" pitchFamily="34" charset="0"/>
                <a:cs typeface="Helvetica" panose="020B0604020202020204" pitchFamily="34" charset="0"/>
              </a:rPr>
              <a:t>$20 billion through 10,000+ PAPs </a:t>
            </a:r>
            <a:r>
              <a:rPr lang="en-US" sz="1181" dirty="0">
                <a:solidFill>
                  <a:srgbClr val="191919">
                    <a:lumMod val="75000"/>
                    <a:lumOff val="25000"/>
                  </a:srgbClr>
                </a:solidFill>
                <a:latin typeface="Century Gothic" panose="020B0502020202020204" pitchFamily="34" charset="0"/>
                <a:cs typeface="Helvetica" panose="020B0604020202020204" pitchFamily="34" charset="0"/>
              </a:rPr>
              <a:t>that serve to keep prices artificially high for employer-paid programs</a:t>
            </a:r>
          </a:p>
          <a:p>
            <a:pPr marL="334417" lvl="1" indent="-165646" defTabSz="900113">
              <a:spcBef>
                <a:spcPts val="492"/>
              </a:spcBef>
              <a:spcAft>
                <a:spcPts val="264"/>
              </a:spcAft>
              <a:buClr>
                <a:srgbClr val="09549B"/>
              </a:buClr>
              <a:buSzPct val="115000"/>
              <a:buFont typeface="Wingdings" pitchFamily="2" charset="2"/>
              <a:buChar char="§"/>
              <a:tabLst>
                <a:tab pos="225028" algn="l"/>
              </a:tabLst>
              <a:defRPr kumimoji="0" sz="1800" b="0" i="0" normalizeH="0" noProof="0">
                <a:uLnTx/>
                <a:uFillTx/>
                <a:latin typeface="+mn-lt"/>
                <a:ea typeface="+mn-ea"/>
                <a:cs typeface="+mn-cs"/>
              </a:defRPr>
            </a:pPr>
            <a:r>
              <a:rPr lang="en-US" sz="1181" dirty="0">
                <a:solidFill>
                  <a:srgbClr val="191919">
                    <a:lumMod val="75000"/>
                    <a:lumOff val="25000"/>
                  </a:srgbClr>
                </a:solidFill>
                <a:latin typeface="Century Gothic" panose="020B0502020202020204" pitchFamily="34" charset="0"/>
                <a:cs typeface="Helvetica" panose="020B0604020202020204" pitchFamily="34" charset="0"/>
              </a:rPr>
              <a:t>Manufacturer PAPs may be accessed by the employee and employer to subsidize and reduce employer specialty drug costs</a:t>
            </a:r>
          </a:p>
          <a:p>
            <a:pPr marL="334417" lvl="1" indent="-165646" defTabSz="900113">
              <a:spcBef>
                <a:spcPts val="492"/>
              </a:spcBef>
              <a:spcAft>
                <a:spcPts val="264"/>
              </a:spcAft>
              <a:buClr>
                <a:srgbClr val="09549B"/>
              </a:buClr>
              <a:buSzPct val="115000"/>
              <a:buFont typeface="Wingdings" pitchFamily="2" charset="2"/>
              <a:buChar char="§"/>
              <a:tabLst>
                <a:tab pos="225028" algn="l"/>
              </a:tabLst>
              <a:defRPr kumimoji="0" sz="1800" b="0" i="0" normalizeH="0" noProof="0">
                <a:uLnTx/>
                <a:uFillTx/>
                <a:latin typeface="+mn-lt"/>
                <a:ea typeface="+mn-ea"/>
                <a:cs typeface="+mn-cs"/>
              </a:defRPr>
            </a:pPr>
            <a:r>
              <a:rPr lang="en-US" sz="1181" dirty="0">
                <a:solidFill>
                  <a:srgbClr val="191919">
                    <a:lumMod val="75000"/>
                    <a:lumOff val="25000"/>
                  </a:srgbClr>
                </a:solidFill>
                <a:latin typeface="Century Gothic" panose="020B0502020202020204" pitchFamily="34" charset="0"/>
                <a:cs typeface="Helvetica" panose="020B0604020202020204" pitchFamily="34" charset="0"/>
              </a:rPr>
              <a:t>USI evaluates PAPs implementation strategies for costs and compliance adherence </a:t>
            </a:r>
          </a:p>
          <a:p>
            <a:pPr marL="334417" lvl="1" indent="-165646" defTabSz="900113">
              <a:spcBef>
                <a:spcPts val="492"/>
              </a:spcBef>
              <a:spcAft>
                <a:spcPts val="264"/>
              </a:spcAft>
              <a:buClr>
                <a:srgbClr val="09549B"/>
              </a:buClr>
              <a:buSzPct val="115000"/>
              <a:buFont typeface="Wingdings" pitchFamily="2" charset="2"/>
              <a:buChar char="§"/>
              <a:tabLst>
                <a:tab pos="225028" algn="l"/>
              </a:tabLst>
              <a:defRPr kumimoji="0" sz="1800" b="0" i="0" normalizeH="0" noProof="0">
                <a:uLnTx/>
                <a:uFillTx/>
                <a:latin typeface="+mn-lt"/>
                <a:ea typeface="+mn-ea"/>
                <a:cs typeface="+mn-cs"/>
              </a:defRPr>
            </a:pPr>
            <a:endParaRPr lang="en-US" sz="1181" dirty="0">
              <a:solidFill>
                <a:srgbClr val="191919">
                  <a:lumMod val="75000"/>
                  <a:lumOff val="25000"/>
                </a:srgbClr>
              </a:solidFill>
              <a:latin typeface="Century Gothic" panose="020B0502020202020204" pitchFamily="34" charset="0"/>
              <a:cs typeface="Helvetica" panose="020B0604020202020204" pitchFamily="34" charset="0"/>
            </a:endParaRPr>
          </a:p>
          <a:p>
            <a:pPr marL="334417" lvl="1" indent="-165646" defTabSz="900113">
              <a:spcBef>
                <a:spcPts val="492"/>
              </a:spcBef>
              <a:spcAft>
                <a:spcPts val="264"/>
              </a:spcAft>
              <a:buClr>
                <a:srgbClr val="09549B"/>
              </a:buClr>
              <a:buSzPct val="115000"/>
              <a:buFont typeface="Wingdings" pitchFamily="2" charset="2"/>
              <a:buChar char="§"/>
              <a:tabLst>
                <a:tab pos="225028" algn="l"/>
              </a:tabLst>
              <a:defRPr kumimoji="0" sz="1800" b="0" i="0" normalizeH="0" noProof="0">
                <a:uLnTx/>
                <a:uFillTx/>
                <a:latin typeface="+mn-lt"/>
                <a:ea typeface="+mn-ea"/>
                <a:cs typeface="+mn-cs"/>
              </a:defRPr>
            </a:pPr>
            <a:endParaRPr lang="en-US" sz="1181" dirty="0">
              <a:solidFill>
                <a:srgbClr val="191919">
                  <a:lumMod val="75000"/>
                  <a:lumOff val="25000"/>
                </a:srgbClr>
              </a:solidFill>
              <a:latin typeface="Century Gothic" panose="020B0502020202020204" pitchFamily="34" charset="0"/>
              <a:cs typeface="Helvetica" panose="020B0604020202020204" pitchFamily="34" charset="0"/>
            </a:endParaRPr>
          </a:p>
          <a:p>
            <a:pPr marL="334417" lvl="1" indent="-165646" defTabSz="900113">
              <a:spcBef>
                <a:spcPts val="492"/>
              </a:spcBef>
              <a:spcAft>
                <a:spcPts val="264"/>
              </a:spcAft>
              <a:buClr>
                <a:srgbClr val="09549B"/>
              </a:buClr>
              <a:buSzPct val="115000"/>
              <a:buFont typeface="Wingdings" pitchFamily="2" charset="2"/>
              <a:buChar char="§"/>
              <a:tabLst>
                <a:tab pos="225028" algn="l"/>
              </a:tabLst>
              <a:defRPr kumimoji="0" sz="1800" b="0" i="0" normalizeH="0" noProof="0">
                <a:uLnTx/>
                <a:uFillTx/>
                <a:latin typeface="+mn-lt"/>
                <a:ea typeface="+mn-ea"/>
                <a:cs typeface="+mn-cs"/>
              </a:defRPr>
            </a:pPr>
            <a:endParaRPr lang="en-US" sz="1181" dirty="0">
              <a:solidFill>
                <a:srgbClr val="191919">
                  <a:lumMod val="50000"/>
                  <a:lumOff val="50000"/>
                </a:srgbClr>
              </a:solidFill>
              <a:latin typeface="Century Gothic" panose="020B0502020202020204" pitchFamily="34" charset="0"/>
              <a:cs typeface="Helvetica" panose="020B0604020202020204" pitchFamily="34" charset="0"/>
            </a:endParaRPr>
          </a:p>
          <a:p>
            <a:pPr marL="334417" lvl="1" indent="-165646" defTabSz="900113">
              <a:spcBef>
                <a:spcPts val="492"/>
              </a:spcBef>
              <a:spcAft>
                <a:spcPts val="264"/>
              </a:spcAft>
              <a:buClr>
                <a:srgbClr val="09549B"/>
              </a:buClr>
              <a:buSzPct val="115000"/>
              <a:buFont typeface="Wingdings" pitchFamily="2" charset="2"/>
              <a:buChar char="§"/>
              <a:tabLst>
                <a:tab pos="225028" algn="l"/>
              </a:tabLst>
              <a:defRPr kumimoji="0" sz="1800" b="0" i="0" normalizeH="0" noProof="0">
                <a:uLnTx/>
                <a:uFillTx/>
                <a:latin typeface="+mn-lt"/>
                <a:ea typeface="+mn-ea"/>
                <a:cs typeface="+mn-cs"/>
              </a:defRPr>
            </a:pPr>
            <a:endParaRPr lang="en-US" sz="1181" dirty="0">
              <a:solidFill>
                <a:srgbClr val="191919">
                  <a:lumMod val="50000"/>
                  <a:lumOff val="50000"/>
                </a:srgbClr>
              </a:solidFill>
              <a:latin typeface="Century Gothic" panose="020B0502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9389861C-1A15-40F7-84FD-FD0C977E8102}"/>
              </a:ext>
            </a:extLst>
          </p:cNvPr>
          <p:cNvPicPr>
            <a:picLocks noChangeAspect="1"/>
          </p:cNvPicPr>
          <p:nvPr/>
        </p:nvPicPr>
        <p:blipFill>
          <a:blip r:embed="rId3"/>
          <a:srcRect l="2220" t="8096" r="1389" b="20371"/>
          <a:stretch>
            <a:fillRect/>
          </a:stretch>
        </p:blipFill>
        <p:spPr>
          <a:xfrm>
            <a:off x="865417" y="4583472"/>
            <a:ext cx="2138267" cy="738285"/>
          </a:xfrm>
          <a:prstGeom prst="rect">
            <a:avLst/>
          </a:prstGeom>
        </p:spPr>
      </p:pic>
      <p:pic>
        <p:nvPicPr>
          <p:cNvPr id="7" name="Picture 6">
            <a:extLst>
              <a:ext uri="{FF2B5EF4-FFF2-40B4-BE49-F238E27FC236}">
                <a16:creationId xmlns:a16="http://schemas.microsoft.com/office/drawing/2014/main" id="{E549675B-821C-4D1C-A483-2272BDB1796A}"/>
              </a:ext>
            </a:extLst>
          </p:cNvPr>
          <p:cNvPicPr>
            <a:picLocks noChangeAspect="1"/>
          </p:cNvPicPr>
          <p:nvPr/>
        </p:nvPicPr>
        <p:blipFill>
          <a:blip r:embed="rId4"/>
          <a:stretch>
            <a:fillRect/>
          </a:stretch>
        </p:blipFill>
        <p:spPr>
          <a:xfrm>
            <a:off x="5827218" y="5320485"/>
            <a:ext cx="1639775" cy="608007"/>
          </a:xfrm>
          <a:prstGeom prst="rect">
            <a:avLst/>
          </a:prstGeom>
        </p:spPr>
      </p:pic>
      <p:pic>
        <p:nvPicPr>
          <p:cNvPr id="13" name="Picture 12">
            <a:extLst>
              <a:ext uri="{FF2B5EF4-FFF2-40B4-BE49-F238E27FC236}">
                <a16:creationId xmlns:a16="http://schemas.microsoft.com/office/drawing/2014/main" id="{03AAA952-5D48-4766-AA48-030FBE485885}"/>
              </a:ext>
            </a:extLst>
          </p:cNvPr>
          <p:cNvPicPr>
            <a:picLocks noChangeAspect="1"/>
          </p:cNvPicPr>
          <p:nvPr/>
        </p:nvPicPr>
        <p:blipFill>
          <a:blip r:embed="rId5"/>
          <a:srcRect l="4496" t="10979" r="4348" b="12118"/>
          <a:stretch>
            <a:fillRect/>
          </a:stretch>
        </p:blipFill>
        <p:spPr>
          <a:xfrm>
            <a:off x="3406575" y="4632210"/>
            <a:ext cx="2092824" cy="570133"/>
          </a:xfrm>
          <a:prstGeom prst="rect">
            <a:avLst/>
          </a:prstGeom>
        </p:spPr>
      </p:pic>
      <p:pic>
        <p:nvPicPr>
          <p:cNvPr id="15" name="Picture 14">
            <a:extLst>
              <a:ext uri="{FF2B5EF4-FFF2-40B4-BE49-F238E27FC236}">
                <a16:creationId xmlns:a16="http://schemas.microsoft.com/office/drawing/2014/main" id="{21E5A866-C01D-4434-BC31-B1624BD81943}"/>
              </a:ext>
            </a:extLst>
          </p:cNvPr>
          <p:cNvPicPr>
            <a:picLocks noChangeAspect="1"/>
          </p:cNvPicPr>
          <p:nvPr/>
        </p:nvPicPr>
        <p:blipFill>
          <a:blip r:embed="rId6"/>
          <a:srcRect l="8216" t="18360" r="2376" b="9872"/>
          <a:stretch>
            <a:fillRect/>
          </a:stretch>
        </p:blipFill>
        <p:spPr>
          <a:xfrm>
            <a:off x="857527" y="5235204"/>
            <a:ext cx="2225916" cy="866163"/>
          </a:xfrm>
          <a:prstGeom prst="rect">
            <a:avLst/>
          </a:prstGeom>
        </p:spPr>
      </p:pic>
      <p:pic>
        <p:nvPicPr>
          <p:cNvPr id="17" name="Picture 16">
            <a:extLst>
              <a:ext uri="{FF2B5EF4-FFF2-40B4-BE49-F238E27FC236}">
                <a16:creationId xmlns:a16="http://schemas.microsoft.com/office/drawing/2014/main" id="{2FE896BC-DE55-4A9B-929C-491594418BF5}"/>
              </a:ext>
            </a:extLst>
          </p:cNvPr>
          <p:cNvPicPr>
            <a:picLocks noChangeAspect="1"/>
          </p:cNvPicPr>
          <p:nvPr/>
        </p:nvPicPr>
        <p:blipFill>
          <a:blip r:embed="rId7"/>
          <a:srcRect l="8007" t="16609"/>
          <a:stretch>
            <a:fillRect/>
          </a:stretch>
        </p:blipFill>
        <p:spPr>
          <a:xfrm>
            <a:off x="3228472" y="5318537"/>
            <a:ext cx="2420972" cy="609955"/>
          </a:xfrm>
          <a:prstGeom prst="rect">
            <a:avLst/>
          </a:prstGeom>
        </p:spPr>
      </p:pic>
      <p:pic>
        <p:nvPicPr>
          <p:cNvPr id="19" name="Picture 18">
            <a:extLst>
              <a:ext uri="{FF2B5EF4-FFF2-40B4-BE49-F238E27FC236}">
                <a16:creationId xmlns:a16="http://schemas.microsoft.com/office/drawing/2014/main" id="{3A9ABAA8-65E4-485D-86A5-676A9256D23B}"/>
              </a:ext>
            </a:extLst>
          </p:cNvPr>
          <p:cNvPicPr>
            <a:picLocks noChangeAspect="1"/>
          </p:cNvPicPr>
          <p:nvPr/>
        </p:nvPicPr>
        <p:blipFill>
          <a:blip r:embed="rId8"/>
          <a:srcRect t="9664" b="10570"/>
          <a:stretch>
            <a:fillRect/>
          </a:stretch>
        </p:blipFill>
        <p:spPr>
          <a:xfrm>
            <a:off x="5835864" y="4664574"/>
            <a:ext cx="1435571" cy="484983"/>
          </a:xfrm>
          <a:prstGeom prst="rect">
            <a:avLst/>
          </a:prstGeom>
        </p:spPr>
      </p:pic>
      <p:sp>
        <p:nvSpPr>
          <p:cNvPr id="26" name="txtFooterText"/>
          <p:cNvSpPr/>
          <p:nvPr/>
        </p:nvSpPr>
        <p:spPr>
          <a:xfrm>
            <a:off x="1970485" y="6616900"/>
            <a:ext cx="2250281" cy="1832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t">
            <a:spAutoFit/>
          </a:bodyPr>
          <a:lstStyle/>
          <a:p>
            <a:r>
              <a:rPr sz="591">
                <a:solidFill>
                  <a:srgbClr val="7F7F7F"/>
                </a:solidFill>
                <a:latin typeface="Arial"/>
              </a:rPr>
              <a:t>© 2014-2024 USI Insurance Services. All rights reserved</a:t>
            </a:r>
          </a:p>
        </p:txBody>
      </p:sp>
    </p:spTree>
    <p:extLst>
      <p:ext uri="{BB962C8B-B14F-4D97-AF65-F5344CB8AC3E}">
        <p14:creationId xmlns:p14="http://schemas.microsoft.com/office/powerpoint/2010/main" val="1924358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7281BF-1553-9094-FAB8-D04F4BEA38BC}"/>
              </a:ext>
            </a:extLst>
          </p:cNvPr>
          <p:cNvSpPr>
            <a:spLocks noGrp="1"/>
          </p:cNvSpPr>
          <p:nvPr>
            <p:ph type="title"/>
          </p:nvPr>
        </p:nvSpPr>
        <p:spPr>
          <a:xfrm>
            <a:off x="489826" y="371115"/>
            <a:ext cx="10972800" cy="780707"/>
          </a:xfrm>
        </p:spPr>
        <p:txBody>
          <a:bodyPr>
            <a:normAutofit/>
          </a:bodyPr>
          <a:lstStyle/>
          <a:p>
            <a:r>
              <a:rPr lang="en-US" dirty="0">
                <a:cs typeface="Calibri Light" panose="020F0302020204030204" pitchFamily="34" charset="0"/>
              </a:rPr>
              <a:t>USI at a Glance | Leading Global Brokerage</a:t>
            </a:r>
            <a:endParaRPr lang="en-US" dirty="0"/>
          </a:p>
        </p:txBody>
      </p:sp>
      <p:sp>
        <p:nvSpPr>
          <p:cNvPr id="7" name="Line">
            <a:extLst>
              <a:ext uri="{FF2B5EF4-FFF2-40B4-BE49-F238E27FC236}">
                <a16:creationId xmlns:a16="http://schemas.microsoft.com/office/drawing/2014/main" id="{DCB0DADB-97C1-C4E0-A356-859FB1A56614}"/>
              </a:ext>
            </a:extLst>
          </p:cNvPr>
          <p:cNvSpPr/>
          <p:nvPr/>
        </p:nvSpPr>
        <p:spPr>
          <a:xfrm flipH="1">
            <a:off x="489826" y="1204578"/>
            <a:ext cx="351509" cy="0"/>
          </a:xfrm>
          <a:prstGeom prst="line">
            <a:avLst/>
          </a:prstGeom>
          <a:ln w="28575">
            <a:solidFill>
              <a:srgbClr val="C8CBD1"/>
            </a:solidFill>
            <a:miter lim="400000"/>
          </a:ln>
        </p:spPr>
        <p:txBody>
          <a:bodyPr lIns="0" tIns="0" rIns="0" bIns="0" anchor="ctr"/>
          <a:lstStyle>
            <a:defPPr>
              <a:defRPr lang="en-US"/>
            </a:defPPr>
          </a:lstStyle>
          <a:p>
            <a:pPr defTabSz="378266">
              <a:defRPr sz="3200" b="0">
                <a:solidFill>
                  <a:srgbClr val="FFFFFF"/>
                </a:solidFill>
                <a:latin typeface="+mn-lt"/>
                <a:ea typeface="+mn-ea"/>
                <a:cs typeface="+mn-cs"/>
                <a:sym typeface="Helvetica Neue Medium"/>
              </a:defRPr>
            </a:pPr>
            <a:endParaRPr sz="1467">
              <a:solidFill>
                <a:srgbClr val="FFFFFF"/>
              </a:solidFill>
              <a:latin typeface="Calibri Light" panose="020F0302020204030204"/>
              <a:cs typeface="Calibri Light" panose="020F0302020204030204" pitchFamily="34" charset="0"/>
              <a:sym typeface="Helvetica Neue Medium"/>
            </a:endParaRPr>
          </a:p>
        </p:txBody>
      </p:sp>
      <p:pic>
        <p:nvPicPr>
          <p:cNvPr id="8" name="Picture 7">
            <a:extLst>
              <a:ext uri="{FF2B5EF4-FFF2-40B4-BE49-F238E27FC236}">
                <a16:creationId xmlns:a16="http://schemas.microsoft.com/office/drawing/2014/main" id="{7EBEA583-3193-74D9-C88F-E47BE7DFDD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4410" y="231520"/>
            <a:ext cx="1987764" cy="185554"/>
          </a:xfrm>
          <a:prstGeom prst="rect">
            <a:avLst/>
          </a:prstGeom>
        </p:spPr>
      </p:pic>
      <p:pic>
        <p:nvPicPr>
          <p:cNvPr id="10" name="Picture 9" descr="A close-up of a blue and white website&#10;&#10;Description automatically generated">
            <a:extLst>
              <a:ext uri="{FF2B5EF4-FFF2-40B4-BE49-F238E27FC236}">
                <a16:creationId xmlns:a16="http://schemas.microsoft.com/office/drawing/2014/main" id="{C19876CF-DD51-C924-F671-429EFEB81419}"/>
              </a:ext>
            </a:extLst>
          </p:cNvPr>
          <p:cNvPicPr>
            <a:picLocks noChangeAspect="1"/>
          </p:cNvPicPr>
          <p:nvPr/>
        </p:nvPicPr>
        <p:blipFill>
          <a:blip r:embed="rId3">
            <a:extLst>
              <a:ext uri="{28A0092B-C50C-407E-A947-70E740481C1C}">
                <a14:useLocalDpi xmlns:a14="http://schemas.microsoft.com/office/drawing/2010/main" val="0"/>
              </a:ext>
            </a:extLst>
          </a:blip>
          <a:srcRect l="958" t="14160" b="5380"/>
          <a:stretch>
            <a:fillRect/>
          </a:stretch>
        </p:blipFill>
        <p:spPr>
          <a:xfrm>
            <a:off x="1624940" y="1291417"/>
            <a:ext cx="8942119" cy="4979258"/>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E09B374-B908-4EAB-B634-FF05CCA2BB35}"/>
              </a:ext>
            </a:extLst>
          </p:cNvPr>
          <p:cNvSpPr/>
          <p:nvPr/>
        </p:nvSpPr>
        <p:spPr>
          <a:xfrm>
            <a:off x="1734983" y="860024"/>
            <a:ext cx="2955095" cy="1356771"/>
          </a:xfrm>
          <a:prstGeom prst="rect">
            <a:avLst/>
          </a:prstGeom>
          <a:solidFill>
            <a:srgbClr val="0052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panose="020F0502020204030204"/>
                <a:ea typeface="Arial"/>
                <a:cs typeface="Arial"/>
                <a:sym typeface="Wingdings"/>
              </a:defRPr>
            </a:lvl9pPr>
          </a:lstStyle>
          <a:p>
            <a:pPr algn="ctr" defTabSz="872204">
              <a:defRPr/>
            </a:pPr>
            <a:endParaRPr lang="en-US" sz="1718">
              <a:solidFill>
                <a:srgbClr val="FFFFFF"/>
              </a:solidFill>
              <a:latin typeface="Calibri Light" panose="020F0302020204030204"/>
              <a:ea typeface="+mn-ea"/>
              <a:cs typeface="+mn-cs"/>
            </a:endParaRPr>
          </a:p>
        </p:txBody>
      </p:sp>
      <p:sp>
        <p:nvSpPr>
          <p:cNvPr id="26" name="TextBox 25">
            <a:extLst>
              <a:ext uri="{FF2B5EF4-FFF2-40B4-BE49-F238E27FC236}">
                <a16:creationId xmlns:a16="http://schemas.microsoft.com/office/drawing/2014/main" id="{B1B0CBFA-4800-483E-99D8-ECCC03D321C4}"/>
              </a:ext>
            </a:extLst>
          </p:cNvPr>
          <p:cNvSpPr txBox="1"/>
          <p:nvPr/>
        </p:nvSpPr>
        <p:spPr>
          <a:xfrm>
            <a:off x="2093416" y="1055837"/>
            <a:ext cx="2365376" cy="1032334"/>
          </a:xfrm>
          <a:prstGeom prst="rect">
            <a:avLst/>
          </a:prstGeom>
          <a:noFill/>
        </p:spPr>
        <p:txBody>
          <a:bodyPr wrap="square">
            <a:spAutoFit/>
          </a:bodyPr>
          <a:lstStyle>
            <a:defPPr>
              <a:defRPr lang="en-US"/>
            </a:defPPr>
          </a:lstStyle>
          <a:p>
            <a:pPr defTabSz="872204">
              <a:spcAft>
                <a:spcPts val="573"/>
              </a:spcAft>
              <a:tabLst>
                <a:tab pos="7583327" algn="r"/>
              </a:tabLst>
              <a:defRPr/>
            </a:pPr>
            <a:r>
              <a:rPr lang="en-US" sz="1527" spc="-30">
                <a:solidFill>
                  <a:srgbClr val="FFFFFF"/>
                </a:solidFill>
                <a:latin typeface="Century Gothic" panose="020B0502020202020204" pitchFamily="34" charset="0"/>
              </a:rPr>
              <a:t>Unmatched Breadth and Depth of Local and National Employee Benefit Resources</a:t>
            </a:r>
          </a:p>
        </p:txBody>
      </p:sp>
      <p:sp>
        <p:nvSpPr>
          <p:cNvPr id="7" name="Rectangle 6">
            <a:extLst>
              <a:ext uri="{FF2B5EF4-FFF2-40B4-BE49-F238E27FC236}">
                <a16:creationId xmlns:a16="http://schemas.microsoft.com/office/drawing/2014/main" id="{1D6CD293-6DC0-7D9D-F632-669D8D8A9232}"/>
              </a:ext>
            </a:extLst>
          </p:cNvPr>
          <p:cNvSpPr/>
          <p:nvPr/>
        </p:nvSpPr>
        <p:spPr>
          <a:xfrm>
            <a:off x="445979" y="132357"/>
            <a:ext cx="5165422" cy="562142"/>
          </a:xfrm>
          <a:prstGeom prst="rect">
            <a:avLst/>
          </a:prstGeom>
        </p:spPr>
        <p:txBody>
          <a:bodyPr wrap="square">
            <a:spAutoFit/>
          </a:bodyPr>
          <a:lstStyle>
            <a:defPPr>
              <a:defRPr lang="en-US"/>
            </a:defPPr>
          </a:lstStyle>
          <a:p>
            <a:pPr defTabSz="436091">
              <a:defRPr kumimoji="0" sz="1800" b="0" i="0" normalizeH="0" noProof="0">
                <a:uLnTx/>
                <a:uFillTx/>
                <a:latin typeface="+mn-lt"/>
                <a:ea typeface="+mn-ea"/>
                <a:cs typeface="+mn-cs"/>
              </a:defRPr>
            </a:pPr>
            <a:r>
              <a:rPr lang="en-US" sz="1527" dirty="0">
                <a:solidFill>
                  <a:srgbClr val="000000">
                    <a:lumMod val="75000"/>
                    <a:lumOff val="25000"/>
                  </a:srgbClr>
                </a:solidFill>
                <a:latin typeface="Century Gothic" panose="020B0502020202020204" pitchFamily="34" charset="0"/>
              </a:rPr>
              <a:t>USI ONE</a:t>
            </a:r>
            <a:r>
              <a:rPr lang="en-US" sz="1527" baseline="30000" dirty="0">
                <a:solidFill>
                  <a:srgbClr val="000000">
                    <a:lumMod val="75000"/>
                    <a:lumOff val="25000"/>
                  </a:srgbClr>
                </a:solidFill>
                <a:latin typeface="Century Gothic" panose="020B0502020202020204" pitchFamily="34" charset="0"/>
              </a:rPr>
              <a:t>® </a:t>
            </a:r>
            <a:r>
              <a:rPr lang="en-US" sz="3053" b="1" u="sng" dirty="0">
                <a:solidFill>
                  <a:srgbClr val="09549B"/>
                </a:solidFill>
                <a:latin typeface="Century Gothic" panose="020B0502020202020204" pitchFamily="34" charset="0"/>
              </a:rPr>
              <a:t>N</a:t>
            </a:r>
            <a:r>
              <a:rPr lang="en-US" sz="3053" dirty="0">
                <a:solidFill>
                  <a:srgbClr val="09549B"/>
                </a:solidFill>
                <a:latin typeface="Century Gothic" panose="020B0502020202020204" pitchFamily="34" charset="0"/>
              </a:rPr>
              <a:t>etwork </a:t>
            </a:r>
            <a:r>
              <a:rPr lang="en-US" sz="1527" dirty="0">
                <a:solidFill>
                  <a:srgbClr val="09549B"/>
                </a:solidFill>
                <a:latin typeface="Century Gothic" panose="020B0502020202020204" pitchFamily="34" charset="0"/>
              </a:rPr>
              <a:t>Provides Deep Expertise</a:t>
            </a:r>
            <a:endParaRPr lang="en-US" sz="3053" dirty="0">
              <a:solidFill>
                <a:srgbClr val="09549B"/>
              </a:solidFill>
              <a:latin typeface="Calibri Light"/>
            </a:endParaRPr>
          </a:p>
        </p:txBody>
      </p:sp>
      <p:sp>
        <p:nvSpPr>
          <p:cNvPr id="178" name="TextBox 177">
            <a:extLst>
              <a:ext uri="{FF2B5EF4-FFF2-40B4-BE49-F238E27FC236}">
                <a16:creationId xmlns:a16="http://schemas.microsoft.com/office/drawing/2014/main" id="{5F32188F-6E77-80A4-05D9-DA48652FB8DB}"/>
              </a:ext>
            </a:extLst>
          </p:cNvPr>
          <p:cNvSpPr txBox="1"/>
          <p:nvPr/>
        </p:nvSpPr>
        <p:spPr>
          <a:xfrm>
            <a:off x="2274256" y="5361087"/>
            <a:ext cx="1925770" cy="430631"/>
          </a:xfrm>
          <a:prstGeom prst="rect">
            <a:avLst/>
          </a:prstGeom>
          <a:noFill/>
        </p:spPr>
        <p:txBody>
          <a:bodyPr wrap="square" rtlCol="0">
            <a:spAutoFit/>
          </a:bodyPr>
          <a:lstStyle>
            <a:defPPr>
              <a:defRPr lang="en-US"/>
            </a:defPPr>
          </a:lstStyle>
          <a:p>
            <a:pPr algn="ctr" defTabSz="872204">
              <a:spcAft>
                <a:spcPts val="573"/>
              </a:spcAft>
              <a:defRPr/>
            </a:pPr>
            <a:r>
              <a:rPr lang="en-US" sz="1099" b="1" spc="200" dirty="0">
                <a:solidFill>
                  <a:srgbClr val="00529B"/>
                </a:solidFill>
                <a:latin typeface="Century Gothic"/>
                <a:ea typeface="Lato Light" charset="0"/>
                <a:cs typeface="Lato Light" charset="0"/>
              </a:rPr>
              <a:t>Customized</a:t>
            </a:r>
            <a:br>
              <a:rPr lang="en-US" sz="1099" b="1" spc="200" dirty="0">
                <a:solidFill>
                  <a:srgbClr val="00529B"/>
                </a:solidFill>
                <a:latin typeface="Century Gothic"/>
                <a:ea typeface="Lato Light" charset="0"/>
                <a:cs typeface="Lato Light" charset="0"/>
              </a:rPr>
            </a:br>
            <a:r>
              <a:rPr lang="en-US" sz="1099" b="1" spc="200" dirty="0">
                <a:solidFill>
                  <a:srgbClr val="00529B"/>
                </a:solidFill>
                <a:latin typeface="Century Gothic"/>
                <a:ea typeface="Lato Light" charset="0"/>
                <a:cs typeface="Lato Light" charset="0"/>
              </a:rPr>
              <a:t>Team</a:t>
            </a:r>
          </a:p>
        </p:txBody>
      </p:sp>
      <p:sp>
        <p:nvSpPr>
          <p:cNvPr id="179" name="TextBox 178">
            <a:extLst>
              <a:ext uri="{FF2B5EF4-FFF2-40B4-BE49-F238E27FC236}">
                <a16:creationId xmlns:a16="http://schemas.microsoft.com/office/drawing/2014/main" id="{5F38B15A-0CE6-8821-02CE-83AE48854577}"/>
              </a:ext>
            </a:extLst>
          </p:cNvPr>
          <p:cNvSpPr txBox="1"/>
          <p:nvPr/>
        </p:nvSpPr>
        <p:spPr>
          <a:xfrm>
            <a:off x="4951967" y="5361087"/>
            <a:ext cx="1991599" cy="430631"/>
          </a:xfrm>
          <a:prstGeom prst="rect">
            <a:avLst/>
          </a:prstGeom>
          <a:noFill/>
        </p:spPr>
        <p:txBody>
          <a:bodyPr wrap="square" rtlCol="0">
            <a:spAutoFit/>
          </a:bodyPr>
          <a:lstStyle>
            <a:defPPr>
              <a:defRPr lang="en-US"/>
            </a:defPPr>
          </a:lstStyle>
          <a:p>
            <a:pPr algn="ctr">
              <a:spcAft>
                <a:spcPts val="573"/>
              </a:spcAft>
              <a:defRPr/>
            </a:pPr>
            <a:r>
              <a:rPr lang="en-US" sz="1099" b="1" spc="200">
                <a:solidFill>
                  <a:srgbClr val="00529B"/>
                </a:solidFill>
                <a:latin typeface="Century Gothic"/>
                <a:ea typeface="Lato Light" charset="0"/>
                <a:cs typeface="Lato Light" charset="0"/>
              </a:rPr>
              <a:t>Broad</a:t>
            </a:r>
            <a:br>
              <a:rPr lang="en-US" sz="1099" b="1" spc="200">
                <a:solidFill>
                  <a:srgbClr val="00529B"/>
                </a:solidFill>
                <a:latin typeface="Century Gothic"/>
                <a:ea typeface="Lato Light" charset="0"/>
                <a:cs typeface="Lato Light" charset="0"/>
              </a:rPr>
            </a:br>
            <a:r>
              <a:rPr lang="en-US" sz="1099" b="1" spc="200">
                <a:solidFill>
                  <a:srgbClr val="00529B"/>
                </a:solidFill>
                <a:latin typeface="Century Gothic"/>
                <a:ea typeface="Lato Light" charset="0"/>
                <a:cs typeface="Lato Light" charset="0"/>
              </a:rPr>
              <a:t>Expertise</a:t>
            </a:r>
          </a:p>
        </p:txBody>
      </p:sp>
      <p:sp>
        <p:nvSpPr>
          <p:cNvPr id="180" name="TextBox 179">
            <a:extLst>
              <a:ext uri="{FF2B5EF4-FFF2-40B4-BE49-F238E27FC236}">
                <a16:creationId xmlns:a16="http://schemas.microsoft.com/office/drawing/2014/main" id="{7336FD88-DCF9-39EF-9D39-6B9DBD2C0439}"/>
              </a:ext>
            </a:extLst>
          </p:cNvPr>
          <p:cNvSpPr txBox="1"/>
          <p:nvPr/>
        </p:nvSpPr>
        <p:spPr>
          <a:xfrm>
            <a:off x="8036954" y="5361087"/>
            <a:ext cx="1607448" cy="430631"/>
          </a:xfrm>
          <a:prstGeom prst="rect">
            <a:avLst/>
          </a:prstGeom>
          <a:noFill/>
        </p:spPr>
        <p:txBody>
          <a:bodyPr wrap="square" rtlCol="0">
            <a:spAutoFit/>
          </a:bodyPr>
          <a:lstStyle>
            <a:defPPr>
              <a:defRPr lang="en-US"/>
            </a:defPPr>
          </a:lstStyle>
          <a:p>
            <a:pPr algn="ctr">
              <a:spcAft>
                <a:spcPts val="573"/>
              </a:spcAft>
              <a:defRPr/>
            </a:pPr>
            <a:r>
              <a:rPr lang="en-US" sz="1099" b="1" spc="200">
                <a:solidFill>
                  <a:srgbClr val="00529B"/>
                </a:solidFill>
                <a:latin typeface="Century Gothic"/>
                <a:ea typeface="Lato Light" charset="0"/>
                <a:cs typeface="Lato Light" charset="0"/>
              </a:rPr>
              <a:t>Worldwide Connectivity</a:t>
            </a:r>
          </a:p>
        </p:txBody>
      </p:sp>
      <p:pic>
        <p:nvPicPr>
          <p:cNvPr id="189" name="Picture 188" descr="Shape, circle&#10;&#10;Description automatically generated">
            <a:extLst>
              <a:ext uri="{FF2B5EF4-FFF2-40B4-BE49-F238E27FC236}">
                <a16:creationId xmlns:a16="http://schemas.microsoft.com/office/drawing/2014/main" id="{39E89A3F-D9C0-DEE0-CFB8-B7C55B3E7448}"/>
              </a:ext>
            </a:extLst>
          </p:cNvPr>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31048" y1="39524" x2="31048" y2="39524"/>
                        <a14:foregroundMark x1="50000" y1="21333" x2="50000" y2="21333"/>
                        <a14:foregroundMark x1="69714" y1="45619" x2="69714" y2="45619"/>
                        <a14:foregroundMark x1="52762" y1="68095" x2="52762" y2="68095"/>
                      </a14:backgroundRemoval>
                    </a14:imgEffect>
                  </a14:imgLayer>
                </a14:imgProps>
              </a:ext>
              <a:ext uri="{28A0092B-C50C-407E-A947-70E740481C1C}">
                <a14:useLocalDpi xmlns:a14="http://schemas.microsoft.com/office/drawing/2010/main" val="0"/>
              </a:ext>
            </a:extLst>
          </a:blip>
          <a:srcRect l="16552" t="14725" r="12667" b="13284"/>
          <a:stretch>
            <a:fillRect/>
          </a:stretch>
        </p:blipFill>
        <p:spPr>
          <a:xfrm>
            <a:off x="5730762" y="4924727"/>
            <a:ext cx="423425" cy="430657"/>
          </a:xfrm>
          <a:prstGeom prst="rect">
            <a:avLst/>
          </a:prstGeom>
        </p:spPr>
      </p:pic>
      <p:pic>
        <p:nvPicPr>
          <p:cNvPr id="191" name="Picture 190">
            <a:extLst>
              <a:ext uri="{FF2B5EF4-FFF2-40B4-BE49-F238E27FC236}">
                <a16:creationId xmlns:a16="http://schemas.microsoft.com/office/drawing/2014/main" id="{DFFD90ED-B23F-79E1-4847-0FA15E8B16A2}"/>
              </a:ext>
            </a:extLst>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10000" b="90000" l="10000" r="90000">
                        <a14:foregroundMark x1="51958" y1="66774" x2="51958" y2="66774"/>
                        <a14:foregroundMark x1="47921" y1="74727" x2="47921" y2="74727"/>
                        <a14:foregroundMark x1="40493" y1="74122" x2="40493" y2="74122"/>
                        <a14:foregroundMark x1="52281" y1="74526" x2="52281" y2="74526"/>
                      </a14:backgroundRemoval>
                    </a14:imgEffect>
                  </a14:imgLayer>
                </a14:imgProps>
              </a:ext>
              <a:ext uri="{28A0092B-C50C-407E-A947-70E740481C1C}">
                <a14:useLocalDpi xmlns:a14="http://schemas.microsoft.com/office/drawing/2010/main" val="0"/>
              </a:ext>
            </a:extLst>
          </a:blip>
          <a:srcRect l="23727" t="20576" r="23157" b="19994"/>
          <a:stretch>
            <a:fillRect/>
          </a:stretch>
        </p:blipFill>
        <p:spPr>
          <a:xfrm>
            <a:off x="8630203" y="4913254"/>
            <a:ext cx="384902" cy="430658"/>
          </a:xfrm>
          <a:prstGeom prst="rect">
            <a:avLst/>
          </a:prstGeom>
        </p:spPr>
      </p:pic>
      <p:pic>
        <p:nvPicPr>
          <p:cNvPr id="193" name="Picture 192" descr="Diagram&#10;&#10;Description automatically generated">
            <a:extLst>
              <a:ext uri="{FF2B5EF4-FFF2-40B4-BE49-F238E27FC236}">
                <a16:creationId xmlns:a16="http://schemas.microsoft.com/office/drawing/2014/main" id="{7D2679F8-B80E-6E8E-4604-E7367121BAB4}"/>
              </a:ext>
            </a:extLst>
          </p:cNvPr>
          <p:cNvPicPr>
            <a:picLocks noChangeAspect="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37127" y1="39491" x2="37127" y2="39491"/>
                        <a14:foregroundMark x1="45951" y1="39491" x2="45951" y2="39491"/>
                        <a14:foregroundMark x1="54476" y1="39895" x2="54476" y2="39895"/>
                        <a14:foregroundMark x1="63086" y1="42280" x2="63086" y2="42280"/>
                      </a14:backgroundRemoval>
                    </a14:imgEffect>
                  </a14:imgLayer>
                </a14:imgProps>
              </a:ext>
              <a:ext uri="{28A0092B-C50C-407E-A947-70E740481C1C}">
                <a14:useLocalDpi xmlns:a14="http://schemas.microsoft.com/office/drawing/2010/main" val="0"/>
              </a:ext>
            </a:extLst>
          </a:blip>
          <a:srcRect l="21527" t="17891" r="21531" b="31726"/>
          <a:stretch>
            <a:fillRect/>
          </a:stretch>
        </p:blipFill>
        <p:spPr>
          <a:xfrm>
            <a:off x="3028691" y="4945026"/>
            <a:ext cx="423424" cy="395123"/>
          </a:xfrm>
          <a:prstGeom prst="rect">
            <a:avLst/>
          </a:prstGeom>
        </p:spPr>
      </p:pic>
      <p:sp>
        <p:nvSpPr>
          <p:cNvPr id="195" name="TextBox 194">
            <a:extLst>
              <a:ext uri="{FF2B5EF4-FFF2-40B4-BE49-F238E27FC236}">
                <a16:creationId xmlns:a16="http://schemas.microsoft.com/office/drawing/2014/main" id="{A9E04478-A41C-D8EF-30D6-F792B5381C4E}"/>
              </a:ext>
            </a:extLst>
          </p:cNvPr>
          <p:cNvSpPr txBox="1"/>
          <p:nvPr/>
        </p:nvSpPr>
        <p:spPr>
          <a:xfrm>
            <a:off x="5074661" y="5766181"/>
            <a:ext cx="1746214" cy="678391"/>
          </a:xfrm>
          <a:prstGeom prst="rect">
            <a:avLst/>
          </a:prstGeom>
          <a:noFill/>
        </p:spPr>
        <p:txBody>
          <a:bodyPr wrap="square">
            <a:spAutoFit/>
          </a:bodyPr>
          <a:lstStyle>
            <a:defPPr>
              <a:defRPr lang="en-US"/>
            </a:defPPr>
          </a:lstStyle>
          <a:p>
            <a:pPr algn="ctr" defTabSz="436102">
              <a:lnSpc>
                <a:spcPct val="95000"/>
              </a:lnSpc>
              <a:defRPr/>
            </a:pPr>
            <a:r>
              <a:rPr lang="en-US" sz="1002" dirty="0">
                <a:solidFill>
                  <a:srgbClr val="000000"/>
                </a:solidFill>
                <a:latin typeface="Calibri" panose="020F0502020204030204" pitchFamily="34" charset="0"/>
                <a:ea typeface="Lato Light" charset="0"/>
                <a:cs typeface="Calibri" panose="020F0502020204030204" pitchFamily="34" charset="0"/>
              </a:rPr>
              <a:t>Curated team is collaboratively </a:t>
            </a:r>
            <a:r>
              <a:rPr lang="en-US" sz="1002" b="1" dirty="0">
                <a:solidFill>
                  <a:srgbClr val="000000"/>
                </a:solidFill>
                <a:latin typeface="Calibri" panose="020F0502020204030204" pitchFamily="34" charset="0"/>
                <a:ea typeface="Lato Light" charset="0"/>
                <a:cs typeface="Calibri" panose="020F0502020204030204" pitchFamily="34" charset="0"/>
              </a:rPr>
              <a:t>connected</a:t>
            </a:r>
            <a:r>
              <a:rPr lang="en-US" sz="1002" dirty="0">
                <a:solidFill>
                  <a:srgbClr val="000000"/>
                </a:solidFill>
                <a:latin typeface="Calibri" panose="020F0502020204030204" pitchFamily="34" charset="0"/>
                <a:ea typeface="Lato Light" charset="0"/>
                <a:cs typeface="Calibri" panose="020F0502020204030204" pitchFamily="34" charset="0"/>
              </a:rPr>
              <a:t> with other </a:t>
            </a:r>
            <a:r>
              <a:rPr lang="en-US" sz="1002" b="1" dirty="0">
                <a:solidFill>
                  <a:srgbClr val="000000"/>
                </a:solidFill>
                <a:latin typeface="Calibri" panose="020F0502020204030204" pitchFamily="34" charset="0"/>
                <a:ea typeface="Lato Light" charset="0"/>
                <a:cs typeface="Calibri" panose="020F0502020204030204" pitchFamily="34" charset="0"/>
              </a:rPr>
              <a:t>disciplines at </a:t>
            </a:r>
            <a:r>
              <a:rPr lang="en-US" sz="1002" b="1" u="sng" dirty="0">
                <a:solidFill>
                  <a:srgbClr val="000000"/>
                </a:solidFill>
                <a:latin typeface="Calibri" panose="020F0502020204030204" pitchFamily="34" charset="0"/>
                <a:ea typeface="Lato Light" charset="0"/>
                <a:cs typeface="Calibri" panose="020F0502020204030204" pitchFamily="34" charset="0"/>
              </a:rPr>
              <a:t>no additional cost</a:t>
            </a:r>
            <a:r>
              <a:rPr lang="en-US" sz="1002" u="sng" dirty="0">
                <a:solidFill>
                  <a:srgbClr val="000000"/>
                </a:solidFill>
                <a:latin typeface="Calibri" panose="020F0502020204030204" pitchFamily="34" charset="0"/>
                <a:ea typeface="Lato Light" charset="0"/>
                <a:cs typeface="Calibri" panose="020F0502020204030204" pitchFamily="34" charset="0"/>
              </a:rPr>
              <a:t>  </a:t>
            </a:r>
          </a:p>
        </p:txBody>
      </p:sp>
      <p:sp>
        <p:nvSpPr>
          <p:cNvPr id="197" name="TextBox 196">
            <a:extLst>
              <a:ext uri="{FF2B5EF4-FFF2-40B4-BE49-F238E27FC236}">
                <a16:creationId xmlns:a16="http://schemas.microsoft.com/office/drawing/2014/main" id="{865E5505-0377-3001-C1C7-72AFA90B933A}"/>
              </a:ext>
            </a:extLst>
          </p:cNvPr>
          <p:cNvSpPr txBox="1"/>
          <p:nvPr/>
        </p:nvSpPr>
        <p:spPr>
          <a:xfrm>
            <a:off x="2447236" y="5766179"/>
            <a:ext cx="1579814" cy="678391"/>
          </a:xfrm>
          <a:prstGeom prst="rect">
            <a:avLst/>
          </a:prstGeom>
          <a:noFill/>
        </p:spPr>
        <p:txBody>
          <a:bodyPr wrap="square">
            <a:spAutoFit/>
          </a:bodyPr>
          <a:lstStyle>
            <a:defPPr>
              <a:defRPr lang="en-US"/>
            </a:defPPr>
          </a:lstStyle>
          <a:p>
            <a:pPr algn="ctr" defTabSz="436102">
              <a:lnSpc>
                <a:spcPct val="95000"/>
              </a:lnSpc>
              <a:defRPr/>
            </a:pPr>
            <a:r>
              <a:rPr lang="en-US" sz="1002" b="1" dirty="0">
                <a:solidFill>
                  <a:srgbClr val="000000"/>
                </a:solidFill>
                <a:latin typeface="Calibri" panose="020F0502020204030204" pitchFamily="34" charset="0"/>
                <a:ea typeface="Lato Light" charset="0"/>
                <a:cs typeface="Calibri" panose="020F0502020204030204" pitchFamily="34" charset="0"/>
              </a:rPr>
              <a:t>Personalized in-house employee benefits team for Nebraska Hospital Association Members</a:t>
            </a:r>
          </a:p>
        </p:txBody>
      </p:sp>
      <p:sp>
        <p:nvSpPr>
          <p:cNvPr id="199" name="TextBox 198">
            <a:extLst>
              <a:ext uri="{FF2B5EF4-FFF2-40B4-BE49-F238E27FC236}">
                <a16:creationId xmlns:a16="http://schemas.microsoft.com/office/drawing/2014/main" id="{E5C21CE4-9E57-FAE8-716B-77B398338593}"/>
              </a:ext>
            </a:extLst>
          </p:cNvPr>
          <p:cNvSpPr txBox="1"/>
          <p:nvPr/>
        </p:nvSpPr>
        <p:spPr>
          <a:xfrm>
            <a:off x="7891802" y="5781774"/>
            <a:ext cx="1897752" cy="678391"/>
          </a:xfrm>
          <a:prstGeom prst="rect">
            <a:avLst/>
          </a:prstGeom>
          <a:noFill/>
        </p:spPr>
        <p:txBody>
          <a:bodyPr wrap="square">
            <a:spAutoFit/>
          </a:bodyPr>
          <a:lstStyle>
            <a:defPPr>
              <a:defRPr lang="en-US"/>
            </a:defPPr>
          </a:lstStyle>
          <a:p>
            <a:pPr algn="ctr" defTabSz="436102">
              <a:lnSpc>
                <a:spcPct val="95000"/>
              </a:lnSpc>
              <a:defRPr/>
            </a:pPr>
            <a:r>
              <a:rPr lang="en-US" sz="1002" b="1">
                <a:solidFill>
                  <a:srgbClr val="000000"/>
                </a:solidFill>
                <a:latin typeface="Calibri" panose="020F0502020204030204" pitchFamily="34" charset="0"/>
                <a:ea typeface="Lato Light" charset="0"/>
                <a:cs typeface="Calibri" panose="020F0502020204030204" pitchFamily="34" charset="0"/>
              </a:rPr>
              <a:t>Deeply connected</a:t>
            </a:r>
            <a:r>
              <a:rPr lang="en-US" sz="1002">
                <a:solidFill>
                  <a:srgbClr val="000000"/>
                </a:solidFill>
                <a:latin typeface="Calibri" panose="020F0502020204030204" pitchFamily="34" charset="0"/>
                <a:ea typeface="Lato Light" charset="0"/>
                <a:cs typeface="Calibri" panose="020F0502020204030204" pitchFamily="34" charset="0"/>
              </a:rPr>
              <a:t> </a:t>
            </a:r>
            <a:r>
              <a:rPr lang="en-US" sz="1002" b="1">
                <a:solidFill>
                  <a:srgbClr val="000000"/>
                </a:solidFill>
                <a:latin typeface="Calibri" panose="020F0502020204030204" pitchFamily="34" charset="0"/>
                <a:ea typeface="Lato Light" charset="0"/>
                <a:cs typeface="Calibri" panose="020F0502020204030204" pitchFamily="34" charset="0"/>
              </a:rPr>
              <a:t>nationally</a:t>
            </a:r>
            <a:r>
              <a:rPr lang="en-US" sz="1002">
                <a:solidFill>
                  <a:srgbClr val="000000"/>
                </a:solidFill>
                <a:latin typeface="Calibri" panose="020F0502020204030204" pitchFamily="34" charset="0"/>
                <a:ea typeface="Lato Light" charset="0"/>
                <a:cs typeface="Calibri" panose="020F0502020204030204" pitchFamily="34" charset="0"/>
              </a:rPr>
              <a:t> with </a:t>
            </a:r>
            <a:r>
              <a:rPr lang="en-US" sz="1002" b="1">
                <a:solidFill>
                  <a:srgbClr val="000000"/>
                </a:solidFill>
                <a:latin typeface="Calibri" panose="020F0502020204030204" pitchFamily="34" charset="0"/>
                <a:ea typeface="Lato Light" charset="0"/>
                <a:cs typeface="Calibri" panose="020F0502020204030204" pitchFamily="34" charset="0"/>
              </a:rPr>
              <a:t>locally based experts </a:t>
            </a:r>
            <a:r>
              <a:rPr lang="en-US" sz="1002">
                <a:solidFill>
                  <a:srgbClr val="000000"/>
                </a:solidFill>
                <a:latin typeface="Calibri" panose="020F0502020204030204" pitchFamily="34" charset="0"/>
                <a:ea typeface="Lato Light" charset="0"/>
                <a:cs typeface="Calibri" panose="020F0502020204030204" pitchFamily="34" charset="0"/>
              </a:rPr>
              <a:t>so you get industry wide expertise whenever you need it</a:t>
            </a:r>
          </a:p>
        </p:txBody>
      </p:sp>
      <p:sp>
        <p:nvSpPr>
          <p:cNvPr id="200" name="Rectangle 199">
            <a:extLst>
              <a:ext uri="{FF2B5EF4-FFF2-40B4-BE49-F238E27FC236}">
                <a16:creationId xmlns:a16="http://schemas.microsoft.com/office/drawing/2014/main" id="{1906FE97-DB41-D7B5-AF7D-448033660395}"/>
              </a:ext>
            </a:extLst>
          </p:cNvPr>
          <p:cNvSpPr/>
          <p:nvPr/>
        </p:nvSpPr>
        <p:spPr>
          <a:xfrm>
            <a:off x="3028690" y="4410423"/>
            <a:ext cx="5987731" cy="440478"/>
          </a:xfrm>
          <a:prstGeom prst="rect">
            <a:avLst/>
          </a:prstGeom>
        </p:spPr>
        <p:txBody>
          <a:bodyPr wrap="square" lIns="87220" tIns="43611" rIns="87220" bIns="43611" anchor="t">
            <a:spAutoFit/>
          </a:bodyPr>
          <a:lstStyle>
            <a:defPPr>
              <a:defRPr lang="en-US"/>
            </a:defPPr>
          </a:lstStyle>
          <a:p>
            <a:pPr algn="ctr" defTabSz="436091">
              <a:defRPr kumimoji="0" sz="1800" b="0" i="0" normalizeH="0" noProof="0">
                <a:uLnTx/>
                <a:uFillTx/>
                <a:latin typeface="+mn-lt"/>
                <a:ea typeface="+mn-ea"/>
                <a:cs typeface="+mn-cs"/>
              </a:defRPr>
            </a:pPr>
            <a:r>
              <a:rPr lang="en-US" sz="1145" dirty="0">
                <a:solidFill>
                  <a:srgbClr val="000000"/>
                </a:solidFill>
                <a:latin typeface="Calibri" panose="020F0502020204030204" pitchFamily="34" charset="0"/>
                <a:cs typeface="Calibri" panose="020F0502020204030204" pitchFamily="34" charset="0"/>
              </a:rPr>
              <a:t>Dedicated technical experts networked nationally and embedded in local offices, with</a:t>
            </a:r>
            <a:br>
              <a:rPr lang="en-US" sz="1145" dirty="0">
                <a:solidFill>
                  <a:srgbClr val="000000"/>
                </a:solidFill>
                <a:latin typeface="Calibri" panose="020F0502020204030204" pitchFamily="34" charset="0"/>
                <a:cs typeface="Calibri" panose="020F0502020204030204" pitchFamily="34" charset="0"/>
              </a:rPr>
            </a:br>
            <a:r>
              <a:rPr lang="en-US" sz="1145" dirty="0">
                <a:solidFill>
                  <a:srgbClr val="000000"/>
                </a:solidFill>
                <a:latin typeface="Calibri" panose="020F0502020204030204" pitchFamily="34" charset="0"/>
                <a:cs typeface="Calibri" panose="020F0502020204030204" pitchFamily="34" charset="0"/>
              </a:rPr>
              <a:t>10,000+ professionals nationwide to build integrated client centered account teams.</a:t>
            </a:r>
          </a:p>
        </p:txBody>
      </p:sp>
      <p:grpSp>
        <p:nvGrpSpPr>
          <p:cNvPr id="6" name="Group 5">
            <a:extLst>
              <a:ext uri="{FF2B5EF4-FFF2-40B4-BE49-F238E27FC236}">
                <a16:creationId xmlns:a16="http://schemas.microsoft.com/office/drawing/2014/main" id="{F92A1F6E-9A91-69BE-2B30-063A299CED58}"/>
              </a:ext>
            </a:extLst>
          </p:cNvPr>
          <p:cNvGrpSpPr/>
          <p:nvPr/>
        </p:nvGrpSpPr>
        <p:grpSpPr>
          <a:xfrm>
            <a:off x="4687390" y="858598"/>
            <a:ext cx="5769632" cy="1356586"/>
            <a:chOff x="3095239" y="927341"/>
            <a:chExt cx="6048761" cy="1422216"/>
          </a:xfrm>
        </p:grpSpPr>
        <p:pic>
          <p:nvPicPr>
            <p:cNvPr id="3" name="Picture 2" descr="Background pattern&#10;&#10;Description automatically generated with low confidence">
              <a:extLst>
                <a:ext uri="{FF2B5EF4-FFF2-40B4-BE49-F238E27FC236}">
                  <a16:creationId xmlns:a16="http://schemas.microsoft.com/office/drawing/2014/main" id="{5FBD6D46-8F1F-6299-A55F-BEB98F87EB1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95239" y="928577"/>
              <a:ext cx="6045942" cy="1420980"/>
            </a:xfrm>
            <a:prstGeom prst="rect">
              <a:avLst/>
            </a:prstGeom>
          </p:spPr>
        </p:pic>
        <p:cxnSp>
          <p:nvCxnSpPr>
            <p:cNvPr id="5" name="Straight Connector 4">
              <a:extLst>
                <a:ext uri="{FF2B5EF4-FFF2-40B4-BE49-F238E27FC236}">
                  <a16:creationId xmlns:a16="http://schemas.microsoft.com/office/drawing/2014/main" id="{97068E42-E8C5-0F7F-9592-B9B8BCA622FB}"/>
                </a:ext>
              </a:extLst>
            </p:cNvPr>
            <p:cNvCxnSpPr/>
            <p:nvPr/>
          </p:nvCxnSpPr>
          <p:spPr>
            <a:xfrm>
              <a:off x="3098058" y="927341"/>
              <a:ext cx="6045942" cy="0"/>
            </a:xfrm>
            <a:prstGeom prst="line">
              <a:avLst/>
            </a:prstGeom>
            <a:ln w="3175">
              <a:solidFill>
                <a:schemeClr val="bg1">
                  <a:lumMod val="85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pic>
        <p:nvPicPr>
          <p:cNvPr id="8" name="Picture 7" descr="Shape, arrow&#10;&#10;Description automatically generated">
            <a:extLst>
              <a:ext uri="{FF2B5EF4-FFF2-40B4-BE49-F238E27FC236}">
                <a16:creationId xmlns:a16="http://schemas.microsoft.com/office/drawing/2014/main" id="{60702E35-34F0-4A5B-D85B-F95158ED1FB9}"/>
              </a:ext>
            </a:extLst>
          </p:cNvPr>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7063" t="10439" r="28759" b="9767"/>
          <a:stretch>
            <a:fillRect/>
          </a:stretch>
        </p:blipFill>
        <p:spPr>
          <a:xfrm rot="16200000">
            <a:off x="4314832" y="5332839"/>
            <a:ext cx="244135" cy="473747"/>
          </a:xfrm>
          <a:prstGeom prst="rect">
            <a:avLst/>
          </a:prstGeom>
        </p:spPr>
      </p:pic>
      <p:pic>
        <p:nvPicPr>
          <p:cNvPr id="9" name="Picture 8" descr="Shape, arrow&#10;&#10;Description automatically generated">
            <a:extLst>
              <a:ext uri="{FF2B5EF4-FFF2-40B4-BE49-F238E27FC236}">
                <a16:creationId xmlns:a16="http://schemas.microsoft.com/office/drawing/2014/main" id="{2B3AB8D7-692E-E79F-A015-4E5F912EAC5D}"/>
              </a:ext>
            </a:extLst>
          </p:cNvPr>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7063" t="10439" r="28759" b="9767"/>
          <a:stretch>
            <a:fillRect/>
          </a:stretch>
        </p:blipFill>
        <p:spPr>
          <a:xfrm rot="16200000">
            <a:off x="7353972" y="5331250"/>
            <a:ext cx="244135" cy="473747"/>
          </a:xfrm>
          <a:prstGeom prst="rect">
            <a:avLst/>
          </a:prstGeom>
        </p:spPr>
      </p:pic>
      <p:pic>
        <p:nvPicPr>
          <p:cNvPr id="10" name="Picture 9">
            <a:extLst>
              <a:ext uri="{FF2B5EF4-FFF2-40B4-BE49-F238E27FC236}">
                <a16:creationId xmlns:a16="http://schemas.microsoft.com/office/drawing/2014/main" id="{3C63AA31-0AEF-E025-A8B9-F4CFB03E2345}"/>
              </a:ext>
            </a:extLst>
          </p:cNvPr>
          <p:cNvPicPr>
            <a:picLocks noChangeAspect="1"/>
          </p:cNvPicPr>
          <p:nvPr/>
        </p:nvPicPr>
        <p:blipFill>
          <a:blip r:embed="rId12"/>
          <a:stretch>
            <a:fillRect/>
          </a:stretch>
        </p:blipFill>
        <p:spPr>
          <a:xfrm>
            <a:off x="1852238" y="2238068"/>
            <a:ext cx="8469761" cy="2235969"/>
          </a:xfrm>
          <a:prstGeom prst="rect">
            <a:avLst/>
          </a:prstGeom>
        </p:spPr>
      </p:pic>
    </p:spTree>
    <p:extLst>
      <p:ext uri="{BB962C8B-B14F-4D97-AF65-F5344CB8AC3E}">
        <p14:creationId xmlns:p14="http://schemas.microsoft.com/office/powerpoint/2010/main" val="219061911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21BC6-B12A-4E7A-859F-459BF45EF2D2}"/>
              </a:ext>
            </a:extLst>
          </p:cNvPr>
          <p:cNvPicPr>
            <a:picLocks noChangeAspect="1"/>
          </p:cNvPicPr>
          <p:nvPr/>
        </p:nvPicPr>
        <p:blipFill rotWithShape="1">
          <a:blip r:embed="rId2">
            <a:alphaModFix amt="50000"/>
          </a:blip>
          <a:srcRect l="1841"/>
          <a:stretch/>
        </p:blipFill>
        <p:spPr>
          <a:xfrm>
            <a:off x="0" y="92"/>
            <a:ext cx="12192000" cy="1380641"/>
          </a:xfrm>
          <a:prstGeom prst="rect">
            <a:avLst/>
          </a:prstGeom>
        </p:spPr>
      </p:pic>
      <p:cxnSp>
        <p:nvCxnSpPr>
          <p:cNvPr id="16" name="Straight Connector 15">
            <a:extLst>
              <a:ext uri="{FF2B5EF4-FFF2-40B4-BE49-F238E27FC236}">
                <a16:creationId xmlns:a16="http://schemas.microsoft.com/office/drawing/2014/main" id="{D1D15C59-B952-4D4F-87E0-FDDB16BF8606}"/>
              </a:ext>
            </a:extLst>
          </p:cNvPr>
          <p:cNvCxnSpPr/>
          <p:nvPr/>
        </p:nvCxnSpPr>
        <p:spPr>
          <a:xfrm>
            <a:off x="1609700" y="395137"/>
            <a:ext cx="0" cy="590550"/>
          </a:xfrm>
          <a:prstGeom prst="line">
            <a:avLst/>
          </a:prstGeom>
          <a:ln w="6350">
            <a:solidFill>
              <a:schemeClr val="tx1">
                <a:lumMod val="75000"/>
                <a:lumOff val="25000"/>
              </a:schemeClr>
            </a:solidFill>
          </a:ln>
          <a:effectLst/>
        </p:spPr>
        <p:style>
          <a:lnRef idx="2">
            <a:schemeClr val="dk1"/>
          </a:lnRef>
          <a:fillRef idx="0">
            <a:schemeClr val="dk1"/>
          </a:fillRef>
          <a:effectRef idx="1">
            <a:schemeClr val="dk1"/>
          </a:effectRef>
          <a:fontRef idx="minor">
            <a:schemeClr val="tx1"/>
          </a:fontRef>
        </p:style>
      </p:cxnSp>
      <p:sp>
        <p:nvSpPr>
          <p:cNvPr id="3" name="Rectangle 2">
            <a:extLst>
              <a:ext uri="{FF2B5EF4-FFF2-40B4-BE49-F238E27FC236}">
                <a16:creationId xmlns:a16="http://schemas.microsoft.com/office/drawing/2014/main" id="{1002FFE2-8F13-4C01-9A75-13E8B31F2F5C}"/>
              </a:ext>
            </a:extLst>
          </p:cNvPr>
          <p:cNvSpPr/>
          <p:nvPr/>
        </p:nvSpPr>
        <p:spPr>
          <a:xfrm>
            <a:off x="1762639" y="317211"/>
            <a:ext cx="8081686" cy="830997"/>
          </a:xfrm>
          <a:prstGeom prst="rect">
            <a:avLst/>
          </a:prstGeom>
        </p:spPr>
        <p:txBody>
          <a:bodyPr wrap="square">
            <a:spAutoFit/>
          </a:bodyPr>
          <a:lstStyle/>
          <a:p>
            <a:pPr defTabSz="457200">
              <a:defRPr/>
            </a:pPr>
            <a:r>
              <a:rPr lang="en-US" sz="1600" dirty="0">
                <a:solidFill>
                  <a:srgbClr val="191919"/>
                </a:solidFill>
                <a:latin typeface="Century Gothic" panose="020B0502020202020204" pitchFamily="34" charset="0"/>
              </a:rPr>
              <a:t>PHARMACY FOR HOSPITALS</a:t>
            </a:r>
            <a:br>
              <a:rPr lang="en-US" sz="2800" dirty="0">
                <a:solidFill>
                  <a:srgbClr val="191919"/>
                </a:solidFill>
                <a:latin typeface="Century Gothic" panose="020B0502020202020204" pitchFamily="34" charset="0"/>
              </a:rPr>
            </a:br>
            <a:r>
              <a:rPr lang="en-US" sz="3200" dirty="0">
                <a:solidFill>
                  <a:srgbClr val="191919"/>
                </a:solidFill>
                <a:latin typeface="Century Gothic" panose="020B0502020202020204" pitchFamily="34" charset="0"/>
              </a:rPr>
              <a:t>Pharmacy Management &amp; Purchasing</a:t>
            </a:r>
            <a:endParaRPr lang="en-US" sz="3200" dirty="0">
              <a:solidFill>
                <a:srgbClr val="191919"/>
              </a:solidFill>
              <a:latin typeface="Calibri"/>
            </a:endParaRPr>
          </a:p>
        </p:txBody>
      </p:sp>
      <p:pic>
        <p:nvPicPr>
          <p:cNvPr id="4" name="Picture 2">
            <a:extLst>
              <a:ext uri="{FF2B5EF4-FFF2-40B4-BE49-F238E27FC236}">
                <a16:creationId xmlns:a16="http://schemas.microsoft.com/office/drawing/2014/main" id="{946FB20B-6FFE-4C3D-8FE9-95952592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40" y="486721"/>
            <a:ext cx="806622" cy="4073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37ED06-1CE7-443A-8012-2332EF109BBE}"/>
              </a:ext>
            </a:extLst>
          </p:cNvPr>
          <p:cNvSpPr/>
          <p:nvPr/>
        </p:nvSpPr>
        <p:spPr>
          <a:xfrm>
            <a:off x="2057401" y="1705343"/>
            <a:ext cx="8182583" cy="631583"/>
          </a:xfrm>
          <a:prstGeom prst="rect">
            <a:avLst/>
          </a:prstGeom>
        </p:spPr>
        <p:txBody>
          <a:bodyPr wrap="square">
            <a:spAutoFit/>
          </a:bodyPr>
          <a:lstStyle/>
          <a:p>
            <a:pPr algn="ctr" defTabSz="457200">
              <a:lnSpc>
                <a:spcPts val="2154"/>
              </a:lnSpc>
              <a:defRPr/>
            </a:pPr>
            <a:r>
              <a:rPr lang="en-US" sz="1600" dirty="0">
                <a:solidFill>
                  <a:srgbClr val="00529B"/>
                </a:solidFill>
                <a:latin typeface="Century Gothic" panose="020B0502020202020204" pitchFamily="34" charset="0"/>
              </a:rPr>
              <a:t>USI optimizes a hospitals in-house pharmacy and quantifies opportunities for improvement of contractual terms within a </a:t>
            </a:r>
            <a:r>
              <a:rPr lang="en-US" sz="1600">
                <a:solidFill>
                  <a:srgbClr val="00529B"/>
                </a:solidFill>
                <a:latin typeface="Century Gothic" panose="020B0502020202020204" pitchFamily="34" charset="0"/>
              </a:rPr>
              <a:t>PBM contract  </a:t>
            </a:r>
            <a:endParaRPr lang="en-US" sz="1600" dirty="0">
              <a:solidFill>
                <a:srgbClr val="00529B"/>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F0508F76-C52A-4CF4-9ED9-AEBDFD7D3AA6}"/>
              </a:ext>
            </a:extLst>
          </p:cNvPr>
          <p:cNvCxnSpPr/>
          <p:nvPr/>
        </p:nvCxnSpPr>
        <p:spPr>
          <a:xfrm flipH="1">
            <a:off x="7865826" y="2666983"/>
            <a:ext cx="1" cy="2927222"/>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sp>
        <p:nvSpPr>
          <p:cNvPr id="8" name="Content Placeholder 14">
            <a:extLst>
              <a:ext uri="{FF2B5EF4-FFF2-40B4-BE49-F238E27FC236}">
                <a16:creationId xmlns:a16="http://schemas.microsoft.com/office/drawing/2014/main" id="{7D17AA46-701F-421F-B672-1FF43782FE02}"/>
              </a:ext>
            </a:extLst>
          </p:cNvPr>
          <p:cNvSpPr txBox="1">
            <a:spLocks/>
          </p:cNvSpPr>
          <p:nvPr/>
        </p:nvSpPr>
        <p:spPr>
          <a:xfrm>
            <a:off x="8066846" y="2620199"/>
            <a:ext cx="3214711" cy="3357104"/>
          </a:xfrm>
          <a:prstGeom prst="rect">
            <a:avLst/>
          </a:prstGeom>
          <a:noFill/>
        </p:spPr>
        <p:txBody>
          <a:bodyPr vert="horz" lIns="80682" tIns="80682" rIns="80682" bIns="80682" rtlCol="0">
            <a:noAutofit/>
          </a:bodyPr>
          <a:lstStyle>
            <a:lvl1pPr marL="228600" indent="-228600" algn="l" defTabSz="914400" rtl="0" eaLnBrk="1" latinLnBrk="0" hangingPunct="1">
              <a:lnSpc>
                <a:spcPct val="100000"/>
              </a:lnSpc>
              <a:spcBef>
                <a:spcPts val="1000"/>
              </a:spcBef>
              <a:buClr>
                <a:srgbClr val="09549B"/>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500"/>
              </a:spcBef>
              <a:buClr>
                <a:srgbClr val="811111"/>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500"/>
              </a:spcBef>
              <a:buClr>
                <a:schemeClr val="bg2">
                  <a:lumMod val="75000"/>
                </a:schemeClr>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00000"/>
              </a:lnSpc>
              <a:spcBef>
                <a:spcPts val="500"/>
              </a:spcBef>
              <a:buClr>
                <a:schemeClr val="tx1"/>
              </a:buClr>
              <a:buSzPct val="115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457200">
              <a:spcBef>
                <a:spcPts val="0"/>
              </a:spcBef>
              <a:buClr>
                <a:srgbClr val="245397"/>
              </a:buClr>
              <a:buNone/>
              <a:defRPr/>
            </a:pPr>
            <a:r>
              <a:rPr lang="en-US" sz="1200" dirty="0">
                <a:solidFill>
                  <a:srgbClr val="204B98"/>
                </a:solidFill>
                <a:latin typeface="Century Gothic" panose="020B0502020202020204" pitchFamily="34" charset="0"/>
                <a:cs typeface="Helvetica" panose="020B0604020202020204" pitchFamily="34" charset="0"/>
              </a:rPr>
              <a:t>Impact and Benefits:</a:t>
            </a:r>
          </a:p>
          <a:p>
            <a:pPr marL="171450" lvl="1" indent="-171450">
              <a:spcAft>
                <a:spcPts val="269"/>
              </a:spcAft>
              <a:buClr>
                <a:srgbClr val="09549B"/>
              </a:buClr>
              <a:buSzPct val="100000"/>
              <a:buFont typeface="Wingdings" panose="05000000000000000000" pitchFamily="2" charset="2"/>
              <a:buChar char="§"/>
              <a:defRPr/>
            </a:pPr>
            <a:r>
              <a:rPr lang="en-US" sz="1100" dirty="0">
                <a:solidFill>
                  <a:schemeClr val="tx1">
                    <a:lumMod val="90000"/>
                    <a:lumOff val="10000"/>
                  </a:schemeClr>
                </a:solidFill>
                <a:latin typeface="Century Gothic" panose="020B0502020202020204" pitchFamily="34" charset="0"/>
                <a:cs typeface="Helvetica" panose="020B0604020202020204" pitchFamily="34" charset="0"/>
              </a:rPr>
              <a:t>Drives revenue to the hospital and savings to employees</a:t>
            </a:r>
            <a:r>
              <a:rPr lang="en-US" sz="1100" b="1" dirty="0">
                <a:solidFill>
                  <a:schemeClr val="tx1">
                    <a:lumMod val="90000"/>
                    <a:lumOff val="10000"/>
                  </a:schemeClr>
                </a:solidFill>
                <a:latin typeface="Century Gothic" panose="020B0502020202020204" pitchFamily="34" charset="0"/>
                <a:cs typeface="Helvetica" panose="020B0604020202020204" pitchFamily="34" charset="0"/>
              </a:rPr>
              <a:t>.  A 10% improvement in domestic utilization yields ~$250/PEPY. </a:t>
            </a:r>
          </a:p>
          <a:p>
            <a:pPr marL="171450" lvl="1" indent="-171450">
              <a:spcAft>
                <a:spcPts val="269"/>
              </a:spcAft>
              <a:buClr>
                <a:srgbClr val="09549B"/>
              </a:buClr>
              <a:buSzPct val="100000"/>
              <a:buFont typeface="Wingdings" panose="05000000000000000000" pitchFamily="2" charset="2"/>
              <a:buChar char="§"/>
              <a:defRPr/>
            </a:pPr>
            <a:r>
              <a:rPr lang="en-US" sz="1100" dirty="0">
                <a:solidFill>
                  <a:schemeClr val="tx1">
                    <a:lumMod val="90000"/>
                    <a:lumOff val="10000"/>
                  </a:schemeClr>
                </a:solidFill>
                <a:latin typeface="Century Gothic" panose="020B0502020202020204" pitchFamily="34" charset="0"/>
                <a:cs typeface="+mn-cs"/>
              </a:rPr>
              <a:t>Savings related to acquisition optimization include:</a:t>
            </a:r>
          </a:p>
          <a:p>
            <a:pPr lvl="1">
              <a:spcBef>
                <a:spcPts val="0"/>
              </a:spcBef>
              <a:buClr>
                <a:schemeClr val="tx2"/>
              </a:buClr>
              <a:buSzTx/>
              <a:buFont typeface="Century Gothic" panose="020B0502020202020204" pitchFamily="34" charset="0"/>
              <a:buChar char="–"/>
              <a:defRPr/>
            </a:pPr>
            <a:r>
              <a:rPr lang="en-US" sz="1100" dirty="0">
                <a:solidFill>
                  <a:schemeClr val="tx1">
                    <a:lumMod val="90000"/>
                    <a:lumOff val="10000"/>
                  </a:schemeClr>
                </a:solidFill>
                <a:latin typeface="Century Gothic" panose="020B0502020202020204" pitchFamily="34" charset="0"/>
                <a:cs typeface="+mn-cs"/>
              </a:rPr>
              <a:t>Own Use Pricing 6-10%</a:t>
            </a:r>
          </a:p>
          <a:p>
            <a:pPr lvl="1">
              <a:spcBef>
                <a:spcPts val="0"/>
              </a:spcBef>
              <a:buClr>
                <a:schemeClr val="tx2"/>
              </a:buClr>
              <a:buSzTx/>
              <a:buFont typeface="Century Gothic" panose="020B0502020202020204" pitchFamily="34" charset="0"/>
              <a:buChar char="–"/>
              <a:defRPr/>
            </a:pPr>
            <a:r>
              <a:rPr lang="en-US" sz="1100" dirty="0">
                <a:solidFill>
                  <a:schemeClr val="tx1">
                    <a:lumMod val="90000"/>
                    <a:lumOff val="10000"/>
                  </a:schemeClr>
                </a:solidFill>
                <a:latin typeface="Century Gothic" panose="020B0502020202020204" pitchFamily="34" charset="0"/>
                <a:cs typeface="+mn-cs"/>
              </a:rPr>
              <a:t>GPO Rates 15-20% </a:t>
            </a:r>
          </a:p>
          <a:p>
            <a:pPr lvl="1">
              <a:spcBef>
                <a:spcPts val="0"/>
              </a:spcBef>
              <a:buClr>
                <a:schemeClr val="tx2"/>
              </a:buClr>
              <a:buSzTx/>
              <a:buFont typeface="Century Gothic" panose="020B0502020202020204" pitchFamily="34" charset="0"/>
              <a:buChar char="–"/>
              <a:defRPr/>
            </a:pPr>
            <a:r>
              <a:rPr lang="en-US" sz="1100" dirty="0">
                <a:solidFill>
                  <a:schemeClr val="tx1">
                    <a:lumMod val="90000"/>
                    <a:lumOff val="10000"/>
                  </a:schemeClr>
                </a:solidFill>
                <a:latin typeface="Century Gothic" panose="020B0502020202020204" pitchFamily="34" charset="0"/>
                <a:cs typeface="+mn-cs"/>
              </a:rPr>
              <a:t>340b Rates 25-60%</a:t>
            </a:r>
          </a:p>
          <a:p>
            <a:pPr marL="171450" lvl="1" indent="-171450">
              <a:spcAft>
                <a:spcPts val="269"/>
              </a:spcAft>
              <a:buClr>
                <a:srgbClr val="09549B"/>
              </a:buClr>
              <a:buSzPct val="100000"/>
              <a:buFont typeface="Wingdings" panose="05000000000000000000" pitchFamily="2" charset="2"/>
              <a:buChar char="§"/>
              <a:defRPr/>
            </a:pPr>
            <a:r>
              <a:rPr lang="en-US" sz="1100" dirty="0">
                <a:solidFill>
                  <a:schemeClr val="tx1">
                    <a:lumMod val="90000"/>
                    <a:lumOff val="10000"/>
                  </a:schemeClr>
                </a:solidFill>
                <a:latin typeface="Century Gothic" panose="020B0502020202020204" pitchFamily="34" charset="0"/>
                <a:cs typeface="Helvetica" panose="020B0604020202020204" pitchFamily="34" charset="0"/>
              </a:rPr>
              <a:t>Additional savings relative to script pricing is demonstrated through evaluation of preferred drug listing.</a:t>
            </a:r>
          </a:p>
        </p:txBody>
      </p:sp>
      <p:sp>
        <p:nvSpPr>
          <p:cNvPr id="9" name="Rectangle 8">
            <a:extLst>
              <a:ext uri="{FF2B5EF4-FFF2-40B4-BE49-F238E27FC236}">
                <a16:creationId xmlns:a16="http://schemas.microsoft.com/office/drawing/2014/main" id="{6F2D9C70-ACEC-4781-B198-E16D2864EE50}"/>
              </a:ext>
            </a:extLst>
          </p:cNvPr>
          <p:cNvSpPr/>
          <p:nvPr/>
        </p:nvSpPr>
        <p:spPr>
          <a:xfrm>
            <a:off x="3766531" y="6186142"/>
            <a:ext cx="8809437" cy="307777"/>
          </a:xfrm>
          <a:prstGeom prst="rect">
            <a:avLst/>
          </a:prstGeom>
          <a:noFill/>
        </p:spPr>
        <p:txBody>
          <a:bodyPr wrap="square">
            <a:spAutoFit/>
          </a:bodyPr>
          <a:lstStyle/>
          <a:p>
            <a:pPr algn="ctr" defTabSz="457200">
              <a:defRPr/>
            </a:pPr>
            <a:r>
              <a:rPr lang="en-US" sz="1400" dirty="0">
                <a:solidFill>
                  <a:prstClr val="white"/>
                </a:solidFill>
                <a:latin typeface="Century Gothic" panose="020B0502020202020204" pitchFamily="34" charset="0"/>
              </a:rPr>
              <a:t>Optimize Pharmacy Domestic Network &amp; Make Sure Contract Keeps Pace with Trends</a:t>
            </a:r>
          </a:p>
        </p:txBody>
      </p:sp>
      <p:sp>
        <p:nvSpPr>
          <p:cNvPr id="10" name="Rectangle 9">
            <a:extLst>
              <a:ext uri="{FF2B5EF4-FFF2-40B4-BE49-F238E27FC236}">
                <a16:creationId xmlns:a16="http://schemas.microsoft.com/office/drawing/2014/main" id="{CD0672D8-4DD5-4ADD-BA89-110BA07D8405}"/>
              </a:ext>
            </a:extLst>
          </p:cNvPr>
          <p:cNvSpPr/>
          <p:nvPr/>
        </p:nvSpPr>
        <p:spPr>
          <a:xfrm>
            <a:off x="760024" y="2620199"/>
            <a:ext cx="7105802" cy="1590179"/>
          </a:xfrm>
          <a:prstGeom prst="rect">
            <a:avLst/>
          </a:prstGeom>
          <a:effectLst/>
        </p:spPr>
        <p:txBody>
          <a:bodyPr wrap="square">
            <a:spAutoFit/>
          </a:bodyPr>
          <a:lstStyle/>
          <a:p>
            <a:pPr marL="401638" lvl="1" indent="-171450" defTabSz="457200" fontAlgn="base">
              <a:spcBef>
                <a:spcPts val="500"/>
              </a:spcBef>
              <a:spcAft>
                <a:spcPts val="269"/>
              </a:spcAft>
              <a:buClr>
                <a:srgbClr val="09549B"/>
              </a:buClr>
              <a:buSzPct val="100000"/>
              <a:buFont typeface="Wingdings" panose="05000000000000000000" pitchFamily="2" charset="2"/>
              <a:buChar char="§"/>
              <a:defRPr/>
            </a:pPr>
            <a:r>
              <a:rPr lang="en-US" sz="1200" dirty="0">
                <a:solidFill>
                  <a:srgbClr val="191919">
                    <a:lumMod val="75000"/>
                    <a:lumOff val="25000"/>
                  </a:srgbClr>
                </a:solidFill>
                <a:latin typeface="Century Gothic" panose="020B0502020202020204" pitchFamily="34" charset="0"/>
                <a:cs typeface="Helvetica" panose="020B0604020202020204" pitchFamily="34" charset="0"/>
              </a:rPr>
              <a:t>Pharmacy expenses in a hospital’s employee benefit plan are unique in that within hospital infrastructure there is an opportunity to provide employees with a domestic network option, driving employee savings and hospital revenue.</a:t>
            </a:r>
          </a:p>
          <a:p>
            <a:pPr marL="401638" lvl="1" indent="-171450" defTabSz="457200" fontAlgn="base">
              <a:spcBef>
                <a:spcPts val="500"/>
              </a:spcBef>
              <a:spcAft>
                <a:spcPts val="269"/>
              </a:spcAft>
              <a:buClr>
                <a:srgbClr val="09549B"/>
              </a:buClr>
              <a:buSzPct val="100000"/>
              <a:buFont typeface="Wingdings" panose="05000000000000000000" pitchFamily="2" charset="2"/>
              <a:buChar char="§"/>
              <a:defRPr/>
            </a:pPr>
            <a:r>
              <a:rPr lang="en-US" sz="1200" dirty="0">
                <a:solidFill>
                  <a:srgbClr val="191919">
                    <a:lumMod val="75000"/>
                    <a:lumOff val="25000"/>
                  </a:srgbClr>
                </a:solidFill>
                <a:latin typeface="Century Gothic" panose="020B0502020202020204" pitchFamily="34" charset="0"/>
                <a:cs typeface="Helvetica" panose="020B0604020202020204" pitchFamily="34" charset="0"/>
              </a:rPr>
              <a:t>USI’s proprietary tool identifies opportunities for optimization in acquisition costs, including own use pricing, GPO, and </a:t>
            </a:r>
            <a:r>
              <a:rPr lang="en-US" sz="1200" b="1" dirty="0">
                <a:solidFill>
                  <a:srgbClr val="191919">
                    <a:lumMod val="75000"/>
                    <a:lumOff val="25000"/>
                  </a:srgbClr>
                </a:solidFill>
                <a:latin typeface="Century Gothic" panose="020B0502020202020204" pitchFamily="34" charset="0"/>
                <a:cs typeface="Helvetica" panose="020B0604020202020204" pitchFamily="34" charset="0"/>
              </a:rPr>
              <a:t>340b programs </a:t>
            </a:r>
            <a:r>
              <a:rPr lang="en-US" sz="1200" dirty="0">
                <a:solidFill>
                  <a:srgbClr val="191919">
                    <a:lumMod val="75000"/>
                    <a:lumOff val="25000"/>
                  </a:srgbClr>
                </a:solidFill>
                <a:latin typeface="Century Gothic" panose="020B0502020202020204" pitchFamily="34" charset="0"/>
                <a:cs typeface="Helvetica" panose="020B0604020202020204" pitchFamily="34" charset="0"/>
              </a:rPr>
              <a:t>- reducing PBM profit.</a:t>
            </a:r>
          </a:p>
          <a:p>
            <a:pPr marL="401638" lvl="1" indent="-171450" defTabSz="457200" fontAlgn="base">
              <a:spcBef>
                <a:spcPts val="500"/>
              </a:spcBef>
              <a:spcAft>
                <a:spcPts val="269"/>
              </a:spcAft>
              <a:buClr>
                <a:srgbClr val="09549B"/>
              </a:buClr>
              <a:buSzPct val="100000"/>
              <a:buFont typeface="Wingdings" panose="05000000000000000000" pitchFamily="2" charset="2"/>
              <a:buChar char="§"/>
              <a:defRPr/>
            </a:pPr>
            <a:r>
              <a:rPr lang="en-US" sz="1200" dirty="0">
                <a:solidFill>
                  <a:srgbClr val="191919">
                    <a:lumMod val="75000"/>
                    <a:lumOff val="25000"/>
                  </a:srgbClr>
                </a:solidFill>
                <a:latin typeface="Century Gothic" panose="020B0502020202020204" pitchFamily="34" charset="0"/>
                <a:cs typeface="Helvetica" panose="020B0604020202020204" pitchFamily="34" charset="0"/>
              </a:rPr>
              <a:t>USI contract analysis identifies financial opportunities within rebates, spread pricing for non-domestic pharmacy, formulary optimization and contractual definitions.  </a:t>
            </a:r>
          </a:p>
        </p:txBody>
      </p:sp>
      <p:grpSp>
        <p:nvGrpSpPr>
          <p:cNvPr id="11" name="Group 10">
            <a:extLst>
              <a:ext uri="{FF2B5EF4-FFF2-40B4-BE49-F238E27FC236}">
                <a16:creationId xmlns:a16="http://schemas.microsoft.com/office/drawing/2014/main" id="{F05788AC-35B5-4CA6-B43A-61D82BC449DF}"/>
              </a:ext>
            </a:extLst>
          </p:cNvPr>
          <p:cNvGrpSpPr/>
          <p:nvPr/>
        </p:nvGrpSpPr>
        <p:grpSpPr>
          <a:xfrm>
            <a:off x="2300171" y="4260871"/>
            <a:ext cx="4156039" cy="1835129"/>
            <a:chOff x="2100946" y="4526903"/>
            <a:chExt cx="3691355" cy="1603204"/>
          </a:xfrm>
          <a:effectLst>
            <a:outerShdw blurRad="50800" dist="38100" algn="l" rotWithShape="0">
              <a:prstClr val="black">
                <a:alpha val="40000"/>
              </a:prstClr>
            </a:outerShdw>
          </a:effectLst>
        </p:grpSpPr>
        <p:grpSp>
          <p:nvGrpSpPr>
            <p:cNvPr id="12" name="Group 11">
              <a:extLst>
                <a:ext uri="{FF2B5EF4-FFF2-40B4-BE49-F238E27FC236}">
                  <a16:creationId xmlns:a16="http://schemas.microsoft.com/office/drawing/2014/main" id="{B76CC11E-1DB4-4EB6-B53E-D643A766909E}"/>
                </a:ext>
              </a:extLst>
            </p:cNvPr>
            <p:cNvGrpSpPr/>
            <p:nvPr/>
          </p:nvGrpSpPr>
          <p:grpSpPr>
            <a:xfrm>
              <a:off x="2100946" y="4674426"/>
              <a:ext cx="3685258" cy="1455681"/>
              <a:chOff x="1793214" y="4701968"/>
              <a:chExt cx="3472529" cy="1257486"/>
            </a:xfrm>
          </p:grpSpPr>
          <p:pic>
            <p:nvPicPr>
              <p:cNvPr id="14" name="Picture 13">
                <a:extLst>
                  <a:ext uri="{FF2B5EF4-FFF2-40B4-BE49-F238E27FC236}">
                    <a16:creationId xmlns:a16="http://schemas.microsoft.com/office/drawing/2014/main" id="{E004C977-B133-4B52-83C2-3C63A569FD7F}"/>
                  </a:ext>
                </a:extLst>
              </p:cNvPr>
              <p:cNvPicPr>
                <a:picLocks noChangeAspect="1"/>
              </p:cNvPicPr>
              <p:nvPr/>
            </p:nvPicPr>
            <p:blipFill rotWithShape="1">
              <a:blip r:embed="rId4"/>
              <a:srcRect l="729" t="80195" r="3357" b="5574"/>
              <a:stretch/>
            </p:blipFill>
            <p:spPr>
              <a:xfrm>
                <a:off x="1793214" y="5649440"/>
                <a:ext cx="3472529" cy="310014"/>
              </a:xfrm>
              <a:prstGeom prst="rect">
                <a:avLst/>
              </a:prstGeom>
              <a:ln>
                <a:solidFill>
                  <a:srgbClr val="FFFFFF">
                    <a:lumMod val="65000"/>
                  </a:srgbClr>
                </a:solidFill>
              </a:ln>
              <a:effectLst/>
            </p:spPr>
          </p:pic>
          <p:pic>
            <p:nvPicPr>
              <p:cNvPr id="15" name="Picture 14">
                <a:extLst>
                  <a:ext uri="{FF2B5EF4-FFF2-40B4-BE49-F238E27FC236}">
                    <a16:creationId xmlns:a16="http://schemas.microsoft.com/office/drawing/2014/main" id="{3DDAB5E1-CFEA-4369-B4E7-344203380E88}"/>
                  </a:ext>
                </a:extLst>
              </p:cNvPr>
              <p:cNvPicPr>
                <a:picLocks noChangeAspect="1"/>
              </p:cNvPicPr>
              <p:nvPr/>
            </p:nvPicPr>
            <p:blipFill rotWithShape="1">
              <a:blip r:embed="rId4"/>
              <a:srcRect l="729" t="8659" r="3357" b="46712"/>
              <a:stretch/>
            </p:blipFill>
            <p:spPr>
              <a:xfrm>
                <a:off x="1793214" y="4701968"/>
                <a:ext cx="3472529" cy="972241"/>
              </a:xfrm>
              <a:prstGeom prst="rect">
                <a:avLst/>
              </a:prstGeom>
              <a:ln>
                <a:solidFill>
                  <a:srgbClr val="FFFFFF">
                    <a:lumMod val="65000"/>
                  </a:srgbClr>
                </a:solidFill>
              </a:ln>
              <a:effectLst/>
            </p:spPr>
          </p:pic>
        </p:grpSp>
        <p:sp>
          <p:nvSpPr>
            <p:cNvPr id="13" name="Rectangle 12">
              <a:extLst>
                <a:ext uri="{FF2B5EF4-FFF2-40B4-BE49-F238E27FC236}">
                  <a16:creationId xmlns:a16="http://schemas.microsoft.com/office/drawing/2014/main" id="{5D45E75F-FEFF-4F7D-8BD4-3D54FD2EB415}"/>
                </a:ext>
              </a:extLst>
            </p:cNvPr>
            <p:cNvSpPr/>
            <p:nvPr/>
          </p:nvSpPr>
          <p:spPr>
            <a:xfrm>
              <a:off x="3335242" y="4526903"/>
              <a:ext cx="2457059" cy="160147"/>
            </a:xfrm>
            <a:prstGeom prst="rect">
              <a:avLst/>
            </a:prstGeom>
            <a:solidFill>
              <a:srgbClr val="00529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US" sz="900" b="1" dirty="0">
                  <a:solidFill>
                    <a:prstClr val="white"/>
                  </a:solidFill>
                  <a:latin typeface="Century Gothic" panose="020B0502020202020204" pitchFamily="34" charset="0"/>
                </a:rPr>
                <a:t>USI Pharmacy Contract Evaluation</a:t>
              </a:r>
            </a:p>
          </p:txBody>
        </p:sp>
      </p:grpSp>
      <p:pic>
        <p:nvPicPr>
          <p:cNvPr id="5" name="Picture 4">
            <a:extLst>
              <a:ext uri="{FF2B5EF4-FFF2-40B4-BE49-F238E27FC236}">
                <a16:creationId xmlns:a16="http://schemas.microsoft.com/office/drawing/2014/main" id="{5F0D25F1-7FA6-654F-0B70-FA6766D68928}"/>
              </a:ext>
            </a:extLst>
          </p:cNvPr>
          <p:cNvPicPr>
            <a:picLocks noChangeAspect="1"/>
          </p:cNvPicPr>
          <p:nvPr/>
        </p:nvPicPr>
        <p:blipFill>
          <a:blip r:embed="rId5"/>
          <a:stretch>
            <a:fillRect/>
          </a:stretch>
        </p:blipFill>
        <p:spPr>
          <a:xfrm>
            <a:off x="10995209" y="60331"/>
            <a:ext cx="1032413" cy="2800802"/>
          </a:xfrm>
          <a:prstGeom prst="rect">
            <a:avLst/>
          </a:prstGeom>
        </p:spPr>
      </p:pic>
    </p:spTree>
    <p:extLst>
      <p:ext uri="{BB962C8B-B14F-4D97-AF65-F5344CB8AC3E}">
        <p14:creationId xmlns:p14="http://schemas.microsoft.com/office/powerpoint/2010/main" val="12759074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Simple Light">
  <a:themeElements>
    <a:clrScheme name="Custom 3">
      <a:dk1>
        <a:srgbClr val="14289B"/>
      </a:dk1>
      <a:lt1>
        <a:srgbClr val="FFFFFF"/>
      </a:lt1>
      <a:dk2>
        <a:srgbClr val="000000"/>
      </a:dk2>
      <a:lt2>
        <a:srgbClr val="8D9EB2"/>
      </a:lt2>
      <a:accent1>
        <a:srgbClr val="050069"/>
      </a:accent1>
      <a:accent2>
        <a:srgbClr val="8623F3"/>
      </a:accent2>
      <a:accent3>
        <a:srgbClr val="00A2AD"/>
      </a:accent3>
      <a:accent4>
        <a:srgbClr val="FAD700"/>
      </a:accent4>
      <a:accent5>
        <a:srgbClr val="1B41CA"/>
      </a:accent5>
      <a:accent6>
        <a:srgbClr val="6600CC"/>
      </a:accent6>
      <a:hlink>
        <a:srgbClr val="14289B"/>
      </a:hlink>
      <a:folHlink>
        <a:srgbClr val="8D9E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Roboto Lt" panose="02000000000000000000" pitchFamily="2" charset="0"/>
            <a:ea typeface="Roboto Lt" panose="02000000000000000000" pitchFamily="2" charset="0"/>
          </a:defRPr>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Simple Light">
  <a:themeElements>
    <a:clrScheme name="Custom 3">
      <a:dk1>
        <a:srgbClr val="14289B"/>
      </a:dk1>
      <a:lt1>
        <a:srgbClr val="FFFFFF"/>
      </a:lt1>
      <a:dk2>
        <a:srgbClr val="000000"/>
      </a:dk2>
      <a:lt2>
        <a:srgbClr val="8D9EB2"/>
      </a:lt2>
      <a:accent1>
        <a:srgbClr val="050069"/>
      </a:accent1>
      <a:accent2>
        <a:srgbClr val="8623F3"/>
      </a:accent2>
      <a:accent3>
        <a:srgbClr val="00A2AD"/>
      </a:accent3>
      <a:accent4>
        <a:srgbClr val="FAD700"/>
      </a:accent4>
      <a:accent5>
        <a:srgbClr val="1B41CA"/>
      </a:accent5>
      <a:accent6>
        <a:srgbClr val="6600CC"/>
      </a:accent6>
      <a:hlink>
        <a:srgbClr val="14289B"/>
      </a:hlink>
      <a:folHlink>
        <a:srgbClr val="8D9E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Roboto Light" panose="02000000000000000000" pitchFamily="2" charset="0"/>
            <a:ea typeface="Roboto Light" panose="02000000000000000000" pitchFamily="2" charset="0"/>
          </a:defRPr>
        </a:defPPr>
      </a:lstStyle>
    </a:txDef>
  </a:objectDefaults>
  <a:extraClrSchemeLst/>
</a:theme>
</file>

<file path=ppt/theme/theme3.xml><?xml version="1.0" encoding="utf-8"?>
<a:theme xmlns:a="http://schemas.openxmlformats.org/drawingml/2006/main" name="Simple Light">
  <a:themeElements>
    <a:clrScheme name="Custom 3">
      <a:dk1>
        <a:srgbClr val="14289B"/>
      </a:dk1>
      <a:lt1>
        <a:srgbClr val="FFFFFF"/>
      </a:lt1>
      <a:dk2>
        <a:srgbClr val="000000"/>
      </a:dk2>
      <a:lt2>
        <a:srgbClr val="8D9EB2"/>
      </a:lt2>
      <a:accent1>
        <a:srgbClr val="050069"/>
      </a:accent1>
      <a:accent2>
        <a:srgbClr val="8623F3"/>
      </a:accent2>
      <a:accent3>
        <a:srgbClr val="00A2AD"/>
      </a:accent3>
      <a:accent4>
        <a:srgbClr val="FAD700"/>
      </a:accent4>
      <a:accent5>
        <a:srgbClr val="1B41CA"/>
      </a:accent5>
      <a:accent6>
        <a:srgbClr val="6600CC"/>
      </a:accent6>
      <a:hlink>
        <a:srgbClr val="14289B"/>
      </a:hlink>
      <a:folHlink>
        <a:srgbClr val="8D9E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Roboto Lt" panose="02000000000000000000" pitchFamily="2" charset="0"/>
            <a:ea typeface="Roboto Lt" panose="02000000000000000000" pitchFamily="2" charset="0"/>
          </a:defRPr>
        </a:defPPr>
      </a:lst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Simple Light">
  <a:themeElements>
    <a:clrScheme name="Custom 3">
      <a:dk1>
        <a:srgbClr val="14289B"/>
      </a:dk1>
      <a:lt1>
        <a:srgbClr val="FFFFFF"/>
      </a:lt1>
      <a:dk2>
        <a:srgbClr val="000000"/>
      </a:dk2>
      <a:lt2>
        <a:srgbClr val="8D9EB2"/>
      </a:lt2>
      <a:accent1>
        <a:srgbClr val="050069"/>
      </a:accent1>
      <a:accent2>
        <a:srgbClr val="8623F3"/>
      </a:accent2>
      <a:accent3>
        <a:srgbClr val="00A2AD"/>
      </a:accent3>
      <a:accent4>
        <a:srgbClr val="FAD700"/>
      </a:accent4>
      <a:accent5>
        <a:srgbClr val="1B41CA"/>
      </a:accent5>
      <a:accent6>
        <a:srgbClr val="6600CC"/>
      </a:accent6>
      <a:hlink>
        <a:srgbClr val="14289B"/>
      </a:hlink>
      <a:folHlink>
        <a:srgbClr val="8D9E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Roboto Light" panose="02000000000000000000" pitchFamily="2" charset="0"/>
            <a:ea typeface="Roboto Light" panose="02000000000000000000" pitchFamily="2" charset="0"/>
          </a:defRPr>
        </a:defPPr>
      </a:lstStyle>
    </a:tx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imple Light">
  <a:themeElements>
    <a:clrScheme name="Custom 3">
      <a:dk1>
        <a:srgbClr val="14289B"/>
      </a:dk1>
      <a:lt1>
        <a:srgbClr val="FFFFFF"/>
      </a:lt1>
      <a:dk2>
        <a:srgbClr val="000000"/>
      </a:dk2>
      <a:lt2>
        <a:srgbClr val="8D9EB2"/>
      </a:lt2>
      <a:accent1>
        <a:srgbClr val="050069"/>
      </a:accent1>
      <a:accent2>
        <a:srgbClr val="8623F3"/>
      </a:accent2>
      <a:accent3>
        <a:srgbClr val="00A2AD"/>
      </a:accent3>
      <a:accent4>
        <a:srgbClr val="FAD700"/>
      </a:accent4>
      <a:accent5>
        <a:srgbClr val="1B41CA"/>
      </a:accent5>
      <a:accent6>
        <a:srgbClr val="6600CC"/>
      </a:accent6>
      <a:hlink>
        <a:srgbClr val="14289B"/>
      </a:hlink>
      <a:folHlink>
        <a:srgbClr val="8D9E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Roboto Light" panose="02000000000000000000" pitchFamily="2" charset="0"/>
            <a:ea typeface="Roboto Light" panose="02000000000000000000" pitchFamily="2" charset="0"/>
          </a:defRPr>
        </a:defPPr>
      </a:lstStyle>
    </a:txDef>
  </a:objectDefaults>
  <a:extraClrSchemeLst/>
</a:theme>
</file>

<file path=ppt/theme/theme8.xml><?xml version="1.0" encoding="utf-8"?>
<a:theme xmlns:a="http://schemas.openxmlformats.org/drawingml/2006/main" name="1_Simple Light">
  <a:themeElements>
    <a:clrScheme name="Custom 3">
      <a:dk1>
        <a:srgbClr val="14289B"/>
      </a:dk1>
      <a:lt1>
        <a:srgbClr val="FFFFFF"/>
      </a:lt1>
      <a:dk2>
        <a:srgbClr val="000000"/>
      </a:dk2>
      <a:lt2>
        <a:srgbClr val="8D9EB2"/>
      </a:lt2>
      <a:accent1>
        <a:srgbClr val="050069"/>
      </a:accent1>
      <a:accent2>
        <a:srgbClr val="8623F3"/>
      </a:accent2>
      <a:accent3>
        <a:srgbClr val="00A2AD"/>
      </a:accent3>
      <a:accent4>
        <a:srgbClr val="FAD700"/>
      </a:accent4>
      <a:accent5>
        <a:srgbClr val="1B41CA"/>
      </a:accent5>
      <a:accent6>
        <a:srgbClr val="6600CC"/>
      </a:accent6>
      <a:hlink>
        <a:srgbClr val="14289B"/>
      </a:hlink>
      <a:folHlink>
        <a:srgbClr val="8D9E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Roboto Lt" panose="02000000000000000000" pitchFamily="2" charset="0"/>
            <a:ea typeface="Roboto Lt" panose="02000000000000000000" pitchFamily="2" charset="0"/>
          </a:defRPr>
        </a:defPPr>
      </a:lstStyle>
    </a:txDef>
  </a:objectDefaults>
  <a:extraClrSchemeLst/>
  <a:extLst>
    <a:ext uri="{05A4C25C-085E-4340-85A3-A5531E510DB2}">
      <thm15:themeFamily xmlns:thm15="http://schemas.microsoft.com/office/thememl/2012/main" name="PPT Template_Truveris " id="{5C07BFD5-3340-A34E-BF25-E33760AF5DD7}" vid="{BD9F297C-CF92-A24B-AB29-EF1805DD5BCF}"/>
    </a:ext>
  </a:extLst>
</a:theme>
</file>

<file path=ppt/theme/theme9.xml><?xml version="1.0" encoding="utf-8"?>
<a:theme xmlns:a="http://schemas.openxmlformats.org/drawingml/2006/main" name="4_Simple Light">
  <a:themeElements>
    <a:clrScheme name="Custom 3">
      <a:dk1>
        <a:srgbClr val="14289B"/>
      </a:dk1>
      <a:lt1>
        <a:srgbClr val="FFFFFF"/>
      </a:lt1>
      <a:dk2>
        <a:srgbClr val="000000"/>
      </a:dk2>
      <a:lt2>
        <a:srgbClr val="8D9EB2"/>
      </a:lt2>
      <a:accent1>
        <a:srgbClr val="050069"/>
      </a:accent1>
      <a:accent2>
        <a:srgbClr val="8623F3"/>
      </a:accent2>
      <a:accent3>
        <a:srgbClr val="00A2AD"/>
      </a:accent3>
      <a:accent4>
        <a:srgbClr val="FAD700"/>
      </a:accent4>
      <a:accent5>
        <a:srgbClr val="1B41CA"/>
      </a:accent5>
      <a:accent6>
        <a:srgbClr val="6600CC"/>
      </a:accent6>
      <a:hlink>
        <a:srgbClr val="14289B"/>
      </a:hlink>
      <a:folHlink>
        <a:srgbClr val="8D9E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latin typeface="Roboto Light" panose="02000000000000000000" pitchFamily="2" charset="0"/>
            <a:ea typeface="Roboto Light" panose="02000000000000000000" pitchFamily="2"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6023</TotalTime>
  <Words>6120</Words>
  <Application>Microsoft Office PowerPoint</Application>
  <PresentationFormat>Widescreen</PresentationFormat>
  <Paragraphs>678</Paragraphs>
  <Slides>40</Slides>
  <Notes>33</Notes>
  <HiddenSlides>0</HiddenSlides>
  <MMClips>0</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40</vt:i4>
      </vt:variant>
    </vt:vector>
  </HeadingPairs>
  <TitlesOfParts>
    <vt:vector size="70" baseType="lpstr">
      <vt:lpstr>Aptos</vt:lpstr>
      <vt:lpstr>Arial</vt:lpstr>
      <vt:lpstr>Arial,Sans-Serif</vt:lpstr>
      <vt:lpstr>Calibri</vt:lpstr>
      <vt:lpstr>Calibri Light</vt:lpstr>
      <vt:lpstr>Cambria</vt:lpstr>
      <vt:lpstr>Century Gothic</vt:lpstr>
      <vt:lpstr>Century Schoolbook</vt:lpstr>
      <vt:lpstr>Courier New</vt:lpstr>
      <vt:lpstr>Helvetica Neue</vt:lpstr>
      <vt:lpstr>Roboto</vt:lpstr>
      <vt:lpstr>Roboto Black</vt:lpstr>
      <vt:lpstr>Roboto Light</vt:lpstr>
      <vt:lpstr>Roboto Lt</vt:lpstr>
      <vt:lpstr>Segoe Print</vt:lpstr>
      <vt:lpstr>System Font Regular</vt:lpstr>
      <vt:lpstr>Tahoma</vt:lpstr>
      <vt:lpstr>Times</vt:lpstr>
      <vt:lpstr>Verdana</vt:lpstr>
      <vt:lpstr>Wingdings</vt:lpstr>
      <vt:lpstr>1_Office Theme</vt:lpstr>
      <vt:lpstr>3_Simple Light</vt:lpstr>
      <vt:lpstr>Simple Light</vt:lpstr>
      <vt:lpstr>2_Office Theme</vt:lpstr>
      <vt:lpstr>5_Simple Light</vt:lpstr>
      <vt:lpstr>4_Office Theme</vt:lpstr>
      <vt:lpstr>2_Simple Light</vt:lpstr>
      <vt:lpstr>1_Simple Light</vt:lpstr>
      <vt:lpstr>4_Simple Light</vt:lpstr>
      <vt:lpstr>6_Simple Light</vt:lpstr>
      <vt:lpstr>PowerPoint Presentation</vt:lpstr>
      <vt:lpstr>Meeting Objectives</vt:lpstr>
      <vt:lpstr>PowerPoint Presentation</vt:lpstr>
      <vt:lpstr>PowerPoint Presentation</vt:lpstr>
      <vt:lpstr>Key Challenges/Cost Drivers</vt:lpstr>
      <vt:lpstr>PowerPoint Presentation</vt:lpstr>
      <vt:lpstr>USI at a Glance | Leading Global Brokerage</vt:lpstr>
      <vt:lpstr>PowerPoint Presentation</vt:lpstr>
      <vt:lpstr>PowerPoint Presentation</vt:lpstr>
      <vt:lpstr>Partnering to Grow &amp; Manage Your  Clients with Pharmacy</vt:lpstr>
      <vt:lpstr>Glucagon-like Peptide-1 (GLP-1) Agonists</vt:lpstr>
      <vt:lpstr>PowerPoint Presentation</vt:lpstr>
      <vt:lpstr>PowerPoint Presentation</vt:lpstr>
      <vt:lpstr>Coverage Determination:  GLP-1s for Weight Loss</vt:lpstr>
      <vt:lpstr>GLP-1s Growing Pipeline</vt:lpstr>
      <vt:lpstr>What are Biosimilars?</vt:lpstr>
      <vt:lpstr>Humira Biosimilars Timeline</vt:lpstr>
      <vt:lpstr>Plan Sponsors: Pillars of Rx Management</vt:lpstr>
      <vt:lpstr>USI Clear Options, Clear Guard, &amp; the Truveris Partnership</vt:lpstr>
      <vt:lpstr>Strategic Partnership for Rx Improvement</vt:lpstr>
      <vt:lpstr>~600+ mutual clients, </vt:lpstr>
      <vt:lpstr>Important FAQs</vt:lpstr>
      <vt:lpstr>PowerPoint Presentation</vt:lpstr>
      <vt:lpstr>A comprehensive, data-led, and fully independent pharmacy platform</vt:lpstr>
      <vt:lpstr>PowerPoint Presentation</vt:lpstr>
      <vt:lpstr>Clear Options &amp; Clear Guard Rx</vt:lpstr>
      <vt:lpstr>PowerPoint Presentation</vt:lpstr>
      <vt:lpstr>Clear Guard Rx: Oversight and Monitoring</vt:lpstr>
      <vt:lpstr>Clear Guard Oversight &amp; Monitoring</vt:lpstr>
      <vt:lpstr>PowerPoint Presentation</vt:lpstr>
      <vt:lpstr>Pricing &amp; Rebate Guarantee Reconciliations</vt:lpstr>
      <vt:lpstr>Implementation and Next Steps</vt:lpstr>
      <vt:lpstr>PowerPoint Presentation</vt:lpstr>
      <vt:lpstr>Cell and Gene Therapy Step-Down Deductible </vt:lpstr>
      <vt:lpstr>PowerPoint Presentation</vt:lpstr>
      <vt:lpstr>PowerPoint Presentation</vt:lpstr>
      <vt:lpstr>Berkley Accident and Health’s Solution</vt:lpstr>
      <vt:lpstr>How it Works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Becker</dc:creator>
  <cp:lastModifiedBy>Kirk Swartzbaugh</cp:lastModifiedBy>
  <cp:revision>11</cp:revision>
  <dcterms:created xsi:type="dcterms:W3CDTF">2024-04-09T16:57:31Z</dcterms:created>
  <dcterms:modified xsi:type="dcterms:W3CDTF">2024-05-24T19:39:18Z</dcterms:modified>
</cp:coreProperties>
</file>