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1116" r:id="rId2"/>
    <p:sldId id="1406" r:id="rId3"/>
    <p:sldId id="1405" r:id="rId4"/>
    <p:sldId id="1351" r:id="rId5"/>
    <p:sldId id="1352" r:id="rId6"/>
    <p:sldId id="1354" r:id="rId7"/>
    <p:sldId id="1361" r:id="rId8"/>
    <p:sldId id="1355" r:id="rId9"/>
    <p:sldId id="1356" r:id="rId10"/>
    <p:sldId id="1357" r:id="rId11"/>
    <p:sldId id="1358" r:id="rId12"/>
    <p:sldId id="1359" r:id="rId13"/>
    <p:sldId id="1362" r:id="rId14"/>
    <p:sldId id="1363" r:id="rId15"/>
    <p:sldId id="1364" r:id="rId16"/>
    <p:sldId id="1407" r:id="rId17"/>
    <p:sldId id="1366" r:id="rId18"/>
    <p:sldId id="1367" r:id="rId19"/>
    <p:sldId id="1368" r:id="rId20"/>
    <p:sldId id="1369" r:id="rId21"/>
    <p:sldId id="1370" r:id="rId22"/>
    <p:sldId id="1371" r:id="rId23"/>
    <p:sldId id="1372" r:id="rId24"/>
    <p:sldId id="1373" r:id="rId25"/>
    <p:sldId id="1374" r:id="rId26"/>
    <p:sldId id="1375" r:id="rId27"/>
    <p:sldId id="1376" r:id="rId28"/>
    <p:sldId id="1377" r:id="rId29"/>
    <p:sldId id="1378" r:id="rId30"/>
    <p:sldId id="1379" r:id="rId31"/>
    <p:sldId id="1380" r:id="rId32"/>
    <p:sldId id="1381" r:id="rId33"/>
    <p:sldId id="1382" r:id="rId34"/>
    <p:sldId id="1383" r:id="rId35"/>
    <p:sldId id="1385" r:id="rId36"/>
    <p:sldId id="1386" r:id="rId37"/>
    <p:sldId id="1387" r:id="rId38"/>
    <p:sldId id="1388" r:id="rId39"/>
    <p:sldId id="1390" r:id="rId40"/>
    <p:sldId id="1391" r:id="rId41"/>
    <p:sldId id="1392" r:id="rId42"/>
    <p:sldId id="1393" r:id="rId43"/>
    <p:sldId id="1394" r:id="rId44"/>
    <p:sldId id="1395" r:id="rId45"/>
    <p:sldId id="1397" r:id="rId46"/>
    <p:sldId id="1402" r:id="rId47"/>
    <p:sldId id="1398" r:id="rId48"/>
    <p:sldId id="1399" r:id="rId49"/>
    <p:sldId id="1400" r:id="rId50"/>
    <p:sldId id="1401" r:id="rId51"/>
    <p:sldId id="140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p:restoredTop sz="96327"/>
  </p:normalViewPr>
  <p:slideViewPr>
    <p:cSldViewPr snapToGrid="0" showGuides="1">
      <p:cViewPr varScale="1">
        <p:scale>
          <a:sx n="124" d="100"/>
          <a:sy n="124" d="100"/>
        </p:scale>
        <p:origin x="53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Opening Slide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192024" y="4956048"/>
            <a:ext cx="11999976"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431870" y="5202936"/>
            <a:ext cx="11520283"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431871" y="5761932"/>
            <a:ext cx="11520282"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3A91FDDB-6F22-AF34-84B6-1EA1A2ED07F0}"/>
              </a:ext>
            </a:extLst>
          </p:cNvPr>
          <p:cNvSpPr txBox="1">
            <a:spLocks/>
          </p:cNvSpPr>
          <p:nvPr userDrawn="1"/>
        </p:nvSpPr>
        <p:spPr>
          <a:xfrm>
            <a:off x="431871"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8" name="Picture 7" descr="A black and white logo&#10;&#10;Description automatically generated">
            <a:extLst>
              <a:ext uri="{FF2B5EF4-FFF2-40B4-BE49-F238E27FC236}">
                <a16:creationId xmlns:a16="http://schemas.microsoft.com/office/drawing/2014/main" id="{DE90A4FD-1DB9-32EA-B5B2-2438132C79D1}"/>
              </a:ext>
            </a:extLst>
          </p:cNvPr>
          <p:cNvPicPr>
            <a:picLocks noChangeAspect="1"/>
          </p:cNvPicPr>
          <p:nvPr userDrawn="1"/>
        </p:nvPicPr>
        <p:blipFill>
          <a:blip r:embed="rId2"/>
          <a:stretch>
            <a:fillRect/>
          </a:stretch>
        </p:blipFill>
        <p:spPr>
          <a:xfrm>
            <a:off x="9304045" y="6024630"/>
            <a:ext cx="2504136" cy="552259"/>
          </a:xfrm>
          <a:prstGeom prst="rect">
            <a:avLst/>
          </a:prstGeom>
        </p:spPr>
      </p:pic>
      <p:sp>
        <p:nvSpPr>
          <p:cNvPr id="3" name="Rectangle 2">
            <a:extLst>
              <a:ext uri="{FF2B5EF4-FFF2-40B4-BE49-F238E27FC236}">
                <a16:creationId xmlns:a16="http://schemas.microsoft.com/office/drawing/2014/main" id="{240FB244-C543-7D52-8866-8904C4B0458B}"/>
              </a:ext>
            </a:extLst>
          </p:cNvPr>
          <p:cNvSpPr/>
          <p:nvPr userDrawn="1"/>
        </p:nvSpPr>
        <p:spPr>
          <a:xfrm>
            <a:off x="0" y="4956048"/>
            <a:ext cx="192024" cy="1901952"/>
          </a:xfrm>
          <a:prstGeom prst="rect">
            <a:avLst/>
          </a:prstGeom>
          <a:solidFill>
            <a:schemeClr val="accent1">
              <a:alpha val="90000"/>
            </a:schemeClr>
          </a:solidFill>
          <a:ln>
            <a:noFill/>
          </a:ln>
          <a:effectLst>
            <a:innerShdw blurRad="63500" dist="381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06702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F9F2-D3E8-E262-2F80-222668992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516F7-7BB6-3414-68C2-B512CB5A9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583B58D5-AE1D-F8D6-1E24-36EA9D45435B}"/>
              </a:ext>
            </a:extLst>
          </p:cNvPr>
          <p:cNvGrpSpPr/>
          <p:nvPr userDrawn="1"/>
        </p:nvGrpSpPr>
        <p:grpSpPr>
          <a:xfrm>
            <a:off x="308443" y="6129731"/>
            <a:ext cx="11499736" cy="501455"/>
            <a:chOff x="308443" y="6129731"/>
            <a:chExt cx="11499736" cy="501455"/>
          </a:xfrm>
        </p:grpSpPr>
        <p:sp>
          <p:nvSpPr>
            <p:cNvPr id="8" name="TextBox 7">
              <a:extLst>
                <a:ext uri="{FF2B5EF4-FFF2-40B4-BE49-F238E27FC236}">
                  <a16:creationId xmlns:a16="http://schemas.microsoft.com/office/drawing/2014/main" id="{E5EF6CF4-14E9-C010-C2CE-A8111D39551C}"/>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9" name="Picture 8">
              <a:extLst>
                <a:ext uri="{FF2B5EF4-FFF2-40B4-BE49-F238E27FC236}">
                  <a16:creationId xmlns:a16="http://schemas.microsoft.com/office/drawing/2014/main" id="{6BD90FEB-7866-938C-2571-FFBDBBBBF418}"/>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3673952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Profile Lef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1392858"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6097585"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grpSp>
        <p:nvGrpSpPr>
          <p:cNvPr id="2" name="Group 1">
            <a:extLst>
              <a:ext uri="{FF2B5EF4-FFF2-40B4-BE49-F238E27FC236}">
                <a16:creationId xmlns:a16="http://schemas.microsoft.com/office/drawing/2014/main" id="{EE1466FC-B6BE-0D9B-CC69-2752F6AD24B7}"/>
              </a:ext>
            </a:extLst>
          </p:cNvPr>
          <p:cNvGrpSpPr/>
          <p:nvPr userDrawn="1"/>
        </p:nvGrpSpPr>
        <p:grpSpPr>
          <a:xfrm>
            <a:off x="308443" y="6129731"/>
            <a:ext cx="11499736" cy="501455"/>
            <a:chOff x="308443" y="6129731"/>
            <a:chExt cx="11499736" cy="501455"/>
          </a:xfrm>
        </p:grpSpPr>
        <p:sp>
          <p:nvSpPr>
            <p:cNvPr id="3" name="TextBox 2">
              <a:extLst>
                <a:ext uri="{FF2B5EF4-FFF2-40B4-BE49-F238E27FC236}">
                  <a16:creationId xmlns:a16="http://schemas.microsoft.com/office/drawing/2014/main" id="{9421247D-E515-072D-1DB8-D21945E32452}"/>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4" name="Picture 3">
              <a:extLst>
                <a:ext uri="{FF2B5EF4-FFF2-40B4-BE49-F238E27FC236}">
                  <a16:creationId xmlns:a16="http://schemas.microsoft.com/office/drawing/2014/main" id="{163C5770-8CBA-A6A1-9F6C-49866B8A2A32}"/>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56584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Profile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6102056"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712184"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grpSp>
        <p:nvGrpSpPr>
          <p:cNvPr id="2" name="Group 1">
            <a:extLst>
              <a:ext uri="{FF2B5EF4-FFF2-40B4-BE49-F238E27FC236}">
                <a16:creationId xmlns:a16="http://schemas.microsoft.com/office/drawing/2014/main" id="{046D0DC7-012B-C1A1-E258-7A151AE98BE7}"/>
              </a:ext>
            </a:extLst>
          </p:cNvPr>
          <p:cNvGrpSpPr/>
          <p:nvPr userDrawn="1"/>
        </p:nvGrpSpPr>
        <p:grpSpPr>
          <a:xfrm>
            <a:off x="308443" y="6129731"/>
            <a:ext cx="11499736" cy="501455"/>
            <a:chOff x="308443" y="6129731"/>
            <a:chExt cx="11499736" cy="501455"/>
          </a:xfrm>
        </p:grpSpPr>
        <p:sp>
          <p:nvSpPr>
            <p:cNvPr id="3" name="TextBox 2">
              <a:extLst>
                <a:ext uri="{FF2B5EF4-FFF2-40B4-BE49-F238E27FC236}">
                  <a16:creationId xmlns:a16="http://schemas.microsoft.com/office/drawing/2014/main" id="{9DA6A945-0C4C-720B-A217-F4AED66EB414}"/>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4" name="Picture 3">
              <a:extLst>
                <a:ext uri="{FF2B5EF4-FFF2-40B4-BE49-F238E27FC236}">
                  <a16:creationId xmlns:a16="http://schemas.microsoft.com/office/drawing/2014/main" id="{AA74F1E2-5EA8-BBE5-C358-B44FD34621BF}"/>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199201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rofile Cen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86840" y="1529244"/>
            <a:ext cx="9418320" cy="40983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7327831" y="1010455"/>
            <a:ext cx="2286000" cy="2514600"/>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386840"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3" name="Text Placeholder 24">
            <a:extLst>
              <a:ext uri="{FF2B5EF4-FFF2-40B4-BE49-F238E27FC236}">
                <a16:creationId xmlns:a16="http://schemas.microsoft.com/office/drawing/2014/main" id="{F8A9EDB3-1213-CED2-C8DD-8DA0E8585B0A}"/>
              </a:ext>
            </a:extLst>
          </p:cNvPr>
          <p:cNvSpPr>
            <a:spLocks noGrp="1"/>
          </p:cNvSpPr>
          <p:nvPr>
            <p:ph type="body" sz="quarter" idx="12"/>
          </p:nvPr>
        </p:nvSpPr>
        <p:spPr>
          <a:xfrm>
            <a:off x="6097488"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4" name="Picture Placeholder 21">
            <a:extLst>
              <a:ext uri="{FF2B5EF4-FFF2-40B4-BE49-F238E27FC236}">
                <a16:creationId xmlns:a16="http://schemas.microsoft.com/office/drawing/2014/main" id="{1ECE02F7-E6FA-686A-3A7D-7FD050B1B472}"/>
              </a:ext>
            </a:extLst>
          </p:cNvPr>
          <p:cNvSpPr>
            <a:spLocks noGrp="1"/>
          </p:cNvSpPr>
          <p:nvPr>
            <p:ph type="pic" sz="quarter" idx="13"/>
          </p:nvPr>
        </p:nvSpPr>
        <p:spPr>
          <a:xfrm>
            <a:off x="2597676" y="1010455"/>
            <a:ext cx="2286000" cy="2514600"/>
          </a:xfrm>
        </p:spPr>
        <p:txBody>
          <a:bodyPr/>
          <a:lstStyle/>
          <a:p>
            <a:endParaRPr lang="en-US" dirty="0"/>
          </a:p>
        </p:txBody>
      </p:sp>
      <p:grpSp>
        <p:nvGrpSpPr>
          <p:cNvPr id="2" name="Group 1">
            <a:extLst>
              <a:ext uri="{FF2B5EF4-FFF2-40B4-BE49-F238E27FC236}">
                <a16:creationId xmlns:a16="http://schemas.microsoft.com/office/drawing/2014/main" id="{B81648BA-9C48-968C-9729-18BC7D15561A}"/>
              </a:ext>
            </a:extLst>
          </p:cNvPr>
          <p:cNvGrpSpPr/>
          <p:nvPr userDrawn="1"/>
        </p:nvGrpSpPr>
        <p:grpSpPr>
          <a:xfrm>
            <a:off x="308443" y="6129731"/>
            <a:ext cx="11499736" cy="501455"/>
            <a:chOff x="308443" y="6129731"/>
            <a:chExt cx="11499736" cy="501455"/>
          </a:xfrm>
        </p:grpSpPr>
        <p:sp>
          <p:nvSpPr>
            <p:cNvPr id="5" name="TextBox 4">
              <a:extLst>
                <a:ext uri="{FF2B5EF4-FFF2-40B4-BE49-F238E27FC236}">
                  <a16:creationId xmlns:a16="http://schemas.microsoft.com/office/drawing/2014/main" id="{E42F60C6-8CDD-4CD3-5ED4-5A84FB5A4231}"/>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0" name="Picture 9">
              <a:extLst>
                <a:ext uri="{FF2B5EF4-FFF2-40B4-BE49-F238E27FC236}">
                  <a16:creationId xmlns:a16="http://schemas.microsoft.com/office/drawing/2014/main" id="{9AE9470E-0BA1-D30C-2AFB-649AA8477E11}"/>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40754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 Bkg Phot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88FE4D-67F7-270B-3E1B-8CE7E2F27374}"/>
              </a:ext>
            </a:extLst>
          </p:cNvPr>
          <p:cNvSpPr/>
          <p:nvPr userDrawn="1"/>
        </p:nvSpPr>
        <p:spPr>
          <a:xfrm>
            <a:off x="192022" y="1444040"/>
            <a:ext cx="3648456" cy="3566160"/>
          </a:xfrm>
          <a:prstGeom prst="rect">
            <a:avLst/>
          </a:prstGeom>
          <a:solidFill>
            <a:schemeClr val="accent4">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E9E3F8-5324-07C0-C49F-F384F9F9C185}"/>
              </a:ext>
            </a:extLst>
          </p:cNvPr>
          <p:cNvGrpSpPr/>
          <p:nvPr userDrawn="1"/>
        </p:nvGrpSpPr>
        <p:grpSpPr>
          <a:xfrm>
            <a:off x="-2" y="1444040"/>
            <a:ext cx="192024" cy="3566160"/>
            <a:chOff x="2974694" y="0"/>
            <a:chExt cx="192024" cy="6858000"/>
          </a:xfrm>
        </p:grpSpPr>
        <p:sp>
          <p:nvSpPr>
            <p:cNvPr id="8" name="Rectangle 7">
              <a:extLst>
                <a:ext uri="{FF2B5EF4-FFF2-40B4-BE49-F238E27FC236}">
                  <a16:creationId xmlns:a16="http://schemas.microsoft.com/office/drawing/2014/main" id="{01D2FEBF-3A63-E0AA-F8D9-BDF0D6BD26A2}"/>
                </a:ext>
              </a:extLst>
            </p:cNvPr>
            <p:cNvSpPr/>
            <p:nvPr userDrawn="1"/>
          </p:nvSpPr>
          <p:spPr>
            <a:xfrm>
              <a:off x="2974694" y="0"/>
              <a:ext cx="192024" cy="2286000"/>
            </a:xfrm>
            <a:prstGeom prst="rect">
              <a:avLst/>
            </a:pr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FA496F06-3E43-5FF0-0B99-9E2EA3C52C18}"/>
                </a:ext>
              </a:extLst>
            </p:cNvPr>
            <p:cNvSpPr/>
            <p:nvPr userDrawn="1"/>
          </p:nvSpPr>
          <p:spPr>
            <a:xfrm>
              <a:off x="2974694" y="2281954"/>
              <a:ext cx="192024" cy="2286000"/>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0CC0DED3-42AC-7700-EFF3-9A84A986C7AE}"/>
                </a:ext>
              </a:extLst>
            </p:cNvPr>
            <p:cNvSpPr/>
            <p:nvPr userDrawn="1"/>
          </p:nvSpPr>
          <p:spPr>
            <a:xfrm>
              <a:off x="2974694" y="4572000"/>
              <a:ext cx="192024" cy="2286000"/>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Title 1">
            <a:extLst>
              <a:ext uri="{FF2B5EF4-FFF2-40B4-BE49-F238E27FC236}">
                <a16:creationId xmlns:a16="http://schemas.microsoft.com/office/drawing/2014/main" id="{D33C6306-370A-C9A5-EDCD-09CC97B44D4E}"/>
              </a:ext>
            </a:extLst>
          </p:cNvPr>
          <p:cNvSpPr>
            <a:spLocks noGrp="1"/>
          </p:cNvSpPr>
          <p:nvPr>
            <p:ph type="title"/>
          </p:nvPr>
        </p:nvSpPr>
        <p:spPr>
          <a:xfrm>
            <a:off x="415636" y="1444041"/>
            <a:ext cx="3424842" cy="3566160"/>
          </a:xfrm>
        </p:spPr>
        <p:txBody>
          <a:bodyPr>
            <a:normAutofit/>
          </a:bodyPr>
          <a:lstStyle>
            <a:lvl1pPr>
              <a:defRPr sz="40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grpSp>
        <p:nvGrpSpPr>
          <p:cNvPr id="16" name="Group 15">
            <a:extLst>
              <a:ext uri="{FF2B5EF4-FFF2-40B4-BE49-F238E27FC236}">
                <a16:creationId xmlns:a16="http://schemas.microsoft.com/office/drawing/2014/main" id="{5B342B6A-B787-AC1E-5AA2-53D35ED76937}"/>
              </a:ext>
            </a:extLst>
          </p:cNvPr>
          <p:cNvGrpSpPr/>
          <p:nvPr userDrawn="1"/>
        </p:nvGrpSpPr>
        <p:grpSpPr>
          <a:xfrm>
            <a:off x="308443" y="6129731"/>
            <a:ext cx="11499736" cy="501455"/>
            <a:chOff x="308443" y="6129731"/>
            <a:chExt cx="11499736" cy="501455"/>
          </a:xfrm>
        </p:grpSpPr>
        <p:sp>
          <p:nvSpPr>
            <p:cNvPr id="17" name="TextBox 16">
              <a:extLst>
                <a:ext uri="{FF2B5EF4-FFF2-40B4-BE49-F238E27FC236}">
                  <a16:creationId xmlns:a16="http://schemas.microsoft.com/office/drawing/2014/main" id="{040DD4D5-9053-6B0B-6B19-3AD5A47C0126}"/>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49470300-BC21-DA33-ADFC-BFD9C84CE326}"/>
                </a:ext>
              </a:extLst>
            </p:cNvPr>
            <p:cNvPicPr>
              <a:picLocks noChangeAspect="1"/>
            </p:cNvPicPr>
            <p:nvPr userDrawn="1"/>
          </p:nvPicPr>
          <p:blipFill>
            <a:blip r:embed="rId2"/>
            <a:srcRect/>
            <a:stretch/>
          </p:blipFill>
          <p:spPr>
            <a:xfrm>
              <a:off x="9780608" y="6129731"/>
              <a:ext cx="2027571" cy="447157"/>
            </a:xfrm>
            <a:prstGeom prst="rect">
              <a:avLst/>
            </a:prstGeom>
            <a:effectLst>
              <a:outerShdw blurRad="50800" dist="25400" dir="2700000" algn="tl" rotWithShape="0">
                <a:prstClr val="black">
                  <a:alpha val="40000"/>
                </a:prstClr>
              </a:outerShdw>
            </a:effectLst>
          </p:spPr>
        </p:pic>
      </p:grpSp>
    </p:spTree>
    <p:extLst>
      <p:ext uri="{BB962C8B-B14F-4D97-AF65-F5344CB8AC3E}">
        <p14:creationId xmlns:p14="http://schemas.microsoft.com/office/powerpoint/2010/main" val="2638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Title Slide w photo">
    <p:bg>
      <p:bgPr>
        <a:solidFill>
          <a:schemeClr val="accent4"/>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BD4C3E0-DCC8-5D7F-FBB2-9604095DD3E1}"/>
              </a:ext>
            </a:extLst>
          </p:cNvPr>
          <p:cNvSpPr>
            <a:spLocks noGrp="1"/>
          </p:cNvSpPr>
          <p:nvPr>
            <p:ph type="pic" sz="quarter" idx="11"/>
          </p:nvPr>
        </p:nvSpPr>
        <p:spPr>
          <a:xfrm>
            <a:off x="5294602" y="0"/>
            <a:ext cx="6897398" cy="6858000"/>
          </a:xfrm>
          <a:solidFill>
            <a:schemeClr val="bg1"/>
          </a:solidFill>
        </p:spPr>
        <p:txBody>
          <a:bodyPr/>
          <a:lstStyle/>
          <a:p>
            <a:endParaRPr lang="en-US"/>
          </a:p>
        </p:txBody>
      </p:sp>
      <p:grpSp>
        <p:nvGrpSpPr>
          <p:cNvPr id="14" name="Group 13">
            <a:extLst>
              <a:ext uri="{FF2B5EF4-FFF2-40B4-BE49-F238E27FC236}">
                <a16:creationId xmlns:a16="http://schemas.microsoft.com/office/drawing/2014/main" id="{0FCADF01-5AB9-CBB6-1F2C-2CF37D1A30CA}"/>
              </a:ext>
            </a:extLst>
          </p:cNvPr>
          <p:cNvGrpSpPr/>
          <p:nvPr userDrawn="1"/>
        </p:nvGrpSpPr>
        <p:grpSpPr>
          <a:xfrm>
            <a:off x="510257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360330"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469E1860-F98C-5934-8F5B-0FB50B703CC3}"/>
              </a:ext>
            </a:extLst>
          </p:cNvPr>
          <p:cNvGrpSpPr/>
          <p:nvPr userDrawn="1"/>
        </p:nvGrpSpPr>
        <p:grpSpPr>
          <a:xfrm>
            <a:off x="308443" y="6129731"/>
            <a:ext cx="11499736" cy="501455"/>
            <a:chOff x="308443" y="6129731"/>
            <a:chExt cx="11499736" cy="501455"/>
          </a:xfrm>
        </p:grpSpPr>
        <p:sp>
          <p:nvSpPr>
            <p:cNvPr id="6" name="TextBox 5">
              <a:extLst>
                <a:ext uri="{FF2B5EF4-FFF2-40B4-BE49-F238E27FC236}">
                  <a16:creationId xmlns:a16="http://schemas.microsoft.com/office/drawing/2014/main" id="{F5D2CC29-1B1F-E01B-72CF-F81B0C02C33C}"/>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Arial" panose="020B0604020202020204" pitchFamily="34" charset="0"/>
                  <a:cs typeface="Arial" panose="020B0604020202020204" pitchFamily="34" charset="0"/>
                </a:rPr>
                <a:t>© 2024 The Compliance Team. All rights reserved.</a:t>
              </a:r>
            </a:p>
          </p:txBody>
        </p:sp>
        <p:pic>
          <p:nvPicPr>
            <p:cNvPr id="7" name="Picture 6">
              <a:extLst>
                <a:ext uri="{FF2B5EF4-FFF2-40B4-BE49-F238E27FC236}">
                  <a16:creationId xmlns:a16="http://schemas.microsoft.com/office/drawing/2014/main" id="{0F1F259B-7D10-F488-6335-2DF174A537CA}"/>
                </a:ext>
              </a:extLst>
            </p:cNvPr>
            <p:cNvPicPr>
              <a:picLocks noChangeAspect="1"/>
            </p:cNvPicPr>
            <p:nvPr userDrawn="1"/>
          </p:nvPicPr>
          <p:blipFill>
            <a:blip r:embed="rId2"/>
            <a:srcRect/>
            <a:stretch/>
          </p:blipFill>
          <p:spPr>
            <a:xfrm>
              <a:off x="9780608" y="6129731"/>
              <a:ext cx="2027571" cy="447157"/>
            </a:xfrm>
            <a:prstGeom prst="rect">
              <a:avLst/>
            </a:prstGeom>
            <a:effectLst>
              <a:outerShdw blurRad="50800" dist="25400" dir="2700000" algn="tl" rotWithShape="0">
                <a:prstClr val="black">
                  <a:alpha val="40000"/>
                </a:prstClr>
              </a:outerShdw>
            </a:effectLst>
          </p:spPr>
        </p:pic>
      </p:grpSp>
    </p:spTree>
    <p:extLst>
      <p:ext uri="{BB962C8B-B14F-4D97-AF65-F5344CB8AC3E}">
        <p14:creationId xmlns:p14="http://schemas.microsoft.com/office/powerpoint/2010/main" val="1465241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Title Slide w photo">
    <p:bg>
      <p:bgPr>
        <a:solidFill>
          <a:schemeClr val="accent4"/>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BD4C3E0-DCC8-5D7F-FBB2-9604095DD3E1}"/>
              </a:ext>
            </a:extLst>
          </p:cNvPr>
          <p:cNvSpPr>
            <a:spLocks noGrp="1"/>
          </p:cNvSpPr>
          <p:nvPr>
            <p:ph type="pic" sz="quarter" idx="11"/>
          </p:nvPr>
        </p:nvSpPr>
        <p:spPr>
          <a:xfrm>
            <a:off x="0" y="0"/>
            <a:ext cx="6897398" cy="6858000"/>
          </a:xfrm>
          <a:solidFill>
            <a:schemeClr val="bg1"/>
          </a:solidFill>
        </p:spPr>
        <p:txBody>
          <a:bodyPr/>
          <a:lstStyle/>
          <a:p>
            <a:endParaRPr lang="en-US"/>
          </a:p>
        </p:txBody>
      </p:sp>
      <p:grpSp>
        <p:nvGrpSpPr>
          <p:cNvPr id="14" name="Group 13">
            <a:extLst>
              <a:ext uri="{FF2B5EF4-FFF2-40B4-BE49-F238E27FC236}">
                <a16:creationId xmlns:a16="http://schemas.microsoft.com/office/drawing/2014/main" id="{0FCADF01-5AB9-CBB6-1F2C-2CF37D1A30CA}"/>
              </a:ext>
            </a:extLst>
          </p:cNvPr>
          <p:cNvGrpSpPr/>
          <p:nvPr userDrawn="1"/>
        </p:nvGrpSpPr>
        <p:grpSpPr>
          <a:xfrm>
            <a:off x="689739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7426148"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grpSp>
        <p:nvGrpSpPr>
          <p:cNvPr id="8" name="Group 7">
            <a:extLst>
              <a:ext uri="{FF2B5EF4-FFF2-40B4-BE49-F238E27FC236}">
                <a16:creationId xmlns:a16="http://schemas.microsoft.com/office/drawing/2014/main" id="{C3D6448A-7E57-0C5D-0A9F-4A7421955C4D}"/>
              </a:ext>
            </a:extLst>
          </p:cNvPr>
          <p:cNvGrpSpPr/>
          <p:nvPr userDrawn="1"/>
        </p:nvGrpSpPr>
        <p:grpSpPr>
          <a:xfrm>
            <a:off x="308443" y="6129731"/>
            <a:ext cx="11499736" cy="501455"/>
            <a:chOff x="308443" y="6129731"/>
            <a:chExt cx="11499736" cy="501455"/>
          </a:xfrm>
        </p:grpSpPr>
        <p:sp>
          <p:nvSpPr>
            <p:cNvPr id="9" name="TextBox 8">
              <a:extLst>
                <a:ext uri="{FF2B5EF4-FFF2-40B4-BE49-F238E27FC236}">
                  <a16:creationId xmlns:a16="http://schemas.microsoft.com/office/drawing/2014/main" id="{3D4254F1-3C9C-8E26-A8B9-3469F12C9146}"/>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Arial" panose="020B0604020202020204" pitchFamily="34" charset="0"/>
                  <a:cs typeface="Arial" panose="020B0604020202020204" pitchFamily="34" charset="0"/>
                </a:rPr>
                <a:t>© 2024 The Compliance Team. All rights reserved.</a:t>
              </a:r>
            </a:p>
          </p:txBody>
        </p:sp>
        <p:pic>
          <p:nvPicPr>
            <p:cNvPr id="10" name="Picture 9">
              <a:extLst>
                <a:ext uri="{FF2B5EF4-FFF2-40B4-BE49-F238E27FC236}">
                  <a16:creationId xmlns:a16="http://schemas.microsoft.com/office/drawing/2014/main" id="{860CFC94-5B91-E42F-AA2A-66DA4E5ED621}"/>
                </a:ext>
              </a:extLst>
            </p:cNvPr>
            <p:cNvPicPr>
              <a:picLocks noChangeAspect="1"/>
            </p:cNvPicPr>
            <p:nvPr userDrawn="1"/>
          </p:nvPicPr>
          <p:blipFill>
            <a:blip r:embed="rId2"/>
            <a:srcRect/>
            <a:stretch/>
          </p:blipFill>
          <p:spPr>
            <a:xfrm>
              <a:off x="9780608" y="6129731"/>
              <a:ext cx="2027571" cy="447157"/>
            </a:xfrm>
            <a:prstGeom prst="rect">
              <a:avLst/>
            </a:prstGeom>
            <a:effectLst>
              <a:outerShdw blurRad="50800" dist="25400" dir="2700000" algn="tl" rotWithShape="0">
                <a:prstClr val="black">
                  <a:alpha val="40000"/>
                </a:prstClr>
              </a:outerShdw>
            </a:effectLst>
          </p:spPr>
        </p:pic>
      </p:grpSp>
    </p:spTree>
    <p:extLst>
      <p:ext uri="{BB962C8B-B14F-4D97-AF65-F5344CB8AC3E}">
        <p14:creationId xmlns:p14="http://schemas.microsoft.com/office/powerpoint/2010/main" val="35883519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Title-Content-3-Pic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71600"/>
            <a:ext cx="3840480" cy="2103120"/>
          </a:xfrm>
          <a:solidFill>
            <a:schemeClr val="bg1"/>
          </a:solidFill>
        </p:spPr>
        <p:txBody>
          <a:bodyPr/>
          <a:lstStyle/>
          <a:p>
            <a:endParaRPr lang="en-US" dirty="0"/>
          </a:p>
        </p:txBody>
      </p:sp>
      <p:sp>
        <p:nvSpPr>
          <p:cNvPr id="14" name="Picture Placeholder 11">
            <a:extLst>
              <a:ext uri="{FF2B5EF4-FFF2-40B4-BE49-F238E27FC236}">
                <a16:creationId xmlns:a16="http://schemas.microsoft.com/office/drawing/2014/main" id="{1E1D24E2-CECC-26E9-E7EC-CEEDE3AE0031}"/>
              </a:ext>
            </a:extLst>
          </p:cNvPr>
          <p:cNvSpPr>
            <a:spLocks noGrp="1"/>
          </p:cNvSpPr>
          <p:nvPr>
            <p:ph type="pic" sz="quarter" idx="11"/>
          </p:nvPr>
        </p:nvSpPr>
        <p:spPr>
          <a:xfrm>
            <a:off x="7513320" y="3621024"/>
            <a:ext cx="1828800" cy="2103120"/>
          </a:xfrm>
          <a:solidFill>
            <a:schemeClr val="bg1"/>
          </a:solidFill>
        </p:spPr>
        <p:txBody>
          <a:bodyPr/>
          <a:lstStyle/>
          <a:p>
            <a:endParaRPr lang="en-US" dirty="0"/>
          </a:p>
        </p:txBody>
      </p:sp>
      <p:sp>
        <p:nvSpPr>
          <p:cNvPr id="15" name="Picture Placeholder 11">
            <a:extLst>
              <a:ext uri="{FF2B5EF4-FFF2-40B4-BE49-F238E27FC236}">
                <a16:creationId xmlns:a16="http://schemas.microsoft.com/office/drawing/2014/main" id="{50EB624B-ABF0-DA30-5A58-2EED37D36011}"/>
              </a:ext>
            </a:extLst>
          </p:cNvPr>
          <p:cNvSpPr>
            <a:spLocks noGrp="1"/>
          </p:cNvSpPr>
          <p:nvPr>
            <p:ph type="pic" sz="quarter" idx="13"/>
          </p:nvPr>
        </p:nvSpPr>
        <p:spPr>
          <a:xfrm>
            <a:off x="9525000" y="3621024"/>
            <a:ext cx="1828800" cy="2103120"/>
          </a:xfrm>
          <a:solidFill>
            <a:schemeClr val="bg1"/>
          </a:solidFill>
        </p:spPr>
        <p:txBody>
          <a:bodyPr/>
          <a:lstStyle/>
          <a:p>
            <a:endParaRPr lang="en-US" dirty="0"/>
          </a:p>
        </p:txBody>
      </p:sp>
      <p:grpSp>
        <p:nvGrpSpPr>
          <p:cNvPr id="5" name="Group 4">
            <a:extLst>
              <a:ext uri="{FF2B5EF4-FFF2-40B4-BE49-F238E27FC236}">
                <a16:creationId xmlns:a16="http://schemas.microsoft.com/office/drawing/2014/main" id="{89A74AB8-9402-0BA7-4217-A551DA4FF221}"/>
              </a:ext>
            </a:extLst>
          </p:cNvPr>
          <p:cNvGrpSpPr/>
          <p:nvPr userDrawn="1"/>
        </p:nvGrpSpPr>
        <p:grpSpPr>
          <a:xfrm>
            <a:off x="308443" y="6129731"/>
            <a:ext cx="11499736" cy="501455"/>
            <a:chOff x="308443" y="6129731"/>
            <a:chExt cx="11499736" cy="501455"/>
          </a:xfrm>
        </p:grpSpPr>
        <p:sp>
          <p:nvSpPr>
            <p:cNvPr id="19" name="TextBox 18">
              <a:extLst>
                <a:ext uri="{FF2B5EF4-FFF2-40B4-BE49-F238E27FC236}">
                  <a16:creationId xmlns:a16="http://schemas.microsoft.com/office/drawing/2014/main" id="{7E9E90B2-6D05-9452-C7C7-1DB221478F92}"/>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20" name="Picture 19">
              <a:extLst>
                <a:ext uri="{FF2B5EF4-FFF2-40B4-BE49-F238E27FC236}">
                  <a16:creationId xmlns:a16="http://schemas.microsoft.com/office/drawing/2014/main" id="{5AD25324-0581-EBC6-7E8A-31963A76978E}"/>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3640929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Title-Content-1-Pics">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95349"/>
            <a:ext cx="3840480" cy="4328795"/>
          </a:xfrm>
          <a:solidFill>
            <a:schemeClr val="bg1"/>
          </a:solidFill>
        </p:spPr>
        <p:txBody>
          <a:bodyPr/>
          <a:lstStyle/>
          <a:p>
            <a:endParaRPr lang="en-US" dirty="0"/>
          </a:p>
        </p:txBody>
      </p:sp>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5DE6A37-ADD1-B72E-B57A-8F10C24B5EE4}"/>
              </a:ext>
            </a:extLst>
          </p:cNvPr>
          <p:cNvGrpSpPr/>
          <p:nvPr userDrawn="1"/>
        </p:nvGrpSpPr>
        <p:grpSpPr>
          <a:xfrm>
            <a:off x="308443" y="6129731"/>
            <a:ext cx="11499736" cy="501455"/>
            <a:chOff x="308443" y="6129731"/>
            <a:chExt cx="11499736" cy="501455"/>
          </a:xfrm>
        </p:grpSpPr>
        <p:sp>
          <p:nvSpPr>
            <p:cNvPr id="14" name="TextBox 13">
              <a:extLst>
                <a:ext uri="{FF2B5EF4-FFF2-40B4-BE49-F238E27FC236}">
                  <a16:creationId xmlns:a16="http://schemas.microsoft.com/office/drawing/2014/main" id="{79EF0BF8-6955-A5CC-1ECE-31E9624AEA7E}"/>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5" name="Picture 14">
              <a:extLst>
                <a:ext uri="{FF2B5EF4-FFF2-40B4-BE49-F238E27FC236}">
                  <a16:creationId xmlns:a16="http://schemas.microsoft.com/office/drawing/2014/main" id="{1B515E9F-8D35-F80F-B1CC-1E42203342F4}"/>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09927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94CF-BAD4-8958-7849-5CDA55AB1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59934-4065-D53E-AC5B-9BE38C4568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8880226-806E-9093-BF3B-E2BDAB502998}"/>
              </a:ext>
            </a:extLst>
          </p:cNvPr>
          <p:cNvGrpSpPr/>
          <p:nvPr userDrawn="1"/>
        </p:nvGrpSpPr>
        <p:grpSpPr>
          <a:xfrm>
            <a:off x="-1" y="0"/>
            <a:ext cx="12192001" cy="192024"/>
            <a:chOff x="-1" y="0"/>
            <a:chExt cx="12192001" cy="192024"/>
          </a:xfrm>
        </p:grpSpPr>
        <p:sp>
          <p:nvSpPr>
            <p:cNvPr id="8" name="Rectangle 7">
              <a:extLst>
                <a:ext uri="{FF2B5EF4-FFF2-40B4-BE49-F238E27FC236}">
                  <a16:creationId xmlns:a16="http://schemas.microsoft.com/office/drawing/2014/main" id="{F0E9ECDF-D55B-9E43-9CAA-4A07DC6385C0}"/>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1FF16758-13E1-C680-BCB7-3C44FF0AF09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79FB9616-3506-A86C-097E-AE8DC6E1CAC8}"/>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4" name="Group 3">
            <a:extLst>
              <a:ext uri="{FF2B5EF4-FFF2-40B4-BE49-F238E27FC236}">
                <a16:creationId xmlns:a16="http://schemas.microsoft.com/office/drawing/2014/main" id="{F95704E0-9A19-8091-F857-C0A30B8B1402}"/>
              </a:ext>
            </a:extLst>
          </p:cNvPr>
          <p:cNvGrpSpPr/>
          <p:nvPr userDrawn="1"/>
        </p:nvGrpSpPr>
        <p:grpSpPr>
          <a:xfrm>
            <a:off x="308443" y="6129731"/>
            <a:ext cx="11499736" cy="501455"/>
            <a:chOff x="308443" y="6129731"/>
            <a:chExt cx="11499736" cy="501455"/>
          </a:xfrm>
        </p:grpSpPr>
        <p:sp>
          <p:nvSpPr>
            <p:cNvPr id="5" name="TextBox 4">
              <a:extLst>
                <a:ext uri="{FF2B5EF4-FFF2-40B4-BE49-F238E27FC236}">
                  <a16:creationId xmlns:a16="http://schemas.microsoft.com/office/drawing/2014/main" id="{4141379A-7282-6B91-92A2-DD16139079FC}"/>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6" name="Picture 5">
              <a:extLst>
                <a:ext uri="{FF2B5EF4-FFF2-40B4-BE49-F238E27FC236}">
                  <a16:creationId xmlns:a16="http://schemas.microsoft.com/office/drawing/2014/main" id="{19710F09-6A1D-83DF-DB5C-D125EAEC1C1A}"/>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08239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Opening Slide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2192000"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19" y="5202936"/>
            <a:ext cx="11520283"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61932"/>
            <a:ext cx="11520282"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3A91FDDB-6F22-AF34-84B6-1EA1A2ED07F0}"/>
              </a:ext>
            </a:extLst>
          </p:cNvPr>
          <p:cNvSpPr txBox="1">
            <a:spLocks/>
          </p:cNvSpPr>
          <p:nvPr userDrawn="1"/>
        </p:nvSpPr>
        <p:spPr>
          <a:xfrm>
            <a:off x="274320"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8" name="Picture 7" descr="A black and white logo&#10;&#10;Description automatically generated">
            <a:extLst>
              <a:ext uri="{FF2B5EF4-FFF2-40B4-BE49-F238E27FC236}">
                <a16:creationId xmlns:a16="http://schemas.microsoft.com/office/drawing/2014/main" id="{DE90A4FD-1DB9-32EA-B5B2-2438132C79D1}"/>
              </a:ext>
            </a:extLst>
          </p:cNvPr>
          <p:cNvPicPr>
            <a:picLocks noChangeAspect="1"/>
          </p:cNvPicPr>
          <p:nvPr userDrawn="1"/>
        </p:nvPicPr>
        <p:blipFill>
          <a:blip r:embed="rId2"/>
          <a:stretch>
            <a:fillRect/>
          </a:stretch>
        </p:blipFill>
        <p:spPr>
          <a:xfrm>
            <a:off x="9304045" y="6024630"/>
            <a:ext cx="2504136" cy="552259"/>
          </a:xfrm>
          <a:prstGeom prst="rect">
            <a:avLst/>
          </a:prstGeom>
        </p:spPr>
      </p:pic>
    </p:spTree>
    <p:extLst>
      <p:ext uri="{BB962C8B-B14F-4D97-AF65-F5344CB8AC3E}">
        <p14:creationId xmlns:p14="http://schemas.microsoft.com/office/powerpoint/2010/main" val="380689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7DA5-DB51-062D-BED2-EB705E22FB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1EE92-9F53-452E-84EF-15C586D64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0" name="Group 9">
            <a:extLst>
              <a:ext uri="{FF2B5EF4-FFF2-40B4-BE49-F238E27FC236}">
                <a16:creationId xmlns:a16="http://schemas.microsoft.com/office/drawing/2014/main" id="{2FB3FA67-24B2-2590-9E59-4102DC808078}"/>
              </a:ext>
            </a:extLst>
          </p:cNvPr>
          <p:cNvGrpSpPr/>
          <p:nvPr userDrawn="1"/>
        </p:nvGrpSpPr>
        <p:grpSpPr>
          <a:xfrm>
            <a:off x="-1" y="0"/>
            <a:ext cx="12192001" cy="192024"/>
            <a:chOff x="-1" y="0"/>
            <a:chExt cx="12192001" cy="192024"/>
          </a:xfrm>
        </p:grpSpPr>
        <p:sp>
          <p:nvSpPr>
            <p:cNvPr id="11" name="Rectangle 10">
              <a:extLst>
                <a:ext uri="{FF2B5EF4-FFF2-40B4-BE49-F238E27FC236}">
                  <a16:creationId xmlns:a16="http://schemas.microsoft.com/office/drawing/2014/main" id="{6092E856-485F-E177-7C82-941DE7EFDCB1}"/>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86187FE6-72FF-FB4E-DAC5-78B0CBA43CA6}"/>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EEFDA26F-DEC7-9529-AF18-0E724D874C3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4" name="Group 3">
            <a:extLst>
              <a:ext uri="{FF2B5EF4-FFF2-40B4-BE49-F238E27FC236}">
                <a16:creationId xmlns:a16="http://schemas.microsoft.com/office/drawing/2014/main" id="{04D99CEE-D752-655E-253F-272E195F670B}"/>
              </a:ext>
            </a:extLst>
          </p:cNvPr>
          <p:cNvGrpSpPr/>
          <p:nvPr userDrawn="1"/>
        </p:nvGrpSpPr>
        <p:grpSpPr>
          <a:xfrm>
            <a:off x="308443" y="6129731"/>
            <a:ext cx="11499736" cy="501455"/>
            <a:chOff x="308443" y="6129731"/>
            <a:chExt cx="11499736" cy="501455"/>
          </a:xfrm>
        </p:grpSpPr>
        <p:sp>
          <p:nvSpPr>
            <p:cNvPr id="5" name="TextBox 4">
              <a:extLst>
                <a:ext uri="{FF2B5EF4-FFF2-40B4-BE49-F238E27FC236}">
                  <a16:creationId xmlns:a16="http://schemas.microsoft.com/office/drawing/2014/main" id="{559CF368-7E52-6A1B-3B36-CBAC32017C40}"/>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6" name="Picture 5">
              <a:extLst>
                <a:ext uri="{FF2B5EF4-FFF2-40B4-BE49-F238E27FC236}">
                  <a16:creationId xmlns:a16="http://schemas.microsoft.com/office/drawing/2014/main" id="{68DA0BB2-C0FE-9EF9-B5BE-16C37D42782F}"/>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159631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sp>
        <p:nvSpPr>
          <p:cNvPr id="12" name="Title 1">
            <a:extLst>
              <a:ext uri="{FF2B5EF4-FFF2-40B4-BE49-F238E27FC236}">
                <a16:creationId xmlns:a16="http://schemas.microsoft.com/office/drawing/2014/main" id="{1CD90E67-144E-4D82-5E03-28A22588FD9B}"/>
              </a:ext>
            </a:extLst>
          </p:cNvPr>
          <p:cNvSpPr txBox="1">
            <a:spLocks/>
          </p:cNvSpPr>
          <p:nvPr userDrawn="1"/>
        </p:nvSpPr>
        <p:spPr>
          <a:xfrm>
            <a:off x="838200" y="782140"/>
            <a:ext cx="10515600" cy="5909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accent3"/>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6F8EC69D-E7F1-2EB2-6841-B6148037085A}"/>
              </a:ext>
            </a:extLst>
          </p:cNvPr>
          <p:cNvCxnSpPr/>
          <p:nvPr userDrawn="1"/>
        </p:nvCxnSpPr>
        <p:spPr>
          <a:xfrm>
            <a:off x="838200" y="136682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3FB41CF-B004-DE69-99F2-4A2D2BC071BA}"/>
              </a:ext>
            </a:extLst>
          </p:cNvPr>
          <p:cNvGrpSpPr/>
          <p:nvPr userDrawn="1"/>
        </p:nvGrpSpPr>
        <p:grpSpPr>
          <a:xfrm>
            <a:off x="308443" y="6129731"/>
            <a:ext cx="11499736" cy="501455"/>
            <a:chOff x="308443" y="6129731"/>
            <a:chExt cx="11499736" cy="501455"/>
          </a:xfrm>
        </p:grpSpPr>
        <p:sp>
          <p:nvSpPr>
            <p:cNvPr id="17" name="TextBox 16">
              <a:extLst>
                <a:ext uri="{FF2B5EF4-FFF2-40B4-BE49-F238E27FC236}">
                  <a16:creationId xmlns:a16="http://schemas.microsoft.com/office/drawing/2014/main" id="{07F9D441-EC64-127C-1D2D-1F5515FC2A40}"/>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637BE463-D1AE-7AD4-FF8E-2FA3E9BA07B2}"/>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3222605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sp>
        <p:nvSpPr>
          <p:cNvPr id="7" name="Title 1">
            <a:extLst>
              <a:ext uri="{FF2B5EF4-FFF2-40B4-BE49-F238E27FC236}">
                <a16:creationId xmlns:a16="http://schemas.microsoft.com/office/drawing/2014/main" id="{CA4B8503-184B-5D0E-5F04-51DD25C08D43}"/>
              </a:ext>
            </a:extLst>
          </p:cNvPr>
          <p:cNvSpPr>
            <a:spLocks noGrp="1"/>
          </p:cNvSpPr>
          <p:nvPr>
            <p:ph type="title" hasCustomPrompt="1"/>
          </p:nvPr>
        </p:nvSpPr>
        <p:spPr>
          <a:xfrm>
            <a:off x="838200" y="577423"/>
            <a:ext cx="10515600"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cxnSp>
        <p:nvCxnSpPr>
          <p:cNvPr id="17" name="Straight Connector 16">
            <a:extLst>
              <a:ext uri="{FF2B5EF4-FFF2-40B4-BE49-F238E27FC236}">
                <a16:creationId xmlns:a16="http://schemas.microsoft.com/office/drawing/2014/main" id="{F692319B-79A8-B726-48CB-028ED08A9239}"/>
              </a:ext>
            </a:extLst>
          </p:cNvPr>
          <p:cNvCxnSpPr>
            <a:cxnSpLocks/>
          </p:cNvCxnSpPr>
          <p:nvPr userDrawn="1"/>
        </p:nvCxnSpPr>
        <p:spPr>
          <a:xfrm>
            <a:off x="838200" y="166695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E2AE32E-DFDD-6E03-B160-C0B63B28D775}"/>
              </a:ext>
            </a:extLst>
          </p:cNvPr>
          <p:cNvGrpSpPr/>
          <p:nvPr userDrawn="1"/>
        </p:nvGrpSpPr>
        <p:grpSpPr>
          <a:xfrm>
            <a:off x="308443" y="6129731"/>
            <a:ext cx="11499736" cy="501455"/>
            <a:chOff x="308443" y="6129731"/>
            <a:chExt cx="11499736" cy="501455"/>
          </a:xfrm>
        </p:grpSpPr>
        <p:sp>
          <p:nvSpPr>
            <p:cNvPr id="5" name="TextBox 4">
              <a:extLst>
                <a:ext uri="{FF2B5EF4-FFF2-40B4-BE49-F238E27FC236}">
                  <a16:creationId xmlns:a16="http://schemas.microsoft.com/office/drawing/2014/main" id="{29476321-CEA8-B541-1860-5F3699119703}"/>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6" name="Picture 5">
              <a:extLst>
                <a:ext uri="{FF2B5EF4-FFF2-40B4-BE49-F238E27FC236}">
                  <a16:creationId xmlns:a16="http://schemas.microsoft.com/office/drawing/2014/main" id="{A2424F59-35C4-B5C9-6F47-75085447D179}"/>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423199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D7A3-3FD2-D9C1-3BE7-D8BDDC5BC7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785E85-796D-579D-9F5E-0A6F26192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B3C87-B8F0-6168-F9E6-950D84349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AE6938-CEAF-7CAA-96B0-0D3F0647B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A5A34-EB39-C63B-27C1-507D8D509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C949257F-B3C6-7EB2-35C6-AE5D8F36B3C8}"/>
              </a:ext>
            </a:extLst>
          </p:cNvPr>
          <p:cNvGrpSpPr/>
          <p:nvPr userDrawn="1"/>
        </p:nvGrpSpPr>
        <p:grpSpPr>
          <a:xfrm>
            <a:off x="-1" y="0"/>
            <a:ext cx="12192001" cy="192024"/>
            <a:chOff x="-1" y="0"/>
            <a:chExt cx="12192001" cy="192024"/>
          </a:xfrm>
        </p:grpSpPr>
        <p:sp>
          <p:nvSpPr>
            <p:cNvPr id="14" name="Rectangle 13">
              <a:extLst>
                <a:ext uri="{FF2B5EF4-FFF2-40B4-BE49-F238E27FC236}">
                  <a16:creationId xmlns:a16="http://schemas.microsoft.com/office/drawing/2014/main" id="{BF72BA5E-FD9A-3825-CCF1-938DC8FC96E2}"/>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814D9FDB-1500-F548-431D-F8E2CC7E61A9}"/>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F76BBFBA-C41D-5E75-60C3-6814AA082105}"/>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7" name="Group 6">
            <a:extLst>
              <a:ext uri="{FF2B5EF4-FFF2-40B4-BE49-F238E27FC236}">
                <a16:creationId xmlns:a16="http://schemas.microsoft.com/office/drawing/2014/main" id="{8CA04E5B-18B4-19AB-019E-76A824E7438A}"/>
              </a:ext>
            </a:extLst>
          </p:cNvPr>
          <p:cNvGrpSpPr/>
          <p:nvPr userDrawn="1"/>
        </p:nvGrpSpPr>
        <p:grpSpPr>
          <a:xfrm>
            <a:off x="308443" y="6129731"/>
            <a:ext cx="11499736" cy="501455"/>
            <a:chOff x="308443" y="6129731"/>
            <a:chExt cx="11499736" cy="501455"/>
          </a:xfrm>
        </p:grpSpPr>
        <p:sp>
          <p:nvSpPr>
            <p:cNvPr id="8" name="TextBox 7">
              <a:extLst>
                <a:ext uri="{FF2B5EF4-FFF2-40B4-BE49-F238E27FC236}">
                  <a16:creationId xmlns:a16="http://schemas.microsoft.com/office/drawing/2014/main" id="{4F22F3D8-3A94-89A9-F2D3-2CA319EFB3C8}"/>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9" name="Picture 8">
              <a:extLst>
                <a:ext uri="{FF2B5EF4-FFF2-40B4-BE49-F238E27FC236}">
                  <a16:creationId xmlns:a16="http://schemas.microsoft.com/office/drawing/2014/main" id="{3A36AA78-EF8C-56CE-5F7F-372DC83E0E12}"/>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56644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4981-542D-F094-75F8-4191D839E20B}"/>
              </a:ext>
            </a:extLst>
          </p:cNvPr>
          <p:cNvSpPr>
            <a:spLocks noGrp="1"/>
          </p:cNvSpPr>
          <p:nvPr>
            <p:ph type="title"/>
          </p:nvPr>
        </p:nvSpPr>
        <p:spPr/>
        <p:txBody>
          <a:bodyPr/>
          <a:lstStyle/>
          <a:p>
            <a:r>
              <a:rPr lang="en-US"/>
              <a:t>Click to edit Master title style</a:t>
            </a:r>
          </a:p>
        </p:txBody>
      </p:sp>
      <p:grpSp>
        <p:nvGrpSpPr>
          <p:cNvPr id="9" name="Group 8">
            <a:extLst>
              <a:ext uri="{FF2B5EF4-FFF2-40B4-BE49-F238E27FC236}">
                <a16:creationId xmlns:a16="http://schemas.microsoft.com/office/drawing/2014/main" id="{D08DD9CC-3EF5-99B6-F314-65F25B3FCABD}"/>
              </a:ext>
            </a:extLst>
          </p:cNvPr>
          <p:cNvGrpSpPr/>
          <p:nvPr userDrawn="1"/>
        </p:nvGrpSpPr>
        <p:grpSpPr>
          <a:xfrm>
            <a:off x="-1" y="0"/>
            <a:ext cx="12192001" cy="192024"/>
            <a:chOff x="-1" y="0"/>
            <a:chExt cx="12192001" cy="192024"/>
          </a:xfrm>
        </p:grpSpPr>
        <p:sp>
          <p:nvSpPr>
            <p:cNvPr id="10" name="Rectangle 9">
              <a:extLst>
                <a:ext uri="{FF2B5EF4-FFF2-40B4-BE49-F238E27FC236}">
                  <a16:creationId xmlns:a16="http://schemas.microsoft.com/office/drawing/2014/main" id="{26BE0B22-4FAF-4F52-6DCA-A8BD563E0F7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02DAC965-FBB3-CFEE-8CF4-E491AF7C7EC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1E156490-27F4-B23A-208A-FB4BC302B55D}"/>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 name="Group 2">
            <a:extLst>
              <a:ext uri="{FF2B5EF4-FFF2-40B4-BE49-F238E27FC236}">
                <a16:creationId xmlns:a16="http://schemas.microsoft.com/office/drawing/2014/main" id="{A98D59CA-2769-366E-5622-5FA2A20C2340}"/>
              </a:ext>
            </a:extLst>
          </p:cNvPr>
          <p:cNvGrpSpPr/>
          <p:nvPr userDrawn="1"/>
        </p:nvGrpSpPr>
        <p:grpSpPr>
          <a:xfrm>
            <a:off x="308443" y="6129731"/>
            <a:ext cx="11499736" cy="501455"/>
            <a:chOff x="308443" y="6129731"/>
            <a:chExt cx="11499736" cy="501455"/>
          </a:xfrm>
        </p:grpSpPr>
        <p:sp>
          <p:nvSpPr>
            <p:cNvPr id="4" name="TextBox 3">
              <a:extLst>
                <a:ext uri="{FF2B5EF4-FFF2-40B4-BE49-F238E27FC236}">
                  <a16:creationId xmlns:a16="http://schemas.microsoft.com/office/drawing/2014/main" id="{527F0310-885E-387E-4061-C1C5FD5188D4}"/>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5" name="Picture 4">
              <a:extLst>
                <a:ext uri="{FF2B5EF4-FFF2-40B4-BE49-F238E27FC236}">
                  <a16:creationId xmlns:a16="http://schemas.microsoft.com/office/drawing/2014/main" id="{8C4F5484-BD8A-5F3B-8B40-C0E4BBC560E7}"/>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195417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Freeform 73">
            <a:extLst>
              <a:ext uri="{FF2B5EF4-FFF2-40B4-BE49-F238E27FC236}">
                <a16:creationId xmlns:a16="http://schemas.microsoft.com/office/drawing/2014/main" id="{D626F0E7-A2F6-CA48-1D28-7BF189BAC04D}"/>
              </a:ext>
            </a:extLst>
          </p:cNvPr>
          <p:cNvSpPr>
            <a:spLocks/>
          </p:cNvSpPr>
          <p:nvPr userDrawn="1"/>
        </p:nvSpPr>
        <p:spPr bwMode="auto">
          <a:xfrm>
            <a:off x="605120"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3">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Rectangle 74">
            <a:extLst>
              <a:ext uri="{FF2B5EF4-FFF2-40B4-BE49-F238E27FC236}">
                <a16:creationId xmlns:a16="http://schemas.microsoft.com/office/drawing/2014/main" id="{636D4B91-7A38-6567-7E2B-A6DA27EE2820}"/>
              </a:ext>
            </a:extLst>
          </p:cNvPr>
          <p:cNvSpPr>
            <a:spLocks noChangeArrowheads="1"/>
          </p:cNvSpPr>
          <p:nvPr userDrawn="1"/>
        </p:nvSpPr>
        <p:spPr bwMode="auto">
          <a:xfrm>
            <a:off x="605121" y="3429000"/>
            <a:ext cx="164592" cy="18288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4AEB083A-D74E-C541-8A51-2BBC8FD08D17}"/>
              </a:ext>
            </a:extLst>
          </p:cNvPr>
          <p:cNvCxnSpPr>
            <a:cxnSpLocks/>
          </p:cNvCxnSpPr>
          <p:nvPr userDrawn="1"/>
        </p:nvCxnSpPr>
        <p:spPr>
          <a:xfrm>
            <a:off x="1959980" y="2685495"/>
            <a:ext cx="82720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reeform 73">
            <a:extLst>
              <a:ext uri="{FF2B5EF4-FFF2-40B4-BE49-F238E27FC236}">
                <a16:creationId xmlns:a16="http://schemas.microsoft.com/office/drawing/2014/main" id="{1A70208C-F1F1-C27C-93DD-6B24941138F4}"/>
              </a:ext>
            </a:extLst>
          </p:cNvPr>
          <p:cNvSpPr>
            <a:spLocks/>
          </p:cNvSpPr>
          <p:nvPr userDrawn="1"/>
        </p:nvSpPr>
        <p:spPr bwMode="auto">
          <a:xfrm>
            <a:off x="4386572"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Rectangle 74">
            <a:extLst>
              <a:ext uri="{FF2B5EF4-FFF2-40B4-BE49-F238E27FC236}">
                <a16:creationId xmlns:a16="http://schemas.microsoft.com/office/drawing/2014/main" id="{DFDBC35F-9F13-1D18-ECB5-2CEF9FFEA125}"/>
              </a:ext>
            </a:extLst>
          </p:cNvPr>
          <p:cNvSpPr>
            <a:spLocks noChangeArrowheads="1"/>
          </p:cNvSpPr>
          <p:nvPr userDrawn="1"/>
        </p:nvSpPr>
        <p:spPr bwMode="auto">
          <a:xfrm>
            <a:off x="4386573" y="3429000"/>
            <a:ext cx="164592" cy="18288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Freeform 73">
            <a:extLst>
              <a:ext uri="{FF2B5EF4-FFF2-40B4-BE49-F238E27FC236}">
                <a16:creationId xmlns:a16="http://schemas.microsoft.com/office/drawing/2014/main" id="{CAFBC09A-768E-3CF9-5C13-1CCED869C641}"/>
              </a:ext>
            </a:extLst>
          </p:cNvPr>
          <p:cNvSpPr>
            <a:spLocks/>
          </p:cNvSpPr>
          <p:nvPr userDrawn="1"/>
        </p:nvSpPr>
        <p:spPr bwMode="auto">
          <a:xfrm>
            <a:off x="8165196"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8" name="Rectangle 74">
            <a:extLst>
              <a:ext uri="{FF2B5EF4-FFF2-40B4-BE49-F238E27FC236}">
                <a16:creationId xmlns:a16="http://schemas.microsoft.com/office/drawing/2014/main" id="{A7341C41-0791-073B-3003-A392C7DCBBDC}"/>
              </a:ext>
            </a:extLst>
          </p:cNvPr>
          <p:cNvSpPr>
            <a:spLocks noChangeArrowheads="1"/>
          </p:cNvSpPr>
          <p:nvPr userDrawn="1"/>
        </p:nvSpPr>
        <p:spPr bwMode="auto">
          <a:xfrm>
            <a:off x="8165197" y="3429000"/>
            <a:ext cx="164592" cy="18288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4F7ED259-A5E6-875B-BBB4-88A142BCBBFA}"/>
              </a:ext>
            </a:extLst>
          </p:cNvPr>
          <p:cNvSpPr>
            <a:spLocks noGrp="1"/>
          </p:cNvSpPr>
          <p:nvPr userDrawn="1">
            <p:ph type="body" sz="quarter" idx="10" hasCustomPrompt="1"/>
          </p:nvPr>
        </p:nvSpPr>
        <p:spPr>
          <a:xfrm>
            <a:off x="605057" y="510640"/>
            <a:ext cx="10978931" cy="2090054"/>
          </a:xfrm>
        </p:spPr>
        <p:txBody>
          <a:bodyPr anchor="b" anchorCtr="0">
            <a:normAutofit/>
          </a:bodyPr>
          <a:lstStyle>
            <a:lvl1pPr marL="0" indent="0" algn="ctr">
              <a:buNone/>
              <a:defRPr sz="6000" b="1" i="0">
                <a:solidFill>
                  <a:schemeClr val="accent3"/>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sp>
        <p:nvSpPr>
          <p:cNvPr id="26" name="Text Placeholder 24">
            <a:extLst>
              <a:ext uri="{FF2B5EF4-FFF2-40B4-BE49-F238E27FC236}">
                <a16:creationId xmlns:a16="http://schemas.microsoft.com/office/drawing/2014/main" id="{5A718E9E-E620-FDE1-4569-3D338BAB4B8D}"/>
              </a:ext>
            </a:extLst>
          </p:cNvPr>
          <p:cNvSpPr>
            <a:spLocks noGrp="1"/>
          </p:cNvSpPr>
          <p:nvPr userDrawn="1">
            <p:ph type="body" sz="quarter" idx="11"/>
          </p:nvPr>
        </p:nvSpPr>
        <p:spPr>
          <a:xfrm>
            <a:off x="1090686"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7" name="Text Placeholder 24">
            <a:extLst>
              <a:ext uri="{FF2B5EF4-FFF2-40B4-BE49-F238E27FC236}">
                <a16:creationId xmlns:a16="http://schemas.microsoft.com/office/drawing/2014/main" id="{2E681153-1F16-CBF0-C388-F8E2E929CADD}"/>
              </a:ext>
            </a:extLst>
          </p:cNvPr>
          <p:cNvSpPr>
            <a:spLocks noGrp="1"/>
          </p:cNvSpPr>
          <p:nvPr userDrawn="1">
            <p:ph type="body" sz="quarter" idx="12"/>
          </p:nvPr>
        </p:nvSpPr>
        <p:spPr>
          <a:xfrm>
            <a:off x="4855024"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8" name="Text Placeholder 24">
            <a:extLst>
              <a:ext uri="{FF2B5EF4-FFF2-40B4-BE49-F238E27FC236}">
                <a16:creationId xmlns:a16="http://schemas.microsoft.com/office/drawing/2014/main" id="{243EE771-DA5D-BB2E-19ED-D18DE825C82E}"/>
              </a:ext>
            </a:extLst>
          </p:cNvPr>
          <p:cNvSpPr>
            <a:spLocks noGrp="1"/>
          </p:cNvSpPr>
          <p:nvPr>
            <p:ph type="body" sz="quarter" idx="13"/>
          </p:nvPr>
        </p:nvSpPr>
        <p:spPr>
          <a:xfrm>
            <a:off x="8650698"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grpSp>
        <p:nvGrpSpPr>
          <p:cNvPr id="29" name="Group 28">
            <a:extLst>
              <a:ext uri="{FF2B5EF4-FFF2-40B4-BE49-F238E27FC236}">
                <a16:creationId xmlns:a16="http://schemas.microsoft.com/office/drawing/2014/main" id="{BB62041F-4A11-6686-3A1B-72DCEA54AC5C}"/>
              </a:ext>
            </a:extLst>
          </p:cNvPr>
          <p:cNvGrpSpPr/>
          <p:nvPr userDrawn="1"/>
        </p:nvGrpSpPr>
        <p:grpSpPr>
          <a:xfrm>
            <a:off x="-1" y="0"/>
            <a:ext cx="12192001" cy="192024"/>
            <a:chOff x="-1" y="0"/>
            <a:chExt cx="12192001" cy="192024"/>
          </a:xfrm>
        </p:grpSpPr>
        <p:sp>
          <p:nvSpPr>
            <p:cNvPr id="30" name="Rectangle 29">
              <a:extLst>
                <a:ext uri="{FF2B5EF4-FFF2-40B4-BE49-F238E27FC236}">
                  <a16:creationId xmlns:a16="http://schemas.microsoft.com/office/drawing/2014/main" id="{DB9EE49F-4953-CA25-23A2-2D1A91F2E2C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076013EA-0960-BDFE-31CB-2E2987572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116BFD13-FE4B-A87F-74C9-84C91AD1B1D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 name="Group 1">
            <a:extLst>
              <a:ext uri="{FF2B5EF4-FFF2-40B4-BE49-F238E27FC236}">
                <a16:creationId xmlns:a16="http://schemas.microsoft.com/office/drawing/2014/main" id="{29C59735-54F9-2186-9DA9-0268E72C6A48}"/>
              </a:ext>
            </a:extLst>
          </p:cNvPr>
          <p:cNvGrpSpPr/>
          <p:nvPr userDrawn="1"/>
        </p:nvGrpSpPr>
        <p:grpSpPr>
          <a:xfrm>
            <a:off x="308443" y="6129731"/>
            <a:ext cx="11499736" cy="501455"/>
            <a:chOff x="308443" y="6129731"/>
            <a:chExt cx="11499736" cy="501455"/>
          </a:xfrm>
        </p:grpSpPr>
        <p:sp>
          <p:nvSpPr>
            <p:cNvPr id="3" name="TextBox 2">
              <a:extLst>
                <a:ext uri="{FF2B5EF4-FFF2-40B4-BE49-F238E27FC236}">
                  <a16:creationId xmlns:a16="http://schemas.microsoft.com/office/drawing/2014/main" id="{E8333291-380E-ACC2-52D4-4F025D5A2D7A}"/>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4" name="Picture 3">
              <a:extLst>
                <a:ext uri="{FF2B5EF4-FFF2-40B4-BE49-F238E27FC236}">
                  <a16:creationId xmlns:a16="http://schemas.microsoft.com/office/drawing/2014/main" id="{C55A13A6-E1D5-5449-BDDD-84729569A0EE}"/>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57447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 name="Group 1">
            <a:extLst>
              <a:ext uri="{FF2B5EF4-FFF2-40B4-BE49-F238E27FC236}">
                <a16:creationId xmlns:a16="http://schemas.microsoft.com/office/drawing/2014/main" id="{111AD7EB-3558-4DA3-DA93-150FFEA1CB99}"/>
              </a:ext>
            </a:extLst>
          </p:cNvPr>
          <p:cNvGrpSpPr/>
          <p:nvPr userDrawn="1"/>
        </p:nvGrpSpPr>
        <p:grpSpPr>
          <a:xfrm>
            <a:off x="308443" y="6129731"/>
            <a:ext cx="11499736" cy="501455"/>
            <a:chOff x="308443" y="6129731"/>
            <a:chExt cx="11499736" cy="501455"/>
          </a:xfrm>
        </p:grpSpPr>
        <p:sp>
          <p:nvSpPr>
            <p:cNvPr id="3" name="TextBox 2">
              <a:extLst>
                <a:ext uri="{FF2B5EF4-FFF2-40B4-BE49-F238E27FC236}">
                  <a16:creationId xmlns:a16="http://schemas.microsoft.com/office/drawing/2014/main" id="{D11EF37E-CE0B-C172-BB72-CEBA0D0F64E1}"/>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4" name="Picture 3">
              <a:extLst>
                <a:ext uri="{FF2B5EF4-FFF2-40B4-BE49-F238E27FC236}">
                  <a16:creationId xmlns:a16="http://schemas.microsoft.com/office/drawing/2014/main" id="{B6DCEB5D-A8F3-8291-22FE-38F06B1FE841}"/>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742834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Picture Placeholder 10">
            <a:extLst>
              <a:ext uri="{FF2B5EF4-FFF2-40B4-BE49-F238E27FC236}">
                <a16:creationId xmlns:a16="http://schemas.microsoft.com/office/drawing/2014/main" id="{0FDB1CFC-4530-0C78-C439-12873A379416}"/>
              </a:ext>
            </a:extLst>
          </p:cNvPr>
          <p:cNvSpPr>
            <a:spLocks noGrp="1"/>
          </p:cNvSpPr>
          <p:nvPr>
            <p:ph type="pic" sz="quarter" idx="13"/>
          </p:nvPr>
        </p:nvSpPr>
        <p:spPr>
          <a:xfrm>
            <a:off x="9223274" y="4103352"/>
            <a:ext cx="2560320" cy="1828800"/>
          </a:xfrm>
        </p:spPr>
        <p:txBody>
          <a:bodyPr>
            <a:normAutofit/>
          </a:bodyPr>
          <a:lstStyle>
            <a:lvl1pPr algn="ctr">
              <a:defRPr sz="2800"/>
            </a:lvl1pPr>
          </a:lstStyle>
          <a:p>
            <a:endParaRPr lang="en-US" dirty="0"/>
          </a:p>
        </p:txBody>
      </p:sp>
      <p:sp>
        <p:nvSpPr>
          <p:cNvPr id="3" name="Picture Placeholder 10">
            <a:extLst>
              <a:ext uri="{FF2B5EF4-FFF2-40B4-BE49-F238E27FC236}">
                <a16:creationId xmlns:a16="http://schemas.microsoft.com/office/drawing/2014/main" id="{5D295CD6-07A4-A984-43DB-14C92630A57E}"/>
              </a:ext>
            </a:extLst>
          </p:cNvPr>
          <p:cNvSpPr>
            <a:spLocks noGrp="1"/>
          </p:cNvSpPr>
          <p:nvPr>
            <p:ph type="pic" sz="quarter" idx="12"/>
          </p:nvPr>
        </p:nvSpPr>
        <p:spPr>
          <a:xfrm>
            <a:off x="9223274" y="655881"/>
            <a:ext cx="2560320" cy="3291840"/>
          </a:xfrm>
        </p:spPr>
        <p:txBody>
          <a:bodyPr>
            <a:normAutofit/>
          </a:bodyPr>
          <a:lstStyle>
            <a:lvl1pPr algn="ctr">
              <a:defRPr sz="2800"/>
            </a:lvl1pPr>
          </a:lstStyle>
          <a:p>
            <a:endParaRPr lang="en-US" dirty="0"/>
          </a:p>
        </p:txBody>
      </p:sp>
      <p:sp>
        <p:nvSpPr>
          <p:cNvPr id="4" name="Picture Placeholder 10">
            <a:extLst>
              <a:ext uri="{FF2B5EF4-FFF2-40B4-BE49-F238E27FC236}">
                <a16:creationId xmlns:a16="http://schemas.microsoft.com/office/drawing/2014/main" id="{8E15E8D3-290E-24E3-747E-2746E9FCECD2}"/>
              </a:ext>
            </a:extLst>
          </p:cNvPr>
          <p:cNvSpPr>
            <a:spLocks noGrp="1"/>
          </p:cNvSpPr>
          <p:nvPr>
            <p:ph type="pic" sz="quarter" idx="11"/>
          </p:nvPr>
        </p:nvSpPr>
        <p:spPr>
          <a:xfrm>
            <a:off x="6510488" y="2640312"/>
            <a:ext cx="2560320" cy="3291840"/>
          </a:xfrm>
        </p:spPr>
        <p:txBody>
          <a:bodyPr>
            <a:normAutofit/>
          </a:bodyPr>
          <a:lstStyle>
            <a:lvl1pPr algn="ctr">
              <a:defRPr sz="2800"/>
            </a:lvl1pPr>
          </a:lstStyle>
          <a:p>
            <a:endParaRPr lang="en-US" dirty="0"/>
          </a:p>
        </p:txBody>
      </p:sp>
      <p:sp>
        <p:nvSpPr>
          <p:cNvPr id="12" name="Picture Placeholder 10">
            <a:extLst>
              <a:ext uri="{FF2B5EF4-FFF2-40B4-BE49-F238E27FC236}">
                <a16:creationId xmlns:a16="http://schemas.microsoft.com/office/drawing/2014/main" id="{E1DEE041-8560-8B29-30F1-4B15C3BFFD74}"/>
              </a:ext>
            </a:extLst>
          </p:cNvPr>
          <p:cNvSpPr>
            <a:spLocks noGrp="1"/>
          </p:cNvSpPr>
          <p:nvPr>
            <p:ph type="pic" sz="quarter" idx="10"/>
          </p:nvPr>
        </p:nvSpPr>
        <p:spPr>
          <a:xfrm>
            <a:off x="6510488" y="655880"/>
            <a:ext cx="2560320" cy="1828800"/>
          </a:xfrm>
        </p:spPr>
        <p:txBody>
          <a:bodyPr>
            <a:normAutofit/>
          </a:bodyPr>
          <a:lstStyle>
            <a:lvl1pPr algn="ctr">
              <a:defRPr sz="2800"/>
            </a:lvl1pPr>
          </a:lstStyle>
          <a:p>
            <a:endParaRPr lang="en-US" dirty="0"/>
          </a:p>
        </p:txBody>
      </p:sp>
      <p:grpSp>
        <p:nvGrpSpPr>
          <p:cNvPr id="14" name="Group 13">
            <a:extLst>
              <a:ext uri="{FF2B5EF4-FFF2-40B4-BE49-F238E27FC236}">
                <a16:creationId xmlns:a16="http://schemas.microsoft.com/office/drawing/2014/main" id="{391628BC-9B8A-2950-390D-F422B557CDCF}"/>
              </a:ext>
            </a:extLst>
          </p:cNvPr>
          <p:cNvGrpSpPr/>
          <p:nvPr userDrawn="1"/>
        </p:nvGrpSpPr>
        <p:grpSpPr>
          <a:xfrm>
            <a:off x="308443" y="6129731"/>
            <a:ext cx="11499736" cy="501455"/>
            <a:chOff x="308443" y="6129731"/>
            <a:chExt cx="11499736" cy="501455"/>
          </a:xfrm>
        </p:grpSpPr>
        <p:sp>
          <p:nvSpPr>
            <p:cNvPr id="15" name="TextBox 14">
              <a:extLst>
                <a:ext uri="{FF2B5EF4-FFF2-40B4-BE49-F238E27FC236}">
                  <a16:creationId xmlns:a16="http://schemas.microsoft.com/office/drawing/2014/main" id="{E5018EA5-DC6F-2C1C-E1A8-2A98FA5233A8}"/>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6" name="Picture 15">
              <a:extLst>
                <a:ext uri="{FF2B5EF4-FFF2-40B4-BE49-F238E27FC236}">
                  <a16:creationId xmlns:a16="http://schemas.microsoft.com/office/drawing/2014/main" id="{AB70B46B-C6D4-1852-C9F5-EFA9DF5193DE}"/>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949928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19B79EC-68AF-2C2A-D7FE-2D2030BAA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 15">
            <a:extLst>
              <a:ext uri="{FF2B5EF4-FFF2-40B4-BE49-F238E27FC236}">
                <a16:creationId xmlns:a16="http://schemas.microsoft.com/office/drawing/2014/main" id="{EE5C19CA-C67D-68E5-B186-33E344908B7C}"/>
              </a:ext>
            </a:extLst>
          </p:cNvPr>
          <p:cNvGrpSpPr/>
          <p:nvPr userDrawn="1"/>
        </p:nvGrpSpPr>
        <p:grpSpPr>
          <a:xfrm>
            <a:off x="308443" y="6129731"/>
            <a:ext cx="11499736" cy="501455"/>
            <a:chOff x="308443" y="6129731"/>
            <a:chExt cx="11499736" cy="501455"/>
          </a:xfrm>
        </p:grpSpPr>
        <p:sp>
          <p:nvSpPr>
            <p:cNvPr id="17" name="TextBox 16">
              <a:extLst>
                <a:ext uri="{FF2B5EF4-FFF2-40B4-BE49-F238E27FC236}">
                  <a16:creationId xmlns:a16="http://schemas.microsoft.com/office/drawing/2014/main" id="{8F2E2580-F8E0-A581-36B3-D9C886F6B684}"/>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4466A82C-0113-EF65-33AD-C4CA66A9D0F9}"/>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32276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EBF65F9-DB59-A1F1-E0CF-62D95AE47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26396F0-8391-A776-F0D4-28DE366D8FDE}"/>
              </a:ext>
            </a:extLst>
          </p:cNvPr>
          <p:cNvGrpSpPr/>
          <p:nvPr userDrawn="1"/>
        </p:nvGrpSpPr>
        <p:grpSpPr>
          <a:xfrm>
            <a:off x="308443" y="6129731"/>
            <a:ext cx="11499736" cy="501455"/>
            <a:chOff x="308443" y="6129731"/>
            <a:chExt cx="11499736" cy="501455"/>
          </a:xfrm>
        </p:grpSpPr>
        <p:sp>
          <p:nvSpPr>
            <p:cNvPr id="17" name="TextBox 16">
              <a:extLst>
                <a:ext uri="{FF2B5EF4-FFF2-40B4-BE49-F238E27FC236}">
                  <a16:creationId xmlns:a16="http://schemas.microsoft.com/office/drawing/2014/main" id="{487517B4-830E-D165-457B-1DF204A5483A}"/>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62D9B629-CBB6-07BC-F074-246273BA0A83}"/>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54380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Opening Slide w/da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1561064"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1A27BD23-E23F-0B8D-8728-D6C7BF3B60C5}"/>
              </a:ext>
            </a:extLst>
          </p:cNvPr>
          <p:cNvSpPr/>
          <p:nvPr userDrawn="1"/>
        </p:nvSpPr>
        <p:spPr>
          <a:xfrm>
            <a:off x="11556581" y="4956048"/>
            <a:ext cx="630936" cy="1901952"/>
          </a:xfrm>
          <a:prstGeom prst="rect">
            <a:avLst/>
          </a:prstGeom>
          <a:solidFill>
            <a:schemeClr val="accent1">
              <a:alpha val="90000"/>
            </a:schemeClr>
          </a:solidFill>
          <a:ln>
            <a:noFill/>
          </a:ln>
          <a:effectLst>
            <a:innerShdw blurRad="63500" dist="50800" dir="108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F5CD2A39-9B69-2845-A249-97067AA54A5A}"/>
              </a:ext>
            </a:extLst>
          </p:cNvPr>
          <p:cNvSpPr txBox="1"/>
          <p:nvPr userDrawn="1"/>
        </p:nvSpPr>
        <p:spPr>
          <a:xfrm>
            <a:off x="11633811" y="5226781"/>
            <a:ext cx="451983" cy="1306696"/>
          </a:xfrm>
          <a:prstGeom prst="rect">
            <a:avLst/>
          </a:prstGeom>
          <a:noFill/>
        </p:spPr>
        <p:txBody>
          <a:bodyPr vert="wordArtVert" wrap="square" bIns="45720" rtlCol="0">
            <a:spAutoFit/>
          </a:bodyPr>
          <a:lstStyle/>
          <a:p>
            <a:pPr algn="ctr"/>
            <a:r>
              <a:rPr lang="en-US" sz="1600" b="1" i="0" dirty="0">
                <a:solidFill>
                  <a:schemeClr val="bg1"/>
                </a:solidFill>
                <a:latin typeface="Arial" panose="020B0604020202020204" pitchFamily="34" charset="0"/>
                <a:cs typeface="Arial" panose="020B0604020202020204" pitchFamily="34" charset="0"/>
              </a:rPr>
              <a:t>2024</a:t>
            </a: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19" y="5202936"/>
            <a:ext cx="10814227"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61932"/>
            <a:ext cx="10814226"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4" name="Title 1">
            <a:extLst>
              <a:ext uri="{FF2B5EF4-FFF2-40B4-BE49-F238E27FC236}">
                <a16:creationId xmlns:a16="http://schemas.microsoft.com/office/drawing/2014/main" id="{29C894FB-AC00-033C-C233-7C40C8AA44F7}"/>
              </a:ext>
            </a:extLst>
          </p:cNvPr>
          <p:cNvSpPr txBox="1">
            <a:spLocks/>
          </p:cNvSpPr>
          <p:nvPr userDrawn="1"/>
        </p:nvSpPr>
        <p:spPr>
          <a:xfrm>
            <a:off x="274320"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5" name="Picture 4" descr="A black and white logo&#10;&#10;Description automatically generated">
            <a:extLst>
              <a:ext uri="{FF2B5EF4-FFF2-40B4-BE49-F238E27FC236}">
                <a16:creationId xmlns:a16="http://schemas.microsoft.com/office/drawing/2014/main" id="{E06AD77E-7677-70DD-9229-C875AAE7A826}"/>
              </a:ext>
            </a:extLst>
          </p:cNvPr>
          <p:cNvPicPr>
            <a:picLocks noChangeAspect="1"/>
          </p:cNvPicPr>
          <p:nvPr userDrawn="1"/>
        </p:nvPicPr>
        <p:blipFill>
          <a:blip r:embed="rId2"/>
          <a:stretch>
            <a:fillRect/>
          </a:stretch>
        </p:blipFill>
        <p:spPr>
          <a:xfrm>
            <a:off x="8657157" y="6024630"/>
            <a:ext cx="2504136" cy="552259"/>
          </a:xfrm>
          <a:prstGeom prst="rect">
            <a:avLst/>
          </a:prstGeom>
        </p:spPr>
      </p:pic>
    </p:spTree>
    <p:extLst>
      <p:ext uri="{BB962C8B-B14F-4D97-AF65-F5344CB8AC3E}">
        <p14:creationId xmlns:p14="http://schemas.microsoft.com/office/powerpoint/2010/main" val="247658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52FC3D-6EB3-C412-7F16-DC8AB13C13F3}"/>
              </a:ext>
            </a:extLst>
          </p:cNvPr>
          <p:cNvSpPr>
            <a:spLocks noGrp="1"/>
          </p:cNvSpPr>
          <p:nvPr>
            <p:ph type="title"/>
          </p:nvPr>
        </p:nvSpPr>
        <p:spPr>
          <a:xfrm>
            <a:off x="838200" y="420624"/>
            <a:ext cx="10515600" cy="590931"/>
          </a:xfrm>
        </p:spPr>
        <p:txBody>
          <a:bodyPr>
            <a:spAutoFit/>
          </a:bodyPr>
          <a:lstStyle>
            <a:lvl1pPr>
              <a:defRPr sz="3600" b="0"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489EC6E-F424-B40B-4D6A-79C05AF9DE5E}"/>
              </a:ext>
            </a:extLst>
          </p:cNvPr>
          <p:cNvSpPr>
            <a:spLocks noGrp="1"/>
          </p:cNvSpPr>
          <p:nvPr>
            <p:ph idx="1"/>
          </p:nvPr>
        </p:nvSpPr>
        <p:spPr>
          <a:xfrm>
            <a:off x="838200" y="1371600"/>
            <a:ext cx="10515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BAD56E5-0423-8A65-325B-1DC0ADEB5CA2}"/>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34C823A6-65B9-91B4-DF8F-32C1ACD305BD}"/>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341CDC6-6CBF-1CAC-FF6F-389DCCD23F82}"/>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108EDAA5-77AC-8673-1BB1-0C70AD334ECF}"/>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F32883F3-1D31-8646-6DDA-C3778C640F90}"/>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D786354-BB41-8D19-BAF8-320B95148CA0}"/>
              </a:ext>
            </a:extLst>
          </p:cNvPr>
          <p:cNvGrpSpPr/>
          <p:nvPr userDrawn="1"/>
        </p:nvGrpSpPr>
        <p:grpSpPr>
          <a:xfrm>
            <a:off x="308443" y="6129731"/>
            <a:ext cx="11499736" cy="501455"/>
            <a:chOff x="308443" y="6129731"/>
            <a:chExt cx="11499736" cy="501455"/>
          </a:xfrm>
        </p:grpSpPr>
        <p:sp>
          <p:nvSpPr>
            <p:cNvPr id="3" name="TextBox 2">
              <a:extLst>
                <a:ext uri="{FF2B5EF4-FFF2-40B4-BE49-F238E27FC236}">
                  <a16:creationId xmlns:a16="http://schemas.microsoft.com/office/drawing/2014/main" id="{B6C76342-0DDD-C135-BC0A-50787DE41D26}"/>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7" name="Picture 16">
              <a:extLst>
                <a:ext uri="{FF2B5EF4-FFF2-40B4-BE49-F238E27FC236}">
                  <a16:creationId xmlns:a16="http://schemas.microsoft.com/office/drawing/2014/main" id="{5FF3A83D-B9BC-7BEE-6777-1A7D012E5D13}"/>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02983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5A397A-1AFD-09C6-24D6-4AB44F1704A1}"/>
              </a:ext>
            </a:extLst>
          </p:cNvPr>
          <p:cNvSpPr>
            <a:spLocks noGrp="1"/>
          </p:cNvSpPr>
          <p:nvPr>
            <p:ph type="title" hasCustomPrompt="1"/>
          </p:nvPr>
        </p:nvSpPr>
        <p:spPr>
          <a:xfrm>
            <a:off x="838200" y="420624"/>
            <a:ext cx="10515600" cy="1089529"/>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7" name="Content Placeholder 2">
            <a:extLst>
              <a:ext uri="{FF2B5EF4-FFF2-40B4-BE49-F238E27FC236}">
                <a16:creationId xmlns:a16="http://schemas.microsoft.com/office/drawing/2014/main" id="{153C25E3-C036-5391-E78E-1C4A8C75371C}"/>
              </a:ext>
            </a:extLst>
          </p:cNvPr>
          <p:cNvSpPr>
            <a:spLocks noGrp="1"/>
          </p:cNvSpPr>
          <p:nvPr>
            <p:ph idx="1"/>
          </p:nvPr>
        </p:nvSpPr>
        <p:spPr>
          <a:xfrm>
            <a:off x="838200" y="1922705"/>
            <a:ext cx="10515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07FDB40-74BD-3828-8754-07FB66652969}"/>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EA7FAD68-4C6A-F023-B736-C0E0D2FAE238}"/>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E4FB7B1-CAB5-4F7C-0864-E0A55407ADC8}"/>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88BC888C-4627-F752-AC57-7BA46CAA356C}"/>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D7BE796F-CF5F-7E3A-19B1-406F2CF5A50E}"/>
              </a:ext>
            </a:extLst>
          </p:cNvPr>
          <p:cNvCxnSpPr/>
          <p:nvPr userDrawn="1"/>
        </p:nvCxnSpPr>
        <p:spPr>
          <a:xfrm>
            <a:off x="838200" y="150070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2C9C76-064D-229C-9C83-6CD758B49E7C}"/>
              </a:ext>
            </a:extLst>
          </p:cNvPr>
          <p:cNvGrpSpPr/>
          <p:nvPr userDrawn="1"/>
        </p:nvGrpSpPr>
        <p:grpSpPr>
          <a:xfrm>
            <a:off x="308443" y="6129731"/>
            <a:ext cx="11499736" cy="501455"/>
            <a:chOff x="308443" y="6129731"/>
            <a:chExt cx="11499736" cy="501455"/>
          </a:xfrm>
        </p:grpSpPr>
        <p:sp>
          <p:nvSpPr>
            <p:cNvPr id="16" name="TextBox 15">
              <a:extLst>
                <a:ext uri="{FF2B5EF4-FFF2-40B4-BE49-F238E27FC236}">
                  <a16:creationId xmlns:a16="http://schemas.microsoft.com/office/drawing/2014/main" id="{A3A8F6AB-FBD4-E979-0973-24220D305D01}"/>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7" name="Picture 16">
              <a:extLst>
                <a:ext uri="{FF2B5EF4-FFF2-40B4-BE49-F238E27FC236}">
                  <a16:creationId xmlns:a16="http://schemas.microsoft.com/office/drawing/2014/main" id="{3A16F9C3-3228-E602-90A0-631BBF6E1A6B}"/>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156324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sp>
        <p:nvSpPr>
          <p:cNvPr id="7" name="Title 1">
            <a:extLst>
              <a:ext uri="{FF2B5EF4-FFF2-40B4-BE49-F238E27FC236}">
                <a16:creationId xmlns:a16="http://schemas.microsoft.com/office/drawing/2014/main" id="{DF5E2697-90BD-714A-A129-AA7421186686}"/>
              </a:ext>
            </a:extLst>
          </p:cNvPr>
          <p:cNvSpPr>
            <a:spLocks noGrp="1"/>
          </p:cNvSpPr>
          <p:nvPr>
            <p:ph type="title"/>
          </p:nvPr>
        </p:nvSpPr>
        <p:spPr>
          <a:xfrm>
            <a:off x="3808070" y="448860"/>
            <a:ext cx="7545729" cy="535531"/>
          </a:xfrm>
        </p:spPr>
        <p:txBody>
          <a:bodyPr wrap="square">
            <a:spAutoFit/>
          </a:bodyPr>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F4FD8EA9-6D48-69F5-8E42-0AACA9ED586F}"/>
              </a:ext>
            </a:extLst>
          </p:cNvPr>
          <p:cNvSpPr>
            <a:spLocks noGrp="1"/>
          </p:cNvSpPr>
          <p:nvPr>
            <p:ph idx="1"/>
          </p:nvPr>
        </p:nvSpPr>
        <p:spPr>
          <a:xfrm>
            <a:off x="3808068"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034324CC-616A-6EB8-6C32-661C7894CEEE}"/>
              </a:ext>
            </a:extLst>
          </p:cNvPr>
          <p:cNvCxnSpPr>
            <a:cxnSpLocks/>
          </p:cNvCxnSpPr>
          <p:nvPr userDrawn="1"/>
        </p:nvCxnSpPr>
        <p:spPr>
          <a:xfrm>
            <a:off x="380807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961535-C5DC-D92C-CF07-05107E6F73B4}"/>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5619B8D7-6DCC-F24C-645F-2D13862E68FA}"/>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9816BE0C-A0FD-0D11-4C2E-28D658BE7FE6}"/>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4A1E7628-A58F-8A4A-CA89-4FEB7105B8EC}"/>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9" name="Group 18">
            <a:extLst>
              <a:ext uri="{FF2B5EF4-FFF2-40B4-BE49-F238E27FC236}">
                <a16:creationId xmlns:a16="http://schemas.microsoft.com/office/drawing/2014/main" id="{41E419A6-2E05-1C1D-D80A-FFAE35E53EC6}"/>
              </a:ext>
            </a:extLst>
          </p:cNvPr>
          <p:cNvGrpSpPr/>
          <p:nvPr userDrawn="1"/>
        </p:nvGrpSpPr>
        <p:grpSpPr>
          <a:xfrm>
            <a:off x="3456757" y="6129731"/>
            <a:ext cx="8351422" cy="501455"/>
            <a:chOff x="3456757" y="6129731"/>
            <a:chExt cx="8351422" cy="501455"/>
          </a:xfrm>
        </p:grpSpPr>
        <p:sp>
          <p:nvSpPr>
            <p:cNvPr id="3" name="TextBox 2">
              <a:extLst>
                <a:ext uri="{FF2B5EF4-FFF2-40B4-BE49-F238E27FC236}">
                  <a16:creationId xmlns:a16="http://schemas.microsoft.com/office/drawing/2014/main" id="{34F0AD91-D454-DBDF-1F29-F775FA299CD2}"/>
                </a:ext>
              </a:extLst>
            </p:cNvPr>
            <p:cNvSpPr txBox="1"/>
            <p:nvPr userDrawn="1"/>
          </p:nvSpPr>
          <p:spPr>
            <a:xfrm>
              <a:off x="3456757"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6CA3F8CA-B0E4-E0F8-32D8-EA74A889D58F}"/>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9964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sp>
        <p:nvSpPr>
          <p:cNvPr id="2" name="Title 1">
            <a:extLst>
              <a:ext uri="{FF2B5EF4-FFF2-40B4-BE49-F238E27FC236}">
                <a16:creationId xmlns:a16="http://schemas.microsoft.com/office/drawing/2014/main" id="{3003AC4F-C11E-0B9D-9AE2-28E70F7FB139}"/>
              </a:ext>
            </a:extLst>
          </p:cNvPr>
          <p:cNvSpPr>
            <a:spLocks noGrp="1"/>
          </p:cNvSpPr>
          <p:nvPr>
            <p:ph type="title" hasCustomPrompt="1"/>
          </p:nvPr>
        </p:nvSpPr>
        <p:spPr>
          <a:xfrm>
            <a:off x="3808068" y="470548"/>
            <a:ext cx="7545732"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C4F040DA-2BF6-CA78-210D-EE352A08A024}"/>
              </a:ext>
            </a:extLst>
          </p:cNvPr>
          <p:cNvSpPr>
            <a:spLocks noGrp="1"/>
          </p:cNvSpPr>
          <p:nvPr>
            <p:ph idx="11"/>
          </p:nvPr>
        </p:nvSpPr>
        <p:spPr>
          <a:xfrm>
            <a:off x="3808068" y="1958330"/>
            <a:ext cx="7545732"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619922EE-69F2-253B-CBDC-5003C283FE91}"/>
              </a:ext>
            </a:extLst>
          </p:cNvPr>
          <p:cNvCxnSpPr>
            <a:cxnSpLocks/>
          </p:cNvCxnSpPr>
          <p:nvPr userDrawn="1"/>
        </p:nvCxnSpPr>
        <p:spPr>
          <a:xfrm>
            <a:off x="3808068" y="1560077"/>
            <a:ext cx="7545732"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AB936BE-D741-6404-5579-24F44B3B3C85}"/>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1087634F-54F8-2106-1E00-6902C4845122}"/>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3973B918-D7AD-6B3E-3432-BBB9808A910A}"/>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2B0AE5A9-C820-D367-8DBA-2A91FB17F458}"/>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0" name="Group 19">
            <a:extLst>
              <a:ext uri="{FF2B5EF4-FFF2-40B4-BE49-F238E27FC236}">
                <a16:creationId xmlns:a16="http://schemas.microsoft.com/office/drawing/2014/main" id="{9F432B34-9D94-0108-B38E-2C708CC5C3A8}"/>
              </a:ext>
            </a:extLst>
          </p:cNvPr>
          <p:cNvGrpSpPr/>
          <p:nvPr userDrawn="1"/>
        </p:nvGrpSpPr>
        <p:grpSpPr>
          <a:xfrm>
            <a:off x="3456757" y="6129731"/>
            <a:ext cx="8351422" cy="501455"/>
            <a:chOff x="3456757" y="6129731"/>
            <a:chExt cx="8351422" cy="501455"/>
          </a:xfrm>
        </p:grpSpPr>
        <p:sp>
          <p:nvSpPr>
            <p:cNvPr id="21" name="TextBox 20">
              <a:extLst>
                <a:ext uri="{FF2B5EF4-FFF2-40B4-BE49-F238E27FC236}">
                  <a16:creationId xmlns:a16="http://schemas.microsoft.com/office/drawing/2014/main" id="{216D72EE-01C1-657C-D6FE-161AF086C9F5}"/>
                </a:ext>
              </a:extLst>
            </p:cNvPr>
            <p:cNvSpPr txBox="1"/>
            <p:nvPr userDrawn="1"/>
          </p:nvSpPr>
          <p:spPr>
            <a:xfrm>
              <a:off x="3456757"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22" name="Picture 21">
              <a:extLst>
                <a:ext uri="{FF2B5EF4-FFF2-40B4-BE49-F238E27FC236}">
                  <a16:creationId xmlns:a16="http://schemas.microsoft.com/office/drawing/2014/main" id="{98F65699-F5B3-5A4A-2681-13708B1FFAE5}"/>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77664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2" cy="6858000"/>
          </a:xfrm>
        </p:spPr>
        <p:txBody>
          <a:bodyPr/>
          <a:lstStyle/>
          <a:p>
            <a:endParaRPr lang="en-US"/>
          </a:p>
        </p:txBody>
      </p:sp>
      <p:sp>
        <p:nvSpPr>
          <p:cNvPr id="7" name="Title 1">
            <a:extLst>
              <a:ext uri="{FF2B5EF4-FFF2-40B4-BE49-F238E27FC236}">
                <a16:creationId xmlns:a16="http://schemas.microsoft.com/office/drawing/2014/main" id="{3A081445-28E0-3F91-DF2D-633157430F4A}"/>
              </a:ext>
            </a:extLst>
          </p:cNvPr>
          <p:cNvSpPr>
            <a:spLocks noGrp="1"/>
          </p:cNvSpPr>
          <p:nvPr>
            <p:ph type="title"/>
          </p:nvPr>
        </p:nvSpPr>
        <p:spPr>
          <a:xfrm>
            <a:off x="701040" y="455785"/>
            <a:ext cx="7545729" cy="521681"/>
          </a:xfrm>
        </p:spPr>
        <p:txBody>
          <a:bodyPr wrap="square">
            <a:spAutoFit/>
          </a:bodyPr>
          <a:lstStyle>
            <a:lvl1pPr>
              <a:defRPr sz="31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78A599F4-E8E8-8534-78B0-4ACE52169ED1}"/>
              </a:ext>
            </a:extLst>
          </p:cNvPr>
          <p:cNvSpPr>
            <a:spLocks noGrp="1"/>
          </p:cNvSpPr>
          <p:nvPr>
            <p:ph idx="1"/>
          </p:nvPr>
        </p:nvSpPr>
        <p:spPr>
          <a:xfrm>
            <a:off x="701040"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6A525F1-7406-7FF0-2323-64D00B3EA6D0}"/>
              </a:ext>
            </a:extLst>
          </p:cNvPr>
          <p:cNvCxnSpPr>
            <a:cxnSpLocks/>
          </p:cNvCxnSpPr>
          <p:nvPr userDrawn="1"/>
        </p:nvCxnSpPr>
        <p:spPr>
          <a:xfrm>
            <a:off x="70104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87B895D-D325-0598-8A47-B0A8E85D70C7}"/>
              </a:ext>
            </a:extLst>
          </p:cNvPr>
          <p:cNvGrpSpPr/>
          <p:nvPr userDrawn="1"/>
        </p:nvGrpSpPr>
        <p:grpSpPr>
          <a:xfrm>
            <a:off x="11999976" y="12378"/>
            <a:ext cx="192024" cy="6858000"/>
            <a:chOff x="2974694" y="0"/>
            <a:chExt cx="192024" cy="6858000"/>
          </a:xfrm>
        </p:grpSpPr>
        <p:sp>
          <p:nvSpPr>
            <p:cNvPr id="14" name="Rectangle 13">
              <a:extLst>
                <a:ext uri="{FF2B5EF4-FFF2-40B4-BE49-F238E27FC236}">
                  <a16:creationId xmlns:a16="http://schemas.microsoft.com/office/drawing/2014/main" id="{F729FD02-5FF0-2157-2C46-6BCB595349B6}"/>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2813F461-518B-AEC2-7DB4-E1390B337B4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3DC0C60-034D-F299-CCED-15D90D94900D}"/>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3" name="Group 22">
            <a:extLst>
              <a:ext uri="{FF2B5EF4-FFF2-40B4-BE49-F238E27FC236}">
                <a16:creationId xmlns:a16="http://schemas.microsoft.com/office/drawing/2014/main" id="{0D43F571-414B-01E5-C980-524E889FEE11}"/>
              </a:ext>
            </a:extLst>
          </p:cNvPr>
          <p:cNvGrpSpPr/>
          <p:nvPr userDrawn="1"/>
        </p:nvGrpSpPr>
        <p:grpSpPr>
          <a:xfrm>
            <a:off x="298193" y="6129731"/>
            <a:ext cx="8351422" cy="501455"/>
            <a:chOff x="3456757" y="6129731"/>
            <a:chExt cx="8351422" cy="501455"/>
          </a:xfrm>
        </p:grpSpPr>
        <p:sp>
          <p:nvSpPr>
            <p:cNvPr id="24" name="TextBox 23">
              <a:extLst>
                <a:ext uri="{FF2B5EF4-FFF2-40B4-BE49-F238E27FC236}">
                  <a16:creationId xmlns:a16="http://schemas.microsoft.com/office/drawing/2014/main" id="{56BF16D8-A370-2DAE-CB3E-DD48161F7006}"/>
                </a:ext>
              </a:extLst>
            </p:cNvPr>
            <p:cNvSpPr txBox="1"/>
            <p:nvPr userDrawn="1"/>
          </p:nvSpPr>
          <p:spPr>
            <a:xfrm>
              <a:off x="3456757"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25" name="Picture 24">
              <a:extLst>
                <a:ext uri="{FF2B5EF4-FFF2-40B4-BE49-F238E27FC236}">
                  <a16:creationId xmlns:a16="http://schemas.microsoft.com/office/drawing/2014/main" id="{C438A73F-8182-EEB2-DC96-9C6286A63EDC}"/>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159410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4" cy="6858000"/>
          </a:xfrm>
        </p:spPr>
        <p:txBody>
          <a:bodyPr/>
          <a:lstStyle/>
          <a:p>
            <a:endParaRPr lang="en-US"/>
          </a:p>
        </p:txBody>
      </p:sp>
      <p:sp>
        <p:nvSpPr>
          <p:cNvPr id="2" name="Title 1">
            <a:extLst>
              <a:ext uri="{FF2B5EF4-FFF2-40B4-BE49-F238E27FC236}">
                <a16:creationId xmlns:a16="http://schemas.microsoft.com/office/drawing/2014/main" id="{6BCAAC08-F043-EE29-2F99-A6B71F5880C5}"/>
              </a:ext>
            </a:extLst>
          </p:cNvPr>
          <p:cNvSpPr>
            <a:spLocks noGrp="1"/>
          </p:cNvSpPr>
          <p:nvPr>
            <p:ph type="title" hasCustomPrompt="1"/>
          </p:nvPr>
        </p:nvSpPr>
        <p:spPr>
          <a:xfrm>
            <a:off x="838200" y="470548"/>
            <a:ext cx="7408571"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9FAE80A0-2E53-7462-9B46-1C2A529A724D}"/>
              </a:ext>
            </a:extLst>
          </p:cNvPr>
          <p:cNvSpPr>
            <a:spLocks noGrp="1"/>
          </p:cNvSpPr>
          <p:nvPr>
            <p:ph idx="11"/>
          </p:nvPr>
        </p:nvSpPr>
        <p:spPr>
          <a:xfrm>
            <a:off x="838200" y="1958330"/>
            <a:ext cx="740857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10DE8A7A-E60B-B369-C3B3-DE438340B544}"/>
              </a:ext>
            </a:extLst>
          </p:cNvPr>
          <p:cNvCxnSpPr>
            <a:cxnSpLocks/>
          </p:cNvCxnSpPr>
          <p:nvPr userDrawn="1"/>
        </p:nvCxnSpPr>
        <p:spPr>
          <a:xfrm>
            <a:off x="838200" y="1560077"/>
            <a:ext cx="7408571"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2F886ED-3F6C-DB48-AFC5-5FE787198AE8}"/>
              </a:ext>
            </a:extLst>
          </p:cNvPr>
          <p:cNvGrpSpPr/>
          <p:nvPr userDrawn="1"/>
        </p:nvGrpSpPr>
        <p:grpSpPr>
          <a:xfrm>
            <a:off x="11999976" y="12378"/>
            <a:ext cx="192024" cy="6858000"/>
            <a:chOff x="2974694" y="0"/>
            <a:chExt cx="192024" cy="6858000"/>
          </a:xfrm>
        </p:grpSpPr>
        <p:sp>
          <p:nvSpPr>
            <p:cNvPr id="14" name="Rectangle 13">
              <a:extLst>
                <a:ext uri="{FF2B5EF4-FFF2-40B4-BE49-F238E27FC236}">
                  <a16:creationId xmlns:a16="http://schemas.microsoft.com/office/drawing/2014/main" id="{0A46F3D5-D821-A22C-1747-D90703DE1979}"/>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BEAE05C0-395B-4BB2-AD19-0EFF8F4C86C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95398F1D-6064-6168-4498-652E6E26E32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9" name="Group 8">
            <a:extLst>
              <a:ext uri="{FF2B5EF4-FFF2-40B4-BE49-F238E27FC236}">
                <a16:creationId xmlns:a16="http://schemas.microsoft.com/office/drawing/2014/main" id="{154F0A6E-D767-B61E-6607-CF6C5AD74758}"/>
              </a:ext>
            </a:extLst>
          </p:cNvPr>
          <p:cNvGrpSpPr/>
          <p:nvPr userDrawn="1"/>
        </p:nvGrpSpPr>
        <p:grpSpPr>
          <a:xfrm>
            <a:off x="298193" y="6129731"/>
            <a:ext cx="8351422" cy="501455"/>
            <a:chOff x="3456757" y="6129731"/>
            <a:chExt cx="8351422" cy="501455"/>
          </a:xfrm>
        </p:grpSpPr>
        <p:sp>
          <p:nvSpPr>
            <p:cNvPr id="17" name="TextBox 16">
              <a:extLst>
                <a:ext uri="{FF2B5EF4-FFF2-40B4-BE49-F238E27FC236}">
                  <a16:creationId xmlns:a16="http://schemas.microsoft.com/office/drawing/2014/main" id="{3377BA70-759A-BE7F-850E-DC60B59A6BB4}"/>
                </a:ext>
              </a:extLst>
            </p:cNvPr>
            <p:cNvSpPr txBox="1"/>
            <p:nvPr userDrawn="1"/>
          </p:nvSpPr>
          <p:spPr>
            <a:xfrm>
              <a:off x="3456757"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2024 The Compliance Team. All rights reserved.</a:t>
              </a:r>
            </a:p>
          </p:txBody>
        </p:sp>
        <p:pic>
          <p:nvPicPr>
            <p:cNvPr id="18" name="Picture 17">
              <a:extLst>
                <a:ext uri="{FF2B5EF4-FFF2-40B4-BE49-F238E27FC236}">
                  <a16:creationId xmlns:a16="http://schemas.microsoft.com/office/drawing/2014/main" id="{3F11AE70-4B03-BE9D-6492-9840012DA081}"/>
                </a:ext>
              </a:extLst>
            </p:cNvPr>
            <p:cNvPicPr>
              <a:picLocks noChangeAspect="1"/>
            </p:cNvPicPr>
            <p:nvPr userDrawn="1"/>
          </p:nvPicPr>
          <p:blipFill>
            <a:blip r:embed="rId2"/>
            <a:srcRect/>
            <a:stretch/>
          </p:blipFill>
          <p:spPr>
            <a:xfrm>
              <a:off x="9780608" y="6129731"/>
              <a:ext cx="2027571" cy="447158"/>
            </a:xfrm>
            <a:prstGeom prst="rect">
              <a:avLst/>
            </a:prstGeom>
          </p:spPr>
        </p:pic>
      </p:grpSp>
    </p:spTree>
    <p:extLst>
      <p:ext uri="{BB962C8B-B14F-4D97-AF65-F5344CB8AC3E}">
        <p14:creationId xmlns:p14="http://schemas.microsoft.com/office/powerpoint/2010/main" val="223430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BB0F-DA31-8910-0F7C-908D61EFD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B3E333-D532-79B7-FF8A-248DA4BC5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1743666"/>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76" r:id="rId3"/>
    <p:sldLayoutId id="2147483662" r:id="rId4"/>
    <p:sldLayoutId id="2147483663" r:id="rId5"/>
    <p:sldLayoutId id="2147483664" r:id="rId6"/>
    <p:sldLayoutId id="2147483665" r:id="rId7"/>
    <p:sldLayoutId id="2147483666" r:id="rId8"/>
    <p:sldLayoutId id="2147483667" r:id="rId9"/>
    <p:sldLayoutId id="2147483649" r:id="rId10"/>
    <p:sldLayoutId id="2147483660" r:id="rId11"/>
    <p:sldLayoutId id="2147483677" r:id="rId12"/>
    <p:sldLayoutId id="2147483680" r:id="rId13"/>
    <p:sldLayoutId id="2147483678" r:id="rId14"/>
    <p:sldLayoutId id="2147483661" r:id="rId15"/>
    <p:sldLayoutId id="2147483669" r:id="rId16"/>
    <p:sldLayoutId id="2147483670" r:id="rId17"/>
    <p:sldLayoutId id="2147483671" r:id="rId18"/>
    <p:sldLayoutId id="2147483650" r:id="rId19"/>
    <p:sldLayoutId id="2147483651" r:id="rId20"/>
    <p:sldLayoutId id="2147483652" r:id="rId21"/>
    <p:sldLayoutId id="2147483668" r:id="rId22"/>
    <p:sldLayoutId id="2147483653" r:id="rId23"/>
    <p:sldLayoutId id="2147483654" r:id="rId24"/>
    <p:sldLayoutId id="2147483674" r:id="rId25"/>
    <p:sldLayoutId id="2147483655" r:id="rId26"/>
    <p:sldLayoutId id="2147483679" r:id="rId27"/>
    <p:sldLayoutId id="2147483673" r:id="rId28"/>
    <p:sldLayoutId id="2147483657" r:id="rId29"/>
  </p:sldLayoutIdLst>
  <p:txStyles>
    <p:titleStyle>
      <a:lvl1pPr algn="l" defTabSz="914400" rtl="0" eaLnBrk="1" latinLnBrk="0" hangingPunct="1">
        <a:lnSpc>
          <a:spcPct val="90000"/>
        </a:lnSpc>
        <a:spcBef>
          <a:spcPct val="0"/>
        </a:spcBef>
        <a:buNone/>
        <a:defRPr sz="4400" b="1" i="0" kern="1200">
          <a:solidFill>
            <a:schemeClr val="accent3"/>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tiff"/><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hyperlink" Target="https://achurchforstarvingartists.wordpress.com/2017/09/14/the-most-important-committee-in-a-church-is/" TargetMode="External"/><Relationship Id="rId2" Type="http://schemas.openxmlformats.org/officeDocument/2006/relationships/image" Target="../media/image33.jpg"/><Relationship Id="rId1" Type="http://schemas.openxmlformats.org/officeDocument/2006/relationships/slideLayout" Target="../slideLayouts/slideLayout4.xml"/><Relationship Id="rId5" Type="http://schemas.openxmlformats.org/officeDocument/2006/relationships/hyperlink" Target="https://exclusions.oig.hhs.gov/" TargetMode="Externa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ampbellpropertymanagement.com/blog/2017/09/12/how-to-check-if-you-have-power-at-your-home/" TargetMode="External"/><Relationship Id="rId7" Type="http://schemas.openxmlformats.org/officeDocument/2006/relationships/hyperlink" Target="https://www.publicdomainpictures.net/en/view-image.php?image=320379&amp;picture=corona-virus" TargetMode="External"/><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hyperlink" Target="https://commons.wikimedia.org/wiki/File:Amazing-natural-disasters.jpg" TargetMode="Externa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campbellpropertymanagement.com/blog/2017/09/12/how-to-check-if-you-have-power-at-your-home/" TargetMode="External"/><Relationship Id="rId7" Type="http://schemas.openxmlformats.org/officeDocument/2006/relationships/hyperlink" Target="https://www.publicdomainpictures.net/en/view-image.php?image=320379&amp;picture=corona-virus" TargetMode="External"/><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hyperlink" Target="https://commons.wikimedia.org/wiki/File:Amazing-natural-disasters.jpg" TargetMode="Externa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khill@thecomplianceteam.org" TargetMode="External"/><Relationship Id="rId2" Type="http://schemas.openxmlformats.org/officeDocument/2006/relationships/image" Target="../media/image59.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qcor.cms.gov/main.jsp" TargetMode="Externa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1B2B-5F50-DC92-3084-76A370BCB4A1}"/>
              </a:ext>
            </a:extLst>
          </p:cNvPr>
          <p:cNvSpPr>
            <a:spLocks noGrp="1"/>
          </p:cNvSpPr>
          <p:nvPr>
            <p:ph type="title"/>
          </p:nvPr>
        </p:nvSpPr>
        <p:spPr>
          <a:xfrm>
            <a:off x="431870" y="5202936"/>
            <a:ext cx="11520283" cy="563231"/>
          </a:xfrm>
        </p:spPr>
        <p:txBody>
          <a:bodyPr/>
          <a:lstStyle/>
          <a:p>
            <a:r>
              <a:rPr lang="en-US" dirty="0"/>
              <a:t>From Regulations to Rural Excellence</a:t>
            </a:r>
          </a:p>
        </p:txBody>
      </p:sp>
      <p:pic>
        <p:nvPicPr>
          <p:cNvPr id="4" name="Picture 3">
            <a:extLst>
              <a:ext uri="{FF2B5EF4-FFF2-40B4-BE49-F238E27FC236}">
                <a16:creationId xmlns:a16="http://schemas.microsoft.com/office/drawing/2014/main" id="{004E340A-08B6-B157-4F58-9B69A3446D31}"/>
              </a:ext>
            </a:extLst>
          </p:cNvPr>
          <p:cNvPicPr>
            <a:picLocks noChangeAspect="1"/>
          </p:cNvPicPr>
          <p:nvPr/>
        </p:nvPicPr>
        <p:blipFill>
          <a:blip r:embed="rId2"/>
          <a:srcRect t="19643" b="19643"/>
          <a:stretch/>
        </p:blipFill>
        <p:spPr>
          <a:xfrm>
            <a:off x="0" y="12700"/>
            <a:ext cx="12192000" cy="4934857"/>
          </a:xfrm>
          <a:prstGeom prst="rect">
            <a:avLst/>
          </a:prstGeom>
        </p:spPr>
      </p:pic>
      <p:sp>
        <p:nvSpPr>
          <p:cNvPr id="7" name="Text Placeholder 6">
            <a:extLst>
              <a:ext uri="{FF2B5EF4-FFF2-40B4-BE49-F238E27FC236}">
                <a16:creationId xmlns:a16="http://schemas.microsoft.com/office/drawing/2014/main" id="{13CC56E9-4160-2BE8-E877-919E49700B1F}"/>
              </a:ext>
            </a:extLst>
          </p:cNvPr>
          <p:cNvSpPr>
            <a:spLocks noGrp="1"/>
          </p:cNvSpPr>
          <p:nvPr>
            <p:ph type="body" sz="quarter" idx="10"/>
          </p:nvPr>
        </p:nvSpPr>
        <p:spPr/>
        <p:txBody>
          <a:bodyPr/>
          <a:lstStyle/>
          <a:p>
            <a:r>
              <a:rPr lang="en-US" dirty="0"/>
              <a:t>Nebraska Rural Health Association</a:t>
            </a:r>
          </a:p>
        </p:txBody>
      </p:sp>
    </p:spTree>
    <p:extLst>
      <p:ext uri="{BB962C8B-B14F-4D97-AF65-F5344CB8AC3E}">
        <p14:creationId xmlns:p14="http://schemas.microsoft.com/office/powerpoint/2010/main" val="239967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Exam Tables</a:t>
            </a:r>
          </a:p>
        </p:txBody>
      </p:sp>
      <p:pic>
        <p:nvPicPr>
          <p:cNvPr id="7" name="Picture 6" descr="A picture containing wall, indoor, floor, white&#10;&#10;Description automatically generated">
            <a:extLst>
              <a:ext uri="{FF2B5EF4-FFF2-40B4-BE49-F238E27FC236}">
                <a16:creationId xmlns:a16="http://schemas.microsoft.com/office/drawing/2014/main" id="{F1F1FBC6-A7E5-C1AD-7556-EE057D34DA12}"/>
              </a:ext>
            </a:extLst>
          </p:cNvPr>
          <p:cNvPicPr>
            <a:picLocks noChangeAspect="1"/>
          </p:cNvPicPr>
          <p:nvPr/>
        </p:nvPicPr>
        <p:blipFill rotWithShape="1">
          <a:blip r:embed="rId2"/>
          <a:srcRect l="32559" t="32141" r="8793"/>
          <a:stretch/>
        </p:blipFill>
        <p:spPr>
          <a:xfrm>
            <a:off x="1066535" y="2440099"/>
            <a:ext cx="4236540" cy="3632088"/>
          </a:xfrm>
          <a:prstGeom prst="rect">
            <a:avLst/>
          </a:prstGeom>
          <a:ln w="38100">
            <a:no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AC3B7540-6818-F78C-DF26-CDD350D81064}"/>
              </a:ext>
            </a:extLst>
          </p:cNvPr>
          <p:cNvPicPr>
            <a:picLocks noChangeAspect="1"/>
          </p:cNvPicPr>
          <p:nvPr/>
        </p:nvPicPr>
        <p:blipFill rotWithShape="1">
          <a:blip r:embed="rId3"/>
          <a:srcRect l="50731" t="67555" r="20826" b="1"/>
          <a:stretch/>
        </p:blipFill>
        <p:spPr>
          <a:xfrm rot="16200000">
            <a:off x="7450067" y="1077136"/>
            <a:ext cx="2535072" cy="5260999"/>
          </a:xfrm>
          <a:prstGeom prst="rect">
            <a:avLst/>
          </a:prstGeom>
          <a:ln w="38100">
            <a:noFill/>
          </a:ln>
          <a:effectLst>
            <a:reflection blurRad="12700" stA="25000" endPos="17000" dir="5400000" sy="-100000" algn="bl" rotWithShape="0"/>
          </a:effectLst>
        </p:spPr>
      </p:pic>
      <p:sp>
        <p:nvSpPr>
          <p:cNvPr id="9" name="TextBox 8">
            <a:extLst>
              <a:ext uri="{FF2B5EF4-FFF2-40B4-BE49-F238E27FC236}">
                <a16:creationId xmlns:a16="http://schemas.microsoft.com/office/drawing/2014/main" id="{E576681F-7760-5C2B-8C87-8C164F35946B}"/>
              </a:ext>
            </a:extLst>
          </p:cNvPr>
          <p:cNvSpPr txBox="1"/>
          <p:nvPr/>
        </p:nvSpPr>
        <p:spPr>
          <a:xfrm>
            <a:off x="887219" y="1362881"/>
            <a:ext cx="4595171" cy="1077218"/>
          </a:xfrm>
          <a:prstGeom prst="rect">
            <a:avLst/>
          </a:prstGeom>
          <a:noFill/>
        </p:spPr>
        <p:txBody>
          <a:bodyPr wrap="square">
            <a:spAutoFit/>
          </a:bodyPr>
          <a:lstStyle/>
          <a:p>
            <a:pPr algn="ctr"/>
            <a:r>
              <a:rPr lang="en-US" sz="2400" b="1" dirty="0">
                <a:solidFill>
                  <a:srgbClr val="3262AA"/>
                </a:solidFill>
                <a:latin typeface="Arial" panose="020B0604020202020204" pitchFamily="34" charset="0"/>
                <a:cs typeface="Arial" panose="020B0604020202020204" pitchFamily="34" charset="0"/>
              </a:rPr>
              <a:t>How do you clean this table?</a:t>
            </a:r>
            <a:endParaRPr lang="en-US" sz="24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Wet time</a:t>
            </a:r>
          </a:p>
          <a:p>
            <a:pPr algn="ctr"/>
            <a:r>
              <a:rPr lang="en-US" sz="2000" dirty="0">
                <a:latin typeface="Arial" panose="020B0604020202020204" pitchFamily="34" charset="0"/>
                <a:cs typeface="Arial" panose="020B0604020202020204" pitchFamily="34" charset="0"/>
              </a:rPr>
              <a:t>Health grade disinfectant</a:t>
            </a:r>
          </a:p>
        </p:txBody>
      </p:sp>
      <p:sp>
        <p:nvSpPr>
          <p:cNvPr id="10" name="TextBox 9">
            <a:extLst>
              <a:ext uri="{FF2B5EF4-FFF2-40B4-BE49-F238E27FC236}">
                <a16:creationId xmlns:a16="http://schemas.microsoft.com/office/drawing/2014/main" id="{5C5DDD8D-6875-BA7B-49DA-19FFCCFFEC4A}"/>
              </a:ext>
            </a:extLst>
          </p:cNvPr>
          <p:cNvSpPr txBox="1"/>
          <p:nvPr/>
        </p:nvSpPr>
        <p:spPr>
          <a:xfrm>
            <a:off x="6110515" y="1374748"/>
            <a:ext cx="4887085" cy="769441"/>
          </a:xfrm>
          <a:prstGeom prst="rect">
            <a:avLst/>
          </a:prstGeom>
          <a:noFill/>
        </p:spPr>
        <p:txBody>
          <a:bodyPr wrap="square">
            <a:spAutoFit/>
          </a:bodyPr>
          <a:lstStyle/>
          <a:p>
            <a:r>
              <a:rPr lang="en-US" sz="2400" b="1" dirty="0">
                <a:solidFill>
                  <a:srgbClr val="3262AA"/>
                </a:solidFill>
                <a:latin typeface="Arial" panose="020B0604020202020204" pitchFamily="34" charset="0"/>
                <a:cs typeface="Arial" panose="020B0604020202020204" pitchFamily="34" charset="0"/>
              </a:rPr>
              <a:t>Can a torn table be disinfected?</a:t>
            </a:r>
          </a:p>
          <a:p>
            <a:pPr algn="ctr"/>
            <a:r>
              <a:rPr lang="en-US" sz="2000" dirty="0">
                <a:latin typeface="Arial" panose="020B0604020202020204" pitchFamily="34" charset="0"/>
                <a:cs typeface="Arial" panose="020B0604020202020204" pitchFamily="34" charset="0"/>
              </a:rPr>
              <a:t>Needs to be repaired</a:t>
            </a:r>
          </a:p>
        </p:txBody>
      </p:sp>
      <p:sp>
        <p:nvSpPr>
          <p:cNvPr id="11" name="Oval 10">
            <a:extLst>
              <a:ext uri="{FF2B5EF4-FFF2-40B4-BE49-F238E27FC236}">
                <a16:creationId xmlns:a16="http://schemas.microsoft.com/office/drawing/2014/main" id="{0C01351B-DABF-B0F6-98B0-7705B7BD261F}"/>
              </a:ext>
            </a:extLst>
          </p:cNvPr>
          <p:cNvSpPr/>
          <p:nvPr/>
        </p:nvSpPr>
        <p:spPr>
          <a:xfrm>
            <a:off x="2184450" y="4812912"/>
            <a:ext cx="1052236" cy="922737"/>
          </a:xfrm>
          <a:prstGeom prst="ellipse">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63DBC29-4170-8CF2-9538-49B56A4D3E76}"/>
              </a:ext>
            </a:extLst>
          </p:cNvPr>
          <p:cNvSpPr/>
          <p:nvPr/>
        </p:nvSpPr>
        <p:spPr>
          <a:xfrm>
            <a:off x="8255351" y="2779979"/>
            <a:ext cx="1280535" cy="1124363"/>
          </a:xfrm>
          <a:prstGeom prst="ellipse">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653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a:xfrm>
            <a:off x="838200" y="420624"/>
            <a:ext cx="10515600" cy="590931"/>
          </a:xfrm>
        </p:spPr>
        <p:txBody>
          <a:bodyPr/>
          <a:lstStyle/>
          <a:p>
            <a:r>
              <a:rPr lang="en-US" dirty="0"/>
              <a:t>Manufacturer’s Instruction for Use </a:t>
            </a:r>
            <a:r>
              <a:rPr lang="en-US" dirty="0">
                <a:latin typeface="Arial" panose="020B0604020202020204" pitchFamily="34" charset="0"/>
                <a:cs typeface="Arial" panose="020B0604020202020204" pitchFamily="34" charset="0"/>
              </a:rPr>
              <a:t>(IFU)</a:t>
            </a:r>
          </a:p>
        </p:txBody>
      </p:sp>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3262AA"/>
                </a:solidFill>
                <a:effectLst/>
                <a:uLnTx/>
                <a:uFillTx/>
                <a:ea typeface="Calibri" panose="020F0502020204030204" pitchFamily="34" charset="0"/>
                <a:cs typeface="Arial" panose="020B0604020202020204" pitchFamily="34" charset="0"/>
              </a:rPr>
              <a:t>Equipment.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3262AA"/>
              </a:solidFill>
              <a:latin typeface="Arial Nova" panose="020B05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Is there documentation that mechanical and electrical equipment is regularly inspected, tested, and …</a:t>
            </a:r>
          </a:p>
          <a:p>
            <a:pPr marL="285750" marR="0" lvl="0" indent="-285750" algn="l" defTabSz="914400" rtl="0" eaLnBrk="1" fontAlgn="auto" latinLnBrk="0" hangingPunct="1">
              <a:lnSpc>
                <a:spcPct val="100000"/>
              </a:lnSpc>
              <a:spcBef>
                <a:spcPts val="0"/>
              </a:spcBef>
              <a:spcAft>
                <a:spcPts val="0"/>
              </a:spcAft>
              <a:buClr>
                <a:srgbClr val="DF5C40"/>
              </a:buClr>
              <a:buSzTx/>
              <a:buFont typeface="Courier New" panose="02070309020205020404" pitchFamily="49" charset="0"/>
              <a:buChar char="o"/>
              <a:tabLst/>
              <a:defRPr/>
            </a:pPr>
            <a:endParaRPr kumimoji="0" lang="en-US" sz="19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kumimoji="0" lang="en-US" sz="19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Is all your equipment on a list?</a:t>
            </a:r>
          </a:p>
          <a:p>
            <a:pPr marR="0" lvl="0" algn="l" defTabSz="914400" rtl="0" eaLnBrk="1" fontAlgn="auto" latinLnBrk="0" hangingPunct="1">
              <a:lnSpc>
                <a:spcPct val="100000"/>
              </a:lnSpc>
              <a:spcBef>
                <a:spcPts val="0"/>
              </a:spcBef>
              <a:spcAft>
                <a:spcPts val="0"/>
              </a:spcAft>
              <a:buSzTx/>
              <a:tabLst/>
              <a:defRPr/>
            </a:pPr>
            <a:endPar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kumimoji="0" lang="en-US" sz="19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Maintained in accordance with manufacturer’s recommendations?</a:t>
            </a:r>
          </a:p>
          <a:p>
            <a:pPr marR="0" lvl="0" algn="l" defTabSz="914400" rtl="0" eaLnBrk="1" fontAlgn="auto" latinLnBrk="0" hangingPunct="1">
              <a:lnSpc>
                <a:spcPct val="100000"/>
              </a:lnSpc>
              <a:spcBef>
                <a:spcPts val="0"/>
              </a:spcBef>
              <a:spcAft>
                <a:spcPts val="0"/>
              </a:spcAft>
              <a:buSzTx/>
              <a:tabLst/>
              <a:defRPr/>
            </a:pPr>
            <a:endPar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kumimoji="0" lang="en-US" sz="19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Review the manufacturer’s instructions for each piece of equipment.</a:t>
            </a:r>
          </a:p>
          <a:p>
            <a:pPr marR="0" lvl="0" algn="l" defTabSz="914400" rtl="0" eaLnBrk="1" fontAlgn="auto" latinLnBrk="0" hangingPunct="1">
              <a:lnSpc>
                <a:spcPct val="100000"/>
              </a:lnSpc>
              <a:spcBef>
                <a:spcPts val="0"/>
              </a:spcBef>
              <a:spcAft>
                <a:spcPts val="0"/>
              </a:spcAft>
              <a:buSzTx/>
              <a:tabLst/>
              <a:defRPr/>
            </a:pPr>
            <a:endParaRPr kumimoji="0" lang="en-US" sz="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lang="en-US" sz="1900" dirty="0">
                <a:cs typeface="Arial" panose="020B0604020202020204" pitchFamily="34" charset="0"/>
              </a:rPr>
              <a:t>Do you know what needs calibration and what needs preventative maintenance?</a:t>
            </a:r>
          </a:p>
          <a:p>
            <a:pPr marR="0" lvl="0" algn="l" defTabSz="914400" rtl="0" eaLnBrk="1" fontAlgn="auto" latinLnBrk="0" hangingPunct="1">
              <a:lnSpc>
                <a:spcPct val="100000"/>
              </a:lnSpc>
              <a:spcBef>
                <a:spcPts val="0"/>
              </a:spcBef>
              <a:spcAft>
                <a:spcPts val="0"/>
              </a:spcAft>
              <a:buSzTx/>
              <a:tabLst/>
              <a:defRPr/>
            </a:pPr>
            <a:endParaRPr lang="en-US" sz="800" dirty="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lang="en-US" sz="1900" dirty="0">
                <a:cs typeface="Arial" panose="020B0604020202020204" pitchFamily="34" charset="0"/>
              </a:rPr>
              <a:t>Is there a process in place for tracking due dates for PM?</a:t>
            </a:r>
          </a:p>
          <a:p>
            <a:pPr marR="0" lvl="0" algn="l" defTabSz="914400" rtl="0" eaLnBrk="1" fontAlgn="auto" latinLnBrk="0" hangingPunct="1">
              <a:lnSpc>
                <a:spcPct val="100000"/>
              </a:lnSpc>
              <a:spcBef>
                <a:spcPts val="0"/>
              </a:spcBef>
              <a:spcAft>
                <a:spcPts val="0"/>
              </a:spcAft>
              <a:buSzTx/>
              <a:tabLst/>
              <a:defRPr/>
            </a:pPr>
            <a:endParaRPr lang="en-US" sz="800" dirty="0">
              <a:cs typeface="Arial" panose="020B0604020202020204" pitchFamily="34" charset="0"/>
            </a:endParaRPr>
          </a:p>
          <a:p>
            <a:pPr marR="0" lvl="0" algn="l" defTabSz="914400" rtl="0" eaLnBrk="1" fontAlgn="auto" latinLnBrk="0" hangingPunct="1">
              <a:lnSpc>
                <a:spcPct val="100000"/>
              </a:lnSpc>
              <a:spcBef>
                <a:spcPts val="0"/>
              </a:spcBef>
              <a:spcAft>
                <a:spcPts val="0"/>
              </a:spcAft>
              <a:buSzTx/>
              <a:tabLst/>
              <a:defRPr/>
            </a:pPr>
            <a:r>
              <a:rPr lang="en-US" sz="1900" dirty="0">
                <a:cs typeface="Arial" panose="020B0604020202020204" pitchFamily="34" charset="0"/>
              </a:rPr>
              <a:t>Equipment not in use is labeled as such and stored away.</a:t>
            </a:r>
          </a:p>
          <a:p>
            <a:endParaRPr lang="en-US" dirty="0"/>
          </a:p>
        </p:txBody>
      </p:sp>
    </p:spTree>
    <p:extLst>
      <p:ext uri="{BB962C8B-B14F-4D97-AF65-F5344CB8AC3E}">
        <p14:creationId xmlns:p14="http://schemas.microsoft.com/office/powerpoint/2010/main" val="419452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a:xfrm>
            <a:off x="838200" y="420624"/>
            <a:ext cx="10515600" cy="590931"/>
          </a:xfrm>
        </p:spPr>
        <p:txBody>
          <a:bodyPr/>
          <a:lstStyle/>
          <a:p>
            <a:r>
              <a:rPr lang="en-US" dirty="0"/>
              <a:t>What Needs Calibration?</a:t>
            </a:r>
          </a:p>
        </p:txBody>
      </p:sp>
      <p:sp>
        <p:nvSpPr>
          <p:cNvPr id="3" name="TextBox 2">
            <a:extLst>
              <a:ext uri="{FF2B5EF4-FFF2-40B4-BE49-F238E27FC236}">
                <a16:creationId xmlns:a16="http://schemas.microsoft.com/office/drawing/2014/main" id="{1B92ACA0-4AFF-2A58-DE67-6AFB4AE179D7}"/>
              </a:ext>
            </a:extLst>
          </p:cNvPr>
          <p:cNvSpPr txBox="1"/>
          <p:nvPr/>
        </p:nvSpPr>
        <p:spPr>
          <a:xfrm>
            <a:off x="838200" y="1588612"/>
            <a:ext cx="5144213" cy="3524042"/>
          </a:xfrm>
          <a:prstGeom prst="rect">
            <a:avLst/>
          </a:prstGeom>
          <a:noFill/>
        </p:spPr>
        <p:txBody>
          <a:bodyPr wrap="square" rtlCol="0">
            <a:spAutoFit/>
          </a:bodyPr>
          <a:lstStyle/>
          <a:p>
            <a:r>
              <a:rPr lang="en-US" sz="3200" b="1" dirty="0">
                <a:latin typeface="Arial Black" panose="020B0604020202020204" pitchFamily="34" charset="0"/>
                <a:cs typeface="Arial Black" panose="020B0604020202020204" pitchFamily="34" charset="0"/>
              </a:rPr>
              <a:t>Does your </a:t>
            </a:r>
            <a:r>
              <a:rPr lang="en-US" sz="3200" b="1" dirty="0">
                <a:solidFill>
                  <a:schemeClr val="accent2"/>
                </a:solidFill>
                <a:latin typeface="Arial Black" panose="020B0604020202020204" pitchFamily="34" charset="0"/>
                <a:cs typeface="Arial Black" panose="020B0604020202020204" pitchFamily="34" charset="0"/>
              </a:rPr>
              <a:t>EKG/ECG </a:t>
            </a:r>
            <a:r>
              <a:rPr lang="en-US" sz="3200" b="1" dirty="0">
                <a:latin typeface="Arial Black" panose="020B0604020202020204" pitchFamily="34" charset="0"/>
                <a:cs typeface="Arial Black" panose="020B0604020202020204" pitchFamily="34" charset="0"/>
              </a:rPr>
              <a:t>machine need to be calibrated? </a:t>
            </a:r>
          </a:p>
          <a:p>
            <a:endParaRPr lang="en-US" sz="3200" b="1" dirty="0">
              <a:latin typeface="Arial Black" panose="020B0604020202020204" pitchFamily="34" charset="0"/>
              <a:cs typeface="Arial Black" panose="020B0604020202020204" pitchFamily="34" charset="0"/>
            </a:endParaRPr>
          </a:p>
          <a:p>
            <a:endParaRPr lang="en-US" sz="2800" b="1" dirty="0"/>
          </a:p>
          <a:p>
            <a:endParaRPr lang="en-US" sz="1100" b="1" dirty="0"/>
          </a:p>
          <a:p>
            <a:r>
              <a:rPr lang="en-US" sz="2800" b="1" dirty="0">
                <a:solidFill>
                  <a:srgbClr val="C00000"/>
                </a:solidFill>
              </a:rPr>
              <a:t>Always check Manufacturer’s IFUs.</a:t>
            </a:r>
          </a:p>
        </p:txBody>
      </p:sp>
      <p:pic>
        <p:nvPicPr>
          <p:cNvPr id="2" name="Picture 1">
            <a:extLst>
              <a:ext uri="{FF2B5EF4-FFF2-40B4-BE49-F238E27FC236}">
                <a16:creationId xmlns:a16="http://schemas.microsoft.com/office/drawing/2014/main" id="{79523F75-AFC5-B170-30A8-99A8CC419AC7}"/>
              </a:ext>
            </a:extLst>
          </p:cNvPr>
          <p:cNvPicPr>
            <a:picLocks noChangeAspect="1"/>
          </p:cNvPicPr>
          <p:nvPr/>
        </p:nvPicPr>
        <p:blipFill>
          <a:blip r:embed="rId2"/>
          <a:stretch>
            <a:fillRect/>
          </a:stretch>
        </p:blipFill>
        <p:spPr>
          <a:xfrm>
            <a:off x="7505473" y="397474"/>
            <a:ext cx="4599626" cy="6124860"/>
          </a:xfrm>
          <a:prstGeom prst="rect">
            <a:avLst/>
          </a:prstGeom>
          <a:ln w="79375">
            <a:solidFill>
              <a:schemeClr val="accent4"/>
            </a:solidFill>
          </a:ln>
        </p:spPr>
      </p:pic>
      <p:sp>
        <p:nvSpPr>
          <p:cNvPr id="7" name="TextBox 6">
            <a:extLst>
              <a:ext uri="{FF2B5EF4-FFF2-40B4-BE49-F238E27FC236}">
                <a16:creationId xmlns:a16="http://schemas.microsoft.com/office/drawing/2014/main" id="{4830BAB0-E554-413D-D676-156A0B7D893A}"/>
              </a:ext>
            </a:extLst>
          </p:cNvPr>
          <p:cNvSpPr txBox="1"/>
          <p:nvPr/>
        </p:nvSpPr>
        <p:spPr>
          <a:xfrm>
            <a:off x="4980330" y="2511942"/>
            <a:ext cx="2458518" cy="1938992"/>
          </a:xfrm>
          <a:prstGeom prst="rect">
            <a:avLst/>
          </a:prstGeom>
          <a:noFill/>
        </p:spPr>
        <p:txBody>
          <a:bodyPr wrap="square" rtlCol="0">
            <a:spAutoFit/>
          </a:bodyPr>
          <a:lstStyle/>
          <a:p>
            <a:endParaRPr lang="en-US" sz="3200" b="1" dirty="0">
              <a:latin typeface="Arial Black" panose="020B0604020202020204" pitchFamily="34" charset="0"/>
              <a:cs typeface="Arial Black" panose="020B0604020202020204" pitchFamily="34" charset="0"/>
            </a:endParaRPr>
          </a:p>
          <a:p>
            <a:r>
              <a:rPr lang="en-US" sz="2000" dirty="0">
                <a:latin typeface="Arial" panose="020B0604020202020204" pitchFamily="34" charset="0"/>
                <a:cs typeface="Arial" panose="020B0604020202020204" pitchFamily="34" charset="0"/>
              </a:rPr>
              <a:t>Most do except for the Welch Allyn CPWS and CP150.</a:t>
            </a:r>
          </a:p>
          <a:p>
            <a:endParaRPr lang="en-US" sz="2800" b="1" dirty="0"/>
          </a:p>
        </p:txBody>
      </p:sp>
    </p:spTree>
    <p:extLst>
      <p:ext uri="{BB962C8B-B14F-4D97-AF65-F5344CB8AC3E}">
        <p14:creationId xmlns:p14="http://schemas.microsoft.com/office/powerpoint/2010/main" val="124397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Medication Management</a:t>
            </a:r>
          </a:p>
        </p:txBody>
      </p:sp>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a:xfrm>
            <a:off x="685801" y="1371600"/>
            <a:ext cx="5410199" cy="4351338"/>
          </a:xfrm>
        </p:spPr>
        <p:txBody>
          <a:bodyPr>
            <a:noAutofit/>
          </a:bodyPr>
          <a:lstStyle/>
          <a:p>
            <a:pPr marR="0" lvl="0" algn="l" defTabSz="914400" rtl="0" eaLnBrk="1" fontAlgn="auto" latinLnBrk="0" hangingPunct="1">
              <a:lnSpc>
                <a:spcPct val="100000"/>
              </a:lnSpc>
              <a:spcBef>
                <a:spcPts val="0"/>
              </a:spcBef>
              <a:spcAft>
                <a:spcPts val="1200"/>
              </a:spcAft>
              <a:buSzTx/>
              <a:tabLst/>
              <a:defRPr/>
            </a:pP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Is there a robust medication policy?</a:t>
            </a:r>
          </a:p>
          <a:p>
            <a:pPr marR="0" lvl="0" algn="l" defTabSz="914400" rtl="0" eaLnBrk="1" fontAlgn="auto" latinLnBrk="0" hangingPunct="1">
              <a:lnSpc>
                <a:spcPct val="100000"/>
              </a:lnSpc>
              <a:spcBef>
                <a:spcPts val="0"/>
              </a:spcBef>
              <a:spcAft>
                <a:spcPts val="1200"/>
              </a:spcAft>
              <a:buSzTx/>
              <a:tabLst/>
              <a:defRPr/>
            </a:pPr>
            <a:r>
              <a:rPr lang="en-US" sz="1800" dirty="0">
                <a:solidFill>
                  <a:srgbClr val="333333"/>
                </a:solidFill>
                <a:cs typeface="Arial" panose="020B0604020202020204" pitchFamily="34" charset="0"/>
              </a:rPr>
              <a:t>A</a:t>
            </a:r>
            <a:r>
              <a:rPr kumimoji="0" lang="en-US" sz="1800" b="0" i="0" u="none" strike="noStrike" kern="1200" cap="none" spc="0" normalizeH="0" baseline="0" noProof="0" dirty="0" err="1">
                <a:ln>
                  <a:noFill/>
                </a:ln>
                <a:solidFill>
                  <a:srgbClr val="333333"/>
                </a:solidFill>
                <a:effectLst/>
                <a:uLnTx/>
                <a:uFillTx/>
                <a:cs typeface="Arial" panose="020B0604020202020204" pitchFamily="34" charset="0"/>
              </a:rPr>
              <a:t>ll</a:t>
            </a: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 drugs secured in the clinic?</a:t>
            </a:r>
          </a:p>
          <a:p>
            <a:pPr marR="0" lvl="0" algn="l" defTabSz="914400" rtl="0" eaLnBrk="1" fontAlgn="auto" latinLnBrk="0" hangingPunct="1">
              <a:lnSpc>
                <a:spcPct val="100000"/>
              </a:lnSpc>
              <a:spcBef>
                <a:spcPts val="0"/>
              </a:spcBef>
              <a:spcAft>
                <a:spcPts val="1200"/>
              </a:spcAft>
              <a:buSzTx/>
              <a:tabLst/>
              <a:defRPr/>
            </a:pPr>
            <a:r>
              <a:rPr lang="en-US" sz="1800" dirty="0">
                <a:solidFill>
                  <a:srgbClr val="333333"/>
                </a:solidFill>
                <a:cs typeface="Arial" panose="020B0604020202020204" pitchFamily="34" charset="0"/>
              </a:rPr>
              <a:t>D</a:t>
            </a: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rugs stored according to Manufacturer’s instructions?</a:t>
            </a:r>
          </a:p>
          <a:p>
            <a:pPr marR="0" lvl="0" algn="l" defTabSz="914400" rtl="0" eaLnBrk="1" fontAlgn="auto" latinLnBrk="0" hangingPunct="1">
              <a:lnSpc>
                <a:spcPct val="100000"/>
              </a:lnSpc>
              <a:spcBef>
                <a:spcPts val="0"/>
              </a:spcBef>
              <a:spcAft>
                <a:spcPts val="1200"/>
              </a:spcAft>
              <a:buSzTx/>
              <a:tabLst/>
              <a:defRPr/>
            </a:pPr>
            <a:r>
              <a:rPr lang="en-US" sz="1800" dirty="0">
                <a:solidFill>
                  <a:srgbClr val="333333"/>
                </a:solidFill>
                <a:cs typeface="Arial" panose="020B0604020202020204" pitchFamily="34" charset="0"/>
              </a:rPr>
              <a:t>A</a:t>
            </a:r>
            <a:r>
              <a:rPr kumimoji="0" lang="en-US" sz="1800" b="0" i="0" u="none" strike="noStrike" kern="1200" cap="none" spc="0" normalizeH="0" baseline="0" noProof="0" dirty="0" err="1">
                <a:ln>
                  <a:noFill/>
                </a:ln>
                <a:solidFill>
                  <a:srgbClr val="333333"/>
                </a:solidFill>
                <a:effectLst/>
                <a:uLnTx/>
                <a:uFillTx/>
                <a:cs typeface="Arial" panose="020B0604020202020204" pitchFamily="34" charset="0"/>
              </a:rPr>
              <a:t>ll</a:t>
            </a: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 medications delivered to the clinic properly documented in the EMR?</a:t>
            </a:r>
          </a:p>
          <a:p>
            <a:pPr marR="0" lvl="0" algn="l" defTabSz="914400" rtl="0" eaLnBrk="1" fontAlgn="auto" latinLnBrk="0" hangingPunct="1">
              <a:lnSpc>
                <a:spcPct val="100000"/>
              </a:lnSpc>
              <a:spcBef>
                <a:spcPts val="0"/>
              </a:spcBef>
              <a:spcAft>
                <a:spcPts val="600"/>
              </a:spcAft>
              <a:buSzTx/>
              <a:tabLst/>
              <a:defRPr/>
            </a:pP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Are we noting the 5 rights?</a:t>
            </a:r>
          </a:p>
          <a:p>
            <a:pPr marL="635000" marR="0" lvl="0" indent="-635000" algn="l" defTabSz="914400" rtl="0" eaLnBrk="1" fontAlgn="auto" latinLnBrk="0" hangingPunct="1">
              <a:lnSpc>
                <a:spcPct val="100000"/>
              </a:lnSpc>
              <a:spcBef>
                <a:spcPts val="0"/>
              </a:spcBef>
              <a:spcAft>
                <a:spcPts val="600"/>
              </a:spcAft>
              <a:buSzTx/>
              <a:buNone/>
              <a:defRPr/>
            </a:pPr>
            <a:r>
              <a:rPr kumimoji="0" lang="en-US" sz="1400" b="0" i="0" u="none" strike="noStrike" kern="1200" cap="none" spc="0" normalizeH="0" baseline="0" noProof="0" dirty="0">
                <a:ln>
                  <a:noFill/>
                </a:ln>
                <a:solidFill>
                  <a:srgbClr val="333333"/>
                </a:solidFill>
                <a:effectLst/>
                <a:uLnTx/>
                <a:uFillTx/>
                <a:cs typeface="Arial" panose="020B0604020202020204" pitchFamily="34" charset="0"/>
              </a:rPr>
              <a:t>      </a:t>
            </a:r>
            <a:r>
              <a:rPr kumimoji="0" lang="en-US" sz="1400" b="0" i="0" u="none" strike="noStrike" kern="1200" cap="none" spc="0" normalizeH="0" baseline="0" noProof="0" dirty="0">
                <a:ln>
                  <a:noFill/>
                </a:ln>
                <a:solidFill>
                  <a:schemeClr val="bg2">
                    <a:lumMod val="50000"/>
                  </a:schemeClr>
                </a:solidFill>
                <a:effectLst/>
                <a:uLnTx/>
                <a:uFillTx/>
                <a:cs typeface="Arial" panose="020B0604020202020204" pitchFamily="34" charset="0"/>
              </a:rPr>
              <a:t>       1.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Right patient</a:t>
            </a:r>
            <a:r>
              <a:rPr lang="en-US" sz="1600" dirty="0">
                <a:solidFill>
                  <a:srgbClr val="333333"/>
                </a:solidFill>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 </a:t>
            </a:r>
            <a:r>
              <a:rPr kumimoji="0" lang="en-US" sz="1400" b="0" i="0" u="none" strike="noStrike" kern="1200" cap="none" spc="0" normalizeH="0" baseline="0" noProof="0" dirty="0">
                <a:ln>
                  <a:noFill/>
                </a:ln>
                <a:solidFill>
                  <a:schemeClr val="bg2">
                    <a:lumMod val="50000"/>
                  </a:schemeClr>
                </a:solidFill>
                <a:effectLst/>
                <a:uLnTx/>
                <a:uFillTx/>
                <a:cs typeface="Arial" panose="020B0604020202020204" pitchFamily="34" charset="0"/>
              </a:rPr>
              <a:t>2</a:t>
            </a:r>
            <a:r>
              <a:rPr kumimoji="0" lang="en-US" sz="1400" b="0" i="0" u="none" strike="noStrike" kern="1200" cap="none" spc="0" normalizeH="0" baseline="0" noProof="0" dirty="0">
                <a:ln>
                  <a:noFill/>
                </a:ln>
                <a:solidFill>
                  <a:srgbClr val="333333"/>
                </a:solidFill>
                <a:effectLst/>
                <a:uLnTx/>
                <a:uFillTx/>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Right medication                        </a:t>
            </a:r>
            <a:r>
              <a:rPr kumimoji="0" lang="en-US" sz="1400" b="0" i="0" u="none" strike="noStrike" kern="1200" cap="none" spc="0" normalizeH="0" baseline="0" noProof="0" dirty="0">
                <a:ln>
                  <a:noFill/>
                </a:ln>
                <a:solidFill>
                  <a:schemeClr val="bg2">
                    <a:lumMod val="50000"/>
                  </a:schemeClr>
                </a:solidFill>
                <a:effectLst/>
                <a:uLnTx/>
                <a:uFillTx/>
                <a:cs typeface="Arial" panose="020B0604020202020204" pitchFamily="34" charset="0"/>
              </a:rPr>
              <a:t>3.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Right dose</a:t>
            </a:r>
            <a:r>
              <a:rPr kumimoji="0" lang="en-US" sz="1600" b="0" i="0" u="none" strike="noStrike" kern="1200" cap="none" spc="0" normalizeH="0" baseline="0" noProof="0" dirty="0">
                <a:ln>
                  <a:noFill/>
                </a:ln>
                <a:solidFill>
                  <a:schemeClr val="bg2">
                    <a:lumMod val="50000"/>
                  </a:schemeClr>
                </a:solidFill>
                <a:effectLst/>
                <a:uLnTx/>
                <a:uFillTx/>
                <a:cs typeface="Arial" panose="020B0604020202020204" pitchFamily="34" charset="0"/>
              </a:rPr>
              <a:t>     </a:t>
            </a:r>
            <a:r>
              <a:rPr kumimoji="0" lang="en-US" sz="1400" b="0" i="0" u="none" strike="noStrike" kern="1200" cap="none" spc="0" normalizeH="0" baseline="0" noProof="0" dirty="0">
                <a:ln>
                  <a:noFill/>
                </a:ln>
                <a:solidFill>
                  <a:schemeClr val="bg2">
                    <a:lumMod val="50000"/>
                  </a:schemeClr>
                </a:solidFill>
                <a:effectLst/>
                <a:uLnTx/>
                <a:uFillTx/>
                <a:cs typeface="Arial" panose="020B0604020202020204" pitchFamily="34" charset="0"/>
              </a:rPr>
              <a:t>4.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Right route      </a:t>
            </a:r>
            <a:r>
              <a:rPr kumimoji="0" lang="en-US" sz="1400" b="0" i="0" u="none" strike="noStrike" kern="1200" cap="none" spc="0" normalizeH="0" baseline="0" noProof="0" dirty="0">
                <a:ln>
                  <a:noFill/>
                </a:ln>
                <a:solidFill>
                  <a:schemeClr val="bg2">
                    <a:lumMod val="50000"/>
                  </a:schemeClr>
                </a:solidFill>
                <a:effectLst/>
                <a:uLnTx/>
                <a:uFillTx/>
                <a:cs typeface="Arial" panose="020B0604020202020204" pitchFamily="34" charset="0"/>
              </a:rPr>
              <a:t>5. </a:t>
            </a:r>
            <a:r>
              <a:rPr kumimoji="0" lang="en-US" sz="1600" b="0" i="0" u="none" strike="noStrike" kern="1200" cap="none" spc="0" normalizeH="0" baseline="0" noProof="0" dirty="0">
                <a:ln>
                  <a:noFill/>
                </a:ln>
                <a:solidFill>
                  <a:srgbClr val="333333"/>
                </a:solidFill>
                <a:effectLst/>
                <a:uLnTx/>
                <a:uFillTx/>
                <a:cs typeface="Arial" panose="020B0604020202020204" pitchFamily="34" charset="0"/>
              </a:rPr>
              <a:t>Right time</a:t>
            </a:r>
          </a:p>
          <a:p>
            <a:pPr marL="635000" marR="0" lvl="0" indent="-635000" algn="l" defTabSz="914400" rtl="0" eaLnBrk="1" fontAlgn="auto" latinLnBrk="0" hangingPunct="1">
              <a:lnSpc>
                <a:spcPct val="100000"/>
              </a:lnSpc>
              <a:spcBef>
                <a:spcPts val="0"/>
              </a:spcBef>
              <a:spcAft>
                <a:spcPts val="600"/>
              </a:spcAft>
              <a:buSzTx/>
              <a:buNone/>
              <a:defRPr/>
            </a:pPr>
            <a:endParaRPr kumimoji="0" lang="en-US" sz="300" b="0" i="0" u="none" strike="noStrike" kern="1200" cap="none" spc="0" normalizeH="0" baseline="0" noProof="0" dirty="0">
              <a:ln>
                <a:noFill/>
              </a:ln>
              <a:solidFill>
                <a:srgbClr val="333333"/>
              </a:solidFill>
              <a:effectLst/>
              <a:uLnTx/>
              <a:uFillTx/>
              <a:cs typeface="Arial" panose="020B0604020202020204" pitchFamily="34" charset="0"/>
            </a:endParaRPr>
          </a:p>
          <a:p>
            <a:pPr marR="0" lvl="0" algn="l" defTabSz="914400" rtl="0" eaLnBrk="1" fontAlgn="auto" latinLnBrk="0" hangingPunct="1">
              <a:lnSpc>
                <a:spcPct val="100000"/>
              </a:lnSpc>
              <a:spcBef>
                <a:spcPts val="0"/>
              </a:spcBef>
              <a:spcAft>
                <a:spcPts val="1200"/>
              </a:spcAft>
              <a:buSzTx/>
              <a:tabLst/>
              <a:defRPr/>
            </a:pPr>
            <a:r>
              <a:rPr lang="en-US" sz="1800" dirty="0">
                <a:solidFill>
                  <a:srgbClr val="333333"/>
                </a:solidFill>
                <a:cs typeface="Arial" panose="020B0604020202020204" pitchFamily="34" charset="0"/>
              </a:rPr>
              <a:t>E</a:t>
            </a:r>
            <a:r>
              <a:rPr kumimoji="0" lang="en-US" sz="1800" b="0" i="0" u="none" strike="noStrike" kern="1200" cap="none" spc="0" normalizeH="0" baseline="0" noProof="0" dirty="0" err="1">
                <a:ln>
                  <a:noFill/>
                </a:ln>
                <a:solidFill>
                  <a:srgbClr val="333333"/>
                </a:solidFill>
                <a:effectLst/>
                <a:uLnTx/>
                <a:uFillTx/>
                <a:cs typeface="Arial" panose="020B0604020202020204" pitchFamily="34" charset="0"/>
              </a:rPr>
              <a:t>veryone</a:t>
            </a: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 dealing with drugs trained on vials?</a:t>
            </a:r>
          </a:p>
          <a:p>
            <a:pPr marR="0" lvl="0" algn="l" defTabSz="914400" rtl="0" eaLnBrk="1" fontAlgn="auto" latinLnBrk="0" hangingPunct="1">
              <a:lnSpc>
                <a:spcPct val="100000"/>
              </a:lnSpc>
              <a:spcBef>
                <a:spcPts val="0"/>
              </a:spcBef>
              <a:spcAft>
                <a:spcPts val="1200"/>
              </a:spcAft>
              <a:buSzTx/>
              <a:tabLst/>
              <a:defRPr/>
            </a:pPr>
            <a:r>
              <a:rPr lang="en-US" sz="1800" dirty="0">
                <a:solidFill>
                  <a:srgbClr val="333333"/>
                </a:solidFill>
                <a:cs typeface="Arial" panose="020B0604020202020204" pitchFamily="34" charset="0"/>
              </a:rPr>
              <a:t>E</a:t>
            </a:r>
            <a:r>
              <a:rPr kumimoji="0" lang="en-US" sz="1800" b="0" i="0" u="none" strike="noStrike" kern="1200" cap="none" spc="0" normalizeH="0" baseline="0" noProof="0" dirty="0" err="1">
                <a:ln>
                  <a:noFill/>
                </a:ln>
                <a:solidFill>
                  <a:srgbClr val="333333"/>
                </a:solidFill>
                <a:effectLst/>
                <a:uLnTx/>
                <a:uFillTx/>
                <a:cs typeface="Arial" panose="020B0604020202020204" pitchFamily="34" charset="0"/>
              </a:rPr>
              <a:t>veryone</a:t>
            </a: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 trained on safe injection practices?</a:t>
            </a:r>
          </a:p>
          <a:p>
            <a:pPr marR="0" lvl="0" algn="l" defTabSz="914400" rtl="0" eaLnBrk="1" fontAlgn="auto" latinLnBrk="0" hangingPunct="1">
              <a:lnSpc>
                <a:spcPct val="100000"/>
              </a:lnSpc>
              <a:spcBef>
                <a:spcPts val="0"/>
              </a:spcBef>
              <a:spcAft>
                <a:spcPts val="1200"/>
              </a:spcAft>
              <a:buSzTx/>
              <a:tabLst/>
              <a:defRPr/>
            </a:pPr>
            <a:r>
              <a:rPr kumimoji="0" lang="en-US" sz="1800" b="0" i="0" u="none" strike="noStrike" kern="1200" cap="none" spc="0" normalizeH="0" baseline="0" noProof="0" dirty="0">
                <a:ln>
                  <a:noFill/>
                </a:ln>
                <a:solidFill>
                  <a:srgbClr val="333333"/>
                </a:solidFill>
                <a:effectLst/>
                <a:uLnTx/>
                <a:uFillTx/>
                <a:cs typeface="Arial" panose="020B0604020202020204" pitchFamily="34" charset="0"/>
              </a:rPr>
              <a:t>Is there proper recording for receipt and disposition of scheduled drugs?</a:t>
            </a:r>
            <a:endParaRPr lang="en-US" sz="1800" dirty="0">
              <a:cs typeface="Arial" panose="020B0604020202020204" pitchFamily="34" charset="0"/>
            </a:endParaRPr>
          </a:p>
        </p:txBody>
      </p:sp>
      <p:pic>
        <p:nvPicPr>
          <p:cNvPr id="9218" name="Picture 2" descr="1,000+ Colorful Pills Medical Bottle And Injection Syringe Stock Photos,  Pictures &amp; Royalty-Free Images - iStock">
            <a:extLst>
              <a:ext uri="{FF2B5EF4-FFF2-40B4-BE49-F238E27FC236}">
                <a16:creationId xmlns:a16="http://schemas.microsoft.com/office/drawing/2014/main" id="{F62818F8-35B8-B686-58AB-B8755F389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257" y="1371601"/>
            <a:ext cx="6431726" cy="4277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04C628-414B-6ACC-CD3E-BD96FF6A10C3}"/>
              </a:ext>
            </a:extLst>
          </p:cNvPr>
          <p:cNvSpPr/>
          <p:nvPr/>
        </p:nvSpPr>
        <p:spPr>
          <a:xfrm>
            <a:off x="11480800" y="1135062"/>
            <a:ext cx="800183" cy="45878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24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Pre-Filled Syringes</a:t>
            </a:r>
          </a:p>
        </p:txBody>
      </p:sp>
      <p:pic>
        <p:nvPicPr>
          <p:cNvPr id="2" name="Picture 1">
            <a:extLst>
              <a:ext uri="{FF2B5EF4-FFF2-40B4-BE49-F238E27FC236}">
                <a16:creationId xmlns:a16="http://schemas.microsoft.com/office/drawing/2014/main" id="{77AB40E1-2F3E-35C2-221E-C6594341466A}"/>
              </a:ext>
            </a:extLst>
          </p:cNvPr>
          <p:cNvPicPr>
            <a:picLocks noChangeAspect="1"/>
          </p:cNvPicPr>
          <p:nvPr/>
        </p:nvPicPr>
        <p:blipFill rotWithShape="1">
          <a:blip r:embed="rId2">
            <a:extLst>
              <a:ext uri="{28A0092B-C50C-407E-A947-70E740481C1C}">
                <a14:useLocalDpi xmlns:a14="http://schemas.microsoft.com/office/drawing/2010/main" val="0"/>
              </a:ext>
            </a:extLst>
          </a:blip>
          <a:srcRect l="22291" t="232" r="28482" b="40522"/>
          <a:stretch/>
        </p:blipFill>
        <p:spPr>
          <a:xfrm rot="5400000">
            <a:off x="7234160" y="677831"/>
            <a:ext cx="3778258" cy="5502338"/>
          </a:xfrm>
          <a:prstGeom prst="rect">
            <a:avLst/>
          </a:prstGeom>
          <a:ln w="38100">
            <a:solidFill>
              <a:srgbClr val="3262AA"/>
            </a:solidFill>
          </a:ln>
          <a:effectLst>
            <a:reflection blurRad="12700" stA="25000" endPos="17000" dir="5400000" sy="-100000" algn="bl" rotWithShape="0"/>
          </a:effectLst>
        </p:spPr>
      </p:pic>
      <p:sp>
        <p:nvSpPr>
          <p:cNvPr id="3" name="Text Placeholder 8">
            <a:extLst>
              <a:ext uri="{FF2B5EF4-FFF2-40B4-BE49-F238E27FC236}">
                <a16:creationId xmlns:a16="http://schemas.microsoft.com/office/drawing/2014/main" id="{07457561-F64B-5DE2-31C1-8E435A67008F}"/>
              </a:ext>
            </a:extLst>
          </p:cNvPr>
          <p:cNvSpPr txBox="1">
            <a:spLocks/>
          </p:cNvSpPr>
          <p:nvPr/>
        </p:nvSpPr>
        <p:spPr>
          <a:xfrm>
            <a:off x="722812" y="1400373"/>
            <a:ext cx="5649308"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400"/>
              </a:spcAft>
              <a:defRPr/>
            </a:pPr>
            <a:r>
              <a:rPr lang="en-US" sz="1600" b="1" dirty="0">
                <a:solidFill>
                  <a:schemeClr val="accent2"/>
                </a:solidFill>
                <a:cs typeface="Arial" panose="020B0604020202020204" pitchFamily="34" charset="0"/>
              </a:rPr>
              <a:t>Once vaccine is inside syringe, difficult to tell which vaccine is which</a:t>
            </a:r>
            <a:r>
              <a:rPr lang="en-US" sz="1600" dirty="0">
                <a:solidFill>
                  <a:schemeClr val="accent2"/>
                </a:solidFill>
                <a:cs typeface="Arial" panose="020B0604020202020204" pitchFamily="34" charset="0"/>
              </a:rPr>
              <a:t>. </a:t>
            </a:r>
            <a:r>
              <a:rPr lang="en-US" sz="1600" dirty="0">
                <a:solidFill>
                  <a:prstClr val="black"/>
                </a:solidFill>
                <a:cs typeface="Arial" panose="020B0604020202020204" pitchFamily="34" charset="0"/>
              </a:rPr>
              <a:t>This may lead to administration errors. </a:t>
            </a:r>
          </a:p>
          <a:p>
            <a:pPr>
              <a:lnSpc>
                <a:spcPct val="100000"/>
              </a:lnSpc>
              <a:spcBef>
                <a:spcPts val="0"/>
              </a:spcBef>
              <a:spcAft>
                <a:spcPts val="1400"/>
              </a:spcAft>
              <a:defRPr/>
            </a:pPr>
            <a:r>
              <a:rPr lang="en-US" sz="1600" b="1" dirty="0">
                <a:solidFill>
                  <a:schemeClr val="accent2"/>
                </a:solidFill>
                <a:cs typeface="Arial" panose="020B0604020202020204" pitchFamily="34" charset="0"/>
              </a:rPr>
              <a:t>Most syringes designed for immediate administration</a:t>
            </a:r>
            <a:r>
              <a:rPr lang="en-US" sz="1600" dirty="0">
                <a:solidFill>
                  <a:prstClr val="black"/>
                </a:solidFill>
                <a:cs typeface="Arial" panose="020B0604020202020204" pitchFamily="34" charset="0"/>
              </a:rPr>
              <a:t>, not for vaccine storage. </a:t>
            </a:r>
          </a:p>
          <a:p>
            <a:pPr>
              <a:lnSpc>
                <a:spcPct val="100000"/>
              </a:lnSpc>
              <a:spcBef>
                <a:spcPts val="0"/>
              </a:spcBef>
              <a:spcAft>
                <a:spcPts val="1400"/>
              </a:spcAft>
              <a:defRPr/>
            </a:pPr>
            <a:r>
              <a:rPr lang="en-US" sz="1600" b="1" dirty="0">
                <a:solidFill>
                  <a:schemeClr val="accent2"/>
                </a:solidFill>
                <a:cs typeface="Arial" panose="020B0604020202020204" pitchFamily="34" charset="0"/>
              </a:rPr>
              <a:t>Bacterial contamination and growth can occur in syringes prefilled </a:t>
            </a:r>
            <a:r>
              <a:rPr lang="en-US" sz="1600" dirty="0">
                <a:solidFill>
                  <a:prstClr val="black"/>
                </a:solidFill>
                <a:cs typeface="Arial" panose="020B0604020202020204" pitchFamily="34" charset="0"/>
              </a:rPr>
              <a:t>with vaccines that do not contain bacteriostatic agents, such as vaccines supplied in single-dose vials.</a:t>
            </a:r>
          </a:p>
          <a:p>
            <a:pPr>
              <a:spcBef>
                <a:spcPts val="0"/>
              </a:spcBef>
              <a:spcAft>
                <a:spcPts val="1400"/>
              </a:spcAft>
              <a:defRPr/>
            </a:pPr>
            <a:r>
              <a:rPr lang="en-US" sz="1600" b="1" dirty="0">
                <a:solidFill>
                  <a:schemeClr val="accent2"/>
                </a:solidFill>
                <a:cs typeface="Arial" panose="020B0604020202020204" pitchFamily="34" charset="0"/>
              </a:rPr>
              <a:t>No stability data available for vaccines stored in plastic syringes</a:t>
            </a:r>
            <a:r>
              <a:rPr lang="en-US" sz="1600" dirty="0">
                <a:solidFill>
                  <a:schemeClr val="accent2"/>
                </a:solidFill>
                <a:cs typeface="Arial" panose="020B0604020202020204" pitchFamily="34" charset="0"/>
              </a:rPr>
              <a:t>. </a:t>
            </a:r>
            <a:r>
              <a:rPr lang="en-US" sz="1600" dirty="0">
                <a:solidFill>
                  <a:prstClr val="black"/>
                </a:solidFill>
                <a:cs typeface="Arial" panose="020B0604020202020204" pitchFamily="34" charset="0"/>
              </a:rPr>
              <a:t>With time, vaccine components may interact with plastic syringe components, reducing vaccine potency.  </a:t>
            </a:r>
          </a:p>
          <a:p>
            <a:pPr>
              <a:spcBef>
                <a:spcPts val="0"/>
              </a:spcBef>
              <a:spcAft>
                <a:spcPts val="1400"/>
              </a:spcAft>
              <a:defRPr/>
            </a:pPr>
            <a:r>
              <a:rPr lang="en-US" sz="1600" b="1" dirty="0">
                <a:solidFill>
                  <a:schemeClr val="accent2"/>
                </a:solidFill>
                <a:cs typeface="Arial" panose="020B0604020202020204" pitchFamily="34" charset="0"/>
              </a:rPr>
              <a:t>P</a:t>
            </a:r>
            <a:r>
              <a:rPr lang="en-US" sz="1600" b="1" dirty="0">
                <a:solidFill>
                  <a:schemeClr val="accent2"/>
                </a:solidFill>
                <a:latin typeface="Arial" panose="020B0604020202020204" pitchFamily="34" charset="0"/>
                <a:cs typeface="Arial" panose="020B0604020202020204" pitchFamily="34" charset="0"/>
              </a:rPr>
              <a:t>refilling syringes is a violation of medication administration guidelines</a:t>
            </a:r>
            <a:r>
              <a:rPr lang="en-US" sz="1600" dirty="0">
                <a:solidFill>
                  <a:prstClr val="black"/>
                </a:solidFill>
                <a:latin typeface="Arial" panose="020B0604020202020204" pitchFamily="34" charset="0"/>
                <a:cs typeface="Arial" panose="020B0604020202020204" pitchFamily="34" charset="0"/>
              </a:rPr>
              <a:t>, which state - an individual should only administer medications they have prepared and drawn up.</a:t>
            </a:r>
          </a:p>
          <a:p>
            <a:pPr lvl="5" indent="0">
              <a:lnSpc>
                <a:spcPct val="100000"/>
              </a:lnSpc>
              <a:spcBef>
                <a:spcPts val="0"/>
              </a:spcBef>
              <a:spcAft>
                <a:spcPts val="1200"/>
              </a:spcAft>
              <a:buClr>
                <a:srgbClr val="DF5C40"/>
              </a:buClr>
              <a:buFont typeface="Arial" panose="020B0604020202020204" pitchFamily="34" charset="0"/>
              <a:buNone/>
              <a:defRPr/>
            </a:pPr>
            <a:endParaRPr lang="en-US" dirty="0">
              <a:solidFill>
                <a:prstClr val="black"/>
              </a:solidFill>
              <a:latin typeface="Arial Nova Light" panose="020B0304020202020204" pitchFamily="34" charset="0"/>
            </a:endParaRPr>
          </a:p>
        </p:txBody>
      </p:sp>
    </p:spTree>
    <p:extLst>
      <p:ext uri="{BB962C8B-B14F-4D97-AF65-F5344CB8AC3E}">
        <p14:creationId xmlns:p14="http://schemas.microsoft.com/office/powerpoint/2010/main" val="256061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Survey:  </a:t>
            </a:r>
            <a:r>
              <a:rPr lang="en-US" dirty="0">
                <a:latin typeface="Arial" panose="020B0604020202020204" pitchFamily="34" charset="0"/>
                <a:cs typeface="Arial" panose="020B0604020202020204" pitchFamily="34" charset="0"/>
              </a:rPr>
              <a:t>Vials </a:t>
            </a:r>
            <a:endParaRPr lang="en-US" dirty="0">
              <a:solidFill>
                <a:srgbClr val="C00000"/>
              </a:solidFill>
              <a:latin typeface="Arial" panose="020B0604020202020204" pitchFamily="34" charset="0"/>
              <a:cs typeface="Arial" panose="020B0604020202020204" pitchFamily="34" charset="0"/>
            </a:endParaRPr>
          </a:p>
        </p:txBody>
      </p:sp>
      <p:sp>
        <p:nvSpPr>
          <p:cNvPr id="10" name="Text Placeholder 8">
            <a:extLst>
              <a:ext uri="{FF2B5EF4-FFF2-40B4-BE49-F238E27FC236}">
                <a16:creationId xmlns:a16="http://schemas.microsoft.com/office/drawing/2014/main" id="{4B6B660B-2103-BFB3-4EC7-A6FB9706C4EA}"/>
              </a:ext>
            </a:extLst>
          </p:cNvPr>
          <p:cNvSpPr txBox="1">
            <a:spLocks/>
          </p:cNvSpPr>
          <p:nvPr/>
        </p:nvSpPr>
        <p:spPr>
          <a:xfrm>
            <a:off x="838200" y="1163538"/>
            <a:ext cx="3657601" cy="3244543"/>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DF5C40"/>
              </a:buClr>
              <a:buFont typeface="Arial" panose="020B0604020202020204" pitchFamily="34" charset="0"/>
              <a:buNone/>
              <a:defRPr/>
            </a:pPr>
            <a:r>
              <a:rPr lang="en-US" sz="3200" dirty="0">
                <a:solidFill>
                  <a:schemeClr val="accent2"/>
                </a:solidFill>
                <a:ea typeface="Calibri" panose="020F0502020204030204" pitchFamily="34" charset="0"/>
                <a:cs typeface="Arial" panose="020B0604020202020204" pitchFamily="34" charset="0"/>
              </a:rPr>
              <a:t>Possible…</a:t>
            </a:r>
          </a:p>
          <a:p>
            <a:pPr marL="0" indent="0">
              <a:lnSpc>
                <a:spcPct val="100000"/>
              </a:lnSpc>
              <a:spcBef>
                <a:spcPts val="0"/>
              </a:spcBef>
              <a:buClr>
                <a:srgbClr val="DF5C40"/>
              </a:buClr>
              <a:buFont typeface="Arial" panose="020B0604020202020204" pitchFamily="34" charset="0"/>
              <a:buNone/>
              <a:defRPr/>
            </a:pPr>
            <a:endParaRPr lang="en-US" sz="800" dirty="0">
              <a:solidFill>
                <a:prstClr val="black"/>
              </a:solidFill>
              <a:ea typeface="Calibri" panose="020F0502020204030204" pitchFamily="34" charset="0"/>
              <a:cs typeface="Arial" panose="020B0604020202020204" pitchFamily="34" charset="0"/>
            </a:endParaRPr>
          </a:p>
          <a:p>
            <a:pPr>
              <a:lnSpc>
                <a:spcPct val="100000"/>
              </a:lnSpc>
              <a:spcBef>
                <a:spcPts val="0"/>
              </a:spcBef>
              <a:defRPr/>
            </a:pPr>
            <a:r>
              <a:rPr lang="en-US" sz="1800" dirty="0">
                <a:solidFill>
                  <a:prstClr val="black"/>
                </a:solidFill>
                <a:ea typeface="Calibri" panose="020F0502020204030204" pitchFamily="34" charset="0"/>
                <a:cs typeface="Arial" panose="020B0604020202020204" pitchFamily="34" charset="0"/>
              </a:rPr>
              <a:t>Staff member does not know the difference between a single- dose or multi-dose vial.</a:t>
            </a:r>
          </a:p>
          <a:p>
            <a:pPr>
              <a:lnSpc>
                <a:spcPct val="100000"/>
              </a:lnSpc>
              <a:spcBef>
                <a:spcPts val="0"/>
              </a:spcBef>
              <a:defRPr/>
            </a:pPr>
            <a:endParaRPr lang="en-US" sz="1800" dirty="0">
              <a:solidFill>
                <a:prstClr val="black"/>
              </a:solidFill>
              <a:ea typeface="Calibri" panose="020F0502020204030204" pitchFamily="34" charset="0"/>
              <a:cs typeface="Arial" panose="020B0604020202020204" pitchFamily="34" charset="0"/>
            </a:endParaRPr>
          </a:p>
          <a:p>
            <a:pPr>
              <a:lnSpc>
                <a:spcPct val="100000"/>
              </a:lnSpc>
              <a:spcBef>
                <a:spcPts val="0"/>
              </a:spcBef>
              <a:defRPr/>
            </a:pPr>
            <a:r>
              <a:rPr lang="en-US" sz="1800" dirty="0">
                <a:solidFill>
                  <a:prstClr val="black"/>
                </a:solidFill>
                <a:ea typeface="Calibri" panose="020F0502020204030204" pitchFamily="34" charset="0"/>
                <a:cs typeface="Arial" panose="020B0604020202020204" pitchFamily="34" charset="0"/>
              </a:rPr>
              <a:t>Drug always comes as an MDV; but supplier sent a shipment where the drug was an SDV.</a:t>
            </a:r>
          </a:p>
          <a:p>
            <a:pPr>
              <a:lnSpc>
                <a:spcPct val="100000"/>
              </a:lnSpc>
              <a:spcBef>
                <a:spcPts val="0"/>
              </a:spcBef>
              <a:defRPr/>
            </a:pPr>
            <a:endParaRPr lang="en-US" sz="1800" dirty="0">
              <a:solidFill>
                <a:prstClr val="black"/>
              </a:solidFill>
              <a:ea typeface="Calibri" panose="020F0502020204030204" pitchFamily="34" charset="0"/>
              <a:cs typeface="Arial" panose="020B0604020202020204" pitchFamily="34" charset="0"/>
            </a:endParaRPr>
          </a:p>
          <a:p>
            <a:pPr>
              <a:lnSpc>
                <a:spcPct val="100000"/>
              </a:lnSpc>
              <a:spcBef>
                <a:spcPts val="0"/>
              </a:spcBef>
              <a:defRPr/>
            </a:pPr>
            <a:r>
              <a:rPr lang="en-US" sz="1800" dirty="0">
                <a:solidFill>
                  <a:prstClr val="black"/>
                </a:solidFill>
                <a:ea typeface="Calibri" panose="020F0502020204030204" pitchFamily="34" charset="0"/>
                <a:cs typeface="Arial" panose="020B0604020202020204" pitchFamily="34" charset="0"/>
              </a:rPr>
              <a:t>Store MDVs and SDVs together making it easy to confuse.</a:t>
            </a:r>
          </a:p>
          <a:p>
            <a:pPr marL="0" indent="0">
              <a:lnSpc>
                <a:spcPct val="100000"/>
              </a:lnSpc>
              <a:spcBef>
                <a:spcPts val="0"/>
              </a:spcBef>
              <a:buClrTx/>
              <a:buFontTx/>
              <a:buNone/>
              <a:defRPr/>
            </a:pPr>
            <a:endParaRPr lang="en-US" sz="1800" b="1" dirty="0">
              <a:solidFill>
                <a:srgbClr val="3262AA"/>
              </a:solidFill>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2D4DB7-BAFA-DEEC-99E4-62008EE1A0E0}"/>
              </a:ext>
            </a:extLst>
          </p:cNvPr>
          <p:cNvSpPr txBox="1"/>
          <p:nvPr/>
        </p:nvSpPr>
        <p:spPr>
          <a:xfrm>
            <a:off x="7899396" y="1165071"/>
            <a:ext cx="3784600" cy="4185761"/>
          </a:xfrm>
          <a:prstGeom prst="rect">
            <a:avLst/>
          </a:prstGeom>
          <a:noFill/>
        </p:spPr>
        <p:txBody>
          <a:bodyPr wrap="square">
            <a:spAutoFit/>
          </a:bodyPr>
          <a:lstStyle/>
          <a:p>
            <a:pPr marL="0" indent="0">
              <a:lnSpc>
                <a:spcPct val="100000"/>
              </a:lnSpc>
              <a:spcBef>
                <a:spcPts val="0"/>
              </a:spcBef>
              <a:spcAft>
                <a:spcPts val="600"/>
              </a:spcAft>
              <a:buClrTx/>
              <a:buFontTx/>
              <a:buNone/>
              <a:defRPr/>
            </a:pPr>
            <a:r>
              <a:rPr lang="en-US" sz="3200" dirty="0">
                <a:solidFill>
                  <a:srgbClr val="3262AA"/>
                </a:solidFill>
                <a:ea typeface="Calibri" panose="020F0502020204030204" pitchFamily="34" charset="0"/>
                <a:cs typeface="Arial" panose="020B0604020202020204" pitchFamily="34" charset="0"/>
              </a:rPr>
              <a:t>What to do: </a:t>
            </a:r>
            <a:endParaRPr lang="en-US" sz="3200" dirty="0">
              <a:solidFill>
                <a:prstClr val="black"/>
              </a:solidFill>
              <a:ea typeface="Calibri" panose="020F0502020204030204" pitchFamily="34" charset="0"/>
              <a:cs typeface="Arial" panose="020B0604020202020204" pitchFamily="34" charset="0"/>
            </a:endParaRPr>
          </a:p>
          <a:p>
            <a:pPr marL="285750" indent="-285750">
              <a:lnSpc>
                <a:spcPct val="100000"/>
              </a:lnSpc>
              <a:spcBef>
                <a:spcPts val="0"/>
              </a:spcBef>
              <a:spcAft>
                <a:spcPts val="600"/>
              </a:spcAft>
              <a:buClr>
                <a:schemeClr val="accent3"/>
              </a:buClr>
              <a:buFont typeface="Arial" panose="020B0604020202020204" pitchFamily="34" charset="0"/>
              <a:buChar char="•"/>
              <a:defRPr/>
            </a:pPr>
            <a:r>
              <a:rPr lang="en-US" sz="1800" dirty="0">
                <a:solidFill>
                  <a:prstClr val="black"/>
                </a:solidFill>
                <a:ea typeface="Calibri" panose="020F0502020204030204" pitchFamily="34" charset="0"/>
                <a:cs typeface="Arial" panose="020B0604020202020204" pitchFamily="34" charset="0"/>
              </a:rPr>
              <a:t>Train all staff to always look at the vial to verify if an SDV or MDV and to check the date.</a:t>
            </a:r>
          </a:p>
          <a:p>
            <a:pPr marL="285750" indent="-285750">
              <a:lnSpc>
                <a:spcPct val="100000"/>
              </a:lnSpc>
              <a:spcBef>
                <a:spcPts val="0"/>
              </a:spcBef>
              <a:spcAft>
                <a:spcPts val="600"/>
              </a:spcAft>
              <a:buClr>
                <a:schemeClr val="accent3"/>
              </a:buClr>
              <a:buFont typeface="Arial" panose="020B0604020202020204" pitchFamily="34" charset="0"/>
              <a:buChar char="•"/>
              <a:defRPr/>
            </a:pPr>
            <a:endParaRPr lang="en-US" sz="800" dirty="0">
              <a:solidFill>
                <a:prstClr val="black"/>
              </a:solidFill>
              <a:ea typeface="Calibri" panose="020F0502020204030204" pitchFamily="34" charset="0"/>
              <a:cs typeface="Arial" panose="020B0604020202020204" pitchFamily="34" charset="0"/>
            </a:endParaRPr>
          </a:p>
          <a:p>
            <a:pPr marL="285750" indent="-285750">
              <a:lnSpc>
                <a:spcPct val="100000"/>
              </a:lnSpc>
              <a:spcBef>
                <a:spcPts val="0"/>
              </a:spcBef>
              <a:spcAft>
                <a:spcPts val="600"/>
              </a:spcAft>
              <a:buClr>
                <a:schemeClr val="accent3"/>
              </a:buClr>
              <a:buFont typeface="Arial" panose="020B0604020202020204" pitchFamily="34" charset="0"/>
              <a:buChar char="•"/>
              <a:defRPr/>
            </a:pPr>
            <a:r>
              <a:rPr lang="en-US" sz="1800" dirty="0">
                <a:solidFill>
                  <a:prstClr val="black"/>
                </a:solidFill>
                <a:ea typeface="Calibri" panose="020F0502020204030204" pitchFamily="34" charset="0"/>
                <a:cs typeface="Arial" panose="020B0604020202020204" pitchFamily="34" charset="0"/>
              </a:rPr>
              <a:t>Train staff that SDVs do not have a preservative in the vial and why that’s important.</a:t>
            </a:r>
          </a:p>
          <a:p>
            <a:pPr marL="285750" indent="-285750">
              <a:lnSpc>
                <a:spcPct val="100000"/>
              </a:lnSpc>
              <a:spcBef>
                <a:spcPts val="0"/>
              </a:spcBef>
              <a:spcAft>
                <a:spcPts val="600"/>
              </a:spcAft>
              <a:buClr>
                <a:schemeClr val="accent3"/>
              </a:buClr>
              <a:buFont typeface="Arial" panose="020B0604020202020204" pitchFamily="34" charset="0"/>
              <a:buChar char="•"/>
              <a:defRPr/>
            </a:pPr>
            <a:endParaRPr lang="en-US" sz="800" dirty="0">
              <a:solidFill>
                <a:prstClr val="black"/>
              </a:solidFill>
              <a:ea typeface="Calibri" panose="020F0502020204030204" pitchFamily="34" charset="0"/>
              <a:cs typeface="Arial" panose="020B0604020202020204" pitchFamily="34" charset="0"/>
            </a:endParaRPr>
          </a:p>
          <a:p>
            <a:pPr marL="285750" indent="-28575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ea typeface="Calibri" panose="020F0502020204030204" pitchFamily="34" charset="0"/>
                <a:cs typeface="Arial" panose="020B0604020202020204" pitchFamily="34" charset="0"/>
              </a:rPr>
              <a:t>S</a:t>
            </a:r>
            <a:r>
              <a:rPr lang="en-US" sz="1800" dirty="0">
                <a:solidFill>
                  <a:prstClr val="black"/>
                </a:solidFill>
                <a:ea typeface="Calibri" panose="020F0502020204030204" pitchFamily="34" charset="0"/>
                <a:cs typeface="Arial" panose="020B0604020202020204" pitchFamily="34" charset="0"/>
              </a:rPr>
              <a:t>eparate MDVs from SDVs in the drug closet</a:t>
            </a:r>
          </a:p>
          <a:p>
            <a:pPr marL="285750" indent="-285750">
              <a:lnSpc>
                <a:spcPct val="100000"/>
              </a:lnSpc>
              <a:spcBef>
                <a:spcPts val="0"/>
              </a:spcBef>
              <a:spcAft>
                <a:spcPts val="600"/>
              </a:spcAft>
              <a:buClr>
                <a:schemeClr val="accent3"/>
              </a:buClr>
              <a:buFont typeface="Arial" panose="020B0604020202020204" pitchFamily="34" charset="0"/>
              <a:buChar char="•"/>
              <a:defRPr/>
            </a:pPr>
            <a:endParaRPr lang="en-US" sz="800" dirty="0">
              <a:solidFill>
                <a:prstClr val="black"/>
              </a:solidFill>
              <a:ea typeface="Calibri" panose="020F0502020204030204" pitchFamily="34" charset="0"/>
              <a:cs typeface="Arial" panose="020B0604020202020204" pitchFamily="34" charset="0"/>
            </a:endParaRPr>
          </a:p>
          <a:p>
            <a:pPr marL="285750" indent="-285750">
              <a:lnSpc>
                <a:spcPct val="100000"/>
              </a:lnSpc>
              <a:spcBef>
                <a:spcPts val="0"/>
              </a:spcBef>
              <a:spcAft>
                <a:spcPts val="600"/>
              </a:spcAft>
              <a:buClr>
                <a:schemeClr val="accent3"/>
              </a:buClr>
              <a:buFont typeface="Arial" panose="020B0604020202020204" pitchFamily="34" charset="0"/>
              <a:buChar char="•"/>
              <a:defRPr/>
            </a:pPr>
            <a:r>
              <a:rPr lang="en-US" sz="1800" dirty="0">
                <a:solidFill>
                  <a:prstClr val="black"/>
                </a:solidFill>
                <a:ea typeface="Calibri" panose="020F0502020204030204" pitchFamily="34" charset="0"/>
                <a:cs typeface="Arial" panose="020B0604020202020204" pitchFamily="34" charset="0"/>
              </a:rPr>
              <a:t>Label all SDVs with a sticker</a:t>
            </a:r>
          </a:p>
          <a:p>
            <a:pPr marL="285750" indent="-285750">
              <a:lnSpc>
                <a:spcPct val="100000"/>
              </a:lnSpc>
              <a:spcBef>
                <a:spcPts val="0"/>
              </a:spcBef>
              <a:spcAft>
                <a:spcPts val="600"/>
              </a:spcAft>
              <a:buClr>
                <a:schemeClr val="accent3"/>
              </a:buClr>
              <a:buFont typeface="Arial" panose="020B0604020202020204" pitchFamily="34" charset="0"/>
              <a:buChar char="•"/>
              <a:defRPr/>
            </a:pPr>
            <a:endParaRPr lang="en-US" sz="800" dirty="0">
              <a:solidFill>
                <a:prstClr val="black"/>
              </a:solidFill>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CA61807-322E-A7F1-6932-F29D07908D27}"/>
              </a:ext>
            </a:extLst>
          </p:cNvPr>
          <p:cNvGrpSpPr/>
          <p:nvPr/>
        </p:nvGrpSpPr>
        <p:grpSpPr>
          <a:xfrm>
            <a:off x="4625546" y="1279674"/>
            <a:ext cx="1624326" cy="3169659"/>
            <a:chOff x="7925729" y="2186608"/>
            <a:chExt cx="1958455" cy="3944416"/>
          </a:xfrm>
        </p:grpSpPr>
        <p:pic>
          <p:nvPicPr>
            <p:cNvPr id="14" name="Picture 13">
              <a:extLst>
                <a:ext uri="{FF2B5EF4-FFF2-40B4-BE49-F238E27FC236}">
                  <a16:creationId xmlns:a16="http://schemas.microsoft.com/office/drawing/2014/main" id="{6BB00DB3-848D-35C0-AF17-F6C02F843F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07810" y="2186608"/>
              <a:ext cx="1388556" cy="2275839"/>
            </a:xfrm>
            <a:prstGeom prst="rect">
              <a:avLst/>
            </a:prstGeom>
          </p:spPr>
        </p:pic>
        <p:sp>
          <p:nvSpPr>
            <p:cNvPr id="15" name="TextBox 14">
              <a:extLst>
                <a:ext uri="{FF2B5EF4-FFF2-40B4-BE49-F238E27FC236}">
                  <a16:creationId xmlns:a16="http://schemas.microsoft.com/office/drawing/2014/main" id="{8CF24A12-15FE-1187-46AE-29D744589A1E}"/>
                </a:ext>
              </a:extLst>
            </p:cNvPr>
            <p:cNvSpPr txBox="1"/>
            <p:nvPr/>
          </p:nvSpPr>
          <p:spPr>
            <a:xfrm>
              <a:off x="7925729" y="4407496"/>
              <a:ext cx="1958455" cy="1723528"/>
            </a:xfrm>
            <a:prstGeom prst="rect">
              <a:avLst/>
            </a:prstGeom>
            <a:noFill/>
          </p:spPr>
          <p:txBody>
            <a:bodyPr wrap="square" rtlCol="0">
              <a:spAutoFit/>
            </a:bodyPr>
            <a:lstStyle/>
            <a:p>
              <a:r>
                <a:rPr lang="en-US" sz="1400" b="1" dirty="0">
                  <a:solidFill>
                    <a:srgbClr val="DF5C40"/>
                  </a:solidFill>
                  <a:latin typeface="Arial Nova" panose="020B0504020202020204" pitchFamily="34" charset="0"/>
                </a:rPr>
                <a:t>Single-Dose Vial</a:t>
              </a:r>
            </a:p>
            <a:p>
              <a:r>
                <a:rPr lang="en-US" sz="1400" dirty="0">
                  <a:latin typeface="Arial Nova Light" panose="020B0304020202020204" pitchFamily="34" charset="0"/>
                </a:rPr>
                <a:t>Don’t assume </a:t>
              </a:r>
              <a:br>
                <a:rPr lang="en-US" sz="1400" dirty="0">
                  <a:latin typeface="Arial Nova Light" panose="020B0304020202020204" pitchFamily="34" charset="0"/>
                </a:rPr>
              </a:br>
              <a:r>
                <a:rPr lang="en-US" sz="1400" dirty="0">
                  <a:latin typeface="Arial Nova Light" panose="020B0304020202020204" pitchFamily="34" charset="0"/>
                </a:rPr>
                <a:t>all staff know the difference between SDVs and MDVs.</a:t>
              </a:r>
            </a:p>
          </p:txBody>
        </p:sp>
      </p:grpSp>
      <p:grpSp>
        <p:nvGrpSpPr>
          <p:cNvPr id="16" name="Group 15">
            <a:extLst>
              <a:ext uri="{FF2B5EF4-FFF2-40B4-BE49-F238E27FC236}">
                <a16:creationId xmlns:a16="http://schemas.microsoft.com/office/drawing/2014/main" id="{FEE36C4F-8F80-2EBD-B66F-D4DAD3F8CD33}"/>
              </a:ext>
            </a:extLst>
          </p:cNvPr>
          <p:cNvGrpSpPr/>
          <p:nvPr/>
        </p:nvGrpSpPr>
        <p:grpSpPr>
          <a:xfrm>
            <a:off x="6096002" y="3028909"/>
            <a:ext cx="1741715" cy="3424966"/>
            <a:chOff x="10047478" y="1607276"/>
            <a:chExt cx="2144116" cy="3981514"/>
          </a:xfrm>
        </p:grpSpPr>
        <p:sp>
          <p:nvSpPr>
            <p:cNvPr id="17" name="TextBox 16">
              <a:extLst>
                <a:ext uri="{FF2B5EF4-FFF2-40B4-BE49-F238E27FC236}">
                  <a16:creationId xmlns:a16="http://schemas.microsoft.com/office/drawing/2014/main" id="{C868BC1F-2A50-7FE4-63FB-BE175D4C5CD7}"/>
                </a:ext>
              </a:extLst>
            </p:cNvPr>
            <p:cNvSpPr txBox="1"/>
            <p:nvPr/>
          </p:nvSpPr>
          <p:spPr>
            <a:xfrm>
              <a:off x="10072461" y="3978737"/>
              <a:ext cx="2119133" cy="1610053"/>
            </a:xfrm>
            <a:prstGeom prst="rect">
              <a:avLst/>
            </a:prstGeom>
            <a:noFill/>
          </p:spPr>
          <p:txBody>
            <a:bodyPr wrap="square" rtlCol="0">
              <a:spAutoFit/>
            </a:bodyPr>
            <a:lstStyle/>
            <a:p>
              <a:r>
                <a:rPr lang="en-US" sz="1400" b="1" dirty="0">
                  <a:solidFill>
                    <a:srgbClr val="DF5C40"/>
                  </a:solidFill>
                  <a:latin typeface="Arial Nova" panose="020B0504020202020204" pitchFamily="34" charset="0"/>
                </a:rPr>
                <a:t>Multi-Dose Vial</a:t>
              </a:r>
            </a:p>
            <a:p>
              <a:r>
                <a:rPr lang="en-US" sz="1400" dirty="0">
                  <a:latin typeface="Arial Nova Light" panose="020B0304020202020204" pitchFamily="34" charset="0"/>
                </a:rPr>
                <a:t>Ensure Single-Dose Vials (SDVs) are never used for more than one patient. </a:t>
              </a:r>
            </a:p>
            <a:p>
              <a:pPr algn="ctr"/>
              <a:endParaRPr lang="en-US" sz="1400" dirty="0">
                <a:latin typeface="Arial Nova Light" panose="020B0304020202020204" pitchFamily="34" charset="0"/>
              </a:endParaRPr>
            </a:p>
          </p:txBody>
        </p:sp>
        <p:pic>
          <p:nvPicPr>
            <p:cNvPr id="18" name="Picture 17">
              <a:extLst>
                <a:ext uri="{FF2B5EF4-FFF2-40B4-BE49-F238E27FC236}">
                  <a16:creationId xmlns:a16="http://schemas.microsoft.com/office/drawing/2014/main" id="{00F4C371-A664-0653-9FE2-AE21C6932E21}"/>
                </a:ext>
              </a:extLst>
            </p:cNvPr>
            <p:cNvPicPr>
              <a:picLocks noChangeAspect="1"/>
            </p:cNvPicPr>
            <p:nvPr/>
          </p:nvPicPr>
          <p:blipFill>
            <a:blip r:embed="rId3"/>
            <a:srcRect/>
            <a:stretch/>
          </p:blipFill>
          <p:spPr>
            <a:xfrm>
              <a:off x="10047478" y="1607276"/>
              <a:ext cx="1735394" cy="2482470"/>
            </a:xfrm>
            <a:prstGeom prst="rect">
              <a:avLst/>
            </a:prstGeom>
          </p:spPr>
        </p:pic>
      </p:grpSp>
      <p:cxnSp>
        <p:nvCxnSpPr>
          <p:cNvPr id="20" name="Straight Connector 19">
            <a:extLst>
              <a:ext uri="{FF2B5EF4-FFF2-40B4-BE49-F238E27FC236}">
                <a16:creationId xmlns:a16="http://schemas.microsoft.com/office/drawing/2014/main" id="{C3C32BCF-41C2-C8F1-B192-4901B124BF86}"/>
              </a:ext>
            </a:extLst>
          </p:cNvPr>
          <p:cNvCxnSpPr/>
          <p:nvPr/>
        </p:nvCxnSpPr>
        <p:spPr>
          <a:xfrm>
            <a:off x="4528454" y="1465943"/>
            <a:ext cx="0" cy="29421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CDF521-9A1F-416D-71C9-67F14085A5BD}"/>
              </a:ext>
            </a:extLst>
          </p:cNvPr>
          <p:cNvCxnSpPr/>
          <p:nvPr/>
        </p:nvCxnSpPr>
        <p:spPr>
          <a:xfrm>
            <a:off x="7859480" y="3171369"/>
            <a:ext cx="0" cy="294213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243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E656-47CC-59A3-6BF5-8F88EABE1523}"/>
              </a:ext>
            </a:extLst>
          </p:cNvPr>
          <p:cNvSpPr>
            <a:spLocks noGrp="1"/>
          </p:cNvSpPr>
          <p:nvPr>
            <p:ph type="title"/>
          </p:nvPr>
        </p:nvSpPr>
        <p:spPr/>
        <p:txBody>
          <a:bodyPr/>
          <a:lstStyle/>
          <a:p>
            <a:r>
              <a:rPr lang="en-US" dirty="0"/>
              <a:t>Survey:  </a:t>
            </a:r>
            <a:r>
              <a:rPr lang="en-US" dirty="0">
                <a:latin typeface="Arial" panose="020B0604020202020204" pitchFamily="34" charset="0"/>
                <a:cs typeface="Arial" panose="020B0604020202020204" pitchFamily="34" charset="0"/>
              </a:rPr>
              <a:t>Vials</a:t>
            </a:r>
          </a:p>
        </p:txBody>
      </p:sp>
      <p:grpSp>
        <p:nvGrpSpPr>
          <p:cNvPr id="4" name="Group 3">
            <a:extLst>
              <a:ext uri="{FF2B5EF4-FFF2-40B4-BE49-F238E27FC236}">
                <a16:creationId xmlns:a16="http://schemas.microsoft.com/office/drawing/2014/main" id="{71C6A567-AE2C-71DE-61AD-0DF289F480EE}"/>
              </a:ext>
            </a:extLst>
          </p:cNvPr>
          <p:cNvGrpSpPr/>
          <p:nvPr/>
        </p:nvGrpSpPr>
        <p:grpSpPr>
          <a:xfrm>
            <a:off x="5542306" y="1630641"/>
            <a:ext cx="4928276" cy="4367080"/>
            <a:chOff x="5501493" y="1366889"/>
            <a:chExt cx="4928276" cy="4367080"/>
          </a:xfrm>
        </p:grpSpPr>
        <p:pic>
          <p:nvPicPr>
            <p:cNvPr id="5" name="Picture 4">
              <a:extLst>
                <a:ext uri="{FF2B5EF4-FFF2-40B4-BE49-F238E27FC236}">
                  <a16:creationId xmlns:a16="http://schemas.microsoft.com/office/drawing/2014/main" id="{326F1983-40AE-9988-304E-9C5888CE3CFA}"/>
                </a:ext>
              </a:extLst>
            </p:cNvPr>
            <p:cNvPicPr>
              <a:picLocks noChangeAspect="1"/>
            </p:cNvPicPr>
            <p:nvPr/>
          </p:nvPicPr>
          <p:blipFill>
            <a:blip r:embed="rId2"/>
            <a:stretch>
              <a:fillRect/>
            </a:stretch>
          </p:blipFill>
          <p:spPr>
            <a:xfrm>
              <a:off x="5501493" y="1871571"/>
              <a:ext cx="4928276" cy="3285517"/>
            </a:xfrm>
            <a:prstGeom prst="rect">
              <a:avLst/>
            </a:prstGeom>
            <a:ln w="38100">
              <a:solidFill>
                <a:srgbClr val="3262AA"/>
              </a:solidFill>
            </a:ln>
            <a:effectLst>
              <a:reflection blurRad="12700" stA="25000" endPos="17000" dir="5400000" sy="-100000" algn="bl" rotWithShape="0"/>
            </a:effectLst>
          </p:spPr>
        </p:pic>
        <p:sp>
          <p:nvSpPr>
            <p:cNvPr id="6" name="Rectangle 5">
              <a:extLst>
                <a:ext uri="{FF2B5EF4-FFF2-40B4-BE49-F238E27FC236}">
                  <a16:creationId xmlns:a16="http://schemas.microsoft.com/office/drawing/2014/main" id="{2CD53B89-7F42-A1ED-5384-196D34D0579C}"/>
                </a:ext>
              </a:extLst>
            </p:cNvPr>
            <p:cNvSpPr/>
            <p:nvPr/>
          </p:nvSpPr>
          <p:spPr>
            <a:xfrm>
              <a:off x="6764342" y="5272304"/>
              <a:ext cx="2786340" cy="461665"/>
            </a:xfrm>
            <a:prstGeom prst="rect">
              <a:avLst/>
            </a:prstGeom>
          </p:spPr>
          <p:txBody>
            <a:bodyPr wrap="none">
              <a:spAutoFit/>
            </a:bodyPr>
            <a:lstStyle/>
            <a:p>
              <a:r>
                <a:rPr lang="en-US" sz="2400" b="1" dirty="0">
                  <a:solidFill>
                    <a:srgbClr val="3262AA"/>
                  </a:solidFill>
                </a:rPr>
                <a:t>Dated for 28 Days</a:t>
              </a:r>
            </a:p>
          </p:txBody>
        </p:sp>
        <p:sp>
          <p:nvSpPr>
            <p:cNvPr id="7" name="TextBox 6">
              <a:extLst>
                <a:ext uri="{FF2B5EF4-FFF2-40B4-BE49-F238E27FC236}">
                  <a16:creationId xmlns:a16="http://schemas.microsoft.com/office/drawing/2014/main" id="{D2AE9D9E-D71A-92A4-F60C-601B2FE86749}"/>
                </a:ext>
              </a:extLst>
            </p:cNvPr>
            <p:cNvSpPr txBox="1"/>
            <p:nvPr/>
          </p:nvSpPr>
          <p:spPr>
            <a:xfrm>
              <a:off x="6824437" y="1366889"/>
              <a:ext cx="2554738" cy="461665"/>
            </a:xfrm>
            <a:prstGeom prst="rect">
              <a:avLst/>
            </a:prstGeom>
            <a:noFill/>
            <a:ln w="28575">
              <a:noFill/>
            </a:ln>
          </p:spPr>
          <p:txBody>
            <a:bodyPr wrap="none" rtlCol="0">
              <a:spAutoFit/>
            </a:bodyPr>
            <a:lstStyle/>
            <a:p>
              <a:r>
                <a:rPr lang="en-US" sz="2400" b="1" dirty="0">
                  <a:solidFill>
                    <a:srgbClr val="DF5C40"/>
                  </a:solidFill>
                </a:rPr>
                <a:t>Multi-Dose Vials</a:t>
              </a:r>
            </a:p>
          </p:txBody>
        </p:sp>
      </p:grpSp>
      <p:grpSp>
        <p:nvGrpSpPr>
          <p:cNvPr id="8" name="Group 7">
            <a:extLst>
              <a:ext uri="{FF2B5EF4-FFF2-40B4-BE49-F238E27FC236}">
                <a16:creationId xmlns:a16="http://schemas.microsoft.com/office/drawing/2014/main" id="{02E5562A-8EFB-4DB3-79F1-5994293B3444}"/>
              </a:ext>
            </a:extLst>
          </p:cNvPr>
          <p:cNvGrpSpPr/>
          <p:nvPr/>
        </p:nvGrpSpPr>
        <p:grpSpPr>
          <a:xfrm>
            <a:off x="1887238" y="2297978"/>
            <a:ext cx="2383217" cy="3468910"/>
            <a:chOff x="1423218" y="1261287"/>
            <a:chExt cx="2984413" cy="4774547"/>
          </a:xfrm>
        </p:grpSpPr>
        <p:pic>
          <p:nvPicPr>
            <p:cNvPr id="9" name="Picture 8">
              <a:extLst>
                <a:ext uri="{FF2B5EF4-FFF2-40B4-BE49-F238E27FC236}">
                  <a16:creationId xmlns:a16="http://schemas.microsoft.com/office/drawing/2014/main" id="{AC3EE1C2-8E77-861B-9F12-C344FD16EBC4}"/>
                </a:ext>
              </a:extLst>
            </p:cNvPr>
            <p:cNvPicPr>
              <a:picLocks noChangeAspect="1"/>
            </p:cNvPicPr>
            <p:nvPr/>
          </p:nvPicPr>
          <p:blipFill>
            <a:blip r:embed="rId3"/>
            <a:srcRect/>
            <a:stretch/>
          </p:blipFill>
          <p:spPr>
            <a:xfrm>
              <a:off x="1423218" y="1261287"/>
              <a:ext cx="2984413" cy="4269183"/>
            </a:xfrm>
            <a:prstGeom prst="rect">
              <a:avLst/>
            </a:prstGeom>
            <a:ln w="28575">
              <a:solidFill>
                <a:srgbClr val="3262AA"/>
              </a:solidFill>
            </a:ln>
          </p:spPr>
        </p:pic>
        <p:sp>
          <p:nvSpPr>
            <p:cNvPr id="10" name="Rectangle 9">
              <a:extLst>
                <a:ext uri="{FF2B5EF4-FFF2-40B4-BE49-F238E27FC236}">
                  <a16:creationId xmlns:a16="http://schemas.microsoft.com/office/drawing/2014/main" id="{A827DB92-D6E9-CBAE-BA8F-CF87B07F277F}"/>
                </a:ext>
              </a:extLst>
            </p:cNvPr>
            <p:cNvSpPr/>
            <p:nvPr/>
          </p:nvSpPr>
          <p:spPr>
            <a:xfrm>
              <a:off x="1982610" y="5574169"/>
              <a:ext cx="1947200" cy="461665"/>
            </a:xfrm>
            <a:prstGeom prst="rect">
              <a:avLst/>
            </a:prstGeom>
            <a:ln w="28575">
              <a:noFill/>
            </a:ln>
          </p:spPr>
          <p:txBody>
            <a:bodyPr wrap="none">
              <a:spAutoFit/>
            </a:bodyPr>
            <a:lstStyle/>
            <a:p>
              <a:r>
                <a:rPr lang="en-US" sz="2400" b="1" dirty="0">
                  <a:solidFill>
                    <a:schemeClr val="accent2"/>
                  </a:solidFill>
                </a:rPr>
                <a:t>Never dated</a:t>
              </a:r>
            </a:p>
          </p:txBody>
        </p:sp>
      </p:grpSp>
      <p:sp>
        <p:nvSpPr>
          <p:cNvPr id="11" name="TextBox 10">
            <a:extLst>
              <a:ext uri="{FF2B5EF4-FFF2-40B4-BE49-F238E27FC236}">
                <a16:creationId xmlns:a16="http://schemas.microsoft.com/office/drawing/2014/main" id="{6EE0C3D1-1EA8-011D-B1BE-9A2960D019D9}"/>
              </a:ext>
            </a:extLst>
          </p:cNvPr>
          <p:cNvSpPr txBox="1"/>
          <p:nvPr/>
        </p:nvSpPr>
        <p:spPr>
          <a:xfrm>
            <a:off x="1852309" y="1804564"/>
            <a:ext cx="2588401" cy="461665"/>
          </a:xfrm>
          <a:prstGeom prst="rect">
            <a:avLst/>
          </a:prstGeom>
          <a:noFill/>
          <a:ln w="28575">
            <a:noFill/>
          </a:ln>
        </p:spPr>
        <p:txBody>
          <a:bodyPr wrap="none" rtlCol="0">
            <a:spAutoFit/>
          </a:bodyPr>
          <a:lstStyle/>
          <a:p>
            <a:r>
              <a:rPr lang="en-US" sz="2400" b="1">
                <a:solidFill>
                  <a:srgbClr val="DF5C40"/>
                </a:solidFill>
              </a:rPr>
              <a:t>Single-Dose </a:t>
            </a:r>
            <a:r>
              <a:rPr lang="en-US" sz="2400" b="1" dirty="0">
                <a:solidFill>
                  <a:srgbClr val="DF5C40"/>
                </a:solidFill>
              </a:rPr>
              <a:t>Vial</a:t>
            </a:r>
          </a:p>
        </p:txBody>
      </p:sp>
    </p:spTree>
    <p:extLst>
      <p:ext uri="{BB962C8B-B14F-4D97-AF65-F5344CB8AC3E}">
        <p14:creationId xmlns:p14="http://schemas.microsoft.com/office/powerpoint/2010/main" val="326992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Survey:  </a:t>
            </a:r>
            <a:r>
              <a:rPr lang="en-US" dirty="0">
                <a:latin typeface="Arial" panose="020B0604020202020204" pitchFamily="34" charset="0"/>
                <a:cs typeface="Arial" panose="020B0604020202020204" pitchFamily="34" charset="0"/>
              </a:rPr>
              <a:t>Vials</a:t>
            </a:r>
          </a:p>
        </p:txBody>
      </p:sp>
      <p:pic>
        <p:nvPicPr>
          <p:cNvPr id="2" name="Picture 1" descr="A picture containing indoor, red, bin, plastic&#10;&#10;Description automatically generated">
            <a:extLst>
              <a:ext uri="{FF2B5EF4-FFF2-40B4-BE49-F238E27FC236}">
                <a16:creationId xmlns:a16="http://schemas.microsoft.com/office/drawing/2014/main" id="{88D018F0-08B4-801F-2EEA-41263AD6CC62}"/>
              </a:ext>
            </a:extLst>
          </p:cNvPr>
          <p:cNvPicPr>
            <a:picLocks noChangeAspect="1"/>
          </p:cNvPicPr>
          <p:nvPr/>
        </p:nvPicPr>
        <p:blipFill rotWithShape="1">
          <a:blip r:embed="rId2"/>
          <a:srcRect l="2434" t="23180" r="25600" b="8200"/>
          <a:stretch/>
        </p:blipFill>
        <p:spPr>
          <a:xfrm>
            <a:off x="6416234" y="1175657"/>
            <a:ext cx="4832338" cy="4769283"/>
          </a:xfrm>
          <a:prstGeom prst="rect">
            <a:avLst/>
          </a:prstGeom>
          <a:ln w="38100">
            <a:solidFill>
              <a:srgbClr val="3262AA"/>
            </a:solidFill>
          </a:ln>
          <a:effectLst>
            <a:reflection blurRad="12700" stA="25000" endPos="17000" dir="5400000" sy="-100000" algn="bl" rotWithShape="0"/>
          </a:effectLst>
        </p:spPr>
      </p:pic>
      <p:sp>
        <p:nvSpPr>
          <p:cNvPr id="3" name="Text Placeholder 8">
            <a:extLst>
              <a:ext uri="{FF2B5EF4-FFF2-40B4-BE49-F238E27FC236}">
                <a16:creationId xmlns:a16="http://schemas.microsoft.com/office/drawing/2014/main" id="{215799FF-A145-3F22-DD8F-74EB898AFA29}"/>
              </a:ext>
            </a:extLst>
          </p:cNvPr>
          <p:cNvSpPr txBox="1">
            <a:spLocks/>
          </p:cNvSpPr>
          <p:nvPr/>
        </p:nvSpPr>
        <p:spPr>
          <a:xfrm>
            <a:off x="803704" y="1373389"/>
            <a:ext cx="5349923" cy="362141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DF5C40"/>
              </a:buClr>
              <a:buNone/>
              <a:defRPr/>
            </a:pPr>
            <a:r>
              <a:rPr lang="en-US" b="1" dirty="0">
                <a:solidFill>
                  <a:srgbClr val="3262AA"/>
                </a:solidFill>
                <a:ea typeface="Calibri" panose="020F0502020204030204" pitchFamily="34" charset="0"/>
                <a:cs typeface="Arial" panose="020B0604020202020204" pitchFamily="34" charset="0"/>
              </a:rPr>
              <a:t>Ensure Single-Dose Vials (SDVs) are never used for more than one patient. </a:t>
            </a:r>
          </a:p>
          <a:p>
            <a:pPr marL="0" indent="0">
              <a:lnSpc>
                <a:spcPct val="100000"/>
              </a:lnSpc>
              <a:spcBef>
                <a:spcPts val="0"/>
              </a:spcBef>
              <a:spcAft>
                <a:spcPts val="1200"/>
              </a:spcAft>
              <a:buClr>
                <a:srgbClr val="DF5C40"/>
              </a:buClr>
              <a:buNone/>
              <a:defRPr/>
            </a:pPr>
            <a:endParaRPr lang="en-US" sz="800" b="1" dirty="0">
              <a:solidFill>
                <a:srgbClr val="3262AA"/>
              </a:solidFill>
              <a:ea typeface="Calibri" panose="020F0502020204030204" pitchFamily="34" charset="0"/>
              <a:cs typeface="Arial" panose="020B0604020202020204" pitchFamily="34" charset="0"/>
            </a:endParaRPr>
          </a:p>
          <a:p>
            <a:pPr marL="0" indent="0">
              <a:lnSpc>
                <a:spcPct val="100000"/>
              </a:lnSpc>
              <a:spcBef>
                <a:spcPts val="0"/>
              </a:spcBef>
              <a:spcAft>
                <a:spcPts val="1200"/>
              </a:spcAft>
              <a:buClr>
                <a:srgbClr val="DF5C40"/>
              </a:buClr>
              <a:buNone/>
              <a:defRPr/>
            </a:pPr>
            <a:r>
              <a:rPr lang="en-US" sz="2000" b="1" dirty="0">
                <a:solidFill>
                  <a:prstClr val="black"/>
                </a:solidFill>
                <a:ea typeface="Calibri" panose="020F0502020204030204" pitchFamily="34" charset="0"/>
                <a:cs typeface="Arial" panose="020B0604020202020204" pitchFamily="34" charset="0"/>
              </a:rPr>
              <a:t>          One and done.  </a:t>
            </a:r>
            <a:r>
              <a:rPr lang="en-US" sz="2400" b="1" dirty="0">
                <a:solidFill>
                  <a:srgbClr val="C00000"/>
                </a:solidFill>
                <a:ea typeface="Calibri" panose="020F0502020204030204" pitchFamily="34" charset="0"/>
                <a:cs typeface="Arial" panose="020B0604020202020204" pitchFamily="34" charset="0"/>
              </a:rPr>
              <a:t>Discard!</a:t>
            </a:r>
          </a:p>
          <a:p>
            <a:pPr marL="285750" indent="-285750">
              <a:lnSpc>
                <a:spcPct val="100000"/>
              </a:lnSpc>
              <a:spcBef>
                <a:spcPts val="0"/>
              </a:spcBef>
              <a:spcAft>
                <a:spcPts val="1200"/>
              </a:spcAft>
              <a:buClr>
                <a:srgbClr val="DF5C40"/>
              </a:buClr>
              <a:buFont typeface="Courier New" panose="02070309020205020404" pitchFamily="49" charset="0"/>
              <a:buChar char="o"/>
              <a:defRPr/>
            </a:pPr>
            <a:endParaRPr lang="en-US" sz="2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648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a:xfrm>
            <a:off x="838200" y="420624"/>
            <a:ext cx="10515600" cy="590931"/>
          </a:xfrm>
        </p:spPr>
        <p:txBody>
          <a:bodyPr/>
          <a:lstStyle/>
          <a:p>
            <a:r>
              <a:rPr lang="en-US" dirty="0"/>
              <a:t>Sample Closet  </a:t>
            </a:r>
          </a:p>
        </p:txBody>
      </p:sp>
      <p:sp>
        <p:nvSpPr>
          <p:cNvPr id="10" name="TextBox 9">
            <a:extLst>
              <a:ext uri="{FF2B5EF4-FFF2-40B4-BE49-F238E27FC236}">
                <a16:creationId xmlns:a16="http://schemas.microsoft.com/office/drawing/2014/main" id="{8A4721D4-7118-99E7-C025-232C5CE3D362}"/>
              </a:ext>
            </a:extLst>
          </p:cNvPr>
          <p:cNvSpPr txBox="1"/>
          <p:nvPr/>
        </p:nvSpPr>
        <p:spPr>
          <a:xfrm>
            <a:off x="-74942" y="1403806"/>
            <a:ext cx="6096000" cy="707886"/>
          </a:xfrm>
          <a:prstGeom prst="rect">
            <a:avLst/>
          </a:prstGeom>
          <a:noFill/>
        </p:spPr>
        <p:txBody>
          <a:bodyPr wrap="square">
            <a:spAutoFit/>
          </a:bodyPr>
          <a:lstStyle/>
          <a:p>
            <a:pPr algn="ctr"/>
            <a:r>
              <a:rPr lang="en-US" sz="2000" b="1" dirty="0">
                <a:solidFill>
                  <a:srgbClr val="3262AA"/>
                </a:solidFill>
                <a:latin typeface="Arial" panose="020B0604020202020204" pitchFamily="34" charset="0"/>
                <a:cs typeface="Arial" panose="020B0604020202020204" pitchFamily="34" charset="0"/>
              </a:rPr>
              <a:t>Secured/Organized </a:t>
            </a:r>
            <a:br>
              <a:rPr lang="en-US" sz="2000" b="1" dirty="0">
                <a:solidFill>
                  <a:srgbClr val="3262AA"/>
                </a:solidFill>
                <a:latin typeface="Arial" panose="020B0604020202020204" pitchFamily="34" charset="0"/>
                <a:cs typeface="Arial" panose="020B0604020202020204" pitchFamily="34" charset="0"/>
              </a:rPr>
            </a:br>
            <a:r>
              <a:rPr lang="en-US" sz="2000" b="1" dirty="0">
                <a:solidFill>
                  <a:srgbClr val="3262AA"/>
                </a:solidFill>
                <a:latin typeface="Arial" panose="020B0604020202020204" pitchFamily="34" charset="0"/>
                <a:cs typeface="Arial" panose="020B0604020202020204" pitchFamily="34" charset="0"/>
              </a:rPr>
              <a:t>in original containers</a:t>
            </a:r>
          </a:p>
        </p:txBody>
      </p:sp>
      <p:sp>
        <p:nvSpPr>
          <p:cNvPr id="11" name="Rectangle 10">
            <a:extLst>
              <a:ext uri="{FF2B5EF4-FFF2-40B4-BE49-F238E27FC236}">
                <a16:creationId xmlns:a16="http://schemas.microsoft.com/office/drawing/2014/main" id="{3328F72B-262F-463B-D50C-6D6FC1015C65}"/>
              </a:ext>
            </a:extLst>
          </p:cNvPr>
          <p:cNvSpPr/>
          <p:nvPr/>
        </p:nvSpPr>
        <p:spPr>
          <a:xfrm>
            <a:off x="304800" y="5995747"/>
            <a:ext cx="11727543" cy="789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5">
            <a:extLst>
              <a:ext uri="{FF2B5EF4-FFF2-40B4-BE49-F238E27FC236}">
                <a16:creationId xmlns:a16="http://schemas.microsoft.com/office/drawing/2014/main" id="{E88E9301-67E4-8181-CCC0-5C3B7BA8EC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853" t="4538" r="5598"/>
          <a:stretch/>
        </p:blipFill>
        <p:spPr>
          <a:xfrm>
            <a:off x="783297" y="2303355"/>
            <a:ext cx="4905914" cy="3730979"/>
          </a:xfrm>
          <a:prstGeom prst="rect">
            <a:avLst/>
          </a:prstGeom>
          <a:ln w="117475">
            <a:solidFill>
              <a:srgbClr val="3262AA"/>
            </a:solidFill>
          </a:ln>
          <a:effectLst>
            <a:reflection blurRad="12700" stA="25000" endPos="17000" dir="5400000" sy="-100000" algn="bl" rotWithShape="0"/>
          </a:effectLst>
        </p:spPr>
      </p:pic>
      <p:pic>
        <p:nvPicPr>
          <p:cNvPr id="8" name="Picture 3" descr="IMG_1722.jpg">
            <a:extLst>
              <a:ext uri="{FF2B5EF4-FFF2-40B4-BE49-F238E27FC236}">
                <a16:creationId xmlns:a16="http://schemas.microsoft.com/office/drawing/2014/main" id="{DA1EA288-F053-6A92-847C-62834BAFCD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9" r="4896" b="1450"/>
          <a:stretch/>
        </p:blipFill>
        <p:spPr bwMode="auto">
          <a:xfrm>
            <a:off x="6352904" y="1893475"/>
            <a:ext cx="3620135" cy="4140866"/>
          </a:xfrm>
          <a:prstGeom prst="rect">
            <a:avLst/>
          </a:prstGeom>
          <a:noFill/>
          <a:ln w="117475">
            <a:solidFill>
              <a:srgbClr val="3262AA"/>
            </a:solidFill>
            <a:miter lim="800000"/>
            <a:headEnd/>
            <a:tailEnd/>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95122C-0446-1476-1CE1-DCC11747FFD2}"/>
              </a:ext>
            </a:extLst>
          </p:cNvPr>
          <p:cNvSpPr txBox="1"/>
          <p:nvPr/>
        </p:nvSpPr>
        <p:spPr>
          <a:xfrm>
            <a:off x="5114971" y="1250620"/>
            <a:ext cx="6096000" cy="400110"/>
          </a:xfrm>
          <a:prstGeom prst="rect">
            <a:avLst/>
          </a:prstGeom>
          <a:noFill/>
        </p:spPr>
        <p:txBody>
          <a:bodyPr wrap="square">
            <a:spAutoFit/>
          </a:bodyPr>
          <a:lstStyle/>
          <a:p>
            <a:pPr algn="ctr"/>
            <a:r>
              <a:rPr lang="en-US" sz="2000" b="1" dirty="0">
                <a:solidFill>
                  <a:srgbClr val="3262AA"/>
                </a:solidFill>
                <a:latin typeface="Arial" panose="020B0604020202020204" pitchFamily="34" charset="0"/>
                <a:cs typeface="Arial" panose="020B0604020202020204" pitchFamily="34" charset="0"/>
              </a:rPr>
              <a:t>Colored dots system.  </a:t>
            </a:r>
            <a:r>
              <a:rPr lang="en-US" sz="2000" b="1" dirty="0">
                <a:solidFill>
                  <a:srgbClr val="C00000"/>
                </a:solidFill>
                <a:latin typeface="Arial" panose="020B0604020202020204" pitchFamily="34" charset="0"/>
                <a:cs typeface="Arial" panose="020B0604020202020204" pitchFamily="34" charset="0"/>
              </a:rPr>
              <a:t>Smart!</a:t>
            </a:r>
          </a:p>
        </p:txBody>
      </p:sp>
      <p:sp>
        <p:nvSpPr>
          <p:cNvPr id="13" name="Text Placeholder 8">
            <a:extLst>
              <a:ext uri="{FF2B5EF4-FFF2-40B4-BE49-F238E27FC236}">
                <a16:creationId xmlns:a16="http://schemas.microsoft.com/office/drawing/2014/main" id="{EFF5FF6B-9C11-90CE-9935-012FD241D755}"/>
              </a:ext>
            </a:extLst>
          </p:cNvPr>
          <p:cNvSpPr txBox="1">
            <a:spLocks/>
          </p:cNvSpPr>
          <p:nvPr/>
        </p:nvSpPr>
        <p:spPr>
          <a:xfrm>
            <a:off x="10483941" y="3489933"/>
            <a:ext cx="1548400" cy="77792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spcBef>
                <a:spcPts val="0"/>
              </a:spcBef>
              <a:spcAft>
                <a:spcPts val="600"/>
              </a:spcAft>
              <a:buClr>
                <a:srgbClr val="DF5C40"/>
              </a:buClr>
              <a:defRPr/>
            </a:pPr>
            <a:r>
              <a:rPr lang="en-US" sz="1600" b="1" dirty="0">
                <a:latin typeface="Arial" panose="020B0604020202020204" pitchFamily="34" charset="0"/>
                <a:cs typeface="Arial" panose="020B0604020202020204" pitchFamily="34" charset="0"/>
              </a:rPr>
              <a:t>Sample meds need a log.</a:t>
            </a:r>
          </a:p>
        </p:txBody>
      </p:sp>
      <p:pic>
        <p:nvPicPr>
          <p:cNvPr id="14" name="Picture 4" descr="reminder finger string">
            <a:extLst>
              <a:ext uri="{FF2B5EF4-FFF2-40B4-BE49-F238E27FC236}">
                <a16:creationId xmlns:a16="http://schemas.microsoft.com/office/drawing/2014/main" id="{5CF9C2AA-134C-C37C-0807-DBF2D05E5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6300" y="1184644"/>
            <a:ext cx="1788695" cy="17886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AC2E58E-DACF-2DB2-864F-8C4C58F6A90E}"/>
              </a:ext>
            </a:extLst>
          </p:cNvPr>
          <p:cNvSpPr txBox="1"/>
          <p:nvPr/>
        </p:nvSpPr>
        <p:spPr>
          <a:xfrm>
            <a:off x="10497865" y="2999387"/>
            <a:ext cx="2119086" cy="400110"/>
          </a:xfrm>
          <a:prstGeom prst="rect">
            <a:avLst/>
          </a:prstGeom>
          <a:noFill/>
        </p:spPr>
        <p:txBody>
          <a:bodyPr wrap="square" rtlCol="0">
            <a:spAutoFit/>
          </a:bodyPr>
          <a:lstStyle/>
          <a:p>
            <a:r>
              <a:rPr lang="en-US" sz="2000" dirty="0">
                <a:solidFill>
                  <a:schemeClr val="tx1">
                    <a:lumMod val="65000"/>
                    <a:lumOff val="35000"/>
                  </a:schemeClr>
                </a:solidFill>
              </a:rPr>
              <a:t>Reminder</a:t>
            </a:r>
          </a:p>
        </p:txBody>
      </p:sp>
      <p:cxnSp>
        <p:nvCxnSpPr>
          <p:cNvPr id="16" name="Straight Connector 15">
            <a:extLst>
              <a:ext uri="{FF2B5EF4-FFF2-40B4-BE49-F238E27FC236}">
                <a16:creationId xmlns:a16="http://schemas.microsoft.com/office/drawing/2014/main" id="{CE9CCD89-7660-9C78-E7C2-15D96263C559}"/>
              </a:ext>
            </a:extLst>
          </p:cNvPr>
          <p:cNvCxnSpPr>
            <a:cxnSpLocks/>
          </p:cNvCxnSpPr>
          <p:nvPr/>
        </p:nvCxnSpPr>
        <p:spPr>
          <a:xfrm>
            <a:off x="10385633" y="1430139"/>
            <a:ext cx="0" cy="35661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10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Staff Education</a:t>
            </a:r>
          </a:p>
        </p:txBody>
      </p:sp>
      <p:sp>
        <p:nvSpPr>
          <p:cNvPr id="3" name="Text Placeholder 8">
            <a:extLst>
              <a:ext uri="{FF2B5EF4-FFF2-40B4-BE49-F238E27FC236}">
                <a16:creationId xmlns:a16="http://schemas.microsoft.com/office/drawing/2014/main" id="{377D9E2B-4637-ED99-BD43-988A0E246AEC}"/>
              </a:ext>
            </a:extLst>
          </p:cNvPr>
          <p:cNvSpPr txBox="1">
            <a:spLocks/>
          </p:cNvSpPr>
          <p:nvPr/>
        </p:nvSpPr>
        <p:spPr>
          <a:xfrm>
            <a:off x="5819667" y="1797450"/>
            <a:ext cx="5129984"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219170">
              <a:lnSpc>
                <a:spcPct val="100000"/>
              </a:lnSpc>
              <a:spcBef>
                <a:spcPts val="0"/>
              </a:spcBef>
              <a:spcAft>
                <a:spcPts val="1200"/>
              </a:spcAft>
              <a:buClr>
                <a:srgbClr val="DF5C40"/>
              </a:buClr>
              <a:buFont typeface="Courier New" panose="02070309020205020404" pitchFamily="49" charset="0"/>
              <a:buChar char="o"/>
              <a:defRPr/>
            </a:pPr>
            <a:endParaRPr lang="en-US" b="1" dirty="0">
              <a:solidFill>
                <a:prstClr val="black"/>
              </a:solidFill>
              <a:cs typeface="Arial" panose="020B0604020202020204" pitchFamily="34" charset="0"/>
            </a:endParaRPr>
          </a:p>
          <a:p>
            <a:pPr defTabSz="1219170">
              <a:lnSpc>
                <a:spcPct val="100000"/>
              </a:lnSpc>
              <a:spcBef>
                <a:spcPts val="0"/>
              </a:spcBef>
              <a:spcAft>
                <a:spcPts val="1200"/>
              </a:spcAft>
              <a:defRPr/>
            </a:pPr>
            <a:r>
              <a:rPr lang="en-US" b="1" dirty="0">
                <a:solidFill>
                  <a:schemeClr val="accent2"/>
                </a:solidFill>
                <a:latin typeface="Arial Black" panose="020B0604020202020204" pitchFamily="34" charset="0"/>
                <a:cs typeface="Arial Black" panose="020B0604020202020204" pitchFamily="34" charset="0"/>
              </a:rPr>
              <a:t>What do they know?</a:t>
            </a:r>
          </a:p>
          <a:p>
            <a:pPr defTabSz="1219170">
              <a:lnSpc>
                <a:spcPct val="100000"/>
              </a:lnSpc>
              <a:spcBef>
                <a:spcPts val="0"/>
              </a:spcBef>
              <a:spcAft>
                <a:spcPts val="1200"/>
              </a:spcAft>
              <a:defRPr/>
            </a:pPr>
            <a:r>
              <a:rPr lang="en-US" b="1" dirty="0">
                <a:solidFill>
                  <a:schemeClr val="accent2"/>
                </a:solidFill>
                <a:latin typeface="Arial Black" panose="020B0604020202020204" pitchFamily="34" charset="0"/>
                <a:cs typeface="Arial Black" panose="020B0604020202020204" pitchFamily="34" charset="0"/>
              </a:rPr>
              <a:t>Train them.</a:t>
            </a:r>
          </a:p>
          <a:p>
            <a:pPr defTabSz="1219170">
              <a:lnSpc>
                <a:spcPct val="100000"/>
              </a:lnSpc>
              <a:spcBef>
                <a:spcPts val="0"/>
              </a:spcBef>
              <a:spcAft>
                <a:spcPts val="1200"/>
              </a:spcAft>
              <a:defRPr/>
            </a:pPr>
            <a:r>
              <a:rPr lang="en-US" b="1" dirty="0">
                <a:solidFill>
                  <a:schemeClr val="accent2"/>
                </a:solidFill>
                <a:latin typeface="Arial Black" panose="020B0604020202020204" pitchFamily="34" charset="0"/>
                <a:cs typeface="Arial Black" panose="020B0604020202020204" pitchFamily="34" charset="0"/>
              </a:rPr>
              <a:t>Document that training.</a:t>
            </a:r>
          </a:p>
          <a:p>
            <a:pPr defTabSz="1219170">
              <a:lnSpc>
                <a:spcPct val="100000"/>
              </a:lnSpc>
              <a:spcBef>
                <a:spcPts val="0"/>
              </a:spcBef>
              <a:spcAft>
                <a:spcPts val="1200"/>
              </a:spcAft>
              <a:defRPr/>
            </a:pPr>
            <a:endParaRPr lang="en-US" dirty="0">
              <a:solidFill>
                <a:prstClr val="black"/>
              </a:solidFill>
              <a:cs typeface="Arial" panose="020B0604020202020204" pitchFamily="34" charset="0"/>
            </a:endParaRPr>
          </a:p>
          <a:p>
            <a:pPr marL="0" indent="0" defTabSz="1219170">
              <a:lnSpc>
                <a:spcPct val="100000"/>
              </a:lnSpc>
              <a:spcBef>
                <a:spcPts val="0"/>
              </a:spcBef>
              <a:spcAft>
                <a:spcPts val="1200"/>
              </a:spcAft>
              <a:buNone/>
              <a:defRPr/>
            </a:pPr>
            <a:endParaRPr lang="en-US" dirty="0">
              <a:solidFill>
                <a:srgbClr val="C00000"/>
              </a:solidFill>
              <a:cs typeface="Arial" panose="020B0604020202020204" pitchFamily="34" charset="0"/>
            </a:endParaRPr>
          </a:p>
        </p:txBody>
      </p:sp>
      <p:pic>
        <p:nvPicPr>
          <p:cNvPr id="10246" name="Picture 6" descr="Critical rubber stamp Royalty Free Vector Image">
            <a:extLst>
              <a:ext uri="{FF2B5EF4-FFF2-40B4-BE49-F238E27FC236}">
                <a16:creationId xmlns:a16="http://schemas.microsoft.com/office/drawing/2014/main" id="{E1A1B923-7A0F-3010-9D44-77A9646B0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9851"/>
            <a:ext cx="4177014" cy="45292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3C74DC0-E1B5-8478-35A1-B086FC5699D1}"/>
              </a:ext>
            </a:extLst>
          </p:cNvPr>
          <p:cNvSpPr/>
          <p:nvPr/>
        </p:nvSpPr>
        <p:spPr>
          <a:xfrm>
            <a:off x="717630" y="5440101"/>
            <a:ext cx="4780345" cy="891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3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C9CEE43-2263-7CCE-D970-9BBB2DCE66E0}"/>
              </a:ext>
            </a:extLst>
          </p:cNvPr>
          <p:cNvPicPr>
            <a:picLocks noGrp="1" noChangeAspect="1"/>
          </p:cNvPicPr>
          <p:nvPr>
            <p:ph type="pic" sz="quarter" idx="10"/>
          </p:nvPr>
        </p:nvPicPr>
        <p:blipFill rotWithShape="1">
          <a:blip r:embed="rId2"/>
          <a:srcRect l="-29176" t="5187" b="5187"/>
          <a:stretch/>
        </p:blipFill>
        <p:spPr>
          <a:xfrm>
            <a:off x="6096000" y="1238479"/>
            <a:ext cx="4703142" cy="4381038"/>
          </a:xfrm>
        </p:spPr>
      </p:pic>
      <p:sp>
        <p:nvSpPr>
          <p:cNvPr id="22" name="Text Placeholder 21">
            <a:extLst>
              <a:ext uri="{FF2B5EF4-FFF2-40B4-BE49-F238E27FC236}">
                <a16:creationId xmlns:a16="http://schemas.microsoft.com/office/drawing/2014/main" id="{E30ED069-C9A8-1800-3868-927FEF55C1A6}"/>
              </a:ext>
            </a:extLst>
          </p:cNvPr>
          <p:cNvSpPr>
            <a:spLocks noGrp="1"/>
          </p:cNvSpPr>
          <p:nvPr>
            <p:ph type="body" sz="quarter" idx="11"/>
          </p:nvPr>
        </p:nvSpPr>
        <p:spPr>
          <a:xfrm>
            <a:off x="2014100" y="2673763"/>
            <a:ext cx="4695501" cy="1445023"/>
          </a:xfrm>
        </p:spPr>
        <p:txBody>
          <a:bodyPr>
            <a:normAutofit/>
          </a:bodyPr>
          <a:lstStyle/>
          <a:p>
            <a:pPr>
              <a:lnSpc>
                <a:spcPct val="100000"/>
              </a:lnSpc>
              <a:spcBef>
                <a:spcPts val="0"/>
              </a:spcBef>
            </a:pPr>
            <a:r>
              <a:rPr lang="en-US" sz="3000" dirty="0">
                <a:solidFill>
                  <a:schemeClr val="accent3"/>
                </a:solidFill>
                <a:latin typeface="Arial Black" panose="020B0604020202020204" pitchFamily="34" charset="0"/>
                <a:cs typeface="Arial Black" panose="020B0604020202020204" pitchFamily="34" charset="0"/>
              </a:rPr>
              <a:t>Kate Hill, </a:t>
            </a:r>
            <a:r>
              <a:rPr lang="en-US" sz="3000" b="0" dirty="0">
                <a:latin typeface="Arial" panose="020B0604020202020204" pitchFamily="34" charset="0"/>
                <a:cs typeface="Arial" panose="020B0604020202020204" pitchFamily="34" charset="0"/>
              </a:rPr>
              <a:t>RN</a:t>
            </a:r>
            <a:endParaRPr lang="en-US" sz="3000" b="0" dirty="0">
              <a:solidFill>
                <a:schemeClr val="accent3"/>
              </a:solidFill>
              <a:latin typeface="Arial" panose="020B0604020202020204" pitchFamily="34" charset="0"/>
              <a:cs typeface="Arial" panose="020B0604020202020204" pitchFamily="34" charset="0"/>
            </a:endParaRPr>
          </a:p>
          <a:p>
            <a:pPr>
              <a:lnSpc>
                <a:spcPct val="100000"/>
              </a:lnSpc>
              <a:spcBef>
                <a:spcPts val="0"/>
              </a:spcBef>
            </a:pPr>
            <a:r>
              <a:rPr lang="en-US" sz="2100" b="0" dirty="0">
                <a:solidFill>
                  <a:schemeClr val="bg1"/>
                </a:solidFill>
                <a:latin typeface="Arial" panose="020B0604020202020204" pitchFamily="34" charset="0"/>
              </a:rPr>
              <a:t>Vice President, Client Success</a:t>
            </a:r>
            <a:br>
              <a:rPr lang="en-US" sz="2100" b="0" dirty="0">
                <a:solidFill>
                  <a:schemeClr val="bg1"/>
                </a:solidFill>
                <a:latin typeface="Arial" panose="020B0604020202020204" pitchFamily="34" charset="0"/>
              </a:rPr>
            </a:br>
            <a:r>
              <a:rPr lang="en-US" sz="2100" b="0" dirty="0">
                <a:solidFill>
                  <a:schemeClr val="bg1"/>
                </a:solidFill>
                <a:latin typeface="Arial" panose="020B0604020202020204" pitchFamily="34" charset="0"/>
              </a:rPr>
              <a:t>The Compliance Team</a:t>
            </a:r>
          </a:p>
        </p:txBody>
      </p:sp>
    </p:spTree>
    <p:extLst>
      <p:ext uri="{BB962C8B-B14F-4D97-AF65-F5344CB8AC3E}">
        <p14:creationId xmlns:p14="http://schemas.microsoft.com/office/powerpoint/2010/main" val="2688572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What’s Posted?</a:t>
            </a:r>
          </a:p>
        </p:txBody>
      </p:sp>
      <p:sp>
        <p:nvSpPr>
          <p:cNvPr id="5" name="TextBox 4">
            <a:extLst>
              <a:ext uri="{FF2B5EF4-FFF2-40B4-BE49-F238E27FC236}">
                <a16:creationId xmlns:a16="http://schemas.microsoft.com/office/drawing/2014/main" id="{A7F7D7B4-6485-2BAE-3D69-A990EB4A00E4}"/>
              </a:ext>
            </a:extLst>
          </p:cNvPr>
          <p:cNvSpPr txBox="1"/>
          <p:nvPr/>
        </p:nvSpPr>
        <p:spPr>
          <a:xfrm>
            <a:off x="377372" y="1456136"/>
            <a:ext cx="3393471" cy="3693319"/>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dirty="0"/>
              <a:t>State and Federal Posters required in places visible to the staff.</a:t>
            </a:r>
          </a:p>
          <a:p>
            <a:pPr marL="285750" indent="-285750">
              <a:buClr>
                <a:schemeClr val="accent3"/>
              </a:buClr>
              <a:buFont typeface="Arial" panose="020B0604020202020204" pitchFamily="34" charset="0"/>
              <a:buChar char="•"/>
            </a:pPr>
            <a:endParaRPr lang="en-US" dirty="0"/>
          </a:p>
          <a:p>
            <a:pPr marL="285750" indent="-285750">
              <a:buClr>
                <a:schemeClr val="accent3"/>
              </a:buClr>
              <a:buFont typeface="Arial" panose="020B0604020202020204" pitchFamily="34" charset="0"/>
              <a:buChar char="•"/>
            </a:pPr>
            <a:r>
              <a:rPr lang="en-US" dirty="0"/>
              <a:t>Provider based clinics must have postings in the clinic; even if clinic is in the hospital building.</a:t>
            </a:r>
          </a:p>
          <a:p>
            <a:pPr marL="285750" indent="-285750">
              <a:buClr>
                <a:schemeClr val="accent3"/>
              </a:buClr>
              <a:buFont typeface="Arial" panose="020B0604020202020204" pitchFamily="34" charset="0"/>
              <a:buChar char="•"/>
            </a:pPr>
            <a:endParaRPr lang="en-US" dirty="0"/>
          </a:p>
          <a:p>
            <a:pPr marL="285750" indent="-285750">
              <a:buClr>
                <a:schemeClr val="accent3"/>
              </a:buClr>
              <a:buFont typeface="Arial" panose="020B0604020202020204" pitchFamily="34" charset="0"/>
              <a:buChar char="•"/>
            </a:pPr>
            <a:r>
              <a:rPr lang="en-US" dirty="0"/>
              <a:t>Rights and Responsibilities</a:t>
            </a:r>
          </a:p>
          <a:p>
            <a:pPr marL="285750" indent="-285750">
              <a:buClr>
                <a:schemeClr val="accent3"/>
              </a:buClr>
              <a:buFont typeface="Arial" panose="020B0604020202020204" pitchFamily="34" charset="0"/>
              <a:buChar char="•"/>
            </a:pPr>
            <a:endParaRPr lang="en-US" dirty="0"/>
          </a:p>
          <a:p>
            <a:pPr marL="285750" indent="-285750">
              <a:buClr>
                <a:schemeClr val="accent3"/>
              </a:buClr>
              <a:buFont typeface="Arial" panose="020B0604020202020204" pitchFamily="34" charset="0"/>
              <a:buChar char="•"/>
            </a:pPr>
            <a:r>
              <a:rPr lang="en-US" dirty="0"/>
              <a:t>Privacy Notice</a:t>
            </a:r>
          </a:p>
          <a:p>
            <a:endParaRPr lang="en-US" dirty="0"/>
          </a:p>
        </p:txBody>
      </p:sp>
      <p:sp>
        <p:nvSpPr>
          <p:cNvPr id="8" name="Rectangle 7">
            <a:extLst>
              <a:ext uri="{FF2B5EF4-FFF2-40B4-BE49-F238E27FC236}">
                <a16:creationId xmlns:a16="http://schemas.microsoft.com/office/drawing/2014/main" id="{BBD8474D-EF66-873A-9976-A4E85AF0099F}"/>
              </a:ext>
            </a:extLst>
          </p:cNvPr>
          <p:cNvSpPr/>
          <p:nvPr/>
        </p:nvSpPr>
        <p:spPr>
          <a:xfrm>
            <a:off x="377371" y="5988445"/>
            <a:ext cx="11625943" cy="86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56551E-0A75-8A18-744F-8CFD4D7038A2}"/>
              </a:ext>
            </a:extLst>
          </p:cNvPr>
          <p:cNvPicPr>
            <a:picLocks noChangeAspect="1"/>
          </p:cNvPicPr>
          <p:nvPr/>
        </p:nvPicPr>
        <p:blipFill>
          <a:blip r:embed="rId2"/>
          <a:stretch>
            <a:fillRect/>
          </a:stretch>
        </p:blipFill>
        <p:spPr>
          <a:xfrm>
            <a:off x="4532244" y="1209199"/>
            <a:ext cx="3569804" cy="4779246"/>
          </a:xfrm>
          <a:prstGeom prst="rect">
            <a:avLst/>
          </a:prstGeom>
        </p:spPr>
      </p:pic>
    </p:spTree>
    <p:extLst>
      <p:ext uri="{BB962C8B-B14F-4D97-AF65-F5344CB8AC3E}">
        <p14:creationId xmlns:p14="http://schemas.microsoft.com/office/powerpoint/2010/main" val="1549883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What’s Secured?</a:t>
            </a:r>
          </a:p>
        </p:txBody>
      </p:sp>
      <p:grpSp>
        <p:nvGrpSpPr>
          <p:cNvPr id="4" name="Group 3">
            <a:extLst>
              <a:ext uri="{FF2B5EF4-FFF2-40B4-BE49-F238E27FC236}">
                <a16:creationId xmlns:a16="http://schemas.microsoft.com/office/drawing/2014/main" id="{B450CA9A-FE97-9CB2-E8F5-F942E6579E3C}"/>
              </a:ext>
            </a:extLst>
          </p:cNvPr>
          <p:cNvGrpSpPr/>
          <p:nvPr/>
        </p:nvGrpSpPr>
        <p:grpSpPr>
          <a:xfrm>
            <a:off x="759579" y="1611084"/>
            <a:ext cx="11040532" cy="3687653"/>
            <a:chOff x="837908" y="2081551"/>
            <a:chExt cx="8895010" cy="2743200"/>
          </a:xfrm>
        </p:grpSpPr>
        <p:pic>
          <p:nvPicPr>
            <p:cNvPr id="5" name="Picture 4">
              <a:extLst>
                <a:ext uri="{FF2B5EF4-FFF2-40B4-BE49-F238E27FC236}">
                  <a16:creationId xmlns:a16="http://schemas.microsoft.com/office/drawing/2014/main" id="{992CEE8F-3A69-A903-E940-997869701FFF}"/>
                </a:ext>
              </a:extLst>
            </p:cNvPr>
            <p:cNvPicPr preferRelativeResize="0">
              <a:picLocks/>
            </p:cNvPicPr>
            <p:nvPr/>
          </p:nvPicPr>
          <p:blipFill rotWithShape="1">
            <a:blip r:embed="rId2" cstate="email">
              <a:extLst>
                <a:ext uri="{28A0092B-C50C-407E-A947-70E740481C1C}">
                  <a14:useLocalDpi xmlns:a14="http://schemas.microsoft.com/office/drawing/2010/main"/>
                </a:ext>
              </a:extLst>
            </a:blip>
            <a:srcRect t="12424" b="9965"/>
            <a:stretch/>
          </p:blipFill>
          <p:spPr>
            <a:xfrm rot="5400000">
              <a:off x="837908" y="2081551"/>
              <a:ext cx="2743200" cy="2743200"/>
            </a:xfrm>
            <a:prstGeom prst="rect">
              <a:avLst/>
            </a:prstGeom>
            <a:ln w="38100">
              <a:solidFill>
                <a:schemeClr val="accent1"/>
              </a:solidFill>
            </a:ln>
            <a:effectLst>
              <a:reflection blurRad="12700" stA="25000" endPos="17000" dir="5400000" sy="-100000" algn="bl" rotWithShape="0"/>
            </a:effectLst>
          </p:spPr>
        </p:pic>
        <p:pic>
          <p:nvPicPr>
            <p:cNvPr id="6" name="Picture 5">
              <a:extLst>
                <a:ext uri="{FF2B5EF4-FFF2-40B4-BE49-F238E27FC236}">
                  <a16:creationId xmlns:a16="http://schemas.microsoft.com/office/drawing/2014/main" id="{7EC473F0-8C94-C1E1-A2DC-406AB97A566B}"/>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l="4198" t="3830"/>
            <a:stretch/>
          </p:blipFill>
          <p:spPr>
            <a:xfrm rot="5400000">
              <a:off x="6989718" y="2081551"/>
              <a:ext cx="2743200" cy="2743200"/>
            </a:xfrm>
            <a:prstGeom prst="rect">
              <a:avLst/>
            </a:prstGeom>
            <a:ln w="38100">
              <a:solidFill>
                <a:schemeClr val="accent1"/>
              </a:solidFill>
            </a:ln>
            <a:effectLst>
              <a:reflection blurRad="12700" stA="25000" endPos="17000" dir="5400000" sy="-100000" algn="bl" rotWithShape="0"/>
            </a:effectLst>
          </p:spPr>
        </p:pic>
        <p:pic>
          <p:nvPicPr>
            <p:cNvPr id="7" name="Picture 6">
              <a:extLst>
                <a:ext uri="{FF2B5EF4-FFF2-40B4-BE49-F238E27FC236}">
                  <a16:creationId xmlns:a16="http://schemas.microsoft.com/office/drawing/2014/main" id="{73154946-2754-B1D3-8348-2F779F0495D4}"/>
                </a:ext>
              </a:extLst>
            </p:cNvPr>
            <p:cNvPicPr>
              <a:picLocks noChangeAspect="1"/>
            </p:cNvPicPr>
            <p:nvPr/>
          </p:nvPicPr>
          <p:blipFill>
            <a:blip r:embed="rId4"/>
            <a:stretch>
              <a:fillRect/>
            </a:stretch>
          </p:blipFill>
          <p:spPr>
            <a:xfrm>
              <a:off x="5510498" y="2081551"/>
              <a:ext cx="1216152" cy="1216152"/>
            </a:xfrm>
            <a:prstGeom prst="rect">
              <a:avLst/>
            </a:prstGeom>
            <a:ln w="38100">
              <a:solidFill>
                <a:schemeClr val="accent1"/>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4AC406BC-68DD-5BB2-EDDF-B1A1E584C65D}"/>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l="22747" t="13710" r="22088" b="13509"/>
            <a:stretch/>
          </p:blipFill>
          <p:spPr>
            <a:xfrm>
              <a:off x="3937727" y="3608599"/>
              <a:ext cx="1216152" cy="1216152"/>
            </a:xfrm>
            <a:prstGeom prst="rect">
              <a:avLst/>
            </a:prstGeom>
            <a:ln w="38100">
              <a:solidFill>
                <a:schemeClr val="accent1"/>
              </a:solidFill>
            </a:ln>
            <a:effectLst>
              <a:reflection blurRad="12700" stA="25000" endPos="17000" dir="5400000" sy="-100000" algn="bl" rotWithShape="0"/>
            </a:effectLst>
          </p:spPr>
        </p:pic>
        <p:pic>
          <p:nvPicPr>
            <p:cNvPr id="9" name="Picture 8">
              <a:extLst>
                <a:ext uri="{FF2B5EF4-FFF2-40B4-BE49-F238E27FC236}">
                  <a16:creationId xmlns:a16="http://schemas.microsoft.com/office/drawing/2014/main" id="{4D91C6ED-12D1-80C3-73EC-6D8BDCE1EB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 t="1081" r="4032" b="24826"/>
            <a:stretch/>
          </p:blipFill>
          <p:spPr>
            <a:xfrm>
              <a:off x="3937727"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id="{77755BE2-D352-E85E-1CEE-1DB296D6AA99}"/>
                </a:ext>
              </a:extLst>
            </p:cNvPr>
            <p:cNvPicPr preferRelativeResize="0">
              <a:picLocks/>
            </p:cNvPicPr>
            <p:nvPr/>
          </p:nvPicPr>
          <p:blipFill rotWithShape="1">
            <a:blip r:embed="rId7"/>
            <a:srcRect r="30870"/>
            <a:stretch/>
          </p:blipFill>
          <p:spPr>
            <a:xfrm>
              <a:off x="5510498" y="3608599"/>
              <a:ext cx="1216152" cy="1216152"/>
            </a:xfrm>
            <a:prstGeom prst="rect">
              <a:avLst/>
            </a:prstGeom>
            <a:ln w="38100">
              <a:solidFill>
                <a:schemeClr val="accent1"/>
              </a:solidFill>
            </a:ln>
            <a:effectLst>
              <a:reflection blurRad="12700" stA="25000" endPos="17000" dir="5400000" sy="-100000" algn="bl" rotWithShape="0"/>
            </a:effectLst>
          </p:spPr>
        </p:pic>
      </p:grpSp>
    </p:spTree>
    <p:extLst>
      <p:ext uri="{BB962C8B-B14F-4D97-AF65-F5344CB8AC3E}">
        <p14:creationId xmlns:p14="http://schemas.microsoft.com/office/powerpoint/2010/main" val="50428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Are HR Files Complete?</a:t>
            </a:r>
          </a:p>
        </p:txBody>
      </p:sp>
      <p:pic>
        <p:nvPicPr>
          <p:cNvPr id="4" name="Picture 3" descr="A picture containing text&#10;&#10;Description automatically generated">
            <a:extLst>
              <a:ext uri="{FF2B5EF4-FFF2-40B4-BE49-F238E27FC236}">
                <a16:creationId xmlns:a16="http://schemas.microsoft.com/office/drawing/2014/main" id="{5369E5D1-B8BC-9465-EC37-1ABBEFB670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41592" y="1223265"/>
            <a:ext cx="6096000" cy="2345634"/>
          </a:xfrm>
          <a:prstGeom prst="rect">
            <a:avLst/>
          </a:prstGeom>
          <a:ln w="38100">
            <a:solidFill>
              <a:srgbClr val="3262AA"/>
            </a:solidFill>
          </a:ln>
          <a:effectLst>
            <a:reflection blurRad="12700" stA="25000" endPos="17000" dir="5400000" sy="-100000" algn="bl" rotWithShape="0"/>
          </a:effectLst>
        </p:spPr>
      </p:pic>
      <p:sp>
        <p:nvSpPr>
          <p:cNvPr id="7" name="TextBox 6">
            <a:extLst>
              <a:ext uri="{FF2B5EF4-FFF2-40B4-BE49-F238E27FC236}">
                <a16:creationId xmlns:a16="http://schemas.microsoft.com/office/drawing/2014/main" id="{FC9D5F55-DFDB-E151-FCCB-D3387778F778}"/>
              </a:ext>
            </a:extLst>
          </p:cNvPr>
          <p:cNvSpPr txBox="1"/>
          <p:nvPr/>
        </p:nvSpPr>
        <p:spPr>
          <a:xfrm>
            <a:off x="911454" y="1412506"/>
            <a:ext cx="5707017" cy="4232505"/>
          </a:xfrm>
          <a:prstGeom prst="rect">
            <a:avLst/>
          </a:prstGeom>
          <a:noFill/>
        </p:spPr>
        <p:txBody>
          <a:bodyPr wrap="square">
            <a:spAutoFit/>
          </a:bodyPr>
          <a:lstStyle/>
          <a:p>
            <a:pPr marL="342900" indent="-342900">
              <a:lnSpc>
                <a:spcPts val="2500"/>
              </a:lnSpc>
              <a:buFont typeface="Arial" panose="020B0604020202020204" pitchFamily="34" charset="0"/>
              <a:buChar char="•"/>
            </a:pPr>
            <a:r>
              <a:rPr lang="en-US" sz="1800" dirty="0"/>
              <a:t>Application</a:t>
            </a:r>
            <a:endParaRPr lang="en-US" sz="800" dirty="0"/>
          </a:p>
          <a:p>
            <a:pPr marL="342900" indent="-342900">
              <a:lnSpc>
                <a:spcPts val="2500"/>
              </a:lnSpc>
              <a:buFont typeface="Arial" panose="020B0604020202020204" pitchFamily="34" charset="0"/>
              <a:buChar char="•"/>
            </a:pPr>
            <a:r>
              <a:rPr lang="en-US" sz="1800" dirty="0"/>
              <a:t>I-9 (keep filed separate)</a:t>
            </a:r>
          </a:p>
          <a:p>
            <a:pPr marL="342900" indent="-342900">
              <a:lnSpc>
                <a:spcPts val="2500"/>
              </a:lnSpc>
              <a:buFont typeface="Arial" panose="020B0604020202020204" pitchFamily="34" charset="0"/>
              <a:buChar char="•"/>
            </a:pPr>
            <a:r>
              <a:rPr lang="en-US" sz="1800" dirty="0"/>
              <a:t>W-4</a:t>
            </a:r>
          </a:p>
          <a:p>
            <a:pPr marL="342900" indent="-342900">
              <a:lnSpc>
                <a:spcPts val="2500"/>
              </a:lnSpc>
              <a:buFont typeface="Arial" panose="020B0604020202020204" pitchFamily="34" charset="0"/>
              <a:buChar char="•"/>
            </a:pPr>
            <a:r>
              <a:rPr lang="en-US" sz="1800" dirty="0"/>
              <a:t>OIG Exclusion </a:t>
            </a:r>
          </a:p>
          <a:p>
            <a:pPr marL="342900" indent="-342900">
              <a:lnSpc>
                <a:spcPts val="2500"/>
              </a:lnSpc>
              <a:buFont typeface="Arial" panose="020B0604020202020204" pitchFamily="34" charset="0"/>
              <a:buChar char="•"/>
            </a:pPr>
            <a:r>
              <a:rPr lang="en-US" sz="1800" dirty="0"/>
              <a:t>Signed Job Description</a:t>
            </a:r>
          </a:p>
          <a:p>
            <a:pPr marL="342900" indent="-342900">
              <a:lnSpc>
                <a:spcPts val="2500"/>
              </a:lnSpc>
              <a:buFont typeface="Arial" panose="020B0604020202020204" pitchFamily="34" charset="0"/>
              <a:buChar char="•"/>
            </a:pPr>
            <a:r>
              <a:rPr lang="en-US" sz="1800" dirty="0"/>
              <a:t>Standards of Conduct</a:t>
            </a:r>
          </a:p>
          <a:p>
            <a:pPr marL="342900" indent="-342900">
              <a:lnSpc>
                <a:spcPts val="2500"/>
              </a:lnSpc>
              <a:buFont typeface="Arial" panose="020B0604020202020204" pitchFamily="34" charset="0"/>
              <a:buChar char="•"/>
            </a:pPr>
            <a:r>
              <a:rPr lang="en-US" sz="1800" dirty="0"/>
              <a:t>Performance evaluations, according </a:t>
            </a:r>
            <a:br>
              <a:rPr lang="en-US" sz="1800" dirty="0"/>
            </a:br>
            <a:r>
              <a:rPr lang="en-US" sz="1800" dirty="0"/>
              <a:t>to your clinic schedule</a:t>
            </a:r>
          </a:p>
          <a:p>
            <a:pPr marL="342900" indent="-342900">
              <a:lnSpc>
                <a:spcPts val="2500"/>
              </a:lnSpc>
              <a:buFont typeface="Arial" panose="020B0604020202020204" pitchFamily="34" charset="0"/>
              <a:buChar char="•"/>
            </a:pPr>
            <a:r>
              <a:rPr lang="en-US" sz="1800" dirty="0"/>
              <a:t>Annual Training</a:t>
            </a:r>
          </a:p>
          <a:p>
            <a:pPr marL="342900" indent="-342900">
              <a:lnSpc>
                <a:spcPts val="2500"/>
              </a:lnSpc>
              <a:buFont typeface="Arial" panose="020B0604020202020204" pitchFamily="34" charset="0"/>
              <a:buChar char="•"/>
            </a:pPr>
            <a:r>
              <a:rPr lang="en-US" sz="1800" dirty="0"/>
              <a:t>Competency</a:t>
            </a:r>
          </a:p>
          <a:p>
            <a:pPr marL="342900" indent="-342900">
              <a:lnSpc>
                <a:spcPts val="2500"/>
              </a:lnSpc>
              <a:buFont typeface="Arial" panose="020B0604020202020204" pitchFamily="34" charset="0"/>
              <a:buChar char="•"/>
            </a:pPr>
            <a:r>
              <a:rPr lang="en-US" sz="1800" dirty="0"/>
              <a:t>Background checks as appropriate</a:t>
            </a:r>
          </a:p>
          <a:p>
            <a:pPr marL="342900" indent="-342900">
              <a:lnSpc>
                <a:spcPts val="2500"/>
              </a:lnSpc>
              <a:buFont typeface="Arial" panose="020B0604020202020204" pitchFamily="34" charset="0"/>
              <a:buChar char="•"/>
            </a:pPr>
            <a:r>
              <a:rPr lang="en-US" sz="1800" dirty="0"/>
              <a:t>TB screening on hire</a:t>
            </a:r>
          </a:p>
          <a:p>
            <a:pPr marL="342900" indent="-342900">
              <a:lnSpc>
                <a:spcPts val="2500"/>
              </a:lnSpc>
              <a:buFont typeface="Arial" panose="020B0604020202020204" pitchFamily="34" charset="0"/>
              <a:buChar char="•"/>
            </a:pPr>
            <a:r>
              <a:rPr lang="en-US" sz="1800" dirty="0"/>
              <a:t>Hep B for those who work with patients</a:t>
            </a:r>
          </a:p>
        </p:txBody>
      </p:sp>
      <p:sp>
        <p:nvSpPr>
          <p:cNvPr id="8" name="Rectangle 7">
            <a:extLst>
              <a:ext uri="{FF2B5EF4-FFF2-40B4-BE49-F238E27FC236}">
                <a16:creationId xmlns:a16="http://schemas.microsoft.com/office/drawing/2014/main" id="{55E9FB84-6575-0FB2-60F7-D4C6D777FF78}"/>
              </a:ext>
            </a:extLst>
          </p:cNvPr>
          <p:cNvSpPr/>
          <p:nvPr/>
        </p:nvSpPr>
        <p:spPr>
          <a:xfrm>
            <a:off x="9114971" y="5965371"/>
            <a:ext cx="2888343" cy="725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206D58-7F2A-0B9D-7142-0823EAD49106}"/>
              </a:ext>
            </a:extLst>
          </p:cNvPr>
          <p:cNvPicPr>
            <a:picLocks noChangeAspect="1"/>
          </p:cNvPicPr>
          <p:nvPr/>
        </p:nvPicPr>
        <p:blipFill>
          <a:blip r:embed="rId4"/>
          <a:srcRect/>
          <a:stretch/>
        </p:blipFill>
        <p:spPr>
          <a:xfrm>
            <a:off x="6255657" y="3701220"/>
            <a:ext cx="4429679" cy="2768549"/>
          </a:xfrm>
          <a:prstGeom prst="rect">
            <a:avLst/>
          </a:prstGeom>
        </p:spPr>
      </p:pic>
      <p:sp>
        <p:nvSpPr>
          <p:cNvPr id="6" name="TextBox 5">
            <a:extLst>
              <a:ext uri="{FF2B5EF4-FFF2-40B4-BE49-F238E27FC236}">
                <a16:creationId xmlns:a16="http://schemas.microsoft.com/office/drawing/2014/main" id="{137B9F14-5E04-AF36-E1CB-C9F9FEA22C3B}"/>
              </a:ext>
            </a:extLst>
          </p:cNvPr>
          <p:cNvSpPr txBox="1"/>
          <p:nvPr/>
        </p:nvSpPr>
        <p:spPr>
          <a:xfrm>
            <a:off x="6940645" y="6328228"/>
            <a:ext cx="3582206" cy="369332"/>
          </a:xfrm>
          <a:prstGeom prst="rect">
            <a:avLst/>
          </a:prstGeom>
          <a:noFill/>
        </p:spPr>
        <p:txBody>
          <a:bodyPr wrap="square">
            <a:spAutoFit/>
          </a:bodyPr>
          <a:lstStyle/>
          <a:p>
            <a:r>
              <a:rPr lang="en-US" u="sng" dirty="0">
                <a:solidFill>
                  <a:schemeClr val="accent2"/>
                </a:solidFill>
                <a:hlinkClick r:id="rId5">
                  <a:extLst>
                    <a:ext uri="{A12FA001-AC4F-418D-AE19-62706E023703}">
                      <ahyp:hlinkClr xmlns:ahyp="http://schemas.microsoft.com/office/drawing/2018/hyperlinkcolor" val="tx"/>
                    </a:ext>
                  </a:extLst>
                </a:hlinkClick>
              </a:rPr>
              <a:t>https://exclusions.oig.hhs.gov</a:t>
            </a:r>
            <a:endParaRPr lang="en-US" dirty="0">
              <a:solidFill>
                <a:schemeClr val="accent2"/>
              </a:solidFill>
            </a:endParaRPr>
          </a:p>
        </p:txBody>
      </p:sp>
    </p:spTree>
    <p:extLst>
      <p:ext uri="{BB962C8B-B14F-4D97-AF65-F5344CB8AC3E}">
        <p14:creationId xmlns:p14="http://schemas.microsoft.com/office/powerpoint/2010/main" val="1344501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Medical Direction</a:t>
            </a:r>
          </a:p>
        </p:txBody>
      </p:sp>
      <p:sp>
        <p:nvSpPr>
          <p:cNvPr id="4" name="Text Placeholder 8">
            <a:extLst>
              <a:ext uri="{FF2B5EF4-FFF2-40B4-BE49-F238E27FC236}">
                <a16:creationId xmlns:a16="http://schemas.microsoft.com/office/drawing/2014/main" id="{0C1FCF65-7485-EBB7-B108-DDAAAD2D4BCA}"/>
              </a:ext>
            </a:extLst>
          </p:cNvPr>
          <p:cNvSpPr txBox="1">
            <a:spLocks/>
          </p:cNvSpPr>
          <p:nvPr/>
        </p:nvSpPr>
        <p:spPr>
          <a:xfrm>
            <a:off x="591457" y="1354007"/>
            <a:ext cx="5504543"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4"/>
              </a:spcBef>
              <a:buClrTx/>
              <a:buFont typeface="Arial" panose="020B0604020202020204" pitchFamily="34" charset="0"/>
              <a:buNone/>
              <a:defRPr/>
            </a:pPr>
            <a:r>
              <a:rPr lang="en-US" sz="2000" b="1" dirty="0">
                <a:solidFill>
                  <a:srgbClr val="3262AA"/>
                </a:solidFill>
                <a:cs typeface="Arial" panose="020B0604020202020204" pitchFamily="34" charset="0"/>
              </a:rPr>
              <a:t>The Medical Director must be an MD or DO.</a:t>
            </a:r>
          </a:p>
          <a:p>
            <a:pPr marL="0" indent="0" defTabSz="1219170">
              <a:lnSpc>
                <a:spcPct val="100000"/>
              </a:lnSpc>
              <a:spcBef>
                <a:spcPts val="1200"/>
              </a:spcBef>
              <a:spcAft>
                <a:spcPts val="1200"/>
              </a:spcAft>
              <a:buClrTx/>
              <a:buFont typeface="Arial" panose="020B0604020202020204" pitchFamily="34" charset="0"/>
              <a:buNone/>
              <a:defRPr/>
            </a:pPr>
            <a:r>
              <a:rPr lang="en-US" sz="1800" b="1" dirty="0">
                <a:solidFill>
                  <a:prstClr val="black"/>
                </a:solidFill>
                <a:cs typeface="Arial" panose="020B0604020202020204" pitchFamily="34" charset="0"/>
              </a:rPr>
              <a:t>He/she must be licensed in the state where the clinic resides. </a:t>
            </a:r>
          </a:p>
          <a:p>
            <a:pPr marL="0" indent="0" defTabSz="1219170">
              <a:lnSpc>
                <a:spcPct val="100000"/>
              </a:lnSpc>
              <a:spcBef>
                <a:spcPts val="1200"/>
              </a:spcBef>
              <a:spcAft>
                <a:spcPts val="1200"/>
              </a:spcAft>
              <a:buClrTx/>
              <a:buFont typeface="Arial" panose="020B0604020202020204" pitchFamily="34" charset="0"/>
              <a:buNone/>
              <a:defRPr/>
            </a:pPr>
            <a:r>
              <a:rPr lang="en-US" sz="1800" b="1" dirty="0">
                <a:solidFill>
                  <a:prstClr val="black"/>
                </a:solidFill>
                <a:cs typeface="Arial" panose="020B0604020202020204" pitchFamily="34" charset="0"/>
              </a:rPr>
              <a:t>Duties:</a:t>
            </a:r>
          </a:p>
          <a:p>
            <a:pPr defTabSz="1219170">
              <a:lnSpc>
                <a:spcPct val="100000"/>
              </a:lnSpc>
              <a:spcBef>
                <a:spcPts val="1200"/>
              </a:spcBef>
              <a:spcAft>
                <a:spcPts val="1200"/>
              </a:spcAft>
              <a:buClrTx/>
              <a:defRPr/>
            </a:pPr>
            <a:r>
              <a:rPr lang="en-US" sz="1800" b="1" dirty="0">
                <a:solidFill>
                  <a:prstClr val="black"/>
                </a:solidFill>
                <a:cs typeface="Arial" panose="020B0604020202020204" pitchFamily="34" charset="0"/>
              </a:rPr>
              <a:t>Collaborate with non physician providers</a:t>
            </a:r>
          </a:p>
          <a:p>
            <a:pPr defTabSz="1219170">
              <a:lnSpc>
                <a:spcPct val="100000"/>
              </a:lnSpc>
              <a:spcBef>
                <a:spcPts val="1200"/>
              </a:spcBef>
              <a:spcAft>
                <a:spcPts val="1200"/>
              </a:spcAft>
              <a:buClrTx/>
              <a:defRPr/>
            </a:pPr>
            <a:r>
              <a:rPr lang="en-US" sz="1800" b="1" dirty="0">
                <a:solidFill>
                  <a:prstClr val="black"/>
                </a:solidFill>
                <a:cs typeface="Arial" panose="020B0604020202020204" pitchFamily="34" charset="0"/>
              </a:rPr>
              <a:t>Do chart review</a:t>
            </a:r>
          </a:p>
          <a:p>
            <a:pPr defTabSz="1219170">
              <a:lnSpc>
                <a:spcPct val="100000"/>
              </a:lnSpc>
              <a:spcBef>
                <a:spcPts val="1200"/>
              </a:spcBef>
              <a:spcAft>
                <a:spcPts val="1200"/>
              </a:spcAft>
              <a:buClrTx/>
              <a:defRPr/>
            </a:pPr>
            <a:r>
              <a:rPr lang="en-US" sz="1800" b="1" dirty="0">
                <a:solidFill>
                  <a:prstClr val="black"/>
                </a:solidFill>
                <a:cs typeface="Arial" panose="020B0604020202020204" pitchFamily="34" charset="0"/>
              </a:rPr>
              <a:t>Sign off on policies</a:t>
            </a:r>
          </a:p>
          <a:p>
            <a:pPr marL="0" indent="0" defTabSz="1219170">
              <a:lnSpc>
                <a:spcPct val="100000"/>
              </a:lnSpc>
              <a:spcBef>
                <a:spcPts val="1200"/>
              </a:spcBef>
              <a:spcAft>
                <a:spcPts val="1200"/>
              </a:spcAft>
              <a:buClrTx/>
              <a:buFont typeface="Arial" panose="020B0604020202020204" pitchFamily="34" charset="0"/>
              <a:buNone/>
              <a:defRPr/>
            </a:pPr>
            <a:r>
              <a:rPr lang="en-US" sz="1800" b="1" dirty="0">
                <a:solidFill>
                  <a:prstClr val="black"/>
                </a:solidFill>
                <a:cs typeface="Arial" panose="020B0604020202020204" pitchFamily="34" charset="0"/>
              </a:rPr>
              <a:t>The Medical Director is a reportable event.</a:t>
            </a:r>
          </a:p>
          <a:p>
            <a:pPr marL="552435" lvl="2" indent="-285750">
              <a:lnSpc>
                <a:spcPct val="100000"/>
              </a:lnSpc>
              <a:spcBef>
                <a:spcPts val="0"/>
              </a:spcBef>
              <a:spcAft>
                <a:spcPts val="1200"/>
              </a:spcAft>
              <a:defRPr/>
            </a:pPr>
            <a:r>
              <a:rPr lang="en-US" sz="1600" dirty="0">
                <a:solidFill>
                  <a:prstClr val="black"/>
                </a:solidFill>
                <a:cs typeface="Arial" panose="020B0604020202020204" pitchFamily="34" charset="0"/>
              </a:rPr>
              <a:t>Reported on a CMS 29 to the state or to your accreditor.</a:t>
            </a:r>
          </a:p>
        </p:txBody>
      </p:sp>
      <p:pic>
        <p:nvPicPr>
          <p:cNvPr id="11266" name="Picture 2" descr="Tom Keenan: Comfort level key to choosing male or female doctor | Calgary  Herald">
            <a:extLst>
              <a:ext uri="{FF2B5EF4-FFF2-40B4-BE49-F238E27FC236}">
                <a16:creationId xmlns:a16="http://schemas.microsoft.com/office/drawing/2014/main" id="{BD212C8C-8098-A717-ED68-87A083D553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75" r="-12935"/>
          <a:stretch/>
        </p:blipFill>
        <p:spPr bwMode="auto">
          <a:xfrm>
            <a:off x="6226629" y="1141892"/>
            <a:ext cx="6727164" cy="546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213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Infection Prevention</a:t>
            </a:r>
          </a:p>
        </p:txBody>
      </p:sp>
      <p:pic>
        <p:nvPicPr>
          <p:cNvPr id="12290" name="Picture 2" descr="Environmental services' most pressing infection prevention challenges |  2017-07-05 | Health Facilities Management">
            <a:extLst>
              <a:ext uri="{FF2B5EF4-FFF2-40B4-BE49-F238E27FC236}">
                <a16:creationId xmlns:a16="http://schemas.microsoft.com/office/drawing/2014/main" id="{EC3F186D-51D6-0F81-4CBE-687B747E8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32" r="-42132"/>
          <a:stretch/>
        </p:blipFill>
        <p:spPr bwMode="auto">
          <a:xfrm>
            <a:off x="6908800" y="628714"/>
            <a:ext cx="8890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8">
            <a:extLst>
              <a:ext uri="{FF2B5EF4-FFF2-40B4-BE49-F238E27FC236}">
                <a16:creationId xmlns:a16="http://schemas.microsoft.com/office/drawing/2014/main" id="{6E2518BF-81C9-93B0-1AFC-AB4E62D573E5}"/>
              </a:ext>
            </a:extLst>
          </p:cNvPr>
          <p:cNvSpPr txBox="1">
            <a:spLocks/>
          </p:cNvSpPr>
          <p:nvPr/>
        </p:nvSpPr>
        <p:spPr>
          <a:xfrm>
            <a:off x="795378" y="1482851"/>
            <a:ext cx="6055360"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4"/>
              </a:spcBef>
              <a:buClrTx/>
              <a:buFont typeface="Arial" panose="020B0604020202020204" pitchFamily="34" charset="0"/>
              <a:buNone/>
              <a:defRPr/>
            </a:pPr>
            <a:r>
              <a:rPr lang="en-US" sz="2400" b="1" dirty="0">
                <a:solidFill>
                  <a:srgbClr val="3262AA"/>
                </a:solidFill>
                <a:cs typeface="Arial" panose="020B0604020202020204" pitchFamily="34" charset="0"/>
              </a:rPr>
              <a:t>Is the clinic appropriately monitoring house keeping?</a:t>
            </a:r>
          </a:p>
          <a:p>
            <a:pPr marL="0" indent="0" defTabSz="1219170">
              <a:lnSpc>
                <a:spcPct val="100000"/>
              </a:lnSpc>
              <a:spcBef>
                <a:spcPts val="1200"/>
              </a:spcBef>
              <a:spcAft>
                <a:spcPts val="1200"/>
              </a:spcAft>
              <a:buClrTx/>
              <a:buFont typeface="Arial" panose="020B0604020202020204" pitchFamily="34" charset="0"/>
              <a:buNone/>
              <a:defRPr/>
            </a:pPr>
            <a:r>
              <a:rPr lang="en-US" sz="1800" b="1" dirty="0">
                <a:solidFill>
                  <a:prstClr val="black"/>
                </a:solidFill>
                <a:cs typeface="Arial" panose="020B0604020202020204" pitchFamily="34" charset="0"/>
              </a:rPr>
              <a:t>How does the clinic prevent the spread of infection:</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Hand hygiene for staff.</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Are single use devices only used once?</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How are the clinic surfaces cleaned?</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Does the person know the wet/kill time?</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How is medical waste disposed?</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Are we certain instruments are sterile?</a:t>
            </a:r>
          </a:p>
          <a:p>
            <a:pPr marL="552435" lvl="2" indent="-285750">
              <a:lnSpc>
                <a:spcPct val="100000"/>
              </a:lnSpc>
              <a:spcBef>
                <a:spcPts val="0"/>
              </a:spcBef>
              <a:spcAft>
                <a:spcPts val="900"/>
              </a:spcAft>
              <a:defRPr/>
            </a:pPr>
            <a:r>
              <a:rPr lang="en-US" sz="1800" dirty="0">
                <a:solidFill>
                  <a:prstClr val="black"/>
                </a:solidFill>
                <a:cs typeface="Arial" panose="020B0604020202020204" pitchFamily="34" charset="0"/>
              </a:rPr>
              <a:t>Is the staff trained on point-of-care devices?</a:t>
            </a:r>
          </a:p>
        </p:txBody>
      </p:sp>
    </p:spTree>
    <p:extLst>
      <p:ext uri="{BB962C8B-B14F-4D97-AF65-F5344CB8AC3E}">
        <p14:creationId xmlns:p14="http://schemas.microsoft.com/office/powerpoint/2010/main" val="59960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Sterilizing Instruments:  </a:t>
            </a:r>
            <a:r>
              <a:rPr lang="en-US" dirty="0" err="1">
                <a:latin typeface="Arial" panose="020B0604020202020204" pitchFamily="34" charset="0"/>
                <a:cs typeface="Arial" panose="020B0604020202020204" pitchFamily="34" charset="0"/>
              </a:rPr>
              <a:t>Mfr’s</a:t>
            </a:r>
            <a:r>
              <a:rPr lang="en-US" dirty="0">
                <a:latin typeface="Arial" panose="020B0604020202020204" pitchFamily="34" charset="0"/>
                <a:cs typeface="Arial" panose="020B0604020202020204" pitchFamily="34" charset="0"/>
              </a:rPr>
              <a:t> IFUs</a:t>
            </a:r>
          </a:p>
        </p:txBody>
      </p:sp>
      <p:pic>
        <p:nvPicPr>
          <p:cNvPr id="4" name="Picture 3">
            <a:extLst>
              <a:ext uri="{FF2B5EF4-FFF2-40B4-BE49-F238E27FC236}">
                <a16:creationId xmlns:a16="http://schemas.microsoft.com/office/drawing/2014/main" id="{BEDD7630-4330-1FDE-3574-2298DF718488}"/>
              </a:ext>
            </a:extLst>
          </p:cNvPr>
          <p:cNvPicPr>
            <a:picLocks noChangeAspect="1"/>
          </p:cNvPicPr>
          <p:nvPr/>
        </p:nvPicPr>
        <p:blipFill rotWithShape="1">
          <a:blip r:embed="rId2"/>
          <a:srcRect l="7518" t="10278" r="7046" b="9552"/>
          <a:stretch/>
        </p:blipFill>
        <p:spPr>
          <a:xfrm>
            <a:off x="4162596" y="1458529"/>
            <a:ext cx="5168916" cy="3940942"/>
          </a:xfrm>
          <a:prstGeom prst="rect">
            <a:avLst/>
          </a:prstGeom>
          <a:ln w="38100">
            <a:solidFill>
              <a:srgbClr val="3262AA"/>
            </a:solidFill>
          </a:ln>
          <a:effectLst>
            <a:reflection blurRad="12700" stA="25000" endPos="17000" dir="5400000" sy="-100000" algn="bl" rotWithShape="0"/>
          </a:effectLst>
        </p:spPr>
      </p:pic>
      <p:sp>
        <p:nvSpPr>
          <p:cNvPr id="5" name="TextBox 4">
            <a:extLst>
              <a:ext uri="{FF2B5EF4-FFF2-40B4-BE49-F238E27FC236}">
                <a16:creationId xmlns:a16="http://schemas.microsoft.com/office/drawing/2014/main" id="{3FF0D7BA-DD71-9F1D-C79E-D9EEF4827607}"/>
              </a:ext>
            </a:extLst>
          </p:cNvPr>
          <p:cNvSpPr txBox="1"/>
          <p:nvPr/>
        </p:nvSpPr>
        <p:spPr>
          <a:xfrm>
            <a:off x="899889" y="1828800"/>
            <a:ext cx="3517350" cy="3003386"/>
          </a:xfrm>
          <a:prstGeom prst="rect">
            <a:avLst/>
          </a:prstGeom>
          <a:noFill/>
        </p:spPr>
        <p:txBody>
          <a:bodyPr wrap="square" rtlCol="0">
            <a:spAutoFit/>
          </a:bodyPr>
          <a:lstStyle/>
          <a:p>
            <a:pPr>
              <a:lnSpc>
                <a:spcPts val="5500"/>
              </a:lnSpc>
            </a:pPr>
            <a:r>
              <a:rPr lang="en-US" sz="4000" b="1" dirty="0">
                <a:solidFill>
                  <a:schemeClr val="accent2"/>
                </a:solidFill>
                <a:latin typeface="Arial Black" panose="020B0604020202020204" pitchFamily="34" charset="0"/>
                <a:cs typeface="Arial Black" panose="020B0604020202020204" pitchFamily="34" charset="0"/>
              </a:rPr>
              <a:t>What is your process?</a:t>
            </a:r>
          </a:p>
          <a:p>
            <a:pPr>
              <a:lnSpc>
                <a:spcPts val="6200"/>
              </a:lnSpc>
            </a:pPr>
            <a:endParaRPr lang="en-US" sz="5400" b="1" dirty="0">
              <a:solidFill>
                <a:schemeClr val="accent2"/>
              </a:solidFill>
              <a:latin typeface="Arial Black" panose="020B0604020202020204" pitchFamily="34" charset="0"/>
              <a:cs typeface="Arial Black" panose="020B0604020202020204" pitchFamily="34" charset="0"/>
            </a:endParaRPr>
          </a:p>
        </p:txBody>
      </p:sp>
      <p:sp>
        <p:nvSpPr>
          <p:cNvPr id="6" name="Text Placeholder 8">
            <a:extLst>
              <a:ext uri="{FF2B5EF4-FFF2-40B4-BE49-F238E27FC236}">
                <a16:creationId xmlns:a16="http://schemas.microsoft.com/office/drawing/2014/main" id="{9140998A-D96A-8F0C-AAAD-280A76804EB0}"/>
              </a:ext>
            </a:extLst>
          </p:cNvPr>
          <p:cNvSpPr txBox="1">
            <a:spLocks/>
          </p:cNvSpPr>
          <p:nvPr/>
        </p:nvSpPr>
        <p:spPr>
          <a:xfrm>
            <a:off x="10264018" y="3663554"/>
            <a:ext cx="1708060" cy="77792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spcBef>
                <a:spcPts val="0"/>
              </a:spcBef>
              <a:spcAft>
                <a:spcPts val="600"/>
              </a:spcAft>
              <a:buClr>
                <a:srgbClr val="DF5C40"/>
              </a:buClr>
              <a:defRPr/>
            </a:pPr>
            <a:r>
              <a:rPr lang="en-US" sz="1600" b="1" dirty="0">
                <a:latin typeface="Arial" panose="020B0604020202020204" pitchFamily="34" charset="0"/>
                <a:cs typeface="Arial" panose="020B0604020202020204" pitchFamily="34" charset="0"/>
              </a:rPr>
              <a:t>Compare your process to manufacturer’s IFUs.</a:t>
            </a:r>
          </a:p>
        </p:txBody>
      </p:sp>
      <p:pic>
        <p:nvPicPr>
          <p:cNvPr id="7" name="Picture 4" descr="reminder finger string">
            <a:extLst>
              <a:ext uri="{FF2B5EF4-FFF2-40B4-BE49-F238E27FC236}">
                <a16:creationId xmlns:a16="http://schemas.microsoft.com/office/drawing/2014/main" id="{85966C66-061D-3B03-17A2-39BFCD1BE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378" y="1358265"/>
            <a:ext cx="1788695" cy="1788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D2E582-246D-164D-D1D3-D17AC7C94A68}"/>
              </a:ext>
            </a:extLst>
          </p:cNvPr>
          <p:cNvSpPr txBox="1"/>
          <p:nvPr/>
        </p:nvSpPr>
        <p:spPr>
          <a:xfrm>
            <a:off x="10277943" y="3173008"/>
            <a:ext cx="2119086" cy="400110"/>
          </a:xfrm>
          <a:prstGeom prst="rect">
            <a:avLst/>
          </a:prstGeom>
          <a:noFill/>
        </p:spPr>
        <p:txBody>
          <a:bodyPr wrap="square" rtlCol="0">
            <a:spAutoFit/>
          </a:bodyPr>
          <a:lstStyle/>
          <a:p>
            <a:r>
              <a:rPr lang="en-US" sz="2000" dirty="0">
                <a:solidFill>
                  <a:schemeClr val="tx1">
                    <a:lumMod val="65000"/>
                    <a:lumOff val="35000"/>
                  </a:schemeClr>
                </a:solidFill>
              </a:rPr>
              <a:t>Reminder</a:t>
            </a:r>
          </a:p>
        </p:txBody>
      </p:sp>
      <p:cxnSp>
        <p:nvCxnSpPr>
          <p:cNvPr id="9" name="Straight Connector 8">
            <a:extLst>
              <a:ext uri="{FF2B5EF4-FFF2-40B4-BE49-F238E27FC236}">
                <a16:creationId xmlns:a16="http://schemas.microsoft.com/office/drawing/2014/main" id="{DEED0DB9-4E42-AC65-D002-9EC369418A70}"/>
              </a:ext>
            </a:extLst>
          </p:cNvPr>
          <p:cNvCxnSpPr>
            <a:cxnSpLocks/>
          </p:cNvCxnSpPr>
          <p:nvPr/>
        </p:nvCxnSpPr>
        <p:spPr>
          <a:xfrm>
            <a:off x="10026817" y="1430139"/>
            <a:ext cx="0" cy="35661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951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Staffing</a:t>
            </a:r>
          </a:p>
        </p:txBody>
      </p:sp>
      <p:sp>
        <p:nvSpPr>
          <p:cNvPr id="4" name="Text Placeholder 8">
            <a:extLst>
              <a:ext uri="{FF2B5EF4-FFF2-40B4-BE49-F238E27FC236}">
                <a16:creationId xmlns:a16="http://schemas.microsoft.com/office/drawing/2014/main" id="{D7EAB9F6-0481-1F6F-9B48-66C490AB2FEF}"/>
              </a:ext>
            </a:extLst>
          </p:cNvPr>
          <p:cNvSpPr txBox="1">
            <a:spLocks/>
          </p:cNvSpPr>
          <p:nvPr/>
        </p:nvSpPr>
        <p:spPr>
          <a:xfrm>
            <a:off x="838201" y="1354007"/>
            <a:ext cx="4520877"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8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NP/ PA Waivers</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An existing RHC may request a waiver from the state after 90 days for one year on the loss of an NP or PA.</a:t>
            </a:r>
          </a:p>
          <a:p>
            <a:pPr marL="0" indent="0" defTabSz="1219170">
              <a:lnSpc>
                <a:spcPct val="100000"/>
              </a:lnSpc>
              <a:spcBef>
                <a:spcPts val="0"/>
              </a:spcBef>
              <a:spcAft>
                <a:spcPts val="1200"/>
              </a:spcAft>
              <a:buNone/>
              <a:defRPr/>
            </a:pPr>
            <a:endParaRPr lang="en-US" sz="8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During that 90 days, the RHC must demonstrate it has been unable, despite reasonable efforts, to hire an NP or PA in the 90-day period.</a:t>
            </a:r>
          </a:p>
          <a:p>
            <a:pPr defTabSz="1219170">
              <a:lnSpc>
                <a:spcPct val="100000"/>
              </a:lnSpc>
              <a:spcBef>
                <a:spcPts val="0"/>
              </a:spcBef>
              <a:spcAft>
                <a:spcPts val="1200"/>
              </a:spcAft>
              <a:defRPr/>
            </a:pPr>
            <a:endParaRPr lang="en-US" sz="8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Waivers are requested from the State Survey Agency.  They are the only ones that can grant them.</a:t>
            </a:r>
          </a:p>
        </p:txBody>
      </p:sp>
      <p:pic>
        <p:nvPicPr>
          <p:cNvPr id="13314" name="Picture 2" descr="Physician Assistant vs. Nurse Practitioner: Explaining the Difference to  Patients | HospitalRecruiting.com">
            <a:extLst>
              <a:ext uri="{FF2B5EF4-FFF2-40B4-BE49-F238E27FC236}">
                <a16:creationId xmlns:a16="http://schemas.microsoft.com/office/drawing/2014/main" id="{2E252B05-A3C4-FA20-3767-BDDB780D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74" b="-16165"/>
          <a:stretch/>
        </p:blipFill>
        <p:spPr bwMode="auto">
          <a:xfrm>
            <a:off x="5486401" y="1500867"/>
            <a:ext cx="6661274" cy="43455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984262-44BE-4E19-B99E-76F483A14CBB}"/>
              </a:ext>
            </a:extLst>
          </p:cNvPr>
          <p:cNvSpPr/>
          <p:nvPr/>
        </p:nvSpPr>
        <p:spPr>
          <a:xfrm>
            <a:off x="5486401" y="4731657"/>
            <a:ext cx="6661274" cy="42091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49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Staffing</a:t>
            </a:r>
          </a:p>
        </p:txBody>
      </p:sp>
      <p:sp>
        <p:nvSpPr>
          <p:cNvPr id="4" name="Text Placeholder 8">
            <a:extLst>
              <a:ext uri="{FF2B5EF4-FFF2-40B4-BE49-F238E27FC236}">
                <a16:creationId xmlns:a16="http://schemas.microsoft.com/office/drawing/2014/main" id="{B6DDA370-CFB6-86B6-4F7E-70A97076971D}"/>
              </a:ext>
            </a:extLst>
          </p:cNvPr>
          <p:cNvSpPr txBox="1">
            <a:spLocks/>
          </p:cNvSpPr>
          <p:nvPr/>
        </p:nvSpPr>
        <p:spPr>
          <a:xfrm>
            <a:off x="4767121" y="4700815"/>
            <a:ext cx="4608359" cy="1223629"/>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2400" dirty="0">
                <a:solidFill>
                  <a:prstClr val="black"/>
                </a:solidFill>
                <a:latin typeface="+mn-lt"/>
                <a:cs typeface="Arial" panose="020B0604020202020204" pitchFamily="34" charset="0"/>
              </a:rPr>
              <a:t>Time spent in a patient’s home, swing bed or SNF rounds, counts toward the 50%.</a:t>
            </a:r>
          </a:p>
          <a:p>
            <a:pPr marL="0" indent="0" defTabSz="1219170">
              <a:lnSpc>
                <a:spcPct val="100000"/>
              </a:lnSpc>
              <a:spcBef>
                <a:spcPts val="0"/>
              </a:spcBef>
              <a:spcAft>
                <a:spcPts val="1200"/>
              </a:spcAft>
              <a:buClrTx/>
              <a:buFont typeface="Arial" panose="020B0604020202020204" pitchFamily="34" charset="0"/>
              <a:buNone/>
              <a:defRPr/>
            </a:pPr>
            <a:endParaRPr lang="en-US" dirty="0">
              <a:solidFill>
                <a:prstClr val="black"/>
              </a:solidFill>
              <a:latin typeface="Arial Nova Light" panose="020B0304020202020204" pitchFamily="34" charset="0"/>
              <a:cs typeface="Arial" panose="020B0604020202020204" pitchFamily="34" charset="0"/>
            </a:endParaRPr>
          </a:p>
        </p:txBody>
      </p:sp>
      <p:pic>
        <p:nvPicPr>
          <p:cNvPr id="5" name="Picture 2" descr="Question Mark Transparent Images – Browse 5,935 Stock Photos, Vectors, and  Video | Adobe Stock">
            <a:extLst>
              <a:ext uri="{FF2B5EF4-FFF2-40B4-BE49-F238E27FC236}">
                <a16:creationId xmlns:a16="http://schemas.microsoft.com/office/drawing/2014/main" id="{9E3AAF2A-9DF1-21EE-4D57-6CD991807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6803" y="1303266"/>
            <a:ext cx="1257300" cy="1257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6061DA-C32E-00BE-EE86-9643FC0B4A9B}"/>
              </a:ext>
            </a:extLst>
          </p:cNvPr>
          <p:cNvSpPr txBox="1"/>
          <p:nvPr/>
        </p:nvSpPr>
        <p:spPr>
          <a:xfrm>
            <a:off x="9968465" y="2679406"/>
            <a:ext cx="1563605" cy="923330"/>
          </a:xfrm>
          <a:prstGeom prst="rect">
            <a:avLst/>
          </a:prstGeom>
          <a:noFill/>
        </p:spPr>
        <p:txBody>
          <a:bodyPr wrap="square">
            <a:spAutoFit/>
          </a:bodyPr>
          <a:lstStyle/>
          <a:p>
            <a:r>
              <a:rPr lang="en-US" b="1" dirty="0">
                <a:latin typeface="Arial Nova" panose="020B0504020202020204" pitchFamily="34" charset="0"/>
              </a:rPr>
              <a:t>How do you document this time?</a:t>
            </a:r>
          </a:p>
        </p:txBody>
      </p:sp>
      <p:cxnSp>
        <p:nvCxnSpPr>
          <p:cNvPr id="8" name="Straight Connector 7">
            <a:extLst>
              <a:ext uri="{FF2B5EF4-FFF2-40B4-BE49-F238E27FC236}">
                <a16:creationId xmlns:a16="http://schemas.microsoft.com/office/drawing/2014/main" id="{D4DE2786-87CE-30DC-ACEF-4F1DF604458D}"/>
              </a:ext>
            </a:extLst>
          </p:cNvPr>
          <p:cNvCxnSpPr>
            <a:cxnSpLocks/>
          </p:cNvCxnSpPr>
          <p:nvPr/>
        </p:nvCxnSpPr>
        <p:spPr>
          <a:xfrm>
            <a:off x="9754813" y="1417436"/>
            <a:ext cx="0" cy="44805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72D797-480F-236E-3FB9-AF5C3313EAFA}"/>
              </a:ext>
            </a:extLst>
          </p:cNvPr>
          <p:cNvSpPr txBox="1"/>
          <p:nvPr/>
        </p:nvSpPr>
        <p:spPr>
          <a:xfrm>
            <a:off x="753700" y="2459504"/>
            <a:ext cx="4381961" cy="1938992"/>
          </a:xfrm>
          <a:prstGeom prst="rect">
            <a:avLst/>
          </a:prstGeom>
          <a:noFill/>
        </p:spPr>
        <p:txBody>
          <a:bodyPr wrap="square" rtlCol="0">
            <a:spAutoFit/>
          </a:bodyPr>
          <a:lstStyle/>
          <a:p>
            <a:r>
              <a:rPr lang="en-US" sz="12000" b="1" dirty="0">
                <a:solidFill>
                  <a:schemeClr val="accent2"/>
                </a:solidFill>
                <a:latin typeface="Arial Black" panose="020B0604020202020204" pitchFamily="34" charset="0"/>
                <a:cs typeface="Arial Black" panose="020B0604020202020204" pitchFamily="34" charset="0"/>
              </a:rPr>
              <a:t>50%</a:t>
            </a:r>
          </a:p>
        </p:txBody>
      </p:sp>
      <p:sp>
        <p:nvSpPr>
          <p:cNvPr id="10" name="Text Placeholder 8">
            <a:extLst>
              <a:ext uri="{FF2B5EF4-FFF2-40B4-BE49-F238E27FC236}">
                <a16:creationId xmlns:a16="http://schemas.microsoft.com/office/drawing/2014/main" id="{A95B2B99-B4AD-B62D-FAD6-2D09BA14B73C}"/>
              </a:ext>
            </a:extLst>
          </p:cNvPr>
          <p:cNvSpPr txBox="1">
            <a:spLocks/>
          </p:cNvSpPr>
          <p:nvPr/>
        </p:nvSpPr>
        <p:spPr>
          <a:xfrm>
            <a:off x="4738084" y="1264122"/>
            <a:ext cx="4851048" cy="1720121"/>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2400" dirty="0">
                <a:solidFill>
                  <a:prstClr val="black"/>
                </a:solidFill>
                <a:latin typeface="+mn-lt"/>
                <a:cs typeface="Arial" panose="020B0604020202020204" pitchFamily="34" charset="0"/>
              </a:rPr>
              <a:t>An NP, PA or Certified nurse midwife is available to furnish patient care at least 50% of the operating hours.</a:t>
            </a:r>
          </a:p>
          <a:p>
            <a:pPr marL="0" indent="0" defTabSz="1219170">
              <a:lnSpc>
                <a:spcPct val="100000"/>
              </a:lnSpc>
              <a:spcBef>
                <a:spcPts val="0"/>
              </a:spcBef>
              <a:spcAft>
                <a:spcPts val="1200"/>
              </a:spcAft>
              <a:buClrTx/>
              <a:buFont typeface="Arial" panose="020B0604020202020204" pitchFamily="34" charset="0"/>
              <a:buNone/>
              <a:defRPr/>
            </a:pPr>
            <a:endParaRPr lang="en-US" dirty="0">
              <a:solidFill>
                <a:prstClr val="black"/>
              </a:solidFill>
              <a:latin typeface="Arial Nova Light" panose="020B03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50FD368B-CB8F-DA2A-C1EA-45C16C9FBD2B}"/>
              </a:ext>
            </a:extLst>
          </p:cNvPr>
          <p:cNvSpPr txBox="1">
            <a:spLocks/>
          </p:cNvSpPr>
          <p:nvPr/>
        </p:nvSpPr>
        <p:spPr>
          <a:xfrm>
            <a:off x="4738084" y="3324613"/>
            <a:ext cx="3918856" cy="141320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2400" dirty="0">
                <a:solidFill>
                  <a:prstClr val="black"/>
                </a:solidFill>
                <a:latin typeface="+mn-lt"/>
                <a:cs typeface="Arial" panose="020B0604020202020204" pitchFamily="34" charset="0"/>
              </a:rPr>
              <a:t>All time spent in the clinic counts toward the 50%.</a:t>
            </a:r>
          </a:p>
          <a:p>
            <a:pPr marL="0" indent="0" defTabSz="1219170">
              <a:lnSpc>
                <a:spcPct val="100000"/>
              </a:lnSpc>
              <a:spcBef>
                <a:spcPts val="0"/>
              </a:spcBef>
              <a:spcAft>
                <a:spcPts val="1200"/>
              </a:spcAft>
              <a:buClrTx/>
              <a:buFont typeface="Arial" panose="020B0604020202020204" pitchFamily="34" charset="0"/>
              <a:buNone/>
              <a:defRPr/>
            </a:pPr>
            <a:endParaRPr lang="en-US" dirty="0">
              <a:solidFill>
                <a:prstClr val="black"/>
              </a:solidFill>
              <a:latin typeface="Arial Nova Light" panose="020B0304020202020204" pitchFamily="34" charset="0"/>
              <a:cs typeface="Arial" panose="020B0604020202020204" pitchFamily="34" charset="0"/>
            </a:endParaRPr>
          </a:p>
        </p:txBody>
      </p:sp>
    </p:spTree>
    <p:extLst>
      <p:ext uri="{BB962C8B-B14F-4D97-AF65-F5344CB8AC3E}">
        <p14:creationId xmlns:p14="http://schemas.microsoft.com/office/powerpoint/2010/main" val="260132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Staffing</a:t>
            </a:r>
          </a:p>
        </p:txBody>
      </p:sp>
      <p:sp>
        <p:nvSpPr>
          <p:cNvPr id="4" name="Text Placeholder 8">
            <a:extLst>
              <a:ext uri="{FF2B5EF4-FFF2-40B4-BE49-F238E27FC236}">
                <a16:creationId xmlns:a16="http://schemas.microsoft.com/office/drawing/2014/main" id="{A2453E91-5516-9608-F49B-46EC0D6FF9F8}"/>
              </a:ext>
            </a:extLst>
          </p:cNvPr>
          <p:cNvSpPr txBox="1">
            <a:spLocks/>
          </p:cNvSpPr>
          <p:nvPr/>
        </p:nvSpPr>
        <p:spPr>
          <a:xfrm>
            <a:off x="838200" y="1375168"/>
            <a:ext cx="4297680"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8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Medical Record Review</a:t>
            </a:r>
          </a:p>
          <a:p>
            <a:pPr marL="0" indent="0" defTabSz="1219170">
              <a:lnSpc>
                <a:spcPct val="100000"/>
              </a:lnSpc>
              <a:spcBef>
                <a:spcPts val="0"/>
              </a:spcBef>
              <a:spcAft>
                <a:spcPts val="1200"/>
              </a:spcAft>
              <a:buNone/>
              <a:defRPr/>
            </a:pPr>
            <a:r>
              <a:rPr lang="en-US" sz="2000" b="1" dirty="0">
                <a:solidFill>
                  <a:prstClr val="black"/>
                </a:solidFill>
                <a:latin typeface="+mn-lt"/>
                <a:cs typeface="Arial" panose="020B0604020202020204" pitchFamily="34" charset="0"/>
              </a:rPr>
              <a:t>If your State is silent, then you must determine how many and how often this occurs.</a:t>
            </a:r>
            <a:endParaRPr lang="en-US" sz="800" b="1"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What is your policy on record review by a physician?</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What is your documentation to show the record review has been done?</a:t>
            </a:r>
          </a:p>
          <a:p>
            <a:pPr defTabSz="1219170">
              <a:lnSpc>
                <a:spcPct val="100000"/>
              </a:lnSpc>
              <a:spcBef>
                <a:spcPts val="0"/>
              </a:spcBef>
              <a:spcAft>
                <a:spcPts val="1200"/>
              </a:spcAft>
              <a:defRPr/>
            </a:pPr>
            <a:r>
              <a:rPr lang="en-US" sz="1800" dirty="0">
                <a:latin typeface="+mn-lt"/>
                <a:cs typeface="Arial" panose="020B0604020202020204" pitchFamily="34" charset="0"/>
              </a:rPr>
              <a:t>How do you document the NP/PA collaborated with the physician?</a:t>
            </a:r>
          </a:p>
        </p:txBody>
      </p:sp>
      <p:pic>
        <p:nvPicPr>
          <p:cNvPr id="14338" name="Picture 2" descr="How Do I Get My Medical Records? | Med Law Advisory Partners Med Law  Advisory Partners">
            <a:extLst>
              <a:ext uri="{FF2B5EF4-FFF2-40B4-BE49-F238E27FC236}">
                <a16:creationId xmlns:a16="http://schemas.microsoft.com/office/drawing/2014/main" id="{AF676FFA-D92B-E877-DC4A-98DBD1A19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9" r="6931"/>
          <a:stretch/>
        </p:blipFill>
        <p:spPr bwMode="auto">
          <a:xfrm>
            <a:off x="5135880" y="1471386"/>
            <a:ext cx="6217920" cy="4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77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5E4-9964-700A-501A-9C27DC4C8072}"/>
              </a:ext>
            </a:extLst>
          </p:cNvPr>
          <p:cNvSpPr>
            <a:spLocks noGrp="1"/>
          </p:cNvSpPr>
          <p:nvPr>
            <p:ph type="title"/>
          </p:nvPr>
        </p:nvSpPr>
        <p:spPr/>
        <p:txBody>
          <a:bodyPr/>
          <a:lstStyle/>
          <a:p>
            <a:r>
              <a:rPr lang="en-US" dirty="0"/>
              <a:t>Surveyed Measured</a:t>
            </a:r>
          </a:p>
        </p:txBody>
      </p:sp>
      <p:sp>
        <p:nvSpPr>
          <p:cNvPr id="4" name="Text Placeholder 8">
            <a:extLst>
              <a:ext uri="{FF2B5EF4-FFF2-40B4-BE49-F238E27FC236}">
                <a16:creationId xmlns:a16="http://schemas.microsoft.com/office/drawing/2014/main" id="{88C591BC-29B4-CF80-BE56-224AD7F03132}"/>
              </a:ext>
            </a:extLst>
          </p:cNvPr>
          <p:cNvSpPr txBox="1">
            <a:spLocks/>
          </p:cNvSpPr>
          <p:nvPr/>
        </p:nvSpPr>
        <p:spPr>
          <a:xfrm>
            <a:off x="5400476" y="1386000"/>
            <a:ext cx="6036781" cy="2458349"/>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Tx/>
              <a:buFont typeface="Arial" panose="020B0604020202020204" pitchFamily="34" charset="0"/>
              <a:buNone/>
              <a:defRPr/>
            </a:pPr>
            <a:r>
              <a:rPr lang="en-US" b="1" dirty="0">
                <a:solidFill>
                  <a:prstClr val="black"/>
                </a:solidFill>
                <a:latin typeface="+mn-lt"/>
                <a:cs typeface="Arial" panose="020B0604020202020204" pitchFamily="34" charset="0"/>
              </a:rPr>
              <a:t>51% of a clinic’s health services are primarily engaged in providing outpatient health services.</a:t>
            </a:r>
          </a:p>
        </p:txBody>
      </p:sp>
      <p:sp>
        <p:nvSpPr>
          <p:cNvPr id="5" name="Text Placeholder 8">
            <a:extLst>
              <a:ext uri="{FF2B5EF4-FFF2-40B4-BE49-F238E27FC236}">
                <a16:creationId xmlns:a16="http://schemas.microsoft.com/office/drawing/2014/main" id="{5172E247-7BF8-902E-BC6C-23C5A6428362}"/>
              </a:ext>
            </a:extLst>
          </p:cNvPr>
          <p:cNvSpPr txBox="1">
            <a:spLocks/>
          </p:cNvSpPr>
          <p:nvPr/>
        </p:nvSpPr>
        <p:spPr>
          <a:xfrm>
            <a:off x="949381" y="3842805"/>
            <a:ext cx="9765792"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Tx/>
              <a:buFont typeface="Arial" panose="020B0604020202020204" pitchFamily="34" charset="0"/>
              <a:buNone/>
              <a:defRPr/>
            </a:pPr>
            <a:r>
              <a:rPr lang="en-US" dirty="0">
                <a:solidFill>
                  <a:prstClr val="black"/>
                </a:solidFill>
                <a:latin typeface="+mn-lt"/>
                <a:cs typeface="Arial" panose="020B0604020202020204" pitchFamily="34" charset="0"/>
              </a:rPr>
              <a:t>Appendix G</a:t>
            </a:r>
          </a:p>
          <a:p>
            <a:pPr marL="0" indent="0" defTabSz="1219170">
              <a:lnSpc>
                <a:spcPct val="100000"/>
              </a:lnSpc>
              <a:spcBef>
                <a:spcPts val="0"/>
              </a:spcBef>
              <a:spcAft>
                <a:spcPts val="1200"/>
              </a:spcAft>
              <a:buClrTx/>
              <a:buFont typeface="Arial" panose="020B0604020202020204" pitchFamily="34" charset="0"/>
              <a:buNone/>
              <a:defRPr/>
            </a:pPr>
            <a:r>
              <a:rPr lang="en-US" sz="1800" dirty="0">
                <a:solidFill>
                  <a:prstClr val="black"/>
                </a:solidFill>
                <a:latin typeface="+mn-lt"/>
                <a:cs typeface="Arial" panose="020B0604020202020204" pitchFamily="34" charset="0"/>
              </a:rPr>
              <a:t>“The services of these practitioners are those commonly furnished in a physician’s office or at the entry point into the health care delivery system. These services include taking complete medical histories, performing complete physical examinations, assessments of health status, routine lab tests, diagnosis and treatment for common acute and chronic health problems and medical conditions, immunization programs and family planning.”</a:t>
            </a:r>
          </a:p>
          <a:p>
            <a:pPr marL="0" indent="0" defTabSz="1219170">
              <a:lnSpc>
                <a:spcPct val="100000"/>
              </a:lnSpc>
              <a:spcBef>
                <a:spcPts val="0"/>
              </a:spcBef>
              <a:spcAft>
                <a:spcPts val="1200"/>
              </a:spcAft>
              <a:buClrTx/>
              <a:buFont typeface="Arial" panose="020B0604020202020204" pitchFamily="34" charset="0"/>
              <a:buNone/>
              <a:defRPr/>
            </a:pPr>
            <a:endParaRPr lang="en-US" sz="1800" b="1" dirty="0">
              <a:solidFill>
                <a:srgbClr val="3262AA"/>
              </a:solidFill>
              <a:latin typeface="Arial Nova" panose="020B05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B6AECF-CE5E-EA1A-73EF-C7237380AE5E}"/>
              </a:ext>
            </a:extLst>
          </p:cNvPr>
          <p:cNvSpPr txBox="1"/>
          <p:nvPr/>
        </p:nvSpPr>
        <p:spPr>
          <a:xfrm>
            <a:off x="722086" y="1238254"/>
            <a:ext cx="4381961" cy="1938992"/>
          </a:xfrm>
          <a:prstGeom prst="rect">
            <a:avLst/>
          </a:prstGeom>
          <a:noFill/>
        </p:spPr>
        <p:txBody>
          <a:bodyPr wrap="square" rtlCol="0">
            <a:spAutoFit/>
          </a:bodyPr>
          <a:lstStyle/>
          <a:p>
            <a:r>
              <a:rPr lang="en-US" sz="12000" b="1" dirty="0">
                <a:solidFill>
                  <a:schemeClr val="accent2"/>
                </a:solidFill>
                <a:latin typeface="Arial Black" panose="020B0604020202020204" pitchFamily="34" charset="0"/>
                <a:cs typeface="Arial Black" panose="020B0604020202020204" pitchFamily="34" charset="0"/>
              </a:rPr>
              <a:t>51%</a:t>
            </a:r>
          </a:p>
        </p:txBody>
      </p:sp>
      <p:cxnSp>
        <p:nvCxnSpPr>
          <p:cNvPr id="8" name="Straight Connector 7">
            <a:extLst>
              <a:ext uri="{FF2B5EF4-FFF2-40B4-BE49-F238E27FC236}">
                <a16:creationId xmlns:a16="http://schemas.microsoft.com/office/drawing/2014/main" id="{65403912-151E-2712-8D01-F12BDC489CF1}"/>
              </a:ext>
            </a:extLst>
          </p:cNvPr>
          <p:cNvCxnSpPr/>
          <p:nvPr/>
        </p:nvCxnSpPr>
        <p:spPr>
          <a:xfrm>
            <a:off x="2882097" y="3599727"/>
            <a:ext cx="6447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34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2EF7D9-B2BE-8630-A9DF-6573FED1A378}"/>
              </a:ext>
            </a:extLst>
          </p:cNvPr>
          <p:cNvSpPr txBox="1">
            <a:spLocks/>
          </p:cNvSpPr>
          <p:nvPr/>
        </p:nvSpPr>
        <p:spPr>
          <a:xfrm>
            <a:off x="1261638" y="449066"/>
            <a:ext cx="9665676" cy="2387600"/>
          </a:xfrm>
          <a:prstGeom prst="rect">
            <a:avLst/>
          </a:prstGeom>
        </p:spPr>
        <p:txBody>
          <a:bodyPr anchor="b" anchorCtr="0">
            <a:normAutofit/>
          </a:bodyPr>
          <a:lstStyle>
            <a:lvl1pPr algn="ctr" defTabSz="914400" rtl="0" eaLnBrk="1" latinLnBrk="0" hangingPunct="1">
              <a:lnSpc>
                <a:spcPct val="90000"/>
              </a:lnSpc>
              <a:spcBef>
                <a:spcPct val="0"/>
              </a:spcBef>
              <a:buNone/>
              <a:defRPr sz="4400" b="0" i="0" kern="1200">
                <a:solidFill>
                  <a:schemeClr val="accent3"/>
                </a:solidFill>
                <a:latin typeface="Arial" panose="020B0604020202020204" pitchFamily="34" charset="0"/>
                <a:ea typeface="+mj-ea"/>
                <a:cs typeface="+mj-cs"/>
              </a:defRPr>
            </a:lvl1pPr>
          </a:lstStyle>
          <a:p>
            <a:r>
              <a:rPr lang="en-US" sz="7200" dirty="0">
                <a:latin typeface="Arial Black" panose="020B0604020202020204" pitchFamily="34" charset="0"/>
                <a:cs typeface="Arial Black" panose="020B0604020202020204" pitchFamily="34" charset="0"/>
              </a:rPr>
              <a:t>Learning Objectives</a:t>
            </a:r>
          </a:p>
        </p:txBody>
      </p:sp>
      <p:grpSp>
        <p:nvGrpSpPr>
          <p:cNvPr id="2" name="Group 1">
            <a:extLst>
              <a:ext uri="{FF2B5EF4-FFF2-40B4-BE49-F238E27FC236}">
                <a16:creationId xmlns:a16="http://schemas.microsoft.com/office/drawing/2014/main" id="{20212471-D1FC-D244-BAEB-E2EBA9EDF318}"/>
              </a:ext>
            </a:extLst>
          </p:cNvPr>
          <p:cNvGrpSpPr/>
          <p:nvPr/>
        </p:nvGrpSpPr>
        <p:grpSpPr>
          <a:xfrm>
            <a:off x="6359238" y="3365638"/>
            <a:ext cx="3526038" cy="2144458"/>
            <a:chOff x="1117599" y="4225644"/>
            <a:chExt cx="3444845" cy="1655761"/>
          </a:xfrm>
        </p:grpSpPr>
        <p:sp>
          <p:nvSpPr>
            <p:cNvPr id="3" name="Freeform 73">
              <a:extLst>
                <a:ext uri="{FF2B5EF4-FFF2-40B4-BE49-F238E27FC236}">
                  <a16:creationId xmlns:a16="http://schemas.microsoft.com/office/drawing/2014/main" id="{CCEF929E-D629-81CF-BEB1-EF16904C40F4}"/>
                </a:ext>
              </a:extLst>
            </p:cNvPr>
            <p:cNvSpPr>
              <a:spLocks/>
            </p:cNvSpPr>
            <p:nvPr userDrawn="1"/>
          </p:nvSpPr>
          <p:spPr bwMode="auto">
            <a:xfrm>
              <a:off x="1117600" y="4225644"/>
              <a:ext cx="3438144" cy="1655761"/>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a:p>
              <a:pPr algn="ctr"/>
              <a:endParaRPr lang="en-US" sz="1600" dirty="0">
                <a:latin typeface="Arial" panose="020B0604020202020204" pitchFamily="34" charset="0"/>
              </a:endParaRPr>
            </a:p>
            <a:p>
              <a:pPr algn="ctr"/>
              <a:r>
                <a:rPr lang="en-US" sz="2800" b="1" dirty="0">
                  <a:latin typeface="Arial" panose="020B0604020202020204" pitchFamily="34" charset="0"/>
                </a:rPr>
                <a:t>Avoiding Deficiencies.</a:t>
              </a:r>
            </a:p>
          </p:txBody>
        </p:sp>
        <p:sp>
          <p:nvSpPr>
            <p:cNvPr id="9" name="Rectangle 74">
              <a:extLst>
                <a:ext uri="{FF2B5EF4-FFF2-40B4-BE49-F238E27FC236}">
                  <a16:creationId xmlns:a16="http://schemas.microsoft.com/office/drawing/2014/main" id="{C74370AC-9ECF-62A7-B33A-CEF5224E631A}"/>
                </a:ext>
              </a:extLst>
            </p:cNvPr>
            <p:cNvSpPr>
              <a:spLocks noChangeArrowheads="1"/>
            </p:cNvSpPr>
            <p:nvPr userDrawn="1"/>
          </p:nvSpPr>
          <p:spPr bwMode="auto">
            <a:xfrm>
              <a:off x="1124300" y="4225644"/>
              <a:ext cx="3438144" cy="16459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Text Placeholder 7">
              <a:extLst>
                <a:ext uri="{FF2B5EF4-FFF2-40B4-BE49-F238E27FC236}">
                  <a16:creationId xmlns:a16="http://schemas.microsoft.com/office/drawing/2014/main" id="{AE14234A-B635-6763-DA00-615930ACAC39}"/>
                </a:ext>
              </a:extLst>
            </p:cNvPr>
            <p:cNvSpPr txBox="1">
              <a:spLocks noChangeAspect="1"/>
            </p:cNvSpPr>
            <p:nvPr userDrawn="1"/>
          </p:nvSpPr>
          <p:spPr>
            <a:xfrm>
              <a:off x="1117599" y="4572740"/>
              <a:ext cx="3444845" cy="415498"/>
            </a:xfrm>
            <a:prstGeom prst="rect">
              <a:avLst/>
            </a:prstGeom>
          </p:spPr>
          <p:txBody>
            <a:bodyPr wrap="square">
              <a:spAutoFit/>
            </a:bodyP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210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id="{0112D820-6248-80EE-02C5-A5EA0C44EEBF}"/>
              </a:ext>
            </a:extLst>
          </p:cNvPr>
          <p:cNvGrpSpPr/>
          <p:nvPr/>
        </p:nvGrpSpPr>
        <p:grpSpPr>
          <a:xfrm>
            <a:off x="1967357" y="3351781"/>
            <a:ext cx="3560617" cy="2148840"/>
            <a:chOff x="1306735" y="4225644"/>
            <a:chExt cx="3471863" cy="1655761"/>
          </a:xfrm>
        </p:grpSpPr>
        <p:sp>
          <p:nvSpPr>
            <p:cNvPr id="12" name="Freeform 73">
              <a:extLst>
                <a:ext uri="{FF2B5EF4-FFF2-40B4-BE49-F238E27FC236}">
                  <a16:creationId xmlns:a16="http://schemas.microsoft.com/office/drawing/2014/main" id="{7456A0A0-2D56-63F2-52A3-75EDE9CBB7F2}"/>
                </a:ext>
              </a:extLst>
            </p:cNvPr>
            <p:cNvSpPr>
              <a:spLocks/>
            </p:cNvSpPr>
            <p:nvPr userDrawn="1"/>
          </p:nvSpPr>
          <p:spPr bwMode="auto">
            <a:xfrm>
              <a:off x="1306735" y="4225644"/>
              <a:ext cx="3438144" cy="1655761"/>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Rectangle 74">
              <a:extLst>
                <a:ext uri="{FF2B5EF4-FFF2-40B4-BE49-F238E27FC236}">
                  <a16:creationId xmlns:a16="http://schemas.microsoft.com/office/drawing/2014/main" id="{737ADA43-2A60-CF8D-8B66-D08D659A01F2}"/>
                </a:ext>
              </a:extLst>
            </p:cNvPr>
            <p:cNvSpPr>
              <a:spLocks noChangeArrowheads="1"/>
            </p:cNvSpPr>
            <p:nvPr userDrawn="1"/>
          </p:nvSpPr>
          <p:spPr bwMode="auto">
            <a:xfrm>
              <a:off x="1313440" y="4225644"/>
              <a:ext cx="3438144" cy="16459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Text Placeholder 7">
              <a:extLst>
                <a:ext uri="{FF2B5EF4-FFF2-40B4-BE49-F238E27FC236}">
                  <a16:creationId xmlns:a16="http://schemas.microsoft.com/office/drawing/2014/main" id="{D35C5105-9AAB-ABC4-4F4F-6BD4F5407489}"/>
                </a:ext>
              </a:extLst>
            </p:cNvPr>
            <p:cNvSpPr txBox="1">
              <a:spLocks noChangeAspect="1"/>
            </p:cNvSpPr>
            <p:nvPr userDrawn="1"/>
          </p:nvSpPr>
          <p:spPr>
            <a:xfrm>
              <a:off x="1333753" y="4560040"/>
              <a:ext cx="3444845" cy="1067190"/>
            </a:xfrm>
            <a:prstGeom prst="rect">
              <a:avLst/>
            </a:prstGeom>
          </p:spPr>
          <p:txBody>
            <a:bodyPr wrap="square">
              <a:spAutoFit/>
            </a:bodyPr>
            <a:lstStyle/>
            <a:p>
              <a:pPr marL="0" marR="0" lvl="0" indent="0" algn="ctr" defTabSz="914400" rtl="0" eaLnBrk="1" fontAlgn="auto" latinLnBrk="0" hangingPunct="1">
                <a:spcAft>
                  <a:spcPts val="0"/>
                </a:spcAft>
                <a:buClrTx/>
                <a:buSzTx/>
                <a:buFont typeface="Arial" panose="020B0604020202020204" pitchFamily="34" charset="0"/>
                <a:buNone/>
                <a:tabLst/>
                <a:defRPr/>
              </a:pPr>
              <a:r>
                <a:rPr lang="en-US" sz="2800" b="1" dirty="0">
                  <a:solidFill>
                    <a:srgbClr val="000000"/>
                  </a:solidFill>
                  <a:latin typeface="Arial" panose="020B0604020202020204" pitchFamily="34" charset="0"/>
                </a:rPr>
                <a:t>Putting Regulations </a:t>
              </a:r>
            </a:p>
            <a:p>
              <a:pPr marL="0" marR="0" lvl="0" indent="0" algn="ctr" defTabSz="914400" rtl="0" eaLnBrk="1" fontAlgn="auto" latinLnBrk="0" hangingPunct="1">
                <a:spcAft>
                  <a:spcPts val="0"/>
                </a:spcAft>
                <a:buClrTx/>
                <a:buSzTx/>
                <a:buFont typeface="Arial" panose="020B0604020202020204" pitchFamily="34" charset="0"/>
                <a:buNone/>
                <a:tabLst/>
                <a:defRPr/>
              </a:pPr>
              <a:r>
                <a:rPr lang="en-US" sz="2800" b="1" dirty="0">
                  <a:solidFill>
                    <a:srgbClr val="000000"/>
                  </a:solidFill>
                  <a:latin typeface="Arial" panose="020B0604020202020204" pitchFamily="34" charset="0"/>
                </a:rPr>
                <a:t>to Work.</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587592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Services:  </a:t>
            </a:r>
            <a:r>
              <a:rPr lang="en-US" dirty="0">
                <a:latin typeface="Arial" panose="020B0604020202020204" pitchFamily="34" charset="0"/>
                <a:cs typeface="Arial" panose="020B0604020202020204" pitchFamily="34" charset="0"/>
              </a:rPr>
              <a:t>Primarily Engaged</a:t>
            </a:r>
          </a:p>
        </p:txBody>
      </p:sp>
      <p:sp>
        <p:nvSpPr>
          <p:cNvPr id="4" name="Text Placeholder 8">
            <a:extLst>
              <a:ext uri="{FF2B5EF4-FFF2-40B4-BE49-F238E27FC236}">
                <a16:creationId xmlns:a16="http://schemas.microsoft.com/office/drawing/2014/main" id="{3DA0919A-4273-A712-6D2C-B2179B383E8D}"/>
              </a:ext>
            </a:extLst>
          </p:cNvPr>
          <p:cNvSpPr txBox="1">
            <a:spLocks/>
          </p:cNvSpPr>
          <p:nvPr/>
        </p:nvSpPr>
        <p:spPr>
          <a:xfrm>
            <a:off x="838200" y="1354007"/>
            <a:ext cx="9765792" cy="414998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1800" b="1" dirty="0">
                <a:solidFill>
                  <a:schemeClr val="accent2"/>
                </a:solidFill>
                <a:cs typeface="Arial" panose="020B0604020202020204" pitchFamily="34" charset="0"/>
              </a:rPr>
              <a:t>RHC services include the services of Physicians, NPs, PAs, CNM, Clinical Psychologists, Clinical Social Workers.</a:t>
            </a:r>
            <a:r>
              <a:rPr lang="en-US" sz="1800" dirty="0">
                <a:solidFill>
                  <a:prstClr val="black"/>
                </a:solidFill>
                <a:cs typeface="Arial" panose="020B0604020202020204" pitchFamily="34" charset="0"/>
              </a:rPr>
              <a:t> </a:t>
            </a:r>
            <a:r>
              <a:rPr lang="en-US" sz="1800" b="1" dirty="0">
                <a:solidFill>
                  <a:srgbClr val="C00000"/>
                </a:solidFill>
                <a:cs typeface="Arial" panose="020B0604020202020204" pitchFamily="34" charset="0"/>
              </a:rPr>
              <a:t>Now includes Marriage and Family Therapists and Mental Health Counselors</a:t>
            </a:r>
            <a:r>
              <a:rPr lang="en-US" sz="1800" dirty="0">
                <a:solidFill>
                  <a:prstClr val="black"/>
                </a:solidFill>
                <a:cs typeface="Arial" panose="020B0604020202020204" pitchFamily="34" charset="0"/>
              </a:rPr>
              <a:t>. The services of these practitioners are those commonly furnished in a physician’s office or at the entry point into the health care delivery system.</a:t>
            </a:r>
          </a:p>
          <a:p>
            <a:pPr marL="0" indent="0" defTabSz="1219170">
              <a:lnSpc>
                <a:spcPct val="100000"/>
              </a:lnSpc>
              <a:spcBef>
                <a:spcPts val="0"/>
              </a:spcBef>
              <a:spcAft>
                <a:spcPts val="1200"/>
              </a:spcAft>
              <a:buClrTx/>
              <a:buFont typeface="Arial" panose="020B0604020202020204" pitchFamily="34" charset="0"/>
              <a:buNone/>
              <a:defRPr/>
            </a:pPr>
            <a:endParaRPr lang="en-US" sz="300" dirty="0">
              <a:solidFill>
                <a:prstClr val="black"/>
              </a:solidFill>
              <a:cs typeface="Arial" panose="020B0604020202020204" pitchFamily="34" charset="0"/>
            </a:endParaRPr>
          </a:p>
          <a:p>
            <a:pPr defTabSz="1219170">
              <a:lnSpc>
                <a:spcPct val="100000"/>
              </a:lnSpc>
              <a:spcBef>
                <a:spcPts val="0"/>
              </a:spcBef>
              <a:spcAft>
                <a:spcPts val="1200"/>
              </a:spcAft>
              <a:defRPr/>
            </a:pPr>
            <a:r>
              <a:rPr lang="en-US" sz="1800" b="1" dirty="0">
                <a:solidFill>
                  <a:schemeClr val="accent2"/>
                </a:solidFill>
                <a:cs typeface="Arial" panose="020B0604020202020204" pitchFamily="34" charset="0"/>
              </a:rPr>
              <a:t>RHCS are not prohibited from furnishing other services </a:t>
            </a:r>
            <a:r>
              <a:rPr lang="en-US" sz="1800" dirty="0">
                <a:solidFill>
                  <a:prstClr val="black"/>
                </a:solidFill>
                <a:cs typeface="Arial" panose="020B0604020202020204" pitchFamily="34" charset="0"/>
              </a:rPr>
              <a:t>but cannot be primarily engaged in specialty services.</a:t>
            </a:r>
          </a:p>
          <a:p>
            <a:pPr marL="609585" lvl="1" indent="0">
              <a:lnSpc>
                <a:spcPct val="100000"/>
              </a:lnSpc>
              <a:spcBef>
                <a:spcPts val="0"/>
              </a:spcBef>
              <a:spcAft>
                <a:spcPts val="1200"/>
              </a:spcAft>
              <a:buNone/>
              <a:defRPr/>
            </a:pPr>
            <a:r>
              <a:rPr lang="en-US" sz="1600" dirty="0">
                <a:solidFill>
                  <a:prstClr val="black"/>
                </a:solidFill>
                <a:cs typeface="Arial" panose="020B0604020202020204" pitchFamily="34" charset="0"/>
              </a:rPr>
              <a:t>-  Does your website reflect the types of services you offer?</a:t>
            </a:r>
          </a:p>
          <a:p>
            <a:pPr marL="609585" lvl="1" indent="0">
              <a:lnSpc>
                <a:spcPct val="100000"/>
              </a:lnSpc>
              <a:spcBef>
                <a:spcPts val="0"/>
              </a:spcBef>
              <a:spcAft>
                <a:spcPts val="2400"/>
              </a:spcAft>
              <a:buNone/>
              <a:defRPr/>
            </a:pPr>
            <a:r>
              <a:rPr lang="en-US" sz="1600" dirty="0">
                <a:solidFill>
                  <a:prstClr val="black"/>
                </a:solidFill>
                <a:cs typeface="Arial" panose="020B0604020202020204" pitchFamily="34" charset="0"/>
              </a:rPr>
              <a:t>-  Does it include specialty services?</a:t>
            </a:r>
          </a:p>
          <a:p>
            <a:pPr marL="300038" lvl="1" indent="-285750">
              <a:lnSpc>
                <a:spcPct val="100000"/>
              </a:lnSpc>
              <a:spcBef>
                <a:spcPts val="0"/>
              </a:spcBef>
              <a:spcAft>
                <a:spcPts val="2400"/>
              </a:spcAft>
              <a:defRPr/>
            </a:pPr>
            <a:r>
              <a:rPr lang="en-US" sz="1800" b="1" dirty="0">
                <a:solidFill>
                  <a:schemeClr val="accent2"/>
                </a:solidFill>
                <a:cs typeface="Arial" panose="020B0604020202020204" pitchFamily="34" charset="0"/>
              </a:rPr>
              <a:t>Review the hours that specialty services are offered </a:t>
            </a:r>
            <a:r>
              <a:rPr lang="en-US" sz="1800" dirty="0">
                <a:solidFill>
                  <a:prstClr val="black"/>
                </a:solidFill>
                <a:cs typeface="Arial" panose="020B0604020202020204" pitchFamily="34" charset="0"/>
              </a:rPr>
              <a:t>to determine the number of hours that is the majority of time. </a:t>
            </a:r>
            <a:endParaRPr lang="en-US" sz="1800" dirty="0">
              <a:solidFill>
                <a:srgbClr val="3262AA"/>
              </a:solidFill>
              <a:cs typeface="Arial" panose="020B0604020202020204" pitchFamily="34" charset="0"/>
            </a:endParaRPr>
          </a:p>
        </p:txBody>
      </p:sp>
    </p:spTree>
    <p:extLst>
      <p:ext uri="{BB962C8B-B14F-4D97-AF65-F5344CB8AC3E}">
        <p14:creationId xmlns:p14="http://schemas.microsoft.com/office/powerpoint/2010/main" val="3985901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Policies</a:t>
            </a:r>
          </a:p>
        </p:txBody>
      </p:sp>
      <p:sp>
        <p:nvSpPr>
          <p:cNvPr id="4" name="Text Placeholder 8">
            <a:extLst>
              <a:ext uri="{FF2B5EF4-FFF2-40B4-BE49-F238E27FC236}">
                <a16:creationId xmlns:a16="http://schemas.microsoft.com/office/drawing/2014/main" id="{684260A5-8864-AE1A-7414-2712A43442D3}"/>
              </a:ext>
            </a:extLst>
          </p:cNvPr>
          <p:cNvSpPr txBox="1">
            <a:spLocks/>
          </p:cNvSpPr>
          <p:nvPr/>
        </p:nvSpPr>
        <p:spPr>
          <a:xfrm>
            <a:off x="838200" y="1308314"/>
            <a:ext cx="4516846" cy="1669782"/>
          </a:xfrm>
          <a:prstGeom prst="rect">
            <a:avLst/>
          </a:prstGeom>
        </p:spPr>
        <p:txBody>
          <a:bodyPr numCol="1" spcCol="457200"/>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defRPr/>
            </a:pPr>
            <a:r>
              <a:rPr lang="en-US" sz="2600" b="1" dirty="0">
                <a:solidFill>
                  <a:schemeClr val="accent2"/>
                </a:solidFill>
                <a:latin typeface="+mn-lt"/>
                <a:cs typeface="Arial" panose="020B0604020202020204" pitchFamily="34" charset="0"/>
              </a:rPr>
              <a:t>Keep policies organized.</a:t>
            </a:r>
          </a:p>
          <a:p>
            <a:pPr marL="0" indent="0">
              <a:spcBef>
                <a:spcPts val="0"/>
              </a:spcBef>
              <a:spcAft>
                <a:spcPts val="1200"/>
              </a:spcAft>
              <a:buNone/>
              <a:defRPr/>
            </a:pPr>
            <a:endParaRPr lang="en-US" b="1" dirty="0">
              <a:solidFill>
                <a:schemeClr val="accent2"/>
              </a:solidFill>
              <a:latin typeface="+mn-lt"/>
              <a:cs typeface="Arial" panose="020B0604020202020204" pitchFamily="34" charset="0"/>
            </a:endParaRPr>
          </a:p>
          <a:p>
            <a:pPr>
              <a:spcBef>
                <a:spcPts val="0"/>
              </a:spcBef>
              <a:spcAft>
                <a:spcPts val="1200"/>
              </a:spcAft>
              <a:defRPr/>
            </a:pPr>
            <a:r>
              <a:rPr lang="en-US" sz="2600" b="1" dirty="0">
                <a:solidFill>
                  <a:schemeClr val="accent2"/>
                </a:solidFill>
                <a:latin typeface="+mn-lt"/>
                <a:cs typeface="Arial" panose="020B0604020202020204" pitchFamily="34" charset="0"/>
              </a:rPr>
              <a:t>Review a few policies each staff meeting.</a:t>
            </a:r>
          </a:p>
          <a:p>
            <a:pPr>
              <a:spcBef>
                <a:spcPts val="0"/>
              </a:spcBef>
              <a:spcAft>
                <a:spcPts val="1200"/>
              </a:spcAft>
              <a:defRPr/>
            </a:pPr>
            <a:endParaRPr lang="en-US" b="1" dirty="0">
              <a:solidFill>
                <a:schemeClr val="accent2"/>
              </a:solidFill>
              <a:latin typeface="+mn-lt"/>
              <a:cs typeface="Arial" panose="020B0604020202020204" pitchFamily="34" charset="0"/>
            </a:endParaRPr>
          </a:p>
          <a:p>
            <a:pPr>
              <a:spcBef>
                <a:spcPts val="0"/>
              </a:spcBef>
              <a:spcAft>
                <a:spcPts val="1200"/>
              </a:spcAft>
              <a:defRPr/>
            </a:pPr>
            <a:r>
              <a:rPr lang="en-US" sz="2600" b="1" dirty="0">
                <a:solidFill>
                  <a:schemeClr val="accent2"/>
                </a:solidFill>
                <a:latin typeface="+mn-lt"/>
                <a:cs typeface="Arial" panose="020B0604020202020204" pitchFamily="34" charset="0"/>
              </a:rPr>
              <a:t>Keep your policies simple. Don’t lock yourself into a tight corner.</a:t>
            </a:r>
          </a:p>
        </p:txBody>
      </p:sp>
      <p:sp>
        <p:nvSpPr>
          <p:cNvPr id="7" name="TextBox 6">
            <a:extLst>
              <a:ext uri="{FF2B5EF4-FFF2-40B4-BE49-F238E27FC236}">
                <a16:creationId xmlns:a16="http://schemas.microsoft.com/office/drawing/2014/main" id="{C5430D0D-E495-5AA2-70FC-C9887CC2E2C0}"/>
              </a:ext>
            </a:extLst>
          </p:cNvPr>
          <p:cNvSpPr txBox="1"/>
          <p:nvPr/>
        </p:nvSpPr>
        <p:spPr>
          <a:xfrm>
            <a:off x="5442381" y="1357058"/>
            <a:ext cx="6749619" cy="4724370"/>
          </a:xfrm>
          <a:prstGeom prst="rect">
            <a:avLst/>
          </a:prstGeom>
          <a:noFill/>
        </p:spPr>
        <p:txBody>
          <a:bodyPr wrap="square">
            <a:spAutoFit/>
          </a:bodyPr>
          <a:lstStyle/>
          <a:p>
            <a:pPr>
              <a:spcBef>
                <a:spcPts val="1200"/>
              </a:spcBef>
              <a:spcAft>
                <a:spcPts val="1200"/>
              </a:spcAft>
              <a:defRPr/>
            </a:pPr>
            <a:r>
              <a:rPr lang="en-US" sz="2000" b="1" dirty="0">
                <a:solidFill>
                  <a:srgbClr val="3262AA"/>
                </a:solidFill>
                <a:cs typeface="Arial" panose="020B0604020202020204" pitchFamily="34" charset="0"/>
              </a:rPr>
              <a:t>Know what requires a policy.</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Patientcare Policies</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Biennial Review of Policies by Advisory Group</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Storage, Handling, &amp; Dispensing of Drugs &amp; Biologicals</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Emergency Preparedness</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Health Records </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HIPAA</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Scope of Services Provided and Referred</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Lines of Authority</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Equipment Management</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Infection Prevention </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Hiring, Training and Orienting</a:t>
            </a:r>
          </a:p>
          <a:p>
            <a:pPr marL="609585" lvl="2" indent="-342900">
              <a:lnSpc>
                <a:spcPct val="100000"/>
              </a:lnSpc>
              <a:spcBef>
                <a:spcPts val="0"/>
              </a:spcBef>
              <a:spcAft>
                <a:spcPts val="600"/>
              </a:spcAft>
              <a:buClr>
                <a:schemeClr val="accent3"/>
              </a:buClr>
              <a:buFont typeface="Arial" panose="020B0604020202020204" pitchFamily="34" charset="0"/>
              <a:buChar char="•"/>
              <a:defRPr/>
            </a:pPr>
            <a:r>
              <a:rPr lang="en-US" dirty="0">
                <a:solidFill>
                  <a:prstClr val="black"/>
                </a:solidFill>
              </a:rPr>
              <a:t>Quality Improvement</a:t>
            </a:r>
          </a:p>
        </p:txBody>
      </p:sp>
      <p:cxnSp>
        <p:nvCxnSpPr>
          <p:cNvPr id="9" name="Straight Connector 8">
            <a:extLst>
              <a:ext uri="{FF2B5EF4-FFF2-40B4-BE49-F238E27FC236}">
                <a16:creationId xmlns:a16="http://schemas.microsoft.com/office/drawing/2014/main" id="{1D3FB8DB-D954-0B3F-3426-6F5EA326CB72}"/>
              </a:ext>
            </a:extLst>
          </p:cNvPr>
          <p:cNvCxnSpPr/>
          <p:nvPr/>
        </p:nvCxnSpPr>
        <p:spPr>
          <a:xfrm>
            <a:off x="5243335" y="1308314"/>
            <a:ext cx="0" cy="4634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29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The Lab:  </a:t>
            </a:r>
            <a:r>
              <a:rPr lang="en-US" dirty="0">
                <a:latin typeface="+mn-lt"/>
              </a:rPr>
              <a:t>Point-of-Care Tests</a:t>
            </a:r>
          </a:p>
        </p:txBody>
      </p:sp>
      <p:sp>
        <p:nvSpPr>
          <p:cNvPr id="4" name="Text Placeholder 8">
            <a:extLst>
              <a:ext uri="{FF2B5EF4-FFF2-40B4-BE49-F238E27FC236}">
                <a16:creationId xmlns:a16="http://schemas.microsoft.com/office/drawing/2014/main" id="{3ACADCBE-E48F-F653-99CF-5EF1789A9F45}"/>
              </a:ext>
            </a:extLst>
          </p:cNvPr>
          <p:cNvSpPr txBox="1">
            <a:spLocks/>
          </p:cNvSpPr>
          <p:nvPr/>
        </p:nvSpPr>
        <p:spPr>
          <a:xfrm>
            <a:off x="615695" y="1432178"/>
            <a:ext cx="6780527" cy="2888201"/>
          </a:xfrm>
          <a:prstGeom prst="rect">
            <a:avLst/>
          </a:prstGeom>
        </p:spPr>
        <p:txBody>
          <a:bodyPr numCol="1" spcCol="457200"/>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lvl="2" indent="-342900">
              <a:lnSpc>
                <a:spcPct val="100000"/>
              </a:lnSpc>
              <a:spcBef>
                <a:spcPts val="0"/>
              </a:spcBef>
              <a:spcAft>
                <a:spcPts val="1200"/>
              </a:spcAft>
              <a:defRPr/>
            </a:pPr>
            <a:r>
              <a:rPr lang="en-US" sz="1800" b="1" dirty="0">
                <a:solidFill>
                  <a:prstClr val="black"/>
                </a:solidFill>
                <a:latin typeface="+mn-lt"/>
              </a:rPr>
              <a:t>Labs are for immediate diagnosis!</a:t>
            </a:r>
          </a:p>
          <a:p>
            <a:pPr marL="609585" lvl="2" indent="-342900">
              <a:lnSpc>
                <a:spcPct val="100000"/>
              </a:lnSpc>
              <a:spcBef>
                <a:spcPts val="0"/>
              </a:spcBef>
              <a:spcAft>
                <a:spcPts val="1200"/>
              </a:spcAft>
              <a:defRPr/>
            </a:pPr>
            <a:endParaRPr lang="en-US" sz="800" b="1" dirty="0">
              <a:solidFill>
                <a:prstClr val="black"/>
              </a:solidFill>
              <a:latin typeface="+mn-lt"/>
            </a:endParaRPr>
          </a:p>
          <a:p>
            <a:pPr marL="609585" lvl="2" indent="-342900">
              <a:lnSpc>
                <a:spcPct val="100000"/>
              </a:lnSpc>
              <a:spcBef>
                <a:spcPts val="0"/>
              </a:spcBef>
              <a:spcAft>
                <a:spcPts val="1200"/>
              </a:spcAft>
              <a:defRPr/>
            </a:pPr>
            <a:r>
              <a:rPr lang="en-US" sz="1800" b="1" dirty="0">
                <a:solidFill>
                  <a:prstClr val="black"/>
                </a:solidFill>
                <a:latin typeface="+mn-lt"/>
              </a:rPr>
              <a:t>Clinic must have ability to do all six required tests. </a:t>
            </a:r>
          </a:p>
          <a:p>
            <a:pPr marL="609585" lvl="2" indent="-342900">
              <a:lnSpc>
                <a:spcPct val="100000"/>
              </a:lnSpc>
              <a:spcBef>
                <a:spcPts val="0"/>
              </a:spcBef>
              <a:spcAft>
                <a:spcPts val="1200"/>
              </a:spcAft>
              <a:defRPr/>
            </a:pPr>
            <a:endParaRPr lang="en-US" sz="800" b="1" dirty="0">
              <a:solidFill>
                <a:prstClr val="black"/>
              </a:solidFill>
              <a:latin typeface="+mn-lt"/>
            </a:endParaRPr>
          </a:p>
          <a:p>
            <a:pPr marL="609585" lvl="2" indent="-342900">
              <a:lnSpc>
                <a:spcPct val="100000"/>
              </a:lnSpc>
              <a:spcBef>
                <a:spcPts val="0"/>
              </a:spcBef>
              <a:spcAft>
                <a:spcPts val="1200"/>
              </a:spcAft>
              <a:defRPr/>
            </a:pPr>
            <a:r>
              <a:rPr lang="en-US" sz="1800" b="1" dirty="0">
                <a:solidFill>
                  <a:prstClr val="black"/>
                </a:solidFill>
                <a:latin typeface="+mn-lt"/>
              </a:rPr>
              <a:t>Most common two missing are Hemoglobin or Hematocrit and </a:t>
            </a:r>
            <a:r>
              <a:rPr lang="en-US" sz="1800" b="1" dirty="0">
                <a:latin typeface="+mn-lt"/>
                <a:ea typeface="Calibri" panose="020F0502020204030204" pitchFamily="34" charset="0"/>
                <a:cs typeface="Times New Roman" panose="02020603050405020304" pitchFamily="18" charset="0"/>
              </a:rPr>
              <a:t>Examination of stool specimens for occult blood</a:t>
            </a:r>
            <a:r>
              <a:rPr lang="en-US" sz="1800" b="1" dirty="0">
                <a:solidFill>
                  <a:prstClr val="black"/>
                </a:solidFill>
                <a:latin typeface="+mn-lt"/>
              </a:rPr>
              <a:t>.</a:t>
            </a:r>
          </a:p>
          <a:p>
            <a:pPr marL="609585" lvl="2" indent="-342900">
              <a:lnSpc>
                <a:spcPct val="100000"/>
              </a:lnSpc>
              <a:spcBef>
                <a:spcPts val="0"/>
              </a:spcBef>
              <a:spcAft>
                <a:spcPts val="1200"/>
              </a:spcAft>
              <a:defRPr/>
            </a:pPr>
            <a:endParaRPr lang="en-US" sz="800" b="1" dirty="0">
              <a:solidFill>
                <a:prstClr val="black"/>
              </a:solidFill>
              <a:latin typeface="+mn-lt"/>
            </a:endParaRPr>
          </a:p>
          <a:p>
            <a:pPr marL="609585" lvl="2" indent="-342900">
              <a:lnSpc>
                <a:spcPct val="100000"/>
              </a:lnSpc>
              <a:spcBef>
                <a:spcPts val="0"/>
              </a:spcBef>
              <a:spcAft>
                <a:spcPts val="1200"/>
              </a:spcAft>
              <a:defRPr/>
            </a:pPr>
            <a:r>
              <a:rPr lang="en-US" sz="1800" b="1" dirty="0">
                <a:solidFill>
                  <a:prstClr val="black"/>
                </a:solidFill>
                <a:latin typeface="+mn-lt"/>
              </a:rPr>
              <a:t>All reagents, strips, controls, etc., must be within date.</a:t>
            </a:r>
          </a:p>
          <a:p>
            <a:pPr marL="609585" lvl="2" indent="-342900">
              <a:lnSpc>
                <a:spcPct val="100000"/>
              </a:lnSpc>
              <a:spcBef>
                <a:spcPts val="0"/>
              </a:spcBef>
              <a:spcAft>
                <a:spcPts val="1200"/>
              </a:spcAft>
              <a:defRPr/>
            </a:pPr>
            <a:endParaRPr lang="en-US" sz="800" b="1" dirty="0">
              <a:solidFill>
                <a:prstClr val="black"/>
              </a:solidFill>
              <a:latin typeface="+mn-lt"/>
            </a:endParaRPr>
          </a:p>
          <a:p>
            <a:pPr marL="609585" lvl="2" indent="-342900">
              <a:lnSpc>
                <a:spcPct val="100000"/>
              </a:lnSpc>
              <a:spcBef>
                <a:spcPts val="0"/>
              </a:spcBef>
              <a:spcAft>
                <a:spcPts val="1200"/>
              </a:spcAft>
              <a:defRPr/>
            </a:pPr>
            <a:r>
              <a:rPr lang="en-US" sz="1800" b="1" dirty="0">
                <a:solidFill>
                  <a:prstClr val="black"/>
                </a:solidFill>
                <a:latin typeface="+mn-lt"/>
              </a:rPr>
              <a:t>CLIA Certificate is current and posted.</a:t>
            </a:r>
          </a:p>
        </p:txBody>
      </p:sp>
      <p:grpSp>
        <p:nvGrpSpPr>
          <p:cNvPr id="5" name="Group 4">
            <a:extLst>
              <a:ext uri="{FF2B5EF4-FFF2-40B4-BE49-F238E27FC236}">
                <a16:creationId xmlns:a16="http://schemas.microsoft.com/office/drawing/2014/main" id="{B68BB60D-2818-422F-613D-CC884969BD7B}"/>
              </a:ext>
            </a:extLst>
          </p:cNvPr>
          <p:cNvGrpSpPr/>
          <p:nvPr/>
        </p:nvGrpSpPr>
        <p:grpSpPr>
          <a:xfrm>
            <a:off x="7700212" y="1"/>
            <a:ext cx="4451683" cy="6761746"/>
            <a:chOff x="7762662" y="1482851"/>
            <a:chExt cx="2372579" cy="4452402"/>
          </a:xfrm>
          <a:effectLst>
            <a:reflection blurRad="12700" stA="25000" endPos="17000" dir="5400000" sy="-100000" algn="bl" rotWithShape="0"/>
          </a:effectLst>
        </p:grpSpPr>
        <p:pic>
          <p:nvPicPr>
            <p:cNvPr id="6" name="Picture 5">
              <a:extLst>
                <a:ext uri="{FF2B5EF4-FFF2-40B4-BE49-F238E27FC236}">
                  <a16:creationId xmlns:a16="http://schemas.microsoft.com/office/drawing/2014/main" id="{6C0E8963-ABE3-E4CA-CE1F-3C256522C11B}"/>
                </a:ext>
              </a:extLst>
            </p:cNvPr>
            <p:cNvPicPr>
              <a:picLocks noChangeAspect="1"/>
            </p:cNvPicPr>
            <p:nvPr/>
          </p:nvPicPr>
          <p:blipFill rotWithShape="1">
            <a:blip r:embed="rId2">
              <a:extLst>
                <a:ext uri="{28A0092B-C50C-407E-A947-70E740481C1C}">
                  <a14:useLocalDpi xmlns:a14="http://schemas.microsoft.com/office/drawing/2010/main" val="0"/>
                </a:ext>
              </a:extLst>
            </a:blip>
            <a:srcRect l="38055" t="31321" r="15855" b="20644"/>
            <a:stretch/>
          </p:blipFill>
          <p:spPr>
            <a:xfrm rot="5400000">
              <a:off x="7431272" y="1814241"/>
              <a:ext cx="3035358" cy="2372578"/>
            </a:xfrm>
            <a:prstGeom prst="rect">
              <a:avLst/>
            </a:prstGeom>
            <a:ln w="38100">
              <a:solidFill>
                <a:srgbClr val="3262AA"/>
              </a:solidFill>
            </a:ln>
          </p:spPr>
        </p:pic>
        <p:pic>
          <p:nvPicPr>
            <p:cNvPr id="7" name="Picture 6">
              <a:extLst>
                <a:ext uri="{FF2B5EF4-FFF2-40B4-BE49-F238E27FC236}">
                  <a16:creationId xmlns:a16="http://schemas.microsoft.com/office/drawing/2014/main" id="{8C7289A5-336E-FCD3-AEEC-D479F613CD7D}"/>
                </a:ext>
              </a:extLst>
            </p:cNvPr>
            <p:cNvPicPr>
              <a:picLocks noChangeAspect="1"/>
            </p:cNvPicPr>
            <p:nvPr/>
          </p:nvPicPr>
          <p:blipFill rotWithShape="1">
            <a:blip r:embed="rId3">
              <a:extLst>
                <a:ext uri="{28A0092B-C50C-407E-A947-70E740481C1C}">
                  <a14:useLocalDpi xmlns:a14="http://schemas.microsoft.com/office/drawing/2010/main" val="0"/>
                </a:ext>
              </a:extLst>
            </a:blip>
            <a:srcRect l="16700" t="26492" r="6425" b="16088"/>
            <a:stretch/>
          </p:blipFill>
          <p:spPr>
            <a:xfrm>
              <a:off x="7762662" y="4518209"/>
              <a:ext cx="2372579" cy="1417044"/>
            </a:xfrm>
            <a:prstGeom prst="rect">
              <a:avLst/>
            </a:prstGeom>
            <a:ln w="38100">
              <a:solidFill>
                <a:srgbClr val="3262AA"/>
              </a:solidFill>
            </a:ln>
          </p:spPr>
        </p:pic>
      </p:grpSp>
    </p:spTree>
    <p:extLst>
      <p:ext uri="{BB962C8B-B14F-4D97-AF65-F5344CB8AC3E}">
        <p14:creationId xmlns:p14="http://schemas.microsoft.com/office/powerpoint/2010/main" val="27743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Emergency Services</a:t>
            </a:r>
          </a:p>
        </p:txBody>
      </p:sp>
      <p:sp>
        <p:nvSpPr>
          <p:cNvPr id="4" name="Text Placeholder 8">
            <a:extLst>
              <a:ext uri="{FF2B5EF4-FFF2-40B4-BE49-F238E27FC236}">
                <a16:creationId xmlns:a16="http://schemas.microsoft.com/office/drawing/2014/main" id="{AF81F4B1-8B11-824B-5377-1284AD0460E5}"/>
              </a:ext>
            </a:extLst>
          </p:cNvPr>
          <p:cNvSpPr txBox="1">
            <a:spLocks/>
          </p:cNvSpPr>
          <p:nvPr/>
        </p:nvSpPr>
        <p:spPr>
          <a:xfrm>
            <a:off x="539772" y="1272760"/>
            <a:ext cx="5710610" cy="5231847"/>
          </a:xfrm>
          <a:prstGeom prst="rect">
            <a:avLst/>
          </a:prstGeom>
        </p:spPr>
        <p:txBody>
          <a:bodyPr numCol="1" spcCol="457200"/>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685" lvl="2" indent="0">
              <a:lnSpc>
                <a:spcPct val="100000"/>
              </a:lnSpc>
              <a:spcBef>
                <a:spcPts val="0"/>
              </a:spcBef>
              <a:spcAft>
                <a:spcPts val="1200"/>
              </a:spcAft>
              <a:buNone/>
              <a:defRPr/>
            </a:pPr>
            <a:r>
              <a:rPr lang="en-US" sz="1800" b="1" dirty="0">
                <a:solidFill>
                  <a:schemeClr val="accent2"/>
                </a:solidFill>
                <a:latin typeface="+mn-lt"/>
              </a:rPr>
              <a:t>RHC ensures staff is available, at all times the clinic operates, </a:t>
            </a:r>
            <a:r>
              <a:rPr lang="en-US" sz="1800" dirty="0">
                <a:solidFill>
                  <a:prstClr val="black"/>
                </a:solidFill>
                <a:latin typeface="+mn-lt"/>
              </a:rPr>
              <a:t>to appropriately handle medical emergencies as a first response to common, life-threatening injuries and acute illnesses.</a:t>
            </a:r>
          </a:p>
          <a:p>
            <a:pPr marL="266685" lvl="2" indent="0">
              <a:lnSpc>
                <a:spcPct val="100000"/>
              </a:lnSpc>
              <a:spcBef>
                <a:spcPts val="0"/>
              </a:spcBef>
              <a:spcAft>
                <a:spcPts val="1200"/>
              </a:spcAft>
              <a:buNone/>
              <a:defRPr/>
            </a:pPr>
            <a:endParaRPr lang="en-US" sz="300" dirty="0">
              <a:solidFill>
                <a:prstClr val="black"/>
              </a:solidFill>
              <a:latin typeface="+mn-lt"/>
            </a:endParaRPr>
          </a:p>
          <a:p>
            <a:pPr marL="266685" lvl="2" indent="0">
              <a:lnSpc>
                <a:spcPct val="100000"/>
              </a:lnSpc>
              <a:spcBef>
                <a:spcPts val="0"/>
              </a:spcBef>
              <a:spcAft>
                <a:spcPts val="1200"/>
              </a:spcAft>
              <a:buNone/>
              <a:defRPr/>
            </a:pPr>
            <a:r>
              <a:rPr lang="en-US" sz="1800" b="1" dirty="0">
                <a:solidFill>
                  <a:schemeClr val="accent2"/>
                </a:solidFill>
                <a:latin typeface="+mn-lt"/>
              </a:rPr>
              <a:t>Must supply a complete list of drugs and biologicals </a:t>
            </a:r>
            <a:r>
              <a:rPr lang="en-US" sz="1800" dirty="0">
                <a:solidFill>
                  <a:prstClr val="black"/>
                </a:solidFill>
                <a:latin typeface="+mn-lt"/>
              </a:rPr>
              <a:t>it stocks.</a:t>
            </a:r>
          </a:p>
          <a:p>
            <a:pPr marL="1066785" lvl="3" indent="-342900">
              <a:lnSpc>
                <a:spcPct val="100000"/>
              </a:lnSpc>
              <a:spcBef>
                <a:spcPts val="0"/>
              </a:spcBef>
              <a:spcAft>
                <a:spcPts val="1200"/>
              </a:spcAft>
              <a:defRPr/>
            </a:pPr>
            <a:r>
              <a:rPr lang="en-US" sz="1600" dirty="0">
                <a:solidFill>
                  <a:prstClr val="black"/>
                </a:solidFill>
                <a:latin typeface="+mn-lt"/>
              </a:rPr>
              <a:t>What does your emergency service policy say? </a:t>
            </a:r>
          </a:p>
          <a:p>
            <a:pPr marL="1066785" lvl="3" indent="-342900">
              <a:lnSpc>
                <a:spcPct val="100000"/>
              </a:lnSpc>
              <a:spcBef>
                <a:spcPts val="0"/>
              </a:spcBef>
              <a:spcAft>
                <a:spcPts val="1200"/>
              </a:spcAft>
              <a:defRPr/>
            </a:pPr>
            <a:r>
              <a:rPr lang="en-US" sz="1600" dirty="0">
                <a:solidFill>
                  <a:prstClr val="black"/>
                </a:solidFill>
                <a:latin typeface="+mn-lt"/>
              </a:rPr>
              <a:t>Does it match your process?</a:t>
            </a:r>
          </a:p>
          <a:p>
            <a:pPr marL="1066785" lvl="3" indent="-342900">
              <a:lnSpc>
                <a:spcPct val="100000"/>
              </a:lnSpc>
              <a:spcBef>
                <a:spcPts val="0"/>
              </a:spcBef>
              <a:spcAft>
                <a:spcPts val="1200"/>
              </a:spcAft>
              <a:defRPr/>
            </a:pPr>
            <a:r>
              <a:rPr lang="en-US" sz="1600" dirty="0">
                <a:solidFill>
                  <a:prstClr val="black"/>
                </a:solidFill>
                <a:latin typeface="+mn-lt"/>
              </a:rPr>
              <a:t>How did the RHC decide what is in that box?</a:t>
            </a:r>
          </a:p>
          <a:p>
            <a:pPr marL="1066785" lvl="3" indent="-342900">
              <a:lnSpc>
                <a:spcPct val="100000"/>
              </a:lnSpc>
              <a:spcBef>
                <a:spcPts val="0"/>
              </a:spcBef>
              <a:spcAft>
                <a:spcPts val="1200"/>
              </a:spcAft>
              <a:defRPr/>
            </a:pPr>
            <a:r>
              <a:rPr lang="en-US" sz="1600" dirty="0">
                <a:solidFill>
                  <a:prstClr val="black"/>
                </a:solidFill>
                <a:latin typeface="+mn-lt"/>
              </a:rPr>
              <a:t>Is the box checked regularly for outdates?</a:t>
            </a:r>
          </a:p>
        </p:txBody>
      </p:sp>
      <p:pic>
        <p:nvPicPr>
          <p:cNvPr id="6" name="Picture 2">
            <a:extLst>
              <a:ext uri="{FF2B5EF4-FFF2-40B4-BE49-F238E27FC236}">
                <a16:creationId xmlns:a16="http://schemas.microsoft.com/office/drawing/2014/main" id="{657A5D33-4CAE-45BB-52A9-DAF75737D4C2}"/>
              </a:ext>
            </a:extLst>
          </p:cNvPr>
          <p:cNvPicPr>
            <a:picLocks noChangeAspect="1" noChangeArrowheads="1"/>
          </p:cNvPicPr>
          <p:nvPr/>
        </p:nvPicPr>
        <p:blipFill rotWithShape="1">
          <a:blip r:embed="rId2"/>
          <a:srcRect t="11480" b="12951"/>
          <a:stretch/>
        </p:blipFill>
        <p:spPr bwMode="auto">
          <a:xfrm>
            <a:off x="6960708" y="1141245"/>
            <a:ext cx="2670627" cy="2005715"/>
          </a:xfrm>
          <a:prstGeom prst="rect">
            <a:avLst/>
          </a:prstGeom>
          <a:noFill/>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13A387-03D9-6A9F-1967-332E9522FCCA}"/>
              </a:ext>
            </a:extLst>
          </p:cNvPr>
          <p:cNvPicPr>
            <a:picLocks noChangeAspect="1"/>
          </p:cNvPicPr>
          <p:nvPr/>
        </p:nvPicPr>
        <p:blipFill>
          <a:blip r:embed="rId3"/>
          <a:stretch/>
        </p:blipFill>
        <p:spPr>
          <a:xfrm>
            <a:off x="6019300" y="3276650"/>
            <a:ext cx="3331389" cy="3331389"/>
          </a:xfrm>
          <a:prstGeom prst="rect">
            <a:avLst/>
          </a:prstGeom>
        </p:spPr>
      </p:pic>
      <p:sp>
        <p:nvSpPr>
          <p:cNvPr id="8" name="Text Placeholder 8">
            <a:extLst>
              <a:ext uri="{FF2B5EF4-FFF2-40B4-BE49-F238E27FC236}">
                <a16:creationId xmlns:a16="http://schemas.microsoft.com/office/drawing/2014/main" id="{F353E9E7-BDF9-0A48-CA08-B13071482C52}"/>
              </a:ext>
            </a:extLst>
          </p:cNvPr>
          <p:cNvSpPr txBox="1">
            <a:spLocks/>
          </p:cNvSpPr>
          <p:nvPr/>
        </p:nvSpPr>
        <p:spPr>
          <a:xfrm>
            <a:off x="10125119" y="3663554"/>
            <a:ext cx="1708060" cy="77792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spcBef>
                <a:spcPts val="0"/>
              </a:spcBef>
              <a:spcAft>
                <a:spcPts val="600"/>
              </a:spcAft>
              <a:buClr>
                <a:srgbClr val="DF5C40"/>
              </a:buClr>
              <a:defRPr/>
            </a:pPr>
            <a:r>
              <a:rPr lang="en-US" sz="1600" b="1" dirty="0">
                <a:latin typeface="Arial" panose="020B0604020202020204" pitchFamily="34" charset="0"/>
                <a:cs typeface="Arial" panose="020B0604020202020204" pitchFamily="34" charset="0"/>
              </a:rPr>
              <a:t>Is the list of emergency drugs in the emergency services policy?</a:t>
            </a:r>
          </a:p>
        </p:txBody>
      </p:sp>
      <p:pic>
        <p:nvPicPr>
          <p:cNvPr id="9" name="Picture 4" descr="reminder finger string">
            <a:extLst>
              <a:ext uri="{FF2B5EF4-FFF2-40B4-BE49-F238E27FC236}">
                <a16:creationId xmlns:a16="http://schemas.microsoft.com/office/drawing/2014/main" id="{9A76DDC6-5607-F306-63DB-BC982C8F7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479" y="1358265"/>
            <a:ext cx="1788695" cy="1788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311BD5-7016-1B3B-DE34-129232D6376F}"/>
              </a:ext>
            </a:extLst>
          </p:cNvPr>
          <p:cNvSpPr txBox="1"/>
          <p:nvPr/>
        </p:nvSpPr>
        <p:spPr>
          <a:xfrm>
            <a:off x="10139044" y="3173008"/>
            <a:ext cx="2119086" cy="400110"/>
          </a:xfrm>
          <a:prstGeom prst="rect">
            <a:avLst/>
          </a:prstGeom>
          <a:noFill/>
        </p:spPr>
        <p:txBody>
          <a:bodyPr wrap="square" rtlCol="0">
            <a:spAutoFit/>
          </a:bodyPr>
          <a:lstStyle/>
          <a:p>
            <a:r>
              <a:rPr lang="en-US" sz="2000" dirty="0">
                <a:solidFill>
                  <a:schemeClr val="tx1">
                    <a:lumMod val="65000"/>
                    <a:lumOff val="35000"/>
                  </a:schemeClr>
                </a:solidFill>
              </a:rPr>
              <a:t>Reminder</a:t>
            </a:r>
          </a:p>
        </p:txBody>
      </p:sp>
      <p:cxnSp>
        <p:nvCxnSpPr>
          <p:cNvPr id="11" name="Straight Connector 10">
            <a:extLst>
              <a:ext uri="{FF2B5EF4-FFF2-40B4-BE49-F238E27FC236}">
                <a16:creationId xmlns:a16="http://schemas.microsoft.com/office/drawing/2014/main" id="{D6802E9B-FD4B-819F-C504-2A8267EFBB14}"/>
              </a:ext>
            </a:extLst>
          </p:cNvPr>
          <p:cNvCxnSpPr>
            <a:cxnSpLocks/>
          </p:cNvCxnSpPr>
          <p:nvPr/>
        </p:nvCxnSpPr>
        <p:spPr>
          <a:xfrm>
            <a:off x="9887918" y="1430137"/>
            <a:ext cx="0" cy="40233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902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Patient Records</a:t>
            </a:r>
          </a:p>
        </p:txBody>
      </p:sp>
      <p:sp>
        <p:nvSpPr>
          <p:cNvPr id="5" name="Text Placeholder 8">
            <a:extLst>
              <a:ext uri="{FF2B5EF4-FFF2-40B4-BE49-F238E27FC236}">
                <a16:creationId xmlns:a16="http://schemas.microsoft.com/office/drawing/2014/main" id="{172B6454-C2EA-3D15-188B-F3F748315A12}"/>
              </a:ext>
            </a:extLst>
          </p:cNvPr>
          <p:cNvSpPr txBox="1">
            <a:spLocks/>
          </p:cNvSpPr>
          <p:nvPr/>
        </p:nvSpPr>
        <p:spPr>
          <a:xfrm>
            <a:off x="751839" y="1373569"/>
            <a:ext cx="10799695" cy="4569715"/>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         Consents </a:t>
            </a:r>
            <a:r>
              <a:rPr lang="en-US" sz="2000" b="1" dirty="0">
                <a:solidFill>
                  <a:srgbClr val="3262AA"/>
                </a:solidFill>
                <a:latin typeface="+mn-lt"/>
                <a:cs typeface="Arial" panose="020B0604020202020204" pitchFamily="34" charset="0"/>
              </a:rPr>
              <a:t>  </a:t>
            </a:r>
            <a:r>
              <a:rPr lang="en-US" sz="1800" dirty="0">
                <a:latin typeface="+mn-lt"/>
                <a:cs typeface="Arial" panose="020B0604020202020204" pitchFamily="34" charset="0"/>
              </a:rPr>
              <a:t>For a minor patient, is there a relationship to patient on the consent?</a:t>
            </a:r>
            <a:endParaRPr lang="en-US" sz="1800" b="1" dirty="0">
              <a:solidFill>
                <a:srgbClr val="3262AA"/>
              </a:solidFill>
              <a:latin typeface="+mn-lt"/>
              <a:cs typeface="Arial" panose="020B0604020202020204" pitchFamily="34" charset="0"/>
            </a:endParaRPr>
          </a:p>
          <a:p>
            <a:pPr marL="0" indent="0" defTabSz="1219170">
              <a:lnSpc>
                <a:spcPct val="100000"/>
              </a:lnSpc>
              <a:spcBef>
                <a:spcPts val="0"/>
              </a:spcBef>
              <a:spcAft>
                <a:spcPts val="12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     Medications</a:t>
            </a:r>
            <a:r>
              <a:rPr lang="en-US" sz="2000" b="1" dirty="0">
                <a:solidFill>
                  <a:srgbClr val="3262AA"/>
                </a:solidFill>
                <a:latin typeface="+mn-lt"/>
                <a:cs typeface="Arial" panose="020B0604020202020204" pitchFamily="34" charset="0"/>
              </a:rPr>
              <a:t>   </a:t>
            </a:r>
            <a:r>
              <a:rPr lang="en-US" sz="1800" dirty="0">
                <a:solidFill>
                  <a:prstClr val="black"/>
                </a:solidFill>
                <a:latin typeface="+mn-lt"/>
                <a:cs typeface="Arial" panose="020B0604020202020204" pitchFamily="34" charset="0"/>
              </a:rPr>
              <a:t>Is the EMR capturing the medication, lot number, route of administration, 	                  dose, and date?</a:t>
            </a:r>
          </a:p>
          <a:p>
            <a:pPr marL="0" indent="0" defTabSz="1219170">
              <a:lnSpc>
                <a:spcPct val="100000"/>
              </a:lnSpc>
              <a:spcBef>
                <a:spcPts val="1200"/>
              </a:spcBef>
              <a:spcAft>
                <a:spcPts val="12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Abnormal Labs  </a:t>
            </a:r>
            <a:r>
              <a:rPr lang="en-US" sz="1800" dirty="0">
                <a:solidFill>
                  <a:prstClr val="black"/>
                </a:solidFill>
                <a:latin typeface="+mn-lt"/>
              </a:rPr>
              <a:t>Have abnormal labs been reported to patients?</a:t>
            </a:r>
          </a:p>
          <a:p>
            <a:pPr marL="2724089" lvl="4" indent="-285750" defTabSz="1219170">
              <a:lnSpc>
                <a:spcPct val="100000"/>
              </a:lnSpc>
              <a:spcBef>
                <a:spcPts val="800"/>
              </a:spcBef>
              <a:spcAft>
                <a:spcPts val="1200"/>
              </a:spcAft>
              <a:defRPr/>
            </a:pPr>
            <a:r>
              <a:rPr lang="en-US" dirty="0">
                <a:solidFill>
                  <a:prstClr val="black"/>
                </a:solidFill>
                <a:latin typeface="+mn-lt"/>
              </a:rPr>
              <a:t>The notes should reflect the patient has been notified of the lab results and the plan moving forward. </a:t>
            </a:r>
          </a:p>
          <a:p>
            <a:pPr marL="2724089" lvl="4" indent="-285750" defTabSz="1219170">
              <a:lnSpc>
                <a:spcPct val="100000"/>
              </a:lnSpc>
              <a:spcBef>
                <a:spcPts val="800"/>
              </a:spcBef>
              <a:spcAft>
                <a:spcPts val="1200"/>
              </a:spcAft>
              <a:defRPr/>
            </a:pPr>
            <a:r>
              <a:rPr lang="en-US" dirty="0">
                <a:solidFill>
                  <a:prstClr val="black"/>
                </a:solidFill>
                <a:latin typeface="+mn-lt"/>
              </a:rPr>
              <a:t>What instructions are given to the patient?</a:t>
            </a:r>
            <a:endParaRPr lang="en-US" dirty="0">
              <a:solidFill>
                <a:prstClr val="black"/>
              </a:solidFill>
              <a:latin typeface="+mn-lt"/>
              <a:cs typeface="Arial" panose="020B0604020202020204" pitchFamily="34" charset="0"/>
            </a:endParaRPr>
          </a:p>
          <a:p>
            <a:pPr marL="0" indent="0" defTabSz="1219170">
              <a:lnSpc>
                <a:spcPct val="100000"/>
              </a:lnSpc>
              <a:spcBef>
                <a:spcPts val="0"/>
              </a:spcBef>
              <a:spcAft>
                <a:spcPts val="1200"/>
              </a:spcAft>
              <a:buClrTx/>
              <a:buFont typeface="Arial" panose="020B0604020202020204" pitchFamily="34" charset="0"/>
              <a:buNone/>
              <a:defRPr/>
            </a:pPr>
            <a:endParaRPr lang="en-US" sz="1800" dirty="0">
              <a:solidFill>
                <a:prstClr val="black"/>
              </a:solidFill>
              <a:latin typeface="+mn-lt"/>
              <a:cs typeface="Arial" panose="020B0604020202020204" pitchFamily="34" charset="0"/>
            </a:endParaRPr>
          </a:p>
          <a:p>
            <a:pPr marL="0" indent="0" defTabSz="1219170">
              <a:lnSpc>
                <a:spcPct val="100000"/>
              </a:lnSpc>
              <a:spcBef>
                <a:spcPts val="0"/>
              </a:spcBef>
              <a:spcAft>
                <a:spcPts val="1200"/>
              </a:spcAft>
              <a:buClrTx/>
              <a:buFont typeface="Arial" panose="020B0604020202020204" pitchFamily="34" charset="0"/>
              <a:buNone/>
              <a:defRPr/>
            </a:pPr>
            <a:endParaRPr lang="en-US" sz="2000" dirty="0">
              <a:solidFill>
                <a:prstClr val="black"/>
              </a:solidFill>
              <a:latin typeface="Arial Nova Light" panose="020B0304020202020204" pitchFamily="34" charset="0"/>
              <a:cs typeface="Arial" panose="020B0604020202020204" pitchFamily="34" charset="0"/>
            </a:endParaRPr>
          </a:p>
        </p:txBody>
      </p:sp>
    </p:spTree>
    <p:extLst>
      <p:ext uri="{BB962C8B-B14F-4D97-AF65-F5344CB8AC3E}">
        <p14:creationId xmlns:p14="http://schemas.microsoft.com/office/powerpoint/2010/main" val="2487586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Risk</a:t>
            </a:r>
          </a:p>
        </p:txBody>
      </p:sp>
      <p:sp>
        <p:nvSpPr>
          <p:cNvPr id="4" name="Text Placeholder 8">
            <a:extLst>
              <a:ext uri="{FF2B5EF4-FFF2-40B4-BE49-F238E27FC236}">
                <a16:creationId xmlns:a16="http://schemas.microsoft.com/office/drawing/2014/main" id="{06E50572-3721-E912-DE51-076A108CE957}"/>
              </a:ext>
            </a:extLst>
          </p:cNvPr>
          <p:cNvSpPr txBox="1">
            <a:spLocks/>
          </p:cNvSpPr>
          <p:nvPr/>
        </p:nvSpPr>
        <p:spPr>
          <a:xfrm>
            <a:off x="838200" y="1294165"/>
            <a:ext cx="6411719"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No medications or hazardous material in this lower exam table drawer.</a:t>
            </a:r>
          </a:p>
          <a:p>
            <a:pPr marL="0" indent="0" defTabSz="1219170">
              <a:lnSpc>
                <a:spcPct val="100000"/>
              </a:lnSpc>
              <a:spcBef>
                <a:spcPts val="0"/>
              </a:spcBef>
              <a:spcAft>
                <a:spcPts val="1200"/>
              </a:spcAft>
              <a:buClrTx/>
              <a:buFont typeface="Arial" panose="020B0604020202020204" pitchFamily="34" charset="0"/>
              <a:buNone/>
              <a:defRPr/>
            </a:pPr>
            <a:endParaRPr lang="en-US" sz="800" b="1" dirty="0">
              <a:solidFill>
                <a:srgbClr val="3262AA"/>
              </a:solidFill>
              <a:latin typeface="+mn-lt"/>
              <a:cs typeface="Arial" panose="020B0604020202020204" pitchFamily="34" charset="0"/>
            </a:endParaRPr>
          </a:p>
          <a:p>
            <a:pPr marL="0" indent="0" defTabSz="1219170">
              <a:lnSpc>
                <a:spcPct val="100000"/>
              </a:lnSpc>
              <a:spcBef>
                <a:spcPts val="0"/>
              </a:spcBef>
              <a:spcAft>
                <a:spcPts val="1200"/>
              </a:spcAft>
              <a:buClr>
                <a:srgbClr val="DF5C40"/>
              </a:buClr>
              <a:buNone/>
              <a:defRPr/>
            </a:pPr>
            <a:r>
              <a:rPr lang="en-US" sz="1800" b="1" dirty="0" err="1">
                <a:solidFill>
                  <a:srgbClr val="C00000"/>
                </a:solidFill>
                <a:latin typeface="+mn-lt"/>
                <a:cs typeface="Arial" panose="020B0604020202020204" pitchFamily="34" charset="0"/>
              </a:rPr>
              <a:t>ThinPrep</a:t>
            </a:r>
            <a:r>
              <a:rPr lang="en-US" sz="1800" b="1" dirty="0">
                <a:solidFill>
                  <a:srgbClr val="C00000"/>
                </a:solidFill>
                <a:latin typeface="+mn-lt"/>
                <a:cs typeface="Arial" panose="020B0604020202020204" pitchFamily="34" charset="0"/>
              </a:rPr>
              <a:t>: </a:t>
            </a:r>
            <a:r>
              <a:rPr lang="en-US" sz="1800" b="1" dirty="0">
                <a:solidFill>
                  <a:prstClr val="black"/>
                </a:solidFill>
                <a:latin typeface="+mn-lt"/>
                <a:cs typeface="Arial" panose="020B0604020202020204" pitchFamily="34" charset="0"/>
              </a:rPr>
              <a:t>a preservative with the following warnings:</a:t>
            </a:r>
          </a:p>
          <a:p>
            <a:pPr defTabSz="1219170">
              <a:lnSpc>
                <a:spcPct val="100000"/>
              </a:lnSpc>
              <a:spcBef>
                <a:spcPts val="0"/>
              </a:spcBef>
              <a:spcAft>
                <a:spcPts val="1200"/>
              </a:spcAft>
              <a:defRPr/>
            </a:pPr>
            <a:r>
              <a:rPr lang="en-US" sz="1800" b="1" dirty="0">
                <a:solidFill>
                  <a:srgbClr val="C00000"/>
                </a:solidFill>
                <a:latin typeface="+mn-lt"/>
                <a:cs typeface="Arial" panose="020B0604020202020204" pitchFamily="34" charset="0"/>
              </a:rPr>
              <a:t>Inhaled: </a:t>
            </a:r>
            <a:r>
              <a:rPr lang="en-US" sz="1800" dirty="0">
                <a:solidFill>
                  <a:prstClr val="black"/>
                </a:solidFill>
                <a:latin typeface="+mn-lt"/>
                <a:cs typeface="Arial" panose="020B0604020202020204" pitchFamily="34" charset="0"/>
              </a:rPr>
              <a:t>May cause depression of the Central Nervous System resulting in weakness, nausea, drowsiness, and possibly blindness.</a:t>
            </a:r>
          </a:p>
          <a:p>
            <a:pPr defTabSz="1219170">
              <a:lnSpc>
                <a:spcPct val="100000"/>
              </a:lnSpc>
              <a:spcBef>
                <a:spcPts val="0"/>
              </a:spcBef>
              <a:spcAft>
                <a:spcPts val="1200"/>
              </a:spcAft>
              <a:defRPr/>
            </a:pPr>
            <a:r>
              <a:rPr lang="en-US" sz="1800" b="1" dirty="0">
                <a:solidFill>
                  <a:srgbClr val="C00000"/>
                </a:solidFill>
                <a:latin typeface="+mn-lt"/>
                <a:cs typeface="Arial" panose="020B0604020202020204" pitchFamily="34" charset="0"/>
              </a:rPr>
              <a:t>Skin Contact: </a:t>
            </a:r>
            <a:r>
              <a:rPr lang="en-US" sz="1800" dirty="0">
                <a:solidFill>
                  <a:prstClr val="black"/>
                </a:solidFill>
                <a:latin typeface="+mn-lt"/>
                <a:cs typeface="Arial" panose="020B0604020202020204" pitchFamily="34" charset="0"/>
              </a:rPr>
              <a:t>May cause irritation and or dermatitis.</a:t>
            </a:r>
          </a:p>
          <a:p>
            <a:pPr defTabSz="1219170">
              <a:lnSpc>
                <a:spcPct val="100000"/>
              </a:lnSpc>
              <a:spcBef>
                <a:spcPts val="0"/>
              </a:spcBef>
              <a:spcAft>
                <a:spcPts val="1200"/>
              </a:spcAft>
              <a:defRPr/>
            </a:pPr>
            <a:r>
              <a:rPr lang="en-US" sz="1800" b="1" dirty="0">
                <a:solidFill>
                  <a:srgbClr val="C00000"/>
                </a:solidFill>
                <a:latin typeface="+mn-lt"/>
                <a:cs typeface="Arial" panose="020B0604020202020204" pitchFamily="34" charset="0"/>
              </a:rPr>
              <a:t>Ingestion: </a:t>
            </a:r>
            <a:r>
              <a:rPr lang="en-US" sz="1800" dirty="0">
                <a:solidFill>
                  <a:prstClr val="black"/>
                </a:solidFill>
                <a:latin typeface="+mn-lt"/>
                <a:cs typeface="Arial" panose="020B0604020202020204" pitchFamily="34" charset="0"/>
              </a:rPr>
              <a:t>May cause intoxication, CMS </a:t>
            </a:r>
            <a:br>
              <a:rPr lang="en-US" sz="1800" dirty="0">
                <a:solidFill>
                  <a:prstClr val="black"/>
                </a:solidFill>
                <a:latin typeface="+mn-lt"/>
                <a:cs typeface="Arial" panose="020B0604020202020204" pitchFamily="34" charset="0"/>
              </a:rPr>
            </a:br>
            <a:r>
              <a:rPr lang="en-US" sz="1800" dirty="0">
                <a:solidFill>
                  <a:prstClr val="black"/>
                </a:solidFill>
                <a:latin typeface="+mn-lt"/>
                <a:cs typeface="Arial" panose="020B0604020202020204" pitchFamily="34" charset="0"/>
              </a:rPr>
              <a:t>depression, nausea and dizziness. May damage </a:t>
            </a:r>
            <a:br>
              <a:rPr lang="en-US" sz="1800" dirty="0">
                <a:solidFill>
                  <a:prstClr val="black"/>
                </a:solidFill>
                <a:latin typeface="+mn-lt"/>
                <a:cs typeface="Arial" panose="020B0604020202020204" pitchFamily="34" charset="0"/>
              </a:rPr>
            </a:br>
            <a:r>
              <a:rPr lang="en-US" sz="1800" dirty="0">
                <a:solidFill>
                  <a:prstClr val="black"/>
                </a:solidFill>
                <a:latin typeface="+mn-lt"/>
                <a:cs typeface="Arial" panose="020B0604020202020204" pitchFamily="34" charset="0"/>
              </a:rPr>
              <a:t>liver, kidneys, and nervous system.</a:t>
            </a:r>
          </a:p>
        </p:txBody>
      </p:sp>
      <p:pic>
        <p:nvPicPr>
          <p:cNvPr id="5" name="Picture 1" descr="page4image43214384">
            <a:extLst>
              <a:ext uri="{FF2B5EF4-FFF2-40B4-BE49-F238E27FC236}">
                <a16:creationId xmlns:a16="http://schemas.microsoft.com/office/drawing/2014/main" id="{6706595D-0395-3B4C-0D4F-347BBE5D3A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5" b="9220"/>
          <a:stretch/>
        </p:blipFill>
        <p:spPr bwMode="auto">
          <a:xfrm>
            <a:off x="7373257" y="-10944"/>
            <a:ext cx="4818743" cy="6912198"/>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B6EE5E-54E4-F297-4EBE-02E46F4C08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335"/>
          <a:stretch/>
        </p:blipFill>
        <p:spPr>
          <a:xfrm rot="5400000">
            <a:off x="7256371" y="3311049"/>
            <a:ext cx="1619919" cy="1632824"/>
          </a:xfrm>
          <a:prstGeom prst="ellipse">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17112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Policies Match Procedures </a:t>
            </a:r>
          </a:p>
        </p:txBody>
      </p:sp>
      <p:sp>
        <p:nvSpPr>
          <p:cNvPr id="4" name="Text Placeholder 8">
            <a:extLst>
              <a:ext uri="{FF2B5EF4-FFF2-40B4-BE49-F238E27FC236}">
                <a16:creationId xmlns:a16="http://schemas.microsoft.com/office/drawing/2014/main" id="{580136A9-4245-69EC-C381-0A3D94447B91}"/>
              </a:ext>
            </a:extLst>
          </p:cNvPr>
          <p:cNvSpPr txBox="1">
            <a:spLocks/>
          </p:cNvSpPr>
          <p:nvPr/>
        </p:nvSpPr>
        <p:spPr>
          <a:xfrm>
            <a:off x="838200" y="1390583"/>
            <a:ext cx="5459105" cy="5046793"/>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800"/>
              </a:spcAft>
              <a:buClrTx/>
              <a:buFont typeface="Arial" panose="020B0604020202020204" pitchFamily="34" charset="0"/>
              <a:buNone/>
              <a:defRPr/>
            </a:pPr>
            <a:r>
              <a:rPr lang="en-US" sz="2400" b="1" dirty="0">
                <a:solidFill>
                  <a:srgbClr val="3262AA"/>
                </a:solidFill>
                <a:latin typeface="+mn-lt"/>
                <a:cs typeface="Arial" panose="020B0604020202020204" pitchFamily="34" charset="0"/>
              </a:rPr>
              <a:t>Clinics can be cited if a policy does not match their process/procedure.</a:t>
            </a:r>
          </a:p>
          <a:p>
            <a:pPr marL="0" indent="0" defTabSz="1219170">
              <a:lnSpc>
                <a:spcPct val="100000"/>
              </a:lnSpc>
              <a:spcBef>
                <a:spcPts val="0"/>
              </a:spcBef>
              <a:spcAft>
                <a:spcPts val="1200"/>
              </a:spcAft>
              <a:buClrTx/>
              <a:buFont typeface="Arial" panose="020B0604020202020204" pitchFamily="34" charset="0"/>
              <a:buNone/>
              <a:defRPr/>
            </a:pPr>
            <a:r>
              <a:rPr lang="en-US" sz="2000" b="1" dirty="0">
                <a:solidFill>
                  <a:srgbClr val="DF5C40"/>
                </a:solidFill>
                <a:latin typeface="+mn-lt"/>
                <a:cs typeface="Arial" panose="020B0604020202020204" pitchFamily="34" charset="0"/>
              </a:rPr>
              <a:t>Example #1</a:t>
            </a:r>
          </a:p>
          <a:p>
            <a:pPr marL="0" indent="0" defTabSz="1219170">
              <a:lnSpc>
                <a:spcPct val="100000"/>
              </a:lnSpc>
              <a:spcBef>
                <a:spcPts val="0"/>
              </a:spcBef>
              <a:spcAft>
                <a:spcPts val="1200"/>
              </a:spcAft>
              <a:buClrTx/>
              <a:buFont typeface="Arial" panose="020B0604020202020204" pitchFamily="34" charset="0"/>
              <a:buNone/>
              <a:defRPr/>
            </a:pPr>
            <a:r>
              <a:rPr lang="en-US" sz="1800" dirty="0">
                <a:solidFill>
                  <a:prstClr val="black"/>
                </a:solidFill>
                <a:latin typeface="+mn-lt"/>
                <a:cs typeface="Arial" panose="020B0604020202020204" pitchFamily="34" charset="0"/>
              </a:rPr>
              <a:t>Some clinics call for an annual consent even though it’s not a requirement.</a:t>
            </a:r>
          </a:p>
          <a:p>
            <a:pPr marL="0" indent="0" defTabSz="1219170">
              <a:lnSpc>
                <a:spcPct val="100000"/>
              </a:lnSpc>
              <a:spcBef>
                <a:spcPts val="0"/>
              </a:spcBef>
              <a:spcAft>
                <a:spcPts val="1200"/>
              </a:spcAft>
              <a:buClrTx/>
              <a:buFont typeface="Arial" panose="020B0604020202020204" pitchFamily="34" charset="0"/>
              <a:buNone/>
              <a:defRPr/>
            </a:pPr>
            <a:r>
              <a:rPr lang="en-US" sz="1800" dirty="0">
                <a:solidFill>
                  <a:prstClr val="black"/>
                </a:solidFill>
                <a:latin typeface="+mn-lt"/>
                <a:cs typeface="Arial" panose="020B0604020202020204" pitchFamily="34" charset="0"/>
              </a:rPr>
              <a:t>So, if the surveyor reviews files and there is no new consent, but the policy says annual, they will receive a deficiency.</a:t>
            </a:r>
          </a:p>
          <a:p>
            <a:pPr marL="0" indent="0" defTabSz="1219170">
              <a:lnSpc>
                <a:spcPct val="100000"/>
              </a:lnSpc>
              <a:spcBef>
                <a:spcPts val="0"/>
              </a:spcBef>
              <a:spcAft>
                <a:spcPts val="1200"/>
              </a:spcAft>
              <a:buClrTx/>
              <a:buFont typeface="Arial" panose="020B0604020202020204" pitchFamily="34" charset="0"/>
              <a:buNone/>
              <a:defRPr/>
            </a:pPr>
            <a:endParaRPr lang="en-US" sz="800" dirty="0">
              <a:solidFill>
                <a:prstClr val="black"/>
              </a:solidFill>
              <a:latin typeface="+mn-lt"/>
              <a:cs typeface="Arial" panose="020B0604020202020204" pitchFamily="34" charset="0"/>
            </a:endParaRPr>
          </a:p>
          <a:p>
            <a:pPr marL="0" indent="0" defTabSz="1219170">
              <a:lnSpc>
                <a:spcPct val="100000"/>
              </a:lnSpc>
              <a:spcBef>
                <a:spcPts val="0"/>
              </a:spcBef>
              <a:spcAft>
                <a:spcPts val="1200"/>
              </a:spcAft>
              <a:buClrTx/>
              <a:buFont typeface="Arial" panose="020B0604020202020204" pitchFamily="34" charset="0"/>
              <a:buNone/>
              <a:defRPr/>
            </a:pPr>
            <a:r>
              <a:rPr lang="en-US" sz="2000" b="1" dirty="0">
                <a:solidFill>
                  <a:srgbClr val="DF5C40"/>
                </a:solidFill>
                <a:latin typeface="+mn-lt"/>
                <a:cs typeface="Arial" panose="020B0604020202020204" pitchFamily="34" charset="0"/>
              </a:rPr>
              <a:t>Example #2 </a:t>
            </a:r>
          </a:p>
          <a:p>
            <a:pPr marL="0" indent="0" defTabSz="1219170">
              <a:lnSpc>
                <a:spcPct val="100000"/>
              </a:lnSpc>
              <a:spcBef>
                <a:spcPts val="0"/>
              </a:spcBef>
              <a:spcAft>
                <a:spcPts val="1200"/>
              </a:spcAft>
              <a:buClrTx/>
              <a:buFont typeface="Arial" panose="020B0604020202020204" pitchFamily="34" charset="0"/>
              <a:buNone/>
              <a:defRPr/>
            </a:pPr>
            <a:r>
              <a:rPr lang="en-US" sz="1800" dirty="0">
                <a:solidFill>
                  <a:prstClr val="black"/>
                </a:solidFill>
                <a:latin typeface="+mn-lt"/>
                <a:cs typeface="Arial" panose="020B0604020202020204" pitchFamily="34" charset="0"/>
              </a:rPr>
              <a:t>Several policies recently still say Annual Evaluation, while the reg says Biennial.</a:t>
            </a:r>
            <a:endParaRPr lang="en-US" sz="1800" b="1" dirty="0">
              <a:solidFill>
                <a:srgbClr val="3262AA"/>
              </a:solidFill>
              <a:latin typeface="+mn-lt"/>
              <a:cs typeface="Arial" panose="020B0604020202020204" pitchFamily="34" charset="0"/>
            </a:endParaRPr>
          </a:p>
        </p:txBody>
      </p:sp>
      <p:pic>
        <p:nvPicPr>
          <p:cNvPr id="5" name="Picture 4" descr="A picture containing text, sign, outdoor, street&#10;&#10;Description automatically generated">
            <a:extLst>
              <a:ext uri="{FF2B5EF4-FFF2-40B4-BE49-F238E27FC236}">
                <a16:creationId xmlns:a16="http://schemas.microsoft.com/office/drawing/2014/main" id="{55B98400-E829-BA5C-529E-39137CBFC4E3}"/>
              </a:ext>
            </a:extLst>
          </p:cNvPr>
          <p:cNvPicPr>
            <a:picLocks noChangeAspect="1"/>
          </p:cNvPicPr>
          <p:nvPr/>
        </p:nvPicPr>
        <p:blipFill>
          <a:blip r:embed="rId2"/>
          <a:stretch>
            <a:fillRect/>
          </a:stretch>
        </p:blipFill>
        <p:spPr>
          <a:xfrm>
            <a:off x="6391855" y="1092410"/>
            <a:ext cx="5765590" cy="5765590"/>
          </a:xfrm>
          <a:prstGeom prst="rect">
            <a:avLst/>
          </a:prstGeom>
          <a:solidFill>
            <a:schemeClr val="bg1"/>
          </a:solidFill>
        </p:spPr>
      </p:pic>
    </p:spTree>
    <p:extLst>
      <p:ext uri="{BB962C8B-B14F-4D97-AF65-F5344CB8AC3E}">
        <p14:creationId xmlns:p14="http://schemas.microsoft.com/office/powerpoint/2010/main" val="1880011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Protective Equipment</a:t>
            </a:r>
          </a:p>
        </p:txBody>
      </p:sp>
      <p:sp>
        <p:nvSpPr>
          <p:cNvPr id="4" name="TextBox 3">
            <a:extLst>
              <a:ext uri="{FF2B5EF4-FFF2-40B4-BE49-F238E27FC236}">
                <a16:creationId xmlns:a16="http://schemas.microsoft.com/office/drawing/2014/main" id="{E1F5019B-EA80-DB79-E859-9B4054C437F2}"/>
              </a:ext>
            </a:extLst>
          </p:cNvPr>
          <p:cNvSpPr txBox="1"/>
          <p:nvPr/>
        </p:nvSpPr>
        <p:spPr>
          <a:xfrm>
            <a:off x="838200" y="1588647"/>
            <a:ext cx="4648200" cy="3416320"/>
          </a:xfrm>
          <a:prstGeom prst="rect">
            <a:avLst/>
          </a:prstGeom>
          <a:noFill/>
        </p:spPr>
        <p:txBody>
          <a:bodyPr wrap="square">
            <a:spAutoFit/>
          </a:bodyPr>
          <a:lstStyle/>
          <a:p>
            <a:r>
              <a:rPr lang="en-US" sz="2800" b="1" dirty="0">
                <a:solidFill>
                  <a:srgbClr val="3262AA"/>
                </a:solidFill>
              </a:rPr>
              <a:t>Personal protective equipment for staff </a:t>
            </a:r>
            <a:br>
              <a:rPr lang="en-US" sz="2800" b="1" dirty="0">
                <a:solidFill>
                  <a:srgbClr val="3262AA"/>
                </a:solidFill>
              </a:rPr>
            </a:br>
            <a:r>
              <a:rPr lang="en-US" sz="2800" b="1" dirty="0">
                <a:solidFill>
                  <a:srgbClr val="3262AA"/>
                </a:solidFill>
              </a:rPr>
              <a:t>who handle liquid nitrogen.</a:t>
            </a:r>
          </a:p>
          <a:p>
            <a:endParaRPr lang="en-US" sz="2800" b="1" dirty="0">
              <a:solidFill>
                <a:srgbClr val="3262AA"/>
              </a:solidFill>
            </a:endParaRPr>
          </a:p>
          <a:p>
            <a:endParaRPr lang="en-US" sz="2800" dirty="0"/>
          </a:p>
          <a:p>
            <a:pPr algn="r"/>
            <a:r>
              <a:rPr lang="en-US" sz="2400" dirty="0"/>
              <a:t>   Heavy duty gloves and </a:t>
            </a:r>
            <a:br>
              <a:rPr lang="en-US" sz="2400" dirty="0"/>
            </a:br>
            <a:r>
              <a:rPr lang="en-US" sz="2400" dirty="0"/>
              <a:t>   goggles for safety.</a:t>
            </a:r>
          </a:p>
        </p:txBody>
      </p:sp>
      <p:pic>
        <p:nvPicPr>
          <p:cNvPr id="5" name="Content Placeholder 4">
            <a:extLst>
              <a:ext uri="{FF2B5EF4-FFF2-40B4-BE49-F238E27FC236}">
                <a16:creationId xmlns:a16="http://schemas.microsoft.com/office/drawing/2014/main" id="{147A4BD0-928A-6CAB-4082-BA376457EB3B}"/>
              </a:ext>
            </a:extLst>
          </p:cNvPr>
          <p:cNvPicPr>
            <a:picLocks noChangeAspect="1"/>
          </p:cNvPicPr>
          <p:nvPr/>
        </p:nvPicPr>
        <p:blipFill rotWithShape="1">
          <a:blip r:embed="rId2"/>
          <a:srcRect l="716" r="2719" b="3436"/>
          <a:stretch/>
        </p:blipFill>
        <p:spPr>
          <a:xfrm>
            <a:off x="5675608" y="1349828"/>
            <a:ext cx="6308974" cy="5239657"/>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98851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Work Safety</a:t>
            </a:r>
          </a:p>
        </p:txBody>
      </p:sp>
      <p:sp>
        <p:nvSpPr>
          <p:cNvPr id="4" name="Text Placeholder 8">
            <a:extLst>
              <a:ext uri="{FF2B5EF4-FFF2-40B4-BE49-F238E27FC236}">
                <a16:creationId xmlns:a16="http://schemas.microsoft.com/office/drawing/2014/main" id="{9C48D71E-7C1E-0F94-171B-8CA2806D292F}"/>
              </a:ext>
            </a:extLst>
          </p:cNvPr>
          <p:cNvSpPr txBox="1">
            <a:spLocks/>
          </p:cNvSpPr>
          <p:nvPr/>
        </p:nvSpPr>
        <p:spPr>
          <a:xfrm>
            <a:off x="1521096" y="1432179"/>
            <a:ext cx="4927600" cy="403674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ts val="3200"/>
              </a:lnSpc>
              <a:spcBef>
                <a:spcPts val="0"/>
              </a:spcBef>
              <a:buClrTx/>
              <a:buFont typeface="Arial" panose="020B0604020202020204" pitchFamily="34" charset="0"/>
              <a:buNone/>
              <a:defRPr/>
            </a:pPr>
            <a:endParaRPr lang="en-US" b="1" dirty="0">
              <a:solidFill>
                <a:schemeClr val="accent2"/>
              </a:solidFill>
              <a:latin typeface="+mn-lt"/>
              <a:cs typeface="Arial" panose="020B0604020202020204" pitchFamily="34" charset="0"/>
            </a:endParaRPr>
          </a:p>
          <a:p>
            <a:pPr defTabSz="1219170">
              <a:lnSpc>
                <a:spcPct val="100000"/>
              </a:lnSpc>
              <a:spcBef>
                <a:spcPts val="0"/>
              </a:spcBef>
              <a:spcAft>
                <a:spcPts val="1800"/>
              </a:spcAft>
              <a:defRPr/>
            </a:pPr>
            <a:r>
              <a:rPr lang="en-US" sz="4000" b="1" dirty="0">
                <a:solidFill>
                  <a:schemeClr val="accent2"/>
                </a:solidFill>
                <a:latin typeface="Arial Black" panose="020B0604020202020204" pitchFamily="34" charset="0"/>
                <a:cs typeface="Arial Black" panose="020B0604020202020204" pitchFamily="34" charset="0"/>
              </a:rPr>
              <a:t>Proper PPE</a:t>
            </a:r>
          </a:p>
          <a:p>
            <a:pPr defTabSz="1219170">
              <a:lnSpc>
                <a:spcPct val="100000"/>
              </a:lnSpc>
              <a:spcBef>
                <a:spcPts val="0"/>
              </a:spcBef>
              <a:spcAft>
                <a:spcPts val="1800"/>
              </a:spcAft>
              <a:defRPr/>
            </a:pPr>
            <a:r>
              <a:rPr lang="en-US" sz="4000" b="1" dirty="0">
                <a:solidFill>
                  <a:schemeClr val="accent2"/>
                </a:solidFill>
                <a:latin typeface="Arial Black" panose="020B0604020202020204" pitchFamily="34" charset="0"/>
                <a:cs typeface="Arial Black" panose="020B0604020202020204" pitchFamily="34" charset="0"/>
              </a:rPr>
              <a:t>SDS Sheets</a:t>
            </a:r>
          </a:p>
        </p:txBody>
      </p:sp>
      <p:pic>
        <p:nvPicPr>
          <p:cNvPr id="15362" name="Picture 2" descr="OSHA's Free Workplace Poster | Occupational Safety and Health Administration">
            <a:extLst>
              <a:ext uri="{FF2B5EF4-FFF2-40B4-BE49-F238E27FC236}">
                <a16:creationId xmlns:a16="http://schemas.microsoft.com/office/drawing/2014/main" id="{B40BD305-D851-9F65-3A0D-76961C845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0" y="0"/>
            <a:ext cx="4927600" cy="6858000"/>
          </a:xfrm>
          <a:prstGeom prst="rect">
            <a:avLst/>
          </a:prstGeom>
          <a:noFill/>
          <a:ln>
            <a:solidFill>
              <a:srgbClr val="3262A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01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a:xfrm>
            <a:off x="838200" y="420624"/>
            <a:ext cx="10515600" cy="590931"/>
          </a:xfrm>
        </p:spPr>
        <p:txBody>
          <a:bodyPr/>
          <a:lstStyle/>
          <a:p>
            <a:r>
              <a:rPr lang="en-US" dirty="0"/>
              <a:t>Biohazard Sharps Containers</a:t>
            </a:r>
          </a:p>
        </p:txBody>
      </p:sp>
      <p:pic>
        <p:nvPicPr>
          <p:cNvPr id="5" name="Picture 1" descr="page21image14824240">
            <a:extLst>
              <a:ext uri="{FF2B5EF4-FFF2-40B4-BE49-F238E27FC236}">
                <a16:creationId xmlns:a16="http://schemas.microsoft.com/office/drawing/2014/main" id="{CAE9409D-BFC5-8940-40CF-207CB4BD29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3" b="1737"/>
          <a:stretch/>
        </p:blipFill>
        <p:spPr bwMode="auto">
          <a:xfrm>
            <a:off x="5219844" y="1195859"/>
            <a:ext cx="5647681" cy="5662141"/>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9A6A3C-853F-43B3-973B-28F2E9A83C44}"/>
              </a:ext>
            </a:extLst>
          </p:cNvPr>
          <p:cNvSpPr/>
          <p:nvPr/>
        </p:nvSpPr>
        <p:spPr>
          <a:xfrm>
            <a:off x="838200" y="1448926"/>
            <a:ext cx="3768523" cy="3170099"/>
          </a:xfrm>
          <a:prstGeom prst="rect">
            <a:avLst/>
          </a:prstGeom>
        </p:spPr>
        <p:txBody>
          <a:bodyPr wrap="square">
            <a:spAutoFit/>
          </a:bodyPr>
          <a:lstStyle/>
          <a:p>
            <a:pPr marL="285750" indent="-285750">
              <a:buClr>
                <a:schemeClr val="accent3"/>
              </a:buClr>
              <a:buFont typeface="Arial" panose="020B0604020202020204" pitchFamily="34" charset="0"/>
              <a:buChar char="•"/>
            </a:pPr>
            <a:r>
              <a:rPr lang="en-US" sz="2000" b="1" dirty="0"/>
              <a:t>Sharps containers cannot be easily accessible.</a:t>
            </a:r>
          </a:p>
          <a:p>
            <a:pPr>
              <a:lnSpc>
                <a:spcPct val="150000"/>
              </a:lnSpc>
              <a:buClr>
                <a:schemeClr val="accent3"/>
              </a:buClr>
            </a:pPr>
            <a:endParaRPr lang="en-US" sz="2000" b="1" dirty="0"/>
          </a:p>
          <a:p>
            <a:pPr marL="285750" indent="-285750">
              <a:buClr>
                <a:schemeClr val="accent3"/>
              </a:buClr>
              <a:buFont typeface="Arial" panose="020B0604020202020204" pitchFamily="34" charset="0"/>
              <a:buChar char="•"/>
            </a:pPr>
            <a:r>
              <a:rPr lang="en-US" sz="2000" b="1" dirty="0"/>
              <a:t>Several states require specific times for emptying sharps containers.</a:t>
            </a:r>
          </a:p>
          <a:p>
            <a:pPr>
              <a:lnSpc>
                <a:spcPct val="150000"/>
              </a:lnSpc>
              <a:buClr>
                <a:schemeClr val="accent3"/>
              </a:buClr>
            </a:pPr>
            <a:endParaRPr lang="en-US" sz="2000" b="1" dirty="0"/>
          </a:p>
          <a:p>
            <a:pPr marL="285750" indent="-285750">
              <a:buClr>
                <a:schemeClr val="accent3"/>
              </a:buClr>
              <a:buFont typeface="Arial" panose="020B0604020202020204" pitchFamily="34" charset="0"/>
              <a:buChar char="•"/>
            </a:pPr>
            <a:r>
              <a:rPr lang="en-US" sz="2000" b="1" dirty="0"/>
              <a:t>Must be marked with a Bio-Hazard sticker.</a:t>
            </a:r>
          </a:p>
        </p:txBody>
      </p:sp>
      <p:sp>
        <p:nvSpPr>
          <p:cNvPr id="8" name="Rectangle 7">
            <a:extLst>
              <a:ext uri="{FF2B5EF4-FFF2-40B4-BE49-F238E27FC236}">
                <a16:creationId xmlns:a16="http://schemas.microsoft.com/office/drawing/2014/main" id="{147B45E1-F54D-A211-98DA-D8DAAA043912}"/>
              </a:ext>
            </a:extLst>
          </p:cNvPr>
          <p:cNvSpPr/>
          <p:nvPr/>
        </p:nvSpPr>
        <p:spPr>
          <a:xfrm>
            <a:off x="9531681" y="3686629"/>
            <a:ext cx="2651759" cy="230441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D6A426-D4E0-3BB1-FC3A-39DB5563C450}"/>
              </a:ext>
            </a:extLst>
          </p:cNvPr>
          <p:cNvPicPr>
            <a:picLocks noChangeAspect="1"/>
          </p:cNvPicPr>
          <p:nvPr/>
        </p:nvPicPr>
        <p:blipFill rotWithShape="1">
          <a:blip r:embed="rId3"/>
          <a:srcRect t="2069" b="17931"/>
          <a:stretch/>
        </p:blipFill>
        <p:spPr>
          <a:xfrm>
            <a:off x="9533286" y="1195859"/>
            <a:ext cx="2629683" cy="2926080"/>
          </a:xfrm>
          <a:prstGeom prst="rect">
            <a:avLst/>
          </a:prstGeom>
          <a:ln w="38100">
            <a:solidFill>
              <a:srgbClr val="0070C0"/>
            </a:solidFill>
          </a:ln>
        </p:spPr>
      </p:pic>
      <p:pic>
        <p:nvPicPr>
          <p:cNvPr id="4" name="Picture 2">
            <a:extLst>
              <a:ext uri="{FF2B5EF4-FFF2-40B4-BE49-F238E27FC236}">
                <a16:creationId xmlns:a16="http://schemas.microsoft.com/office/drawing/2014/main" id="{3E75D2B8-E131-6948-A50F-5462D1F62C1D}"/>
              </a:ext>
            </a:extLst>
          </p:cNvPr>
          <p:cNvPicPr>
            <a:picLocks noChangeAspect="1" noChangeArrowheads="1"/>
          </p:cNvPicPr>
          <p:nvPr/>
        </p:nvPicPr>
        <p:blipFill rotWithShape="1">
          <a:blip r:embed="rId4"/>
          <a:srcRect t="1" b="-2565"/>
          <a:stretch/>
        </p:blipFill>
        <p:spPr bwMode="auto">
          <a:xfrm>
            <a:off x="9514864" y="4296107"/>
            <a:ext cx="2651760" cy="2563368"/>
          </a:xfrm>
          <a:prstGeom prst="rect">
            <a:avLst/>
          </a:prstGeom>
          <a:solidFill>
            <a:schemeClr val="bg1">
              <a:lumMod val="65000"/>
            </a:schemeClr>
          </a:solidFill>
          <a:ln w="28575">
            <a:solidFill>
              <a:srgbClr val="0070C0"/>
            </a:solidFill>
          </a:ln>
          <a:effectLst>
            <a:reflection blurRad="12700" stA="25000" endPos="17000" dir="5400000" sy="-100000" algn="bl" rotWithShape="0"/>
          </a:effectLst>
        </p:spPr>
      </p:pic>
    </p:spTree>
    <p:extLst>
      <p:ext uri="{BB962C8B-B14F-4D97-AF65-F5344CB8AC3E}">
        <p14:creationId xmlns:p14="http://schemas.microsoft.com/office/powerpoint/2010/main" val="336589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E394B5-4750-0BEC-8170-1608573C932C}"/>
              </a:ext>
            </a:extLst>
          </p:cNvPr>
          <p:cNvSpPr/>
          <p:nvPr/>
        </p:nvSpPr>
        <p:spPr>
          <a:xfrm>
            <a:off x="5799418" y="1461582"/>
            <a:ext cx="5768953" cy="451478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Survey</a:t>
            </a:r>
          </a:p>
        </p:txBody>
      </p:sp>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a:xfrm>
            <a:off x="763086" y="1789043"/>
            <a:ext cx="4276053" cy="2693505"/>
          </a:xfrm>
        </p:spPr>
        <p:txBody>
          <a:bodyPr>
            <a:normAutofit fontScale="62500" lnSpcReduction="20000"/>
          </a:bodyPr>
          <a:lstStyle/>
          <a:p>
            <a:r>
              <a:rPr lang="en-US" sz="2400" b="1" dirty="0"/>
              <a:t>Surveyor arrives unannounced.</a:t>
            </a:r>
          </a:p>
          <a:p>
            <a:endParaRPr lang="en-US" sz="1200" b="1" dirty="0"/>
          </a:p>
          <a:p>
            <a:r>
              <a:rPr lang="en-US" sz="2400" b="1" dirty="0"/>
              <a:t>Short meeting.  Tour of clinic.</a:t>
            </a:r>
          </a:p>
          <a:p>
            <a:endParaRPr lang="en-US" sz="1200" b="1" dirty="0"/>
          </a:p>
          <a:p>
            <a:r>
              <a:rPr lang="en-US" sz="2400" b="1" dirty="0"/>
              <a:t>Place for surveyor to work.</a:t>
            </a:r>
          </a:p>
          <a:p>
            <a:endParaRPr lang="en-US" sz="2400" b="1" dirty="0"/>
          </a:p>
          <a:p>
            <a:r>
              <a:rPr lang="en-US" sz="2400" b="1" dirty="0"/>
              <a:t>Evaluating HR files, PT files and Policies.</a:t>
            </a:r>
          </a:p>
          <a:p>
            <a:endParaRPr lang="en-US" sz="2400" b="1" dirty="0"/>
          </a:p>
          <a:p>
            <a:r>
              <a:rPr lang="en-US" sz="2400" b="1" dirty="0"/>
              <a:t>Exit conference.</a:t>
            </a:r>
          </a:p>
        </p:txBody>
      </p:sp>
      <p:pic>
        <p:nvPicPr>
          <p:cNvPr id="7" name="Picture 6" descr="A person in a white coat shaking hands with a person&#10;&#10;Description automatically generated">
            <a:extLst>
              <a:ext uri="{FF2B5EF4-FFF2-40B4-BE49-F238E27FC236}">
                <a16:creationId xmlns:a16="http://schemas.microsoft.com/office/drawing/2014/main" id="{5FB452A9-097E-BC63-7A30-9EE0B715732C}"/>
              </a:ext>
            </a:extLst>
          </p:cNvPr>
          <p:cNvPicPr>
            <a:picLocks noChangeAspect="1"/>
          </p:cNvPicPr>
          <p:nvPr/>
        </p:nvPicPr>
        <p:blipFill>
          <a:blip r:embed="rId2"/>
          <a:stretch>
            <a:fillRect/>
          </a:stretch>
        </p:blipFill>
        <p:spPr>
          <a:xfrm>
            <a:off x="5995673" y="1673155"/>
            <a:ext cx="5358324" cy="4061678"/>
          </a:xfrm>
          <a:prstGeom prst="rect">
            <a:avLst/>
          </a:prstGeom>
        </p:spPr>
      </p:pic>
    </p:spTree>
    <p:extLst>
      <p:ext uri="{BB962C8B-B14F-4D97-AF65-F5344CB8AC3E}">
        <p14:creationId xmlns:p14="http://schemas.microsoft.com/office/powerpoint/2010/main" val="1235431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Biennial Evaluation</a:t>
            </a:r>
          </a:p>
        </p:txBody>
      </p:sp>
      <p:sp>
        <p:nvSpPr>
          <p:cNvPr id="5" name="Text Placeholder 8">
            <a:extLst>
              <a:ext uri="{FF2B5EF4-FFF2-40B4-BE49-F238E27FC236}">
                <a16:creationId xmlns:a16="http://schemas.microsoft.com/office/drawing/2014/main" id="{6B102332-2C63-132A-A0AB-A364C3CD4E2C}"/>
              </a:ext>
            </a:extLst>
          </p:cNvPr>
          <p:cNvSpPr txBox="1">
            <a:spLocks/>
          </p:cNvSpPr>
          <p:nvPr/>
        </p:nvSpPr>
        <p:spPr>
          <a:xfrm>
            <a:off x="838200" y="1321208"/>
            <a:ext cx="9474243" cy="4215583"/>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Tx/>
              <a:buFont typeface="Arial" panose="020B0604020202020204" pitchFamily="34" charset="0"/>
              <a:buNone/>
              <a:defRPr/>
            </a:pPr>
            <a:r>
              <a:rPr lang="en-US" b="1" dirty="0">
                <a:solidFill>
                  <a:srgbClr val="3262AA"/>
                </a:solidFill>
                <a:latin typeface="+mn-lt"/>
                <a:cs typeface="Arial" panose="020B0604020202020204" pitchFamily="34" charset="0"/>
              </a:rPr>
              <a:t>Lack of a Biennial review of the clinic.</a:t>
            </a:r>
          </a:p>
          <a:p>
            <a:pPr marL="342900" indent="-342900"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Must be done every two years. </a:t>
            </a:r>
          </a:p>
          <a:p>
            <a:pPr marL="342900" indent="-342900"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There is no waiver for this.  </a:t>
            </a:r>
          </a:p>
          <a:p>
            <a:pPr marL="342900" indent="-342900"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Look at date of the last one; make sure it’s not more than two years old.</a:t>
            </a:r>
          </a:p>
          <a:p>
            <a:pPr marL="342900" indent="-342900"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This is a failed survey if not completed.</a:t>
            </a:r>
          </a:p>
          <a:p>
            <a:pPr marL="342900" indent="-342900"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Policy review sheet: Who signed?</a:t>
            </a:r>
          </a:p>
          <a:p>
            <a:pPr marL="457200" lvl="1" indent="0">
              <a:lnSpc>
                <a:spcPct val="100000"/>
              </a:lnSpc>
              <a:spcBef>
                <a:spcPts val="0"/>
              </a:spcBef>
              <a:spcAft>
                <a:spcPts val="1200"/>
              </a:spcAft>
              <a:buClr>
                <a:srgbClr val="DF5C40"/>
              </a:buClr>
              <a:buNone/>
              <a:defRPr/>
            </a:pPr>
            <a:r>
              <a:rPr lang="en-US" sz="1800" dirty="0">
                <a:solidFill>
                  <a:prstClr val="black"/>
                </a:solidFill>
                <a:latin typeface="+mn-lt"/>
              </a:rPr>
              <a:t>-  Must be an MD, NP/PA and an outside person.</a:t>
            </a:r>
          </a:p>
          <a:p>
            <a:pPr marL="457200" lvl="1" indent="0">
              <a:lnSpc>
                <a:spcPct val="100000"/>
              </a:lnSpc>
              <a:spcBef>
                <a:spcPts val="0"/>
              </a:spcBef>
              <a:spcAft>
                <a:spcPts val="1200"/>
              </a:spcAft>
              <a:buClr>
                <a:srgbClr val="DF5C40"/>
              </a:buClr>
              <a:buNone/>
              <a:defRPr/>
            </a:pPr>
            <a:r>
              <a:rPr lang="en-US" sz="1800" dirty="0">
                <a:solidFill>
                  <a:prstClr val="black"/>
                </a:solidFill>
                <a:latin typeface="+mn-lt"/>
                <a:cs typeface="Arial" panose="020B0604020202020204" pitchFamily="34" charset="0"/>
              </a:rPr>
              <a:t>-  Is the date with</a:t>
            </a:r>
            <a:r>
              <a:rPr lang="en-US" sz="1800" dirty="0">
                <a:solidFill>
                  <a:prstClr val="black"/>
                </a:solidFill>
                <a:latin typeface="+mn-lt"/>
              </a:rPr>
              <a:t>in two years?</a:t>
            </a:r>
            <a:endParaRPr lang="en-US" sz="1800" dirty="0">
              <a:solidFill>
                <a:prstClr val="black"/>
              </a:solidFill>
              <a:latin typeface="+mn-lt"/>
              <a:cs typeface="Arial" panose="020B0604020202020204" pitchFamily="34" charset="0"/>
            </a:endParaRPr>
          </a:p>
        </p:txBody>
      </p:sp>
    </p:spTree>
    <p:extLst>
      <p:ext uri="{BB962C8B-B14F-4D97-AF65-F5344CB8AC3E}">
        <p14:creationId xmlns:p14="http://schemas.microsoft.com/office/powerpoint/2010/main" val="3064069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Emergency Preparedness </a:t>
            </a:r>
            <a:r>
              <a:rPr lang="en-US" dirty="0">
                <a:latin typeface="Arial" panose="020B0604020202020204" pitchFamily="34" charset="0"/>
                <a:cs typeface="Arial" panose="020B0604020202020204" pitchFamily="34" charset="0"/>
              </a:rPr>
              <a:t>(EP)</a:t>
            </a:r>
          </a:p>
        </p:txBody>
      </p:sp>
      <p:grpSp>
        <p:nvGrpSpPr>
          <p:cNvPr id="4" name="Group 3">
            <a:extLst>
              <a:ext uri="{FF2B5EF4-FFF2-40B4-BE49-F238E27FC236}">
                <a16:creationId xmlns:a16="http://schemas.microsoft.com/office/drawing/2014/main" id="{7953932E-514C-700B-6D1B-A79631F2398D}"/>
              </a:ext>
            </a:extLst>
          </p:cNvPr>
          <p:cNvGrpSpPr/>
          <p:nvPr/>
        </p:nvGrpSpPr>
        <p:grpSpPr>
          <a:xfrm>
            <a:off x="930678" y="1613235"/>
            <a:ext cx="3194192" cy="3556152"/>
            <a:chOff x="422680" y="1729349"/>
            <a:chExt cx="3194192" cy="3556152"/>
          </a:xfrm>
        </p:grpSpPr>
        <p:pic>
          <p:nvPicPr>
            <p:cNvPr id="5" name="Picture Placeholder 12">
              <a:extLst>
                <a:ext uri="{FF2B5EF4-FFF2-40B4-BE49-F238E27FC236}">
                  <a16:creationId xmlns:a16="http://schemas.microsoft.com/office/drawing/2014/main" id="{D52DB146-45F5-9EA5-DCDC-7E61FB4042EC}"/>
                </a:ext>
              </a:extLst>
            </p:cNvPr>
            <p:cNvPicPr>
              <a:picLocks noChangeAspect="1"/>
            </p:cNvPicPr>
            <p:nvPr/>
          </p:nvPicPr>
          <p:blipFill>
            <a:blip r:embed="rId2">
              <a:extLst>
                <a:ext uri="{837473B0-CC2E-450A-ABE3-18F120FF3D39}">
                  <a1611:picAttrSrcUrl xmlns:a1611="http://schemas.microsoft.com/office/drawing/2016/11/main" r:id="rId3"/>
                </a:ext>
              </a:extLst>
            </a:blip>
            <a:srcRect l="602" r="602"/>
            <a:stretch>
              <a:fillRect/>
            </a:stretch>
          </p:blipFill>
          <p:spPr>
            <a:xfrm>
              <a:off x="422680" y="1729349"/>
              <a:ext cx="3194192" cy="2425978"/>
            </a:xfrm>
            <a:prstGeom prst="rect">
              <a:avLst/>
            </a:prstGeom>
            <a:ln w="38100">
              <a:solidFill>
                <a:srgbClr val="3262AA"/>
              </a:solidFill>
            </a:ln>
          </p:spPr>
        </p:pic>
        <p:sp>
          <p:nvSpPr>
            <p:cNvPr id="6" name="TextBox 5">
              <a:extLst>
                <a:ext uri="{FF2B5EF4-FFF2-40B4-BE49-F238E27FC236}">
                  <a16:creationId xmlns:a16="http://schemas.microsoft.com/office/drawing/2014/main" id="{5D69276E-4F64-1C90-CDFC-8EB63C17285C}"/>
                </a:ext>
              </a:extLst>
            </p:cNvPr>
            <p:cNvSpPr txBox="1"/>
            <p:nvPr/>
          </p:nvSpPr>
          <p:spPr>
            <a:xfrm>
              <a:off x="422680" y="4362171"/>
              <a:ext cx="3194192" cy="923330"/>
            </a:xfrm>
            <a:prstGeom prst="rect">
              <a:avLst/>
            </a:prstGeom>
            <a:noFill/>
          </p:spPr>
          <p:txBody>
            <a:bodyPr wrap="square" rtlCol="0">
              <a:spAutoFit/>
            </a:bodyPr>
            <a:lstStyle/>
            <a:p>
              <a:pPr algn="ctr"/>
              <a:r>
                <a:rPr lang="en-US" b="1" dirty="0">
                  <a:solidFill>
                    <a:srgbClr val="DF5C40"/>
                  </a:solidFill>
                  <a:latin typeface="Arial Nova" panose="020B0504020202020204" pitchFamily="34" charset="0"/>
                </a:rPr>
                <a:t>Power Grid Failure</a:t>
              </a:r>
            </a:p>
            <a:p>
              <a:pPr algn="ctr"/>
              <a:r>
                <a:rPr lang="en-US" sz="1800" dirty="0">
                  <a:latin typeface="Arial Nova Light" panose="020B0304020202020204" pitchFamily="34" charset="0"/>
                </a:rPr>
                <a:t>Refrigerated Medications </a:t>
              </a:r>
            </a:p>
            <a:p>
              <a:pPr algn="ctr"/>
              <a:r>
                <a:rPr lang="en-US" sz="1800" dirty="0">
                  <a:latin typeface="Arial Nova Light" panose="020B0304020202020204" pitchFamily="34" charset="0"/>
                </a:rPr>
                <a:t>PHI/EMR</a:t>
              </a:r>
            </a:p>
          </p:txBody>
        </p:sp>
      </p:grpSp>
      <p:grpSp>
        <p:nvGrpSpPr>
          <p:cNvPr id="7" name="Group 6">
            <a:extLst>
              <a:ext uri="{FF2B5EF4-FFF2-40B4-BE49-F238E27FC236}">
                <a16:creationId xmlns:a16="http://schemas.microsoft.com/office/drawing/2014/main" id="{E8BCF7B4-EED1-B819-3216-0C330254D75C}"/>
              </a:ext>
            </a:extLst>
          </p:cNvPr>
          <p:cNvGrpSpPr/>
          <p:nvPr/>
        </p:nvGrpSpPr>
        <p:grpSpPr>
          <a:xfrm>
            <a:off x="4513908" y="1613235"/>
            <a:ext cx="3194192" cy="3565962"/>
            <a:chOff x="4005910" y="1729349"/>
            <a:chExt cx="3194192" cy="3565962"/>
          </a:xfrm>
        </p:grpSpPr>
        <p:pic>
          <p:nvPicPr>
            <p:cNvPr id="8" name="Picture Placeholder 25" descr="A picture containing text, outdoor&#10;&#10;Description automatically generated">
              <a:extLst>
                <a:ext uri="{FF2B5EF4-FFF2-40B4-BE49-F238E27FC236}">
                  <a16:creationId xmlns:a16="http://schemas.microsoft.com/office/drawing/2014/main" id="{965EE606-3CDE-3345-094B-E02BA6195FE9}"/>
                </a:ext>
              </a:extLst>
            </p:cNvPr>
            <p:cNvPicPr>
              <a:picLocks noChangeAspect="1"/>
            </p:cNvPicPr>
            <p:nvPr/>
          </p:nvPicPr>
          <p:blipFill>
            <a:blip r:embed="rId4">
              <a:extLst>
                <a:ext uri="{837473B0-CC2E-450A-ABE3-18F120FF3D39}">
                  <a1611:picAttrSrcUrl xmlns:a1611="http://schemas.microsoft.com/office/drawing/2016/11/main" r:id="rId5"/>
                </a:ext>
              </a:extLst>
            </a:blip>
            <a:srcRect l="757" r="757"/>
            <a:stretch>
              <a:fillRect/>
            </a:stretch>
          </p:blipFill>
          <p:spPr>
            <a:xfrm>
              <a:off x="4005910" y="1729349"/>
              <a:ext cx="3194192" cy="2425978"/>
            </a:xfrm>
            <a:prstGeom prst="rect">
              <a:avLst/>
            </a:prstGeom>
            <a:ln w="38100">
              <a:solidFill>
                <a:srgbClr val="3262AA"/>
              </a:solidFill>
            </a:ln>
          </p:spPr>
        </p:pic>
        <p:sp>
          <p:nvSpPr>
            <p:cNvPr id="9" name="TextBox 8">
              <a:extLst>
                <a:ext uri="{FF2B5EF4-FFF2-40B4-BE49-F238E27FC236}">
                  <a16:creationId xmlns:a16="http://schemas.microsoft.com/office/drawing/2014/main" id="{6157A667-1BA8-5B4A-F4F7-5E9907C3AC84}"/>
                </a:ext>
              </a:extLst>
            </p:cNvPr>
            <p:cNvSpPr txBox="1"/>
            <p:nvPr/>
          </p:nvSpPr>
          <p:spPr>
            <a:xfrm>
              <a:off x="4005910" y="4371981"/>
              <a:ext cx="3194192" cy="923330"/>
            </a:xfrm>
            <a:prstGeom prst="rect">
              <a:avLst/>
            </a:prstGeom>
            <a:noFill/>
          </p:spPr>
          <p:txBody>
            <a:bodyPr wrap="square" rtlCol="0">
              <a:spAutoFit/>
            </a:bodyPr>
            <a:lstStyle/>
            <a:p>
              <a:pPr algn="ctr"/>
              <a:r>
                <a:rPr lang="en-US" b="1" dirty="0">
                  <a:solidFill>
                    <a:srgbClr val="DF5C40"/>
                  </a:solidFill>
                  <a:latin typeface="Arial Nova" panose="020B0504020202020204" pitchFamily="34" charset="0"/>
                </a:rPr>
                <a:t>Natural Disasters</a:t>
              </a:r>
            </a:p>
            <a:p>
              <a:pPr algn="ctr"/>
              <a:r>
                <a:rPr lang="en-US" sz="1800" dirty="0">
                  <a:latin typeface="Arial Nova Light" panose="020B0304020202020204" pitchFamily="34" charset="0"/>
                </a:rPr>
                <a:t>Clinic Closure </a:t>
              </a:r>
              <a:br>
                <a:rPr lang="en-US" sz="1800" dirty="0">
                  <a:latin typeface="Arial Nova Light" panose="020B0304020202020204" pitchFamily="34" charset="0"/>
                </a:rPr>
              </a:br>
              <a:r>
                <a:rPr lang="en-US" sz="1800" dirty="0">
                  <a:latin typeface="Arial Nova Light" panose="020B0304020202020204" pitchFamily="34" charset="0"/>
                </a:rPr>
                <a:t>Disruption of Services</a:t>
              </a:r>
            </a:p>
          </p:txBody>
        </p:sp>
      </p:grpSp>
      <p:grpSp>
        <p:nvGrpSpPr>
          <p:cNvPr id="10" name="Group 9">
            <a:extLst>
              <a:ext uri="{FF2B5EF4-FFF2-40B4-BE49-F238E27FC236}">
                <a16:creationId xmlns:a16="http://schemas.microsoft.com/office/drawing/2014/main" id="{DF68398D-0B40-D031-BC11-F00D407405F7}"/>
              </a:ext>
            </a:extLst>
          </p:cNvPr>
          <p:cNvGrpSpPr/>
          <p:nvPr/>
        </p:nvGrpSpPr>
        <p:grpSpPr>
          <a:xfrm>
            <a:off x="7959060" y="1613235"/>
            <a:ext cx="3303374" cy="3594752"/>
            <a:chOff x="7451062" y="1729349"/>
            <a:chExt cx="3303374" cy="3594752"/>
          </a:xfrm>
        </p:grpSpPr>
        <p:pic>
          <p:nvPicPr>
            <p:cNvPr id="11" name="Picture Placeholder 18" descr="A picture containing graphical user interface&#10;&#10;Description automatically generated">
              <a:extLst>
                <a:ext uri="{FF2B5EF4-FFF2-40B4-BE49-F238E27FC236}">
                  <a16:creationId xmlns:a16="http://schemas.microsoft.com/office/drawing/2014/main" id="{AA7CC655-D6BF-8397-9990-28CC6A70A9E5}"/>
                </a:ext>
              </a:extLst>
            </p:cNvPr>
            <p:cNvPicPr>
              <a:picLocks noChangeAspect="1"/>
            </p:cNvPicPr>
            <p:nvPr/>
          </p:nvPicPr>
          <p:blipFill>
            <a:blip r:embed="rId6">
              <a:extLst>
                <a:ext uri="{837473B0-CC2E-450A-ABE3-18F120FF3D39}">
                  <a1611:picAttrSrcUrl xmlns:a1611="http://schemas.microsoft.com/office/drawing/2016/11/main" r:id="rId7"/>
                </a:ext>
              </a:extLst>
            </a:blip>
            <a:srcRect l="5151" r="5151"/>
            <a:stretch>
              <a:fillRect/>
            </a:stretch>
          </p:blipFill>
          <p:spPr>
            <a:xfrm>
              <a:off x="7505653" y="1729349"/>
              <a:ext cx="3194192" cy="2425978"/>
            </a:xfrm>
            <a:prstGeom prst="rect">
              <a:avLst/>
            </a:prstGeom>
            <a:ln w="38100">
              <a:solidFill>
                <a:srgbClr val="3262AA"/>
              </a:solidFill>
            </a:ln>
          </p:spPr>
        </p:pic>
        <p:sp>
          <p:nvSpPr>
            <p:cNvPr id="12" name="TextBox 11">
              <a:extLst>
                <a:ext uri="{FF2B5EF4-FFF2-40B4-BE49-F238E27FC236}">
                  <a16:creationId xmlns:a16="http://schemas.microsoft.com/office/drawing/2014/main" id="{CB25C34E-059B-F78B-DCD7-54449F04374A}"/>
                </a:ext>
              </a:extLst>
            </p:cNvPr>
            <p:cNvSpPr txBox="1"/>
            <p:nvPr/>
          </p:nvSpPr>
          <p:spPr>
            <a:xfrm>
              <a:off x="7451062" y="4400771"/>
              <a:ext cx="3303374" cy="923330"/>
            </a:xfrm>
            <a:prstGeom prst="rect">
              <a:avLst/>
            </a:prstGeom>
            <a:noFill/>
          </p:spPr>
          <p:txBody>
            <a:bodyPr wrap="square" rtlCol="0">
              <a:spAutoFit/>
            </a:bodyPr>
            <a:lstStyle/>
            <a:p>
              <a:pPr algn="ctr"/>
              <a:r>
                <a:rPr lang="en-US" b="1" dirty="0">
                  <a:solidFill>
                    <a:srgbClr val="DF5C40"/>
                  </a:solidFill>
                  <a:latin typeface="Arial Nova" panose="020B0504020202020204" pitchFamily="34" charset="0"/>
                </a:rPr>
                <a:t>Emerging Infectious Disease</a:t>
              </a:r>
            </a:p>
            <a:p>
              <a:pPr algn="ctr"/>
              <a:r>
                <a:rPr lang="en-US" sz="1800" dirty="0">
                  <a:latin typeface="Arial Nova Light" panose="020B0304020202020204" pitchFamily="34" charset="0"/>
                </a:rPr>
                <a:t>Protocols</a:t>
              </a:r>
            </a:p>
            <a:p>
              <a:pPr algn="ctr"/>
              <a:r>
                <a:rPr lang="en-US" dirty="0">
                  <a:latin typeface="Arial Nova Light" panose="020B0304020202020204" pitchFamily="34" charset="0"/>
                </a:rPr>
                <a:t>Risks</a:t>
              </a:r>
            </a:p>
          </p:txBody>
        </p:sp>
      </p:grpSp>
    </p:spTree>
    <p:extLst>
      <p:ext uri="{BB962C8B-B14F-4D97-AF65-F5344CB8AC3E}">
        <p14:creationId xmlns:p14="http://schemas.microsoft.com/office/powerpoint/2010/main" val="3117224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Survey: </a:t>
            </a:r>
            <a:r>
              <a:rPr lang="en-US" dirty="0">
                <a:latin typeface="Arial" panose="020B0604020202020204" pitchFamily="34" charset="0"/>
                <a:cs typeface="Arial" panose="020B0604020202020204" pitchFamily="34" charset="0"/>
              </a:rPr>
              <a:t>Emergency Preparedness (EP)</a:t>
            </a:r>
          </a:p>
        </p:txBody>
      </p:sp>
      <p:sp>
        <p:nvSpPr>
          <p:cNvPr id="4" name="Text Placeholder 3">
            <a:extLst>
              <a:ext uri="{FF2B5EF4-FFF2-40B4-BE49-F238E27FC236}">
                <a16:creationId xmlns:a16="http://schemas.microsoft.com/office/drawing/2014/main" id="{C640C364-1F54-5927-BED7-B25BE8593C81}"/>
              </a:ext>
            </a:extLst>
          </p:cNvPr>
          <p:cNvSpPr txBox="1">
            <a:spLocks/>
          </p:cNvSpPr>
          <p:nvPr/>
        </p:nvSpPr>
        <p:spPr>
          <a:xfrm>
            <a:off x="838200" y="1187347"/>
            <a:ext cx="7696200" cy="4541361"/>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Tx/>
              <a:buFontTx/>
              <a:buNone/>
              <a:defRPr/>
            </a:pPr>
            <a:r>
              <a:rPr lang="en-US" sz="2400" b="1" dirty="0">
                <a:solidFill>
                  <a:srgbClr val="3262AA"/>
                </a:solidFill>
                <a:latin typeface="+mn-lt"/>
                <a:cs typeface="Arial" panose="020B0604020202020204" pitchFamily="34" charset="0"/>
              </a:rPr>
              <a:t>Hazard Vulnerability Analysis (HVA) must include Emerging Infectious Disease (EID)</a:t>
            </a:r>
          </a:p>
          <a:p>
            <a:pPr marL="0" indent="0">
              <a:lnSpc>
                <a:spcPct val="100000"/>
              </a:lnSpc>
              <a:spcBef>
                <a:spcPts val="0"/>
              </a:spcBef>
              <a:spcAft>
                <a:spcPts val="1200"/>
              </a:spcAft>
              <a:buClrTx/>
              <a:buFontTx/>
              <a:buNone/>
              <a:defRPr/>
            </a:pPr>
            <a:endParaRPr lang="en-US" sz="300" b="1" dirty="0">
              <a:solidFill>
                <a:srgbClr val="3262AA"/>
              </a:solidFill>
              <a:latin typeface="+mn-lt"/>
              <a:cs typeface="Arial" panose="020B0604020202020204" pitchFamily="34" charset="0"/>
            </a:endParaRPr>
          </a:p>
          <a:p>
            <a:pPr indent="-152385">
              <a:spcBef>
                <a:spcPts val="0"/>
              </a:spcBef>
              <a:spcAft>
                <a:spcPts val="1200"/>
              </a:spcAft>
              <a:defRPr/>
            </a:pPr>
            <a:r>
              <a:rPr lang="en-US" sz="1800" b="1" dirty="0">
                <a:solidFill>
                  <a:schemeClr val="accent2"/>
                </a:solidFill>
                <a:latin typeface="+mn-lt"/>
                <a:cs typeface="Arial" panose="020B0604020202020204" pitchFamily="34" charset="0"/>
              </a:rPr>
              <a:t>Your exercise must be one of your listed items on your HVA</a:t>
            </a:r>
            <a:r>
              <a:rPr lang="en-US" sz="1800" dirty="0">
                <a:solidFill>
                  <a:srgbClr val="000000"/>
                </a:solidFill>
                <a:latin typeface="+mn-lt"/>
                <a:cs typeface="Arial" panose="020B0604020202020204" pitchFamily="34" charset="0"/>
              </a:rPr>
              <a:t>, unless it’s an event.</a:t>
            </a:r>
            <a:endParaRPr lang="en-US" sz="300" dirty="0">
              <a:solidFill>
                <a:srgbClr val="000000"/>
              </a:solidFill>
              <a:latin typeface="+mn-lt"/>
              <a:cs typeface="Arial" panose="020B0604020202020204" pitchFamily="34" charset="0"/>
            </a:endParaRPr>
          </a:p>
          <a:p>
            <a:pPr indent="-152385">
              <a:spcBef>
                <a:spcPts val="0"/>
              </a:spcBef>
              <a:spcAft>
                <a:spcPts val="600"/>
              </a:spcAft>
              <a:defRPr/>
            </a:pPr>
            <a:r>
              <a:rPr lang="en-US" sz="1800" b="1" dirty="0">
                <a:solidFill>
                  <a:schemeClr val="accent2"/>
                </a:solidFill>
                <a:latin typeface="+mn-lt"/>
                <a:cs typeface="Arial" panose="020B0604020202020204" pitchFamily="34" charset="0"/>
              </a:rPr>
              <a:t>Training and testing program is reflecting risks and hazards </a:t>
            </a:r>
            <a:r>
              <a:rPr lang="en-US" sz="1800" dirty="0">
                <a:solidFill>
                  <a:srgbClr val="000000"/>
                </a:solidFill>
                <a:latin typeface="+mn-lt"/>
                <a:cs typeface="Arial" panose="020B0604020202020204" pitchFamily="34" charset="0"/>
              </a:rPr>
              <a:t>identified within the facility’s program (refer to facility’s risk assessment to determine) .</a:t>
            </a:r>
          </a:p>
          <a:p>
            <a:pPr marL="692150" lvl="1" indent="-234950">
              <a:lnSpc>
                <a:spcPct val="100000"/>
              </a:lnSpc>
              <a:spcBef>
                <a:spcPts val="0"/>
              </a:spcBef>
              <a:spcAft>
                <a:spcPts val="1200"/>
              </a:spcAft>
              <a:buClr>
                <a:srgbClr val="DF5C40"/>
              </a:buClr>
              <a:buNone/>
              <a:defRPr/>
            </a:pPr>
            <a:r>
              <a:rPr lang="en-US" sz="1600" dirty="0">
                <a:solidFill>
                  <a:srgbClr val="000000"/>
                </a:solidFill>
                <a:latin typeface="+mn-lt"/>
                <a:cs typeface="Arial" panose="020B0604020202020204" pitchFamily="34" charset="0"/>
              </a:rPr>
              <a:t>-  This means you can’t use something as an exercise unless it’s on your hazard list.</a:t>
            </a:r>
            <a:endParaRPr lang="en-US" sz="300" dirty="0">
              <a:solidFill>
                <a:srgbClr val="000000"/>
              </a:solidFill>
              <a:latin typeface="+mn-lt"/>
              <a:cs typeface="Arial" panose="020B0604020202020204" pitchFamily="34" charset="0"/>
            </a:endParaRPr>
          </a:p>
          <a:p>
            <a:pPr>
              <a:spcBef>
                <a:spcPts val="0"/>
              </a:spcBef>
              <a:spcAft>
                <a:spcPts val="1200"/>
              </a:spcAft>
              <a:defRPr/>
            </a:pPr>
            <a:r>
              <a:rPr lang="en-US" sz="1800" b="1" dirty="0">
                <a:solidFill>
                  <a:schemeClr val="accent2"/>
                </a:solidFill>
                <a:latin typeface="+mn-lt"/>
                <a:cs typeface="Arial" panose="020B0604020202020204" pitchFamily="34" charset="0"/>
              </a:rPr>
              <a:t>Communication plan is complete,</a:t>
            </a:r>
            <a:r>
              <a:rPr lang="en-US" sz="1800" dirty="0">
                <a:solidFill>
                  <a:srgbClr val="000000"/>
                </a:solidFill>
                <a:latin typeface="+mn-lt"/>
                <a:cs typeface="Arial" panose="020B0604020202020204" pitchFamily="34" charset="0"/>
              </a:rPr>
              <a:t> including name and contact information for all staff and local, regional, state, tribal, and federal emergency staff.</a:t>
            </a:r>
            <a:endParaRPr lang="en-US" sz="300" dirty="0">
              <a:solidFill>
                <a:srgbClr val="000000"/>
              </a:solidFill>
              <a:latin typeface="+mn-lt"/>
              <a:cs typeface="Arial" panose="020B0604020202020204" pitchFamily="34" charset="0"/>
            </a:endParaRPr>
          </a:p>
          <a:p>
            <a:pPr>
              <a:spcBef>
                <a:spcPts val="0"/>
              </a:spcBef>
              <a:spcAft>
                <a:spcPts val="1200"/>
              </a:spcAft>
              <a:defRPr/>
            </a:pPr>
            <a:r>
              <a:rPr lang="en-US" sz="1800" b="1" dirty="0">
                <a:solidFill>
                  <a:schemeClr val="accent2"/>
                </a:solidFill>
                <a:latin typeface="+mn-lt"/>
                <a:cs typeface="Arial" panose="020B0604020202020204" pitchFamily="34" charset="0"/>
              </a:rPr>
              <a:t>Volunteers must be addressed</a:t>
            </a:r>
            <a:r>
              <a:rPr lang="en-US" sz="1800" dirty="0">
                <a:solidFill>
                  <a:srgbClr val="000000"/>
                </a:solidFill>
                <a:latin typeface="+mn-lt"/>
                <a:cs typeface="Arial" panose="020B0604020202020204" pitchFamily="34" charset="0"/>
              </a:rPr>
              <a:t> in the EP Policy.</a:t>
            </a:r>
            <a:endParaRPr lang="en-US" sz="300" dirty="0">
              <a:solidFill>
                <a:srgbClr val="000000"/>
              </a:solidFill>
              <a:latin typeface="+mn-lt"/>
              <a:cs typeface="Arial" panose="020B0604020202020204" pitchFamily="34" charset="0"/>
            </a:endParaRPr>
          </a:p>
          <a:p>
            <a:pPr>
              <a:spcBef>
                <a:spcPts val="0"/>
              </a:spcBef>
              <a:spcAft>
                <a:spcPts val="1200"/>
              </a:spcAft>
              <a:defRPr/>
            </a:pPr>
            <a:r>
              <a:rPr lang="en-US" sz="1800" b="1" dirty="0">
                <a:solidFill>
                  <a:schemeClr val="accent2"/>
                </a:solidFill>
                <a:latin typeface="+mn-lt"/>
                <a:cs typeface="Arial" panose="020B0604020202020204" pitchFamily="34" charset="0"/>
              </a:rPr>
              <a:t>Address how refrigerated medications are handled </a:t>
            </a:r>
            <a:r>
              <a:rPr lang="en-US" sz="1800" dirty="0">
                <a:solidFill>
                  <a:srgbClr val="000000"/>
                </a:solidFill>
                <a:latin typeface="+mn-lt"/>
                <a:cs typeface="Arial" panose="020B0604020202020204" pitchFamily="34" charset="0"/>
              </a:rPr>
              <a:t>in a power outage.</a:t>
            </a:r>
          </a:p>
        </p:txBody>
      </p:sp>
      <p:pic>
        <p:nvPicPr>
          <p:cNvPr id="5" name="Picture 10" descr="Download Download Svg Download Png - Light Bulb Icon Png - Full Size PNG  Image - PNGkit">
            <a:extLst>
              <a:ext uri="{FF2B5EF4-FFF2-40B4-BE49-F238E27FC236}">
                <a16:creationId xmlns:a16="http://schemas.microsoft.com/office/drawing/2014/main" id="{4E267A42-4F2C-8668-3DE0-6786FF8C9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6273" y="1197003"/>
            <a:ext cx="1277978" cy="1486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857F74-24D6-BDB2-2ED7-F8B75C30C637}"/>
              </a:ext>
            </a:extLst>
          </p:cNvPr>
          <p:cNvSpPr txBox="1"/>
          <p:nvPr/>
        </p:nvSpPr>
        <p:spPr>
          <a:xfrm>
            <a:off x="9710225" y="3166395"/>
            <a:ext cx="1826345" cy="1569660"/>
          </a:xfrm>
          <a:prstGeom prst="rect">
            <a:avLst/>
          </a:prstGeom>
        </p:spPr>
        <p:txBody>
          <a:bodyPr vert="horz" wrap="square" lIns="91440" tIns="45720" rIns="91440" bIns="45720" rtlCol="0" anchor="ctr">
            <a:spAutoFit/>
          </a:bodyPr>
          <a:lstStyle/>
          <a:p>
            <a:pPr>
              <a:spcBef>
                <a:spcPts val="0"/>
              </a:spcBef>
              <a:spcAft>
                <a:spcPts val="1200"/>
              </a:spcAft>
              <a:defRPr/>
            </a:pPr>
            <a:r>
              <a:rPr lang="en-US" sz="1600" b="1" dirty="0">
                <a:latin typeface="+mn-lt"/>
                <a:cs typeface="Arial" panose="020B0604020202020204" pitchFamily="34" charset="0"/>
              </a:rPr>
              <a:t>Training: </a:t>
            </a:r>
            <a:r>
              <a:rPr lang="en-US" sz="1600" b="1" dirty="0">
                <a:solidFill>
                  <a:srgbClr val="000000"/>
                </a:solidFill>
                <a:latin typeface="+mn-lt"/>
                <a:cs typeface="Arial" panose="020B0604020202020204" pitchFamily="34" charset="0"/>
              </a:rPr>
              <a:t>Have a log to document the staff trained, with signatures, and dated every 2 years.</a:t>
            </a:r>
            <a:endParaRPr lang="en-US" sz="1600" b="1" dirty="0">
              <a:solidFill>
                <a:srgbClr val="333333"/>
              </a:solidFill>
              <a:latin typeface="+mn-lt"/>
              <a:cs typeface="Arial" panose="020B0604020202020204" pitchFamily="34" charset="0"/>
            </a:endParaRPr>
          </a:p>
        </p:txBody>
      </p:sp>
      <p:cxnSp>
        <p:nvCxnSpPr>
          <p:cNvPr id="7" name="Straight Connector 6">
            <a:extLst>
              <a:ext uri="{FF2B5EF4-FFF2-40B4-BE49-F238E27FC236}">
                <a16:creationId xmlns:a16="http://schemas.microsoft.com/office/drawing/2014/main" id="{9D9D2346-D942-DE7A-A9A0-0B1EAFCBD2EF}"/>
              </a:ext>
            </a:extLst>
          </p:cNvPr>
          <p:cNvCxnSpPr>
            <a:cxnSpLocks/>
          </p:cNvCxnSpPr>
          <p:nvPr/>
        </p:nvCxnSpPr>
        <p:spPr>
          <a:xfrm>
            <a:off x="9390213" y="1430139"/>
            <a:ext cx="0" cy="35661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2F19353-4A51-86DC-81FE-F3EC6BC22DD5}"/>
              </a:ext>
            </a:extLst>
          </p:cNvPr>
          <p:cNvSpPr txBox="1"/>
          <p:nvPr/>
        </p:nvSpPr>
        <p:spPr>
          <a:xfrm>
            <a:off x="9817804" y="2772834"/>
            <a:ext cx="1750147" cy="400110"/>
          </a:xfrm>
          <a:prstGeom prst="rect">
            <a:avLst/>
          </a:prstGeom>
        </p:spPr>
        <p:txBody>
          <a:bodyPr vert="horz" wrap="square" lIns="91440" tIns="45720" rIns="91440" bIns="45720" rtlCol="0" anchor="ctr">
            <a:spAutoFit/>
          </a:bodyPr>
          <a:lstStyle/>
          <a:p>
            <a:pPr algn="l"/>
            <a:r>
              <a:rPr lang="en-US" sz="2000" b="0" i="0" dirty="0">
                <a:latin typeface="Libre Franklin Light" pitchFamily="2" charset="77"/>
              </a:rPr>
              <a:t>Helpful Tip</a:t>
            </a:r>
          </a:p>
        </p:txBody>
      </p:sp>
    </p:spTree>
    <p:extLst>
      <p:ext uri="{BB962C8B-B14F-4D97-AF65-F5344CB8AC3E}">
        <p14:creationId xmlns:p14="http://schemas.microsoft.com/office/powerpoint/2010/main" val="3646451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a:xfrm>
            <a:off x="838200" y="420624"/>
            <a:ext cx="10515600" cy="590931"/>
          </a:xfrm>
        </p:spPr>
        <p:txBody>
          <a:bodyPr/>
          <a:lstStyle/>
          <a:p>
            <a:r>
              <a:rPr lang="en-US" dirty="0"/>
              <a:t>Survey: </a:t>
            </a:r>
            <a:r>
              <a:rPr lang="en-US" dirty="0">
                <a:latin typeface="Arial" panose="020B0604020202020204" pitchFamily="34" charset="0"/>
                <a:cs typeface="Arial" panose="020B0604020202020204" pitchFamily="34" charset="0"/>
              </a:rPr>
              <a:t>Emergency Preparedness Testing</a:t>
            </a:r>
          </a:p>
        </p:txBody>
      </p:sp>
      <p:sp>
        <p:nvSpPr>
          <p:cNvPr id="4" name="Text Placeholder 8">
            <a:extLst>
              <a:ext uri="{FF2B5EF4-FFF2-40B4-BE49-F238E27FC236}">
                <a16:creationId xmlns:a16="http://schemas.microsoft.com/office/drawing/2014/main" id="{524DBD7E-87EE-188C-5FBA-AF5D8283F8B0}"/>
              </a:ext>
            </a:extLst>
          </p:cNvPr>
          <p:cNvSpPr txBox="1">
            <a:spLocks/>
          </p:cNvSpPr>
          <p:nvPr/>
        </p:nvSpPr>
        <p:spPr>
          <a:xfrm>
            <a:off x="722086" y="1245616"/>
            <a:ext cx="5519057"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Must participate in a full-scale exercise that is community-based </a:t>
            </a:r>
            <a:r>
              <a:rPr lang="en-US" sz="1800" dirty="0">
                <a:solidFill>
                  <a:prstClr val="black"/>
                </a:solidFill>
                <a:latin typeface="+mn-lt"/>
                <a:cs typeface="Arial" panose="020B0604020202020204" pitchFamily="34" charset="0"/>
              </a:rPr>
              <a:t>or when not accessible, an individual, facility-based exercise. </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If one year is full-scale exercise, then other can be tabletop.</a:t>
            </a:r>
            <a:r>
              <a:rPr lang="en-US" sz="1800" dirty="0">
                <a:solidFill>
                  <a:prstClr val="black"/>
                </a:solidFill>
                <a:latin typeface="+mn-lt"/>
                <a:cs typeface="Arial" panose="020B0604020202020204" pitchFamily="34" charset="0"/>
              </a:rPr>
              <a:t> Every other year full-scale or at least a clinic-based exercise.</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Analyze the clinic’s response </a:t>
            </a:r>
            <a:r>
              <a:rPr lang="en-US" sz="1800" dirty="0">
                <a:solidFill>
                  <a:prstClr val="black"/>
                </a:solidFill>
                <a:latin typeface="+mn-lt"/>
                <a:cs typeface="Arial" panose="020B0604020202020204" pitchFamily="34" charset="0"/>
              </a:rPr>
              <a:t>to exercise or activation of plan.</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Exercise or tabletop </a:t>
            </a:r>
            <a:r>
              <a:rPr lang="en-US" sz="1800" dirty="0">
                <a:solidFill>
                  <a:prstClr val="black"/>
                </a:solidFill>
                <a:latin typeface="+mn-lt"/>
                <a:cs typeface="Arial" panose="020B0604020202020204" pitchFamily="34" charset="0"/>
              </a:rPr>
              <a:t>must be one of your hazard assessments.</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Should not test same thing year after year. </a:t>
            </a:r>
            <a:r>
              <a:rPr lang="en-US" sz="1800" dirty="0">
                <a:solidFill>
                  <a:prstClr val="black"/>
                </a:solidFill>
                <a:latin typeface="+mn-lt"/>
                <a:cs typeface="Arial" panose="020B0604020202020204" pitchFamily="34" charset="0"/>
              </a:rPr>
              <a:t>Intent is to identify gaps in the facility’s EP program, as it relates to responding to various emergencies, and ensure staff are knowledgeable on the facility’s program.</a:t>
            </a:r>
          </a:p>
        </p:txBody>
      </p:sp>
      <p:pic>
        <p:nvPicPr>
          <p:cNvPr id="6" name="Picture Placeholder 12">
            <a:extLst>
              <a:ext uri="{FF2B5EF4-FFF2-40B4-BE49-F238E27FC236}">
                <a16:creationId xmlns:a16="http://schemas.microsoft.com/office/drawing/2014/main" id="{B905A509-3076-5507-1899-6B3467598F41}"/>
              </a:ext>
            </a:extLst>
          </p:cNvPr>
          <p:cNvPicPr>
            <a:picLocks noChangeAspect="1"/>
          </p:cNvPicPr>
          <p:nvPr/>
        </p:nvPicPr>
        <p:blipFill>
          <a:blip r:embed="rId2">
            <a:extLst>
              <a:ext uri="{837473B0-CC2E-450A-ABE3-18F120FF3D39}">
                <a1611:picAttrSrcUrl xmlns:a1611="http://schemas.microsoft.com/office/drawing/2016/11/main" r:id="rId3"/>
              </a:ext>
            </a:extLst>
          </a:blip>
          <a:srcRect l="602" r="602"/>
          <a:stretch>
            <a:fillRect/>
          </a:stretch>
        </p:blipFill>
        <p:spPr>
          <a:xfrm>
            <a:off x="8958453" y="4401381"/>
            <a:ext cx="3194192" cy="2425978"/>
          </a:xfrm>
          <a:prstGeom prst="rect">
            <a:avLst/>
          </a:prstGeom>
          <a:ln w="38100">
            <a:solidFill>
              <a:srgbClr val="3262AA"/>
            </a:solidFill>
          </a:ln>
        </p:spPr>
      </p:pic>
      <p:pic>
        <p:nvPicPr>
          <p:cNvPr id="9" name="Picture Placeholder 25" descr="A picture containing text, outdoor&#10;&#10;Description automatically generated">
            <a:extLst>
              <a:ext uri="{FF2B5EF4-FFF2-40B4-BE49-F238E27FC236}">
                <a16:creationId xmlns:a16="http://schemas.microsoft.com/office/drawing/2014/main" id="{5D6AE325-423A-2F62-C631-94F59A3FAEDB}"/>
              </a:ext>
            </a:extLst>
          </p:cNvPr>
          <p:cNvPicPr>
            <a:picLocks noChangeAspect="1"/>
          </p:cNvPicPr>
          <p:nvPr/>
        </p:nvPicPr>
        <p:blipFill>
          <a:blip r:embed="rId4">
            <a:extLst>
              <a:ext uri="{837473B0-CC2E-450A-ABE3-18F120FF3D39}">
                <a1611:picAttrSrcUrl xmlns:a1611="http://schemas.microsoft.com/office/drawing/2016/11/main" r:id="rId5"/>
              </a:ext>
            </a:extLst>
          </a:blip>
          <a:srcRect l="757" r="757"/>
          <a:stretch>
            <a:fillRect/>
          </a:stretch>
        </p:blipFill>
        <p:spPr>
          <a:xfrm>
            <a:off x="6589486" y="2375595"/>
            <a:ext cx="3194192" cy="2425978"/>
          </a:xfrm>
          <a:prstGeom prst="rect">
            <a:avLst/>
          </a:prstGeom>
          <a:ln w="38100">
            <a:solidFill>
              <a:srgbClr val="3262AA"/>
            </a:solidFill>
          </a:ln>
        </p:spPr>
      </p:pic>
      <p:pic>
        <p:nvPicPr>
          <p:cNvPr id="12" name="Picture Placeholder 18" descr="A picture containing graphical user interface&#10;&#10;Description automatically generated">
            <a:extLst>
              <a:ext uri="{FF2B5EF4-FFF2-40B4-BE49-F238E27FC236}">
                <a16:creationId xmlns:a16="http://schemas.microsoft.com/office/drawing/2014/main" id="{F856BCE2-066F-B7D8-727D-4083B5208D26}"/>
              </a:ext>
            </a:extLst>
          </p:cNvPr>
          <p:cNvPicPr>
            <a:picLocks noChangeAspect="1"/>
          </p:cNvPicPr>
          <p:nvPr/>
        </p:nvPicPr>
        <p:blipFill>
          <a:blip r:embed="rId6">
            <a:extLst>
              <a:ext uri="{837473B0-CC2E-450A-ABE3-18F120FF3D39}">
                <a1611:picAttrSrcUrl xmlns:a1611="http://schemas.microsoft.com/office/drawing/2016/11/main" r:id="rId7"/>
              </a:ext>
            </a:extLst>
          </a:blip>
          <a:srcRect l="5151" r="5151"/>
          <a:stretch>
            <a:fillRect/>
          </a:stretch>
        </p:blipFill>
        <p:spPr>
          <a:xfrm>
            <a:off x="8997808" y="1084125"/>
            <a:ext cx="3194192" cy="2425978"/>
          </a:xfrm>
          <a:prstGeom prst="rect">
            <a:avLst/>
          </a:prstGeom>
          <a:ln w="38100">
            <a:solidFill>
              <a:srgbClr val="3262AA"/>
            </a:solidFill>
          </a:ln>
        </p:spPr>
      </p:pic>
    </p:spTree>
    <p:extLst>
      <p:ext uri="{BB962C8B-B14F-4D97-AF65-F5344CB8AC3E}">
        <p14:creationId xmlns:p14="http://schemas.microsoft.com/office/powerpoint/2010/main" val="1389693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9C57BC-AEC2-68BA-3606-63A8895128F4}"/>
              </a:ext>
            </a:extLst>
          </p:cNvPr>
          <p:cNvSpPr/>
          <p:nvPr/>
        </p:nvSpPr>
        <p:spPr>
          <a:xfrm>
            <a:off x="335666" y="6412375"/>
            <a:ext cx="1875099" cy="219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99BCA4A-72B1-4E66-DA29-245AD0DDBED0}"/>
              </a:ext>
            </a:extLst>
          </p:cNvPr>
          <p:cNvSpPr>
            <a:spLocks noGrp="1"/>
          </p:cNvSpPr>
          <p:nvPr>
            <p:ph type="title"/>
          </p:nvPr>
        </p:nvSpPr>
        <p:spPr/>
        <p:txBody>
          <a:bodyPr/>
          <a:lstStyle/>
          <a:p>
            <a:r>
              <a:rPr lang="en-US" dirty="0"/>
              <a:t>Survey: </a:t>
            </a:r>
            <a:r>
              <a:rPr lang="en-US" dirty="0">
                <a:latin typeface="Arial" panose="020B0604020202020204" pitchFamily="34" charset="0"/>
                <a:cs typeface="Arial" panose="020B0604020202020204" pitchFamily="34" charset="0"/>
              </a:rPr>
              <a:t>Emergency Preparedness Testing</a:t>
            </a:r>
          </a:p>
        </p:txBody>
      </p:sp>
      <p:pic>
        <p:nvPicPr>
          <p:cNvPr id="5" name="Picture 4" descr="A black and silver bag with handles&#10;&#10;Description automatically generated">
            <a:extLst>
              <a:ext uri="{FF2B5EF4-FFF2-40B4-BE49-F238E27FC236}">
                <a16:creationId xmlns:a16="http://schemas.microsoft.com/office/drawing/2014/main" id="{C9ADEC83-70EC-7641-B166-885CA3003C0C}"/>
              </a:ext>
            </a:extLst>
          </p:cNvPr>
          <p:cNvPicPr>
            <a:picLocks noChangeAspect="1"/>
          </p:cNvPicPr>
          <p:nvPr/>
        </p:nvPicPr>
        <p:blipFill>
          <a:blip r:embed="rId2"/>
          <a:stretch>
            <a:fillRect/>
          </a:stretch>
        </p:blipFill>
        <p:spPr>
          <a:xfrm>
            <a:off x="6554290" y="1283526"/>
            <a:ext cx="5325842" cy="5242080"/>
          </a:xfrm>
          <a:prstGeom prst="rect">
            <a:avLst/>
          </a:prstGeom>
          <a:ln w="38100">
            <a:solidFill>
              <a:schemeClr val="accent2"/>
            </a:solidFill>
          </a:ln>
        </p:spPr>
      </p:pic>
      <p:sp>
        <p:nvSpPr>
          <p:cNvPr id="6" name="TextBox 5">
            <a:extLst>
              <a:ext uri="{FF2B5EF4-FFF2-40B4-BE49-F238E27FC236}">
                <a16:creationId xmlns:a16="http://schemas.microsoft.com/office/drawing/2014/main" id="{18133FD0-C7D7-B797-7880-5258744AAF77}"/>
              </a:ext>
            </a:extLst>
          </p:cNvPr>
          <p:cNvSpPr txBox="1"/>
          <p:nvPr/>
        </p:nvSpPr>
        <p:spPr>
          <a:xfrm>
            <a:off x="971358" y="1360302"/>
            <a:ext cx="4666353" cy="1077218"/>
          </a:xfrm>
          <a:prstGeom prst="rect">
            <a:avLst/>
          </a:prstGeom>
          <a:noFill/>
        </p:spPr>
        <p:txBody>
          <a:bodyPr wrap="square" rtlCol="0">
            <a:spAutoFit/>
          </a:bodyPr>
          <a:lstStyle/>
          <a:p>
            <a:r>
              <a:rPr lang="en-US" sz="3200" b="1" dirty="0">
                <a:solidFill>
                  <a:schemeClr val="accent2"/>
                </a:solidFill>
                <a:latin typeface="Arial Black" panose="020B0604020202020204" pitchFamily="34" charset="0"/>
                <a:cs typeface="Arial Black" panose="020B0604020202020204" pitchFamily="34" charset="0"/>
              </a:rPr>
              <a:t>Keeps vaccines frozen for two days!</a:t>
            </a:r>
          </a:p>
        </p:txBody>
      </p:sp>
      <p:pic>
        <p:nvPicPr>
          <p:cNvPr id="7" name="Picture 6" descr="A plastic bag with a label&#10;&#10;Description automatically generated">
            <a:extLst>
              <a:ext uri="{FF2B5EF4-FFF2-40B4-BE49-F238E27FC236}">
                <a16:creationId xmlns:a16="http://schemas.microsoft.com/office/drawing/2014/main" id="{069CCC2C-B56C-402C-1BDB-FEB02BEEFC8D}"/>
              </a:ext>
            </a:extLst>
          </p:cNvPr>
          <p:cNvPicPr>
            <a:picLocks noChangeAspect="1"/>
          </p:cNvPicPr>
          <p:nvPr/>
        </p:nvPicPr>
        <p:blipFill>
          <a:blip r:embed="rId3"/>
          <a:stretch>
            <a:fillRect/>
          </a:stretch>
        </p:blipFill>
        <p:spPr>
          <a:xfrm>
            <a:off x="838200" y="2763117"/>
            <a:ext cx="5462519" cy="3649258"/>
          </a:xfrm>
          <a:prstGeom prst="rect">
            <a:avLst/>
          </a:prstGeom>
          <a:effectLst>
            <a:softEdge rad="139700"/>
          </a:effectLst>
        </p:spPr>
      </p:pic>
    </p:spTree>
    <p:extLst>
      <p:ext uri="{BB962C8B-B14F-4D97-AF65-F5344CB8AC3E}">
        <p14:creationId xmlns:p14="http://schemas.microsoft.com/office/powerpoint/2010/main" val="4009685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a:xfrm>
            <a:off x="838199" y="171325"/>
            <a:ext cx="10773229" cy="1089529"/>
          </a:xfrm>
        </p:spPr>
        <p:txBody>
          <a:bodyPr/>
          <a:lstStyle/>
          <a:p>
            <a:r>
              <a:rPr lang="en-US" dirty="0"/>
              <a:t>Analysis for Event, Table-Top, or Exercise</a:t>
            </a:r>
          </a:p>
        </p:txBody>
      </p:sp>
      <p:sp>
        <p:nvSpPr>
          <p:cNvPr id="4" name="Text Placeholder 8">
            <a:extLst>
              <a:ext uri="{FF2B5EF4-FFF2-40B4-BE49-F238E27FC236}">
                <a16:creationId xmlns:a16="http://schemas.microsoft.com/office/drawing/2014/main" id="{76BA63E5-F0FC-8715-33BF-50C585096C5F}"/>
              </a:ext>
            </a:extLst>
          </p:cNvPr>
          <p:cNvSpPr txBox="1">
            <a:spLocks/>
          </p:cNvSpPr>
          <p:nvPr/>
        </p:nvSpPr>
        <p:spPr>
          <a:xfrm>
            <a:off x="838199" y="1260854"/>
            <a:ext cx="10570030"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None/>
              <a:defRPr/>
            </a:pPr>
            <a:r>
              <a:rPr lang="en-US" sz="2400" b="1" dirty="0">
                <a:solidFill>
                  <a:schemeClr val="accent2"/>
                </a:solidFill>
                <a:latin typeface="+mn-lt"/>
                <a:cs typeface="Arial" panose="020B0604020202020204" pitchFamily="34" charset="0"/>
              </a:rPr>
              <a:t>Purpose of this report.</a:t>
            </a: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Analyze event results. </a:t>
            </a: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Identify strengths to be maintained and built upon. </a:t>
            </a: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Identify potential areas for further improvement. </a:t>
            </a: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Support development of corrective actions that will guide future emergency preparedness initiatives and advance overall emergency preparedness within your clinic.</a:t>
            </a:r>
          </a:p>
          <a:p>
            <a:pPr marL="609585" lvl="1" indent="0">
              <a:lnSpc>
                <a:spcPct val="100000"/>
              </a:lnSpc>
              <a:spcBef>
                <a:spcPts val="0"/>
              </a:spcBef>
              <a:spcAft>
                <a:spcPts val="1200"/>
              </a:spcAft>
              <a:buNone/>
              <a:defRPr/>
            </a:pPr>
            <a:r>
              <a:rPr lang="en-US" sz="1600" dirty="0">
                <a:solidFill>
                  <a:prstClr val="black"/>
                </a:solidFill>
                <a:latin typeface="+mn-lt"/>
                <a:cs typeface="Arial" panose="020B0604020202020204" pitchFamily="34" charset="0"/>
              </a:rPr>
              <a:t>- </a:t>
            </a:r>
            <a:r>
              <a:rPr lang="en-US" sz="1800" dirty="0">
                <a:solidFill>
                  <a:prstClr val="black"/>
                </a:solidFill>
                <a:latin typeface="+mn-lt"/>
                <a:cs typeface="Arial" panose="020B0604020202020204" pitchFamily="34" charset="0"/>
              </a:rPr>
              <a:t> </a:t>
            </a:r>
            <a:r>
              <a:rPr lang="en-US" sz="1600" dirty="0">
                <a:solidFill>
                  <a:prstClr val="black"/>
                </a:solidFill>
                <a:latin typeface="+mn-lt"/>
                <a:cs typeface="Arial" panose="020B0604020202020204" pitchFamily="34" charset="0"/>
              </a:rPr>
              <a:t>Report reviewed with staff</a:t>
            </a:r>
          </a:p>
          <a:p>
            <a:pPr marL="609585" lvl="1" indent="0">
              <a:lnSpc>
                <a:spcPct val="100000"/>
              </a:lnSpc>
              <a:spcBef>
                <a:spcPts val="0"/>
              </a:spcBef>
              <a:spcAft>
                <a:spcPts val="1200"/>
              </a:spcAft>
              <a:buNone/>
              <a:defRPr/>
            </a:pPr>
            <a:r>
              <a:rPr lang="en-US" sz="1600" dirty="0">
                <a:solidFill>
                  <a:prstClr val="black"/>
                </a:solidFill>
                <a:latin typeface="+mn-lt"/>
                <a:cs typeface="Arial" panose="020B0604020202020204" pitchFamily="34" charset="0"/>
              </a:rPr>
              <a:t>-  Assignments given</a:t>
            </a:r>
          </a:p>
          <a:p>
            <a:pPr marL="609585" lvl="1" indent="0">
              <a:lnSpc>
                <a:spcPct val="100000"/>
              </a:lnSpc>
              <a:spcBef>
                <a:spcPts val="0"/>
              </a:spcBef>
              <a:spcAft>
                <a:spcPts val="1200"/>
              </a:spcAft>
              <a:buNone/>
              <a:defRPr/>
            </a:pPr>
            <a:r>
              <a:rPr lang="en-US" sz="1600" dirty="0">
                <a:solidFill>
                  <a:prstClr val="black"/>
                </a:solidFill>
                <a:latin typeface="+mn-lt"/>
                <a:cs typeface="Arial" panose="020B0604020202020204" pitchFamily="34" charset="0"/>
              </a:rPr>
              <a:t>-  Attendance log at AAR meeting</a:t>
            </a:r>
          </a:p>
        </p:txBody>
      </p:sp>
    </p:spTree>
    <p:extLst>
      <p:ext uri="{BB962C8B-B14F-4D97-AF65-F5344CB8AC3E}">
        <p14:creationId xmlns:p14="http://schemas.microsoft.com/office/powerpoint/2010/main" val="1308180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F0AF-E93E-3B7D-E182-8CC1C524276D}"/>
              </a:ext>
            </a:extLst>
          </p:cNvPr>
          <p:cNvSpPr>
            <a:spLocks noGrp="1"/>
          </p:cNvSpPr>
          <p:nvPr>
            <p:ph type="title"/>
          </p:nvPr>
        </p:nvSpPr>
        <p:spPr/>
        <p:txBody>
          <a:bodyPr/>
          <a:lstStyle/>
          <a:p>
            <a:r>
              <a:rPr lang="en-US" dirty="0"/>
              <a:t>Common Deficiencies</a:t>
            </a:r>
          </a:p>
        </p:txBody>
      </p:sp>
      <p:sp>
        <p:nvSpPr>
          <p:cNvPr id="4" name="Text Placeholder 8">
            <a:extLst>
              <a:ext uri="{FF2B5EF4-FFF2-40B4-BE49-F238E27FC236}">
                <a16:creationId xmlns:a16="http://schemas.microsoft.com/office/drawing/2014/main" id="{326FAF82-F7D9-E02C-07C6-0D9FFCDF6F1B}"/>
              </a:ext>
            </a:extLst>
          </p:cNvPr>
          <p:cNvSpPr txBox="1">
            <a:spLocks/>
          </p:cNvSpPr>
          <p:nvPr/>
        </p:nvSpPr>
        <p:spPr>
          <a:xfrm>
            <a:off x="5572614" y="1282806"/>
            <a:ext cx="5550658"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Vials, single-dose dated.</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Expired supplies in the clinic, i.e., iodoform, gloves, blood glucose supplies, etc.</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Drugs not secured.</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NP/PA or outside person not signing off on policies.</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No analysis of an emergency event or exercise.</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Not having all contact information in EP binder.</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No documentation of chart review.</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Not abiding by the wet time of your disinfectant.</a:t>
            </a:r>
          </a:p>
          <a:p>
            <a:pPr marL="342900" indent="-342900" defTabSz="1219170">
              <a:lnSpc>
                <a:spcPct val="100000"/>
              </a:lnSpc>
              <a:spcBef>
                <a:spcPts val="0"/>
              </a:spcBef>
              <a:spcAft>
                <a:spcPts val="1400"/>
              </a:spcAft>
              <a:buFont typeface="+mj-lt"/>
              <a:buAutoNum type="arabicPeriod"/>
              <a:defRPr/>
            </a:pPr>
            <a:r>
              <a:rPr lang="en-US" sz="1600" dirty="0">
                <a:solidFill>
                  <a:prstClr val="black"/>
                </a:solidFill>
                <a:latin typeface="+mn-lt"/>
                <a:cs typeface="Arial" panose="020B0604020202020204" pitchFamily="34" charset="0"/>
              </a:rPr>
              <a:t>Signage not matching the name you told CMS when you were called. </a:t>
            </a:r>
          </a:p>
          <a:p>
            <a:pPr marL="342900" indent="-342900" defTabSz="1219170">
              <a:lnSpc>
                <a:spcPct val="100000"/>
              </a:lnSpc>
              <a:spcBef>
                <a:spcPts val="0"/>
              </a:spcBef>
              <a:spcAft>
                <a:spcPts val="1400"/>
              </a:spcAft>
              <a:buFont typeface="+mj-lt"/>
              <a:buAutoNum type="arabicPeriod"/>
              <a:defRPr/>
            </a:pPr>
            <a:r>
              <a:rPr lang="en-US" sz="1600" b="0" i="0" u="none" strike="noStrike" dirty="0">
                <a:solidFill>
                  <a:srgbClr val="212121"/>
                </a:solidFill>
                <a:effectLst/>
                <a:latin typeface="+mn-lt"/>
              </a:rPr>
              <a:t> Incomplete patient records, both labs and consent.</a:t>
            </a:r>
            <a:endParaRPr lang="en-US" sz="1600" dirty="0">
              <a:solidFill>
                <a:prstClr val="black"/>
              </a:solidFill>
              <a:latin typeface="+mn-lt"/>
              <a:cs typeface="Arial" panose="020B0604020202020204" pitchFamily="34" charset="0"/>
            </a:endParaRPr>
          </a:p>
          <a:p>
            <a:pPr marL="0" indent="0" defTabSz="1219170">
              <a:lnSpc>
                <a:spcPct val="100000"/>
              </a:lnSpc>
              <a:spcBef>
                <a:spcPts val="0"/>
              </a:spcBef>
              <a:spcAft>
                <a:spcPts val="1400"/>
              </a:spcAft>
              <a:buNone/>
              <a:defRPr/>
            </a:pPr>
            <a:endParaRPr lang="en-US" sz="1800" dirty="0">
              <a:solidFill>
                <a:prstClr val="black"/>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E9F5F5B5-CE5F-ABED-9446-BCD0CBD9B768}"/>
              </a:ext>
            </a:extLst>
          </p:cNvPr>
          <p:cNvSpPr txBox="1"/>
          <p:nvPr/>
        </p:nvSpPr>
        <p:spPr>
          <a:xfrm>
            <a:off x="1068728" y="2083444"/>
            <a:ext cx="3599727" cy="1200329"/>
          </a:xfrm>
          <a:prstGeom prst="rect">
            <a:avLst/>
          </a:prstGeom>
          <a:noFill/>
        </p:spPr>
        <p:txBody>
          <a:bodyPr wrap="square" rtlCol="0">
            <a:spAutoFit/>
          </a:bodyPr>
          <a:lstStyle/>
          <a:p>
            <a:r>
              <a:rPr lang="en-US" sz="7200" b="1" dirty="0">
                <a:solidFill>
                  <a:schemeClr val="accent2"/>
                </a:solidFill>
                <a:latin typeface="Arial Black" panose="020B0604020202020204" pitchFamily="34" charset="0"/>
                <a:cs typeface="Arial Black" panose="020B0604020202020204" pitchFamily="34" charset="0"/>
              </a:rPr>
              <a:t>Top 10</a:t>
            </a:r>
          </a:p>
        </p:txBody>
      </p:sp>
      <p:sp>
        <p:nvSpPr>
          <p:cNvPr id="6" name="TextBox 5">
            <a:extLst>
              <a:ext uri="{FF2B5EF4-FFF2-40B4-BE49-F238E27FC236}">
                <a16:creationId xmlns:a16="http://schemas.microsoft.com/office/drawing/2014/main" id="{D6158904-7A70-0147-0F04-5AC75F0C5BD9}"/>
              </a:ext>
            </a:extLst>
          </p:cNvPr>
          <p:cNvSpPr txBox="1"/>
          <p:nvPr/>
        </p:nvSpPr>
        <p:spPr>
          <a:xfrm>
            <a:off x="1284788" y="3136740"/>
            <a:ext cx="3159888" cy="707886"/>
          </a:xfrm>
          <a:prstGeom prst="rect">
            <a:avLst/>
          </a:prstGeom>
          <a:noFill/>
        </p:spPr>
        <p:txBody>
          <a:bodyPr wrap="square" rtlCol="0">
            <a:spAutoFit/>
          </a:bodyPr>
          <a:lstStyle/>
          <a:p>
            <a:r>
              <a:rPr lang="en-US" sz="4000" b="1" dirty="0">
                <a:solidFill>
                  <a:schemeClr val="accent2"/>
                </a:solidFill>
              </a:rPr>
              <a:t>Deficiencies</a:t>
            </a:r>
          </a:p>
        </p:txBody>
      </p:sp>
    </p:spTree>
    <p:extLst>
      <p:ext uri="{BB962C8B-B14F-4D97-AF65-F5344CB8AC3E}">
        <p14:creationId xmlns:p14="http://schemas.microsoft.com/office/powerpoint/2010/main" val="607777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Staff Interviews</a:t>
            </a:r>
          </a:p>
        </p:txBody>
      </p:sp>
      <p:sp>
        <p:nvSpPr>
          <p:cNvPr id="4" name="Text Placeholder 8">
            <a:extLst>
              <a:ext uri="{FF2B5EF4-FFF2-40B4-BE49-F238E27FC236}">
                <a16:creationId xmlns:a16="http://schemas.microsoft.com/office/drawing/2014/main" id="{6958BA79-D720-5F71-2ADD-1051AA6D411A}"/>
              </a:ext>
            </a:extLst>
          </p:cNvPr>
          <p:cNvSpPr txBox="1">
            <a:spLocks/>
          </p:cNvSpPr>
          <p:nvPr/>
        </p:nvSpPr>
        <p:spPr>
          <a:xfrm>
            <a:off x="838200" y="1192565"/>
            <a:ext cx="7808089"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50000"/>
              </a:lnSpc>
              <a:spcBef>
                <a:spcPts val="0"/>
              </a:spcBef>
              <a:spcAft>
                <a:spcPts val="1200"/>
              </a:spcAft>
              <a:defRPr/>
            </a:pPr>
            <a:r>
              <a:rPr lang="en-US" sz="1800" dirty="0">
                <a:solidFill>
                  <a:prstClr val="black"/>
                </a:solidFill>
                <a:latin typeface="+mn-lt"/>
                <a:cs typeface="Arial" panose="020B0604020202020204" pitchFamily="34" charset="0"/>
              </a:rPr>
              <a:t>Can staff articulate procedures they are responsible for?</a:t>
            </a:r>
            <a:endParaRPr lang="en-US" sz="300" dirty="0">
              <a:solidFill>
                <a:prstClr val="black"/>
              </a:solidFill>
              <a:latin typeface="+mn-lt"/>
              <a:cs typeface="Arial" panose="020B0604020202020204" pitchFamily="34" charset="0"/>
            </a:endParaRPr>
          </a:p>
          <a:p>
            <a:pPr defTabSz="1219170">
              <a:lnSpc>
                <a:spcPct val="150000"/>
              </a:lnSpc>
              <a:spcBef>
                <a:spcPts val="0"/>
              </a:spcBef>
              <a:spcAft>
                <a:spcPts val="1200"/>
              </a:spcAft>
              <a:defRPr/>
            </a:pPr>
            <a:r>
              <a:rPr lang="en-US" sz="1800" b="1" dirty="0">
                <a:solidFill>
                  <a:prstClr val="black"/>
                </a:solidFill>
                <a:latin typeface="+mn-lt"/>
                <a:cs typeface="Arial" panose="020B0604020202020204" pitchFamily="34" charset="0"/>
              </a:rPr>
              <a:t>If asked:  </a:t>
            </a:r>
            <a:r>
              <a:rPr lang="en-US" sz="2000" i="1" dirty="0">
                <a:solidFill>
                  <a:prstClr val="black"/>
                </a:solidFill>
                <a:latin typeface="+mn-lt"/>
                <a:cs typeface="Arial" panose="020B0604020202020204" pitchFamily="34" charset="0"/>
              </a:rPr>
              <a:t>“What do you have to do to get fired here?</a:t>
            </a:r>
            <a:r>
              <a:rPr lang="en-US" sz="1800" i="1" dirty="0">
                <a:solidFill>
                  <a:prstClr val="black"/>
                </a:solidFill>
                <a:latin typeface="+mn-lt"/>
                <a:cs typeface="Arial" panose="020B0604020202020204" pitchFamily="34" charset="0"/>
              </a:rPr>
              <a:t>” </a:t>
            </a:r>
            <a:r>
              <a:rPr lang="en-US" sz="1800" dirty="0">
                <a:solidFill>
                  <a:prstClr val="black"/>
                </a:solidFill>
                <a:latin typeface="+mn-lt"/>
                <a:cs typeface="Arial" panose="020B0604020202020204" pitchFamily="34" charset="0"/>
              </a:rPr>
              <a:t>  Do they know the answer?</a:t>
            </a:r>
          </a:p>
          <a:p>
            <a:pPr defTabSz="1219170">
              <a:lnSpc>
                <a:spcPct val="150000"/>
              </a:lnSpc>
              <a:spcBef>
                <a:spcPts val="0"/>
              </a:spcBef>
              <a:spcAft>
                <a:spcPts val="1200"/>
              </a:spcAft>
              <a:defRPr/>
            </a:pPr>
            <a:endParaRPr lang="en-US" sz="3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1800" b="1" dirty="0">
                <a:solidFill>
                  <a:prstClr val="black"/>
                </a:solidFill>
                <a:latin typeface="+mn-lt"/>
                <a:cs typeface="Arial" panose="020B0604020202020204" pitchFamily="34" charset="0"/>
              </a:rPr>
              <a:t>If asked</a:t>
            </a:r>
            <a:r>
              <a:rPr lang="en-US" sz="1800" b="1" i="1" dirty="0">
                <a:solidFill>
                  <a:prstClr val="black"/>
                </a:solidFill>
                <a:latin typeface="+mn-lt"/>
                <a:cs typeface="Arial" panose="020B0604020202020204" pitchFamily="34" charset="0"/>
              </a:rPr>
              <a:t>:   </a:t>
            </a:r>
            <a:r>
              <a:rPr lang="en-US" sz="2000" i="1" dirty="0">
                <a:solidFill>
                  <a:prstClr val="black"/>
                </a:solidFill>
                <a:latin typeface="+mn-lt"/>
                <a:cs typeface="Arial" panose="020B0604020202020204" pitchFamily="34" charset="0"/>
              </a:rPr>
              <a:t>“What do you do if you have to evacuate the clinic?” </a:t>
            </a:r>
            <a:r>
              <a:rPr lang="en-US" sz="2000" dirty="0">
                <a:solidFill>
                  <a:prstClr val="black"/>
                </a:solidFill>
                <a:latin typeface="+mn-lt"/>
                <a:cs typeface="Arial" panose="020B0604020202020204" pitchFamily="34" charset="0"/>
              </a:rPr>
              <a:t>  </a:t>
            </a:r>
            <a:r>
              <a:rPr lang="en-US" sz="1800" dirty="0">
                <a:solidFill>
                  <a:prstClr val="black"/>
                </a:solidFill>
                <a:latin typeface="+mn-lt"/>
                <a:cs typeface="Arial" panose="020B0604020202020204" pitchFamily="34" charset="0"/>
              </a:rPr>
              <a:t>Do they know the protocol or have easy access to the emergency preparedness information for evacuation procedures?</a:t>
            </a:r>
          </a:p>
          <a:p>
            <a:pPr defTabSz="1219170">
              <a:lnSpc>
                <a:spcPct val="100000"/>
              </a:lnSpc>
              <a:spcBef>
                <a:spcPts val="0"/>
              </a:spcBef>
              <a:spcAft>
                <a:spcPts val="1200"/>
              </a:spcAft>
              <a:defRPr/>
            </a:pPr>
            <a:endParaRPr lang="en-US" sz="8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Staff should be prepared to answer questions related to their job responsibilities, clinic policies, and emergency protocols.</a:t>
            </a:r>
          </a:p>
        </p:txBody>
      </p:sp>
      <p:sp>
        <p:nvSpPr>
          <p:cNvPr id="5" name="Text Placeholder 8">
            <a:extLst>
              <a:ext uri="{FF2B5EF4-FFF2-40B4-BE49-F238E27FC236}">
                <a16:creationId xmlns:a16="http://schemas.microsoft.com/office/drawing/2014/main" id="{F2052BBA-FAB1-433D-4803-B76052EEB207}"/>
              </a:ext>
            </a:extLst>
          </p:cNvPr>
          <p:cNvSpPr txBox="1">
            <a:spLocks/>
          </p:cNvSpPr>
          <p:nvPr/>
        </p:nvSpPr>
        <p:spPr>
          <a:xfrm>
            <a:off x="9893619" y="3663554"/>
            <a:ext cx="1708060" cy="77792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spcBef>
                <a:spcPts val="0"/>
              </a:spcBef>
              <a:spcAft>
                <a:spcPts val="600"/>
              </a:spcAft>
              <a:buClr>
                <a:srgbClr val="DF5C40"/>
              </a:buClr>
              <a:defRPr/>
            </a:pPr>
            <a:r>
              <a:rPr lang="en-US" sz="1600" b="1" dirty="0">
                <a:latin typeface="Arial" panose="020B0604020202020204" pitchFamily="34" charset="0"/>
                <a:cs typeface="Arial" panose="020B0604020202020204" pitchFamily="34" charset="0"/>
              </a:rPr>
              <a:t>Train your staff on corporate compliance and standards of conduct.</a:t>
            </a:r>
          </a:p>
        </p:txBody>
      </p:sp>
      <p:pic>
        <p:nvPicPr>
          <p:cNvPr id="6" name="Picture 4" descr="reminder finger string">
            <a:extLst>
              <a:ext uri="{FF2B5EF4-FFF2-40B4-BE49-F238E27FC236}">
                <a16:creationId xmlns:a16="http://schemas.microsoft.com/office/drawing/2014/main" id="{9223454C-A49A-2403-5788-7BA70A91D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5979" y="1358265"/>
            <a:ext cx="1788695" cy="1788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A5BBAB-B0E1-9C25-45A6-1CC213B7EC7F}"/>
              </a:ext>
            </a:extLst>
          </p:cNvPr>
          <p:cNvSpPr txBox="1"/>
          <p:nvPr/>
        </p:nvSpPr>
        <p:spPr>
          <a:xfrm>
            <a:off x="9907544" y="3173008"/>
            <a:ext cx="2119086" cy="400110"/>
          </a:xfrm>
          <a:prstGeom prst="rect">
            <a:avLst/>
          </a:prstGeom>
          <a:noFill/>
        </p:spPr>
        <p:txBody>
          <a:bodyPr wrap="square" rtlCol="0">
            <a:spAutoFit/>
          </a:bodyPr>
          <a:lstStyle/>
          <a:p>
            <a:r>
              <a:rPr lang="en-US" sz="2000" dirty="0">
                <a:solidFill>
                  <a:schemeClr val="tx1">
                    <a:lumMod val="65000"/>
                    <a:lumOff val="35000"/>
                  </a:schemeClr>
                </a:solidFill>
              </a:rPr>
              <a:t>Reminder</a:t>
            </a:r>
          </a:p>
        </p:txBody>
      </p:sp>
      <p:cxnSp>
        <p:nvCxnSpPr>
          <p:cNvPr id="8" name="Straight Connector 7">
            <a:extLst>
              <a:ext uri="{FF2B5EF4-FFF2-40B4-BE49-F238E27FC236}">
                <a16:creationId xmlns:a16="http://schemas.microsoft.com/office/drawing/2014/main" id="{E20F9996-4F1B-11C0-3A66-4E09757DB3AB}"/>
              </a:ext>
            </a:extLst>
          </p:cNvPr>
          <p:cNvCxnSpPr>
            <a:cxnSpLocks/>
          </p:cNvCxnSpPr>
          <p:nvPr/>
        </p:nvCxnSpPr>
        <p:spPr>
          <a:xfrm>
            <a:off x="9459663" y="1430139"/>
            <a:ext cx="0" cy="356616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50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Deficiencies</a:t>
            </a:r>
          </a:p>
        </p:txBody>
      </p:sp>
      <p:sp>
        <p:nvSpPr>
          <p:cNvPr id="4" name="Text Placeholder 8">
            <a:extLst>
              <a:ext uri="{FF2B5EF4-FFF2-40B4-BE49-F238E27FC236}">
                <a16:creationId xmlns:a16="http://schemas.microsoft.com/office/drawing/2014/main" id="{E74B9FF4-4F54-91EB-E8FF-BB8D228B0157}"/>
              </a:ext>
            </a:extLst>
          </p:cNvPr>
          <p:cNvSpPr txBox="1">
            <a:spLocks/>
          </p:cNvSpPr>
          <p:nvPr/>
        </p:nvSpPr>
        <p:spPr>
          <a:xfrm>
            <a:off x="838200" y="1294717"/>
            <a:ext cx="10163629"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
                <a:srgbClr val="DF5C40"/>
              </a:buClr>
              <a:buNone/>
              <a:defRPr/>
            </a:pPr>
            <a:r>
              <a:rPr lang="en-US" sz="2400" b="1" dirty="0">
                <a:solidFill>
                  <a:srgbClr val="3262AA"/>
                </a:solidFill>
                <a:latin typeface="+mn-lt"/>
                <a:cs typeface="Arial" panose="020B0604020202020204" pitchFamily="34" charset="0"/>
              </a:rPr>
              <a:t>Regulation at 42 CFR 488.26(b) says:</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The decision as to whether there is compliance depends on manner and degree.</a:t>
            </a:r>
          </a:p>
          <a:p>
            <a:pPr defTabSz="1219170">
              <a:lnSpc>
                <a:spcPct val="100000"/>
              </a:lnSpc>
              <a:spcBef>
                <a:spcPts val="0"/>
              </a:spcBef>
              <a:spcAft>
                <a:spcPts val="1200"/>
              </a:spcAft>
              <a:defRPr/>
            </a:pPr>
            <a:endParaRPr lang="en-US" sz="800" dirty="0">
              <a:solidFill>
                <a:prstClr val="black"/>
              </a:solidFill>
              <a:latin typeface="+mn-lt"/>
              <a:cs typeface="Arial" panose="020B0604020202020204" pitchFamily="34" charset="0"/>
            </a:endParaRPr>
          </a:p>
          <a:p>
            <a:pPr marL="0" indent="0" defTabSz="1219170">
              <a:lnSpc>
                <a:spcPct val="100000"/>
              </a:lnSpc>
              <a:spcBef>
                <a:spcPts val="0"/>
              </a:spcBef>
              <a:spcAft>
                <a:spcPts val="1200"/>
              </a:spcAft>
              <a:buClr>
                <a:srgbClr val="DF5C40"/>
              </a:buClr>
              <a:buNone/>
              <a:defRPr/>
            </a:pPr>
            <a:r>
              <a:rPr lang="en-US" sz="2400" b="1" dirty="0">
                <a:solidFill>
                  <a:srgbClr val="3262AA"/>
                </a:solidFill>
                <a:latin typeface="+mn-lt"/>
                <a:cs typeface="Arial" panose="020B0604020202020204" pitchFamily="34" charset="0"/>
              </a:rPr>
              <a:t>Standard or Condition level:</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How serious is the deficiency in terms of its potential or actual harm to patients.</a:t>
            </a:r>
            <a:endParaRPr lang="en-US" sz="1800" b="1" dirty="0">
              <a:solidFill>
                <a:srgbClr val="C00000"/>
              </a:solidFill>
              <a:latin typeface="+mn-lt"/>
              <a:cs typeface="Arial" panose="020B0604020202020204" pitchFamily="34" charset="0"/>
            </a:endParaRP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The extent of noncompliance e.g., How many or how widespread?</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One incidence of noncompliance that poses a serious threat to patient health and safety is CONDITION.</a:t>
            </a:r>
          </a:p>
          <a:p>
            <a:pPr defTabSz="1219170">
              <a:lnSpc>
                <a:spcPct val="100000"/>
              </a:lnSpc>
              <a:spcBef>
                <a:spcPts val="0"/>
              </a:spcBef>
              <a:spcAft>
                <a:spcPts val="1200"/>
              </a:spcAft>
              <a:defRPr/>
            </a:pPr>
            <a:r>
              <a:rPr lang="en-US" sz="1800" dirty="0">
                <a:solidFill>
                  <a:prstClr val="black"/>
                </a:solidFill>
                <a:latin typeface="+mn-lt"/>
                <a:cs typeface="Arial" panose="020B0604020202020204" pitchFamily="34" charset="0"/>
              </a:rPr>
              <a:t>Or many instances of a standard level deficiency could lead to a CONDITION level citation e.g., 15 of 20 charts have no consent. </a:t>
            </a:r>
          </a:p>
        </p:txBody>
      </p:sp>
    </p:spTree>
    <p:extLst>
      <p:ext uri="{BB962C8B-B14F-4D97-AF65-F5344CB8AC3E}">
        <p14:creationId xmlns:p14="http://schemas.microsoft.com/office/powerpoint/2010/main" val="1308018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Plan of Correction </a:t>
            </a:r>
            <a:r>
              <a:rPr lang="en-US" dirty="0">
                <a:latin typeface="Arial" panose="020B0604020202020204" pitchFamily="34" charset="0"/>
                <a:cs typeface="Arial" panose="020B0604020202020204" pitchFamily="34" charset="0"/>
              </a:rPr>
              <a:t>(PoC) </a:t>
            </a:r>
          </a:p>
        </p:txBody>
      </p:sp>
      <p:sp>
        <p:nvSpPr>
          <p:cNvPr id="4" name="Text Placeholder 8">
            <a:extLst>
              <a:ext uri="{FF2B5EF4-FFF2-40B4-BE49-F238E27FC236}">
                <a16:creationId xmlns:a16="http://schemas.microsoft.com/office/drawing/2014/main" id="{9A185592-6907-D795-7D9E-93AB78E2F1AF}"/>
              </a:ext>
            </a:extLst>
          </p:cNvPr>
          <p:cNvSpPr txBox="1">
            <a:spLocks/>
          </p:cNvSpPr>
          <p:nvPr/>
        </p:nvSpPr>
        <p:spPr>
          <a:xfrm>
            <a:off x="838200" y="1407669"/>
            <a:ext cx="5618855"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0"/>
              </a:spcBef>
              <a:spcAft>
                <a:spcPts val="1200"/>
              </a:spcAft>
              <a:buClr>
                <a:srgbClr val="DF5C40"/>
              </a:buClr>
              <a:buNone/>
              <a:defRPr/>
            </a:pPr>
            <a:r>
              <a:rPr lang="en-US" sz="2400" b="1" dirty="0">
                <a:solidFill>
                  <a:srgbClr val="3262AA"/>
                </a:solidFill>
                <a:latin typeface="+mn-lt"/>
                <a:cs typeface="Arial" panose="020B0604020202020204" pitchFamily="34" charset="0"/>
              </a:rPr>
              <a:t>Must contain the following:</a:t>
            </a:r>
          </a:p>
          <a:p>
            <a:pPr defTabSz="1219170">
              <a:lnSpc>
                <a:spcPct val="100000"/>
              </a:lnSpc>
              <a:spcBef>
                <a:spcPts val="0"/>
              </a:spcBef>
              <a:spcAft>
                <a:spcPts val="1200"/>
              </a:spcAft>
              <a:buClr>
                <a:srgbClr val="DF5C40"/>
              </a:buClr>
              <a:defRPr/>
            </a:pPr>
            <a:endParaRPr lang="en-US" sz="800" b="1" dirty="0">
              <a:solidFill>
                <a:srgbClr val="3262AA"/>
              </a:solidFill>
              <a:latin typeface="+mn-lt"/>
              <a:cs typeface="Arial" panose="020B0604020202020204" pitchFamily="34" charset="0"/>
            </a:endParaRPr>
          </a:p>
          <a:p>
            <a:pPr>
              <a:spcBef>
                <a:spcPts val="0"/>
              </a:spcBef>
              <a:spcAft>
                <a:spcPts val="1200"/>
              </a:spcAft>
              <a:defRPr/>
            </a:pPr>
            <a:r>
              <a:rPr lang="en-US" sz="1800" b="1" dirty="0">
                <a:solidFill>
                  <a:schemeClr val="accent2"/>
                </a:solidFill>
                <a:latin typeface="+mn-lt"/>
                <a:cs typeface="Arial" panose="020B0604020202020204" pitchFamily="34" charset="0"/>
              </a:rPr>
              <a:t>The process or lack of process </a:t>
            </a:r>
            <a:r>
              <a:rPr lang="en-US" sz="1800" dirty="0">
                <a:solidFill>
                  <a:prstClr val="black"/>
                </a:solidFill>
                <a:latin typeface="+mn-lt"/>
                <a:cs typeface="Arial" panose="020B0604020202020204" pitchFamily="34" charset="0"/>
              </a:rPr>
              <a:t>that led to the deficiency.</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Action that will be taken </a:t>
            </a:r>
            <a:r>
              <a:rPr lang="en-US" sz="1800" dirty="0">
                <a:solidFill>
                  <a:prstClr val="black"/>
                </a:solidFill>
                <a:latin typeface="+mn-lt"/>
                <a:cs typeface="Arial" panose="020B0604020202020204" pitchFamily="34" charset="0"/>
              </a:rPr>
              <a:t>to correct each deficiency.</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Description of how the actions will correct </a:t>
            </a:r>
            <a:r>
              <a:rPr lang="en-US" sz="1800" dirty="0">
                <a:solidFill>
                  <a:prstClr val="black"/>
                </a:solidFill>
                <a:latin typeface="+mn-lt"/>
                <a:cs typeface="Arial" panose="020B0604020202020204" pitchFamily="34" charset="0"/>
              </a:rPr>
              <a:t>and or improve the issue.</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Monitoring procedures</a:t>
            </a:r>
            <a:r>
              <a:rPr lang="en-US" sz="1800" dirty="0">
                <a:solidFill>
                  <a:prstClr val="black"/>
                </a:solidFill>
                <a:latin typeface="+mn-lt"/>
                <a:cs typeface="Arial" panose="020B0604020202020204" pitchFamily="34" charset="0"/>
              </a:rPr>
              <a:t> to ensure the plan is effective to keep the RHC in compliance.</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Title of person responsible </a:t>
            </a:r>
            <a:r>
              <a:rPr lang="en-US" sz="1800" dirty="0">
                <a:solidFill>
                  <a:prstClr val="black"/>
                </a:solidFill>
                <a:latin typeface="+mn-lt"/>
                <a:cs typeface="Arial" panose="020B0604020202020204" pitchFamily="34" charset="0"/>
              </a:rPr>
              <a:t>(no names) for implementing the PoC.</a:t>
            </a:r>
          </a:p>
          <a:p>
            <a:pPr defTabSz="1219170">
              <a:lnSpc>
                <a:spcPct val="100000"/>
              </a:lnSpc>
              <a:spcBef>
                <a:spcPts val="0"/>
              </a:spcBef>
              <a:spcAft>
                <a:spcPts val="1200"/>
              </a:spcAft>
              <a:defRPr/>
            </a:pPr>
            <a:r>
              <a:rPr lang="en-US" sz="1800" b="1" dirty="0">
                <a:solidFill>
                  <a:schemeClr val="accent2"/>
                </a:solidFill>
                <a:latin typeface="+mn-lt"/>
                <a:cs typeface="Arial" panose="020B0604020202020204" pitchFamily="34" charset="0"/>
              </a:rPr>
              <a:t>Signature</a:t>
            </a:r>
            <a:r>
              <a:rPr lang="en-US" sz="1800" dirty="0">
                <a:solidFill>
                  <a:prstClr val="black"/>
                </a:solidFill>
                <a:latin typeface="+mn-lt"/>
                <a:cs typeface="Arial" panose="020B0604020202020204" pitchFamily="34" charset="0"/>
              </a:rPr>
              <a:t> of an administrator.</a:t>
            </a:r>
          </a:p>
        </p:txBody>
      </p:sp>
      <p:pic>
        <p:nvPicPr>
          <p:cNvPr id="16388" name="Picture 4" descr="Plan of correction for inspection violations | ALF Regulation Virginia">
            <a:extLst>
              <a:ext uri="{FF2B5EF4-FFF2-40B4-BE49-F238E27FC236}">
                <a16:creationId xmlns:a16="http://schemas.microsoft.com/office/drawing/2014/main" id="{0B30CB69-7DFE-D076-48DA-FED77EFD26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8" t="371" r="-5388" b="7630"/>
          <a:stretch/>
        </p:blipFill>
        <p:spPr bwMode="auto">
          <a:xfrm>
            <a:off x="6928861" y="1190172"/>
            <a:ext cx="5618856" cy="4361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CE0822-F1CF-D63A-5BCB-DD51BE487B39}"/>
              </a:ext>
            </a:extLst>
          </p:cNvPr>
          <p:cNvSpPr/>
          <p:nvPr/>
        </p:nvSpPr>
        <p:spPr>
          <a:xfrm>
            <a:off x="6908801" y="1098640"/>
            <a:ext cx="5399313" cy="1248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43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a:xfrm>
            <a:off x="838200" y="1821543"/>
            <a:ext cx="3701142" cy="2721429"/>
          </a:xfrm>
        </p:spPr>
        <p:txBody>
          <a:bodyPr>
            <a:normAutofit/>
          </a:bodyPr>
          <a:lstStyle/>
          <a:p>
            <a:pPr marL="0" indent="0">
              <a:lnSpc>
                <a:spcPts val="5600"/>
              </a:lnSpc>
              <a:spcBef>
                <a:spcPts val="0"/>
              </a:spcBef>
              <a:buNone/>
            </a:pPr>
            <a:r>
              <a:rPr lang="en-US" sz="6000" b="1" dirty="0">
                <a:solidFill>
                  <a:srgbClr val="C00000"/>
                </a:solidFill>
                <a:latin typeface="Arial Black" panose="020B0604020202020204" pitchFamily="34" charset="0"/>
                <a:cs typeface="Arial Black" panose="020B0604020202020204" pitchFamily="34" charset="0"/>
              </a:rPr>
              <a:t>Let’s </a:t>
            </a:r>
          </a:p>
          <a:p>
            <a:pPr marL="0" indent="0">
              <a:lnSpc>
                <a:spcPts val="5600"/>
              </a:lnSpc>
              <a:spcBef>
                <a:spcPts val="0"/>
              </a:spcBef>
              <a:buNone/>
            </a:pPr>
            <a:r>
              <a:rPr lang="en-US" sz="6000" b="1" dirty="0">
                <a:solidFill>
                  <a:srgbClr val="C00000"/>
                </a:solidFill>
                <a:latin typeface="Arial Black" panose="020B0604020202020204" pitchFamily="34" charset="0"/>
                <a:cs typeface="Arial Black" panose="020B0604020202020204" pitchFamily="34" charset="0"/>
              </a:rPr>
              <a:t>Get </a:t>
            </a:r>
          </a:p>
          <a:p>
            <a:pPr marL="0" indent="0">
              <a:lnSpc>
                <a:spcPts val="5600"/>
              </a:lnSpc>
              <a:spcBef>
                <a:spcPts val="0"/>
              </a:spcBef>
              <a:buNone/>
            </a:pPr>
            <a:r>
              <a:rPr lang="en-US" sz="6000" b="1" dirty="0">
                <a:solidFill>
                  <a:srgbClr val="C00000"/>
                </a:solidFill>
                <a:latin typeface="Arial Black" panose="020B0604020202020204" pitchFamily="34" charset="0"/>
                <a:cs typeface="Arial Black" panose="020B0604020202020204" pitchFamily="34" charset="0"/>
              </a:rPr>
              <a:t>Started!</a:t>
            </a:r>
          </a:p>
        </p:txBody>
      </p:sp>
      <p:pic>
        <p:nvPicPr>
          <p:cNvPr id="2050" name="Picture 2" descr="Get Organized&quot; Images – Browse 88 Stock Photos, Vectors, and Video | Adobe  Stock">
            <a:extLst>
              <a:ext uri="{FF2B5EF4-FFF2-40B4-BE49-F238E27FC236}">
                <a16:creationId xmlns:a16="http://schemas.microsoft.com/office/drawing/2014/main" id="{FE2DD525-AB5A-F013-B4AE-97463421D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342" y="740229"/>
            <a:ext cx="7639560" cy="5093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2794D9-DD78-0C5B-E9D3-93227716E672}"/>
              </a:ext>
            </a:extLst>
          </p:cNvPr>
          <p:cNvSpPr/>
          <p:nvPr/>
        </p:nvSpPr>
        <p:spPr>
          <a:xfrm>
            <a:off x="838200" y="740229"/>
            <a:ext cx="3805989" cy="547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131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8F57-CEAB-F4DA-2431-59502EFDB760}"/>
              </a:ext>
            </a:extLst>
          </p:cNvPr>
          <p:cNvSpPr>
            <a:spLocks noGrp="1"/>
          </p:cNvSpPr>
          <p:nvPr>
            <p:ph type="title"/>
          </p:nvPr>
        </p:nvSpPr>
        <p:spPr/>
        <p:txBody>
          <a:bodyPr/>
          <a:lstStyle/>
          <a:p>
            <a:r>
              <a:rPr lang="en-US" dirty="0"/>
              <a:t>What to Expect on Survey Day</a:t>
            </a:r>
          </a:p>
        </p:txBody>
      </p:sp>
      <p:sp>
        <p:nvSpPr>
          <p:cNvPr id="4" name="Text Placeholder 8">
            <a:extLst>
              <a:ext uri="{FF2B5EF4-FFF2-40B4-BE49-F238E27FC236}">
                <a16:creationId xmlns:a16="http://schemas.microsoft.com/office/drawing/2014/main" id="{3689A77B-36EC-1739-1A97-9FD20176E05D}"/>
              </a:ext>
            </a:extLst>
          </p:cNvPr>
          <p:cNvSpPr txBox="1">
            <a:spLocks/>
          </p:cNvSpPr>
          <p:nvPr/>
        </p:nvSpPr>
        <p:spPr>
          <a:xfrm>
            <a:off x="838200" y="1381251"/>
            <a:ext cx="10047514" cy="468593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RHC surveys are unannounced.  </a:t>
            </a:r>
            <a:r>
              <a:rPr lang="en-US" sz="2000" b="1" dirty="0">
                <a:solidFill>
                  <a:schemeClr val="accent2"/>
                </a:solidFill>
                <a:latin typeface="+mn-lt"/>
                <a:cs typeface="Arial" panose="020B0604020202020204" pitchFamily="34" charset="0"/>
              </a:rPr>
              <a:t>Be prepared!</a:t>
            </a:r>
          </a:p>
          <a:p>
            <a:pPr defTabSz="1219170">
              <a:lnSpc>
                <a:spcPct val="100000"/>
              </a:lnSpc>
              <a:spcBef>
                <a:spcPts val="0"/>
              </a:spcBef>
              <a:spcAft>
                <a:spcPts val="1200"/>
              </a:spcAft>
              <a:defRPr/>
            </a:pPr>
            <a:endParaRPr lang="en-US" sz="300" b="1" dirty="0">
              <a:solidFill>
                <a:schemeClr val="accent2"/>
              </a:solidFill>
              <a:latin typeface="+mn-lt"/>
              <a:cs typeface="Arial" panose="020B0604020202020204" pitchFamily="34" charset="0"/>
            </a:endParaRP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Managers, </a:t>
            </a:r>
            <a:r>
              <a:rPr lang="en-US" sz="2000" b="1" dirty="0">
                <a:solidFill>
                  <a:schemeClr val="accent2"/>
                </a:solidFill>
                <a:latin typeface="+mn-lt"/>
                <a:cs typeface="Arial" panose="020B0604020202020204" pitchFamily="34" charset="0"/>
              </a:rPr>
              <a:t>share your knowledge </a:t>
            </a:r>
            <a:r>
              <a:rPr lang="en-US" sz="2000" dirty="0">
                <a:solidFill>
                  <a:prstClr val="black"/>
                </a:solidFill>
                <a:latin typeface="+mn-lt"/>
                <a:cs typeface="Arial" panose="020B0604020202020204" pitchFamily="34" charset="0"/>
              </a:rPr>
              <a:t>with staff.</a:t>
            </a:r>
          </a:p>
          <a:p>
            <a:pPr defTabSz="1219170">
              <a:lnSpc>
                <a:spcPct val="100000"/>
              </a:lnSpc>
              <a:spcBef>
                <a:spcPts val="0"/>
              </a:spcBef>
              <a:spcAft>
                <a:spcPts val="1200"/>
              </a:spcAft>
              <a:defRPr/>
            </a:pPr>
            <a:endParaRPr lang="en-US" sz="3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2000" b="1" dirty="0">
                <a:solidFill>
                  <a:schemeClr val="accent2"/>
                </a:solidFill>
                <a:latin typeface="+mn-lt"/>
                <a:cs typeface="Arial" panose="020B0604020202020204" pitchFamily="34" charset="0"/>
              </a:rPr>
              <a:t>Most surveys take between 6 - 8 hours per clinic</a:t>
            </a:r>
            <a:r>
              <a:rPr lang="en-US" sz="2000" dirty="0">
                <a:solidFill>
                  <a:prstClr val="black"/>
                </a:solidFill>
                <a:latin typeface="+mn-lt"/>
                <a:cs typeface="Arial" panose="020B0604020202020204" pitchFamily="34" charset="0"/>
              </a:rPr>
              <a:t>, depending on the size and number of providers/staff.</a:t>
            </a:r>
          </a:p>
          <a:p>
            <a:pPr defTabSz="1219170">
              <a:lnSpc>
                <a:spcPct val="100000"/>
              </a:lnSpc>
              <a:spcBef>
                <a:spcPts val="0"/>
              </a:spcBef>
              <a:spcAft>
                <a:spcPts val="1200"/>
              </a:spcAft>
              <a:defRPr/>
            </a:pPr>
            <a:endParaRPr lang="en-US" sz="3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Remember, </a:t>
            </a:r>
            <a:r>
              <a:rPr lang="en-US" sz="2000" b="1" dirty="0">
                <a:solidFill>
                  <a:schemeClr val="accent2"/>
                </a:solidFill>
                <a:latin typeface="+mn-lt"/>
                <a:cs typeface="Arial" panose="020B0604020202020204" pitchFamily="34" charset="0"/>
              </a:rPr>
              <a:t>having easy access to policies, personnel records, and medical records</a:t>
            </a:r>
            <a:r>
              <a:rPr lang="en-US" sz="2000" dirty="0">
                <a:solidFill>
                  <a:prstClr val="black"/>
                </a:solidFill>
                <a:latin typeface="+mn-lt"/>
                <a:cs typeface="Arial" panose="020B0604020202020204" pitchFamily="34" charset="0"/>
              </a:rPr>
              <a:t> as they are requested, will allow the survey to proceed without delay. </a:t>
            </a:r>
          </a:p>
          <a:p>
            <a:pPr defTabSz="1219170">
              <a:lnSpc>
                <a:spcPct val="100000"/>
              </a:lnSpc>
              <a:spcBef>
                <a:spcPts val="0"/>
              </a:spcBef>
              <a:spcAft>
                <a:spcPts val="1200"/>
              </a:spcAft>
              <a:defRPr/>
            </a:pPr>
            <a:endParaRPr lang="en-US" sz="300" dirty="0">
              <a:solidFill>
                <a:prstClr val="black"/>
              </a:solidFill>
              <a:latin typeface="+mn-lt"/>
              <a:cs typeface="Arial" panose="020B0604020202020204" pitchFamily="34" charset="0"/>
            </a:endParaRPr>
          </a:p>
          <a:p>
            <a:pPr defTabSz="1219170">
              <a:lnSpc>
                <a:spcPct val="100000"/>
              </a:lnSpc>
              <a:spcBef>
                <a:spcPts val="0"/>
              </a:spcBef>
              <a:spcAft>
                <a:spcPts val="1200"/>
              </a:spcAft>
              <a:defRPr/>
            </a:pPr>
            <a:r>
              <a:rPr lang="en-US" sz="2000" dirty="0">
                <a:solidFill>
                  <a:prstClr val="black"/>
                </a:solidFill>
                <a:latin typeface="+mn-lt"/>
                <a:cs typeface="Arial" panose="020B0604020202020204" pitchFamily="34" charset="0"/>
              </a:rPr>
              <a:t>Once complete, the </a:t>
            </a:r>
            <a:r>
              <a:rPr lang="en-US" sz="2000" b="1" dirty="0">
                <a:solidFill>
                  <a:schemeClr val="accent2"/>
                </a:solidFill>
                <a:latin typeface="+mn-lt"/>
                <a:cs typeface="Arial" panose="020B0604020202020204" pitchFamily="34" charset="0"/>
              </a:rPr>
              <a:t>surveyor will conduct an exit interview </a:t>
            </a:r>
            <a:r>
              <a:rPr lang="en-US" sz="2000" dirty="0">
                <a:solidFill>
                  <a:prstClr val="black"/>
                </a:solidFill>
                <a:latin typeface="+mn-lt"/>
                <a:cs typeface="Arial" panose="020B0604020202020204" pitchFamily="34" charset="0"/>
              </a:rPr>
              <a:t>to discuss the findings.</a:t>
            </a:r>
          </a:p>
        </p:txBody>
      </p:sp>
    </p:spTree>
    <p:extLst>
      <p:ext uri="{BB962C8B-B14F-4D97-AF65-F5344CB8AC3E}">
        <p14:creationId xmlns:p14="http://schemas.microsoft.com/office/powerpoint/2010/main" val="879067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0FFDC9-2FE5-70EB-C642-6B7B063D8483}"/>
              </a:ext>
            </a:extLst>
          </p:cNvPr>
          <p:cNvPicPr>
            <a:picLocks noChangeAspect="1"/>
          </p:cNvPicPr>
          <p:nvPr/>
        </p:nvPicPr>
        <p:blipFill rotWithShape="1">
          <a:blip r:embed="rId2"/>
          <a:srcRect t="14009"/>
          <a:stretch/>
        </p:blipFill>
        <p:spPr>
          <a:xfrm>
            <a:off x="7817091" y="725406"/>
            <a:ext cx="3502627" cy="3011948"/>
          </a:xfrm>
          <a:prstGeom prst="rect">
            <a:avLst/>
          </a:prstGeom>
        </p:spPr>
      </p:pic>
      <p:sp>
        <p:nvSpPr>
          <p:cNvPr id="5" name="Subtitle 4">
            <a:extLst>
              <a:ext uri="{FF2B5EF4-FFF2-40B4-BE49-F238E27FC236}">
                <a16:creationId xmlns:a16="http://schemas.microsoft.com/office/drawing/2014/main" id="{E7BFEA2A-DA55-BC05-56DC-F1756821D6D8}"/>
              </a:ext>
            </a:extLst>
          </p:cNvPr>
          <p:cNvSpPr txBox="1">
            <a:spLocks/>
          </p:cNvSpPr>
          <p:nvPr/>
        </p:nvSpPr>
        <p:spPr>
          <a:xfrm>
            <a:off x="2245489" y="3528616"/>
            <a:ext cx="8001193" cy="178198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8000" b="1" dirty="0">
                <a:solidFill>
                  <a:schemeClr val="accent2"/>
                </a:solidFill>
                <a:latin typeface="+mn-lt"/>
                <a:cs typeface="Arial" panose="020B0604020202020204" pitchFamily="34" charset="0"/>
              </a:rPr>
              <a:t>Kate Hill, </a:t>
            </a:r>
            <a:r>
              <a:rPr lang="en-US" sz="8000" dirty="0">
                <a:solidFill>
                  <a:schemeClr val="accent2"/>
                </a:solidFill>
                <a:cs typeface="Arial" panose="020B0604020202020204" pitchFamily="34" charset="0"/>
              </a:rPr>
              <a:t>RN, </a:t>
            </a:r>
            <a:r>
              <a:rPr lang="en-US" sz="8000" b="1" dirty="0">
                <a:solidFill>
                  <a:schemeClr val="accent2"/>
                </a:solidFill>
                <a:latin typeface="+mn-lt"/>
                <a:cs typeface="Arial" panose="020B0604020202020204" pitchFamily="34" charset="0"/>
              </a:rPr>
              <a:t> </a:t>
            </a:r>
            <a:r>
              <a:rPr lang="en-US" sz="8000" dirty="0">
                <a:latin typeface="+mn-lt"/>
              </a:rPr>
              <a:t>Vice President, Client Success </a:t>
            </a:r>
            <a:r>
              <a:rPr lang="en-US" sz="8000" dirty="0">
                <a:latin typeface="+mn-lt"/>
                <a:cs typeface="Arial" panose="020B0604020202020204" pitchFamily="34" charset="0"/>
              </a:rPr>
              <a:t>		</a:t>
            </a:r>
          </a:p>
          <a:p>
            <a:pPr marL="0" indent="0">
              <a:lnSpc>
                <a:spcPts val="2800"/>
              </a:lnSpc>
              <a:spcBef>
                <a:spcPts val="0"/>
              </a:spcBef>
              <a:buNone/>
            </a:pPr>
            <a:r>
              <a:rPr lang="en-US" sz="8000" u="sng" dirty="0">
                <a:solidFill>
                  <a:schemeClr val="accent3"/>
                </a:solidFill>
                <a:latin typeface="+mn-lt"/>
                <a:cs typeface="Arial" panose="020B0604020202020204" pitchFamily="34" charset="0"/>
                <a:hlinkClick r:id="rId3"/>
              </a:rPr>
              <a:t>khill@thecomplianceteam.org</a:t>
            </a:r>
            <a:endParaRPr lang="en-US" sz="8000" u="sng" dirty="0">
              <a:solidFill>
                <a:schemeClr val="accent3"/>
              </a:solidFill>
              <a:latin typeface="+mn-lt"/>
              <a:cs typeface="Arial" panose="020B0604020202020204" pitchFamily="34" charset="0"/>
            </a:endParaRPr>
          </a:p>
          <a:p>
            <a:pPr marL="0" indent="0">
              <a:lnSpc>
                <a:spcPts val="2800"/>
              </a:lnSpc>
              <a:spcBef>
                <a:spcPts val="0"/>
              </a:spcBef>
              <a:buNone/>
            </a:pPr>
            <a:r>
              <a:rPr lang="en-US" sz="8000" dirty="0">
                <a:latin typeface="+mn-lt"/>
              </a:rPr>
              <a:t>Office:  215-654-9110</a:t>
            </a:r>
          </a:p>
          <a:p>
            <a:pPr marL="0" indent="0">
              <a:lnSpc>
                <a:spcPct val="120000"/>
              </a:lnSpc>
              <a:spcBef>
                <a:spcPts val="900"/>
              </a:spcBef>
              <a:spcAft>
                <a:spcPts val="900"/>
              </a:spcAft>
              <a:buNone/>
            </a:pPr>
            <a:br>
              <a:rPr lang="en-US" dirty="0">
                <a:cs typeface="Arial" panose="020B0604020202020204" pitchFamily="34" charset="0"/>
              </a:rPr>
            </a:br>
            <a:endParaRPr lang="en-US" u="sng" dirty="0">
              <a:solidFill>
                <a:schemeClr val="accent3"/>
              </a:solidFill>
              <a:cs typeface="Arial" panose="020B0604020202020204" pitchFamily="34" charset="0"/>
            </a:endParaRPr>
          </a:p>
        </p:txBody>
      </p:sp>
      <p:sp>
        <p:nvSpPr>
          <p:cNvPr id="6" name="Title 3">
            <a:extLst>
              <a:ext uri="{FF2B5EF4-FFF2-40B4-BE49-F238E27FC236}">
                <a16:creationId xmlns:a16="http://schemas.microsoft.com/office/drawing/2014/main" id="{DB4B5642-3B07-F311-24C0-E99DFA9DBDF9}"/>
              </a:ext>
            </a:extLst>
          </p:cNvPr>
          <p:cNvSpPr txBox="1">
            <a:spLocks/>
          </p:cNvSpPr>
          <p:nvPr/>
        </p:nvSpPr>
        <p:spPr>
          <a:xfrm>
            <a:off x="1974642" y="630403"/>
            <a:ext cx="869335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accent3"/>
                </a:solidFill>
                <a:latin typeface="Alexandria Black" pitchFamily="2" charset="-78"/>
                <a:ea typeface="+mj-ea"/>
                <a:cs typeface="+mj-cs"/>
              </a:defRPr>
            </a:lvl1pPr>
          </a:lstStyle>
          <a:p>
            <a:pPr algn="l"/>
            <a:r>
              <a:rPr lang="en-US" sz="8800" dirty="0">
                <a:latin typeface="Arial Black" panose="020B0604020202020204" pitchFamily="34" charset="0"/>
                <a:cs typeface="Arial Black" panose="020B0604020202020204" pitchFamily="34" charset="0"/>
              </a:rPr>
              <a:t>Questions</a:t>
            </a:r>
          </a:p>
        </p:txBody>
      </p:sp>
      <p:sp>
        <p:nvSpPr>
          <p:cNvPr id="7" name="Rectangle 74">
            <a:extLst>
              <a:ext uri="{FF2B5EF4-FFF2-40B4-BE49-F238E27FC236}">
                <a16:creationId xmlns:a16="http://schemas.microsoft.com/office/drawing/2014/main" id="{87ACE248-D42A-383D-CFD2-7323ABE5BA2B}"/>
              </a:ext>
            </a:extLst>
          </p:cNvPr>
          <p:cNvSpPr>
            <a:spLocks noChangeArrowheads="1"/>
          </p:cNvSpPr>
          <p:nvPr/>
        </p:nvSpPr>
        <p:spPr bwMode="auto">
          <a:xfrm>
            <a:off x="1974641" y="3401163"/>
            <a:ext cx="109728" cy="155448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8" name="Straight Connector 7">
            <a:extLst>
              <a:ext uri="{FF2B5EF4-FFF2-40B4-BE49-F238E27FC236}">
                <a16:creationId xmlns:a16="http://schemas.microsoft.com/office/drawing/2014/main" id="{925C94C9-1DD8-DADF-30D2-7F76D531893B}"/>
              </a:ext>
            </a:extLst>
          </p:cNvPr>
          <p:cNvCxnSpPr>
            <a:cxnSpLocks/>
          </p:cNvCxnSpPr>
          <p:nvPr/>
        </p:nvCxnSpPr>
        <p:spPr>
          <a:xfrm>
            <a:off x="1974642" y="3018003"/>
            <a:ext cx="82720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75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Organization is Key</a:t>
            </a:r>
          </a:p>
        </p:txBody>
      </p:sp>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p:txBody>
          <a:bodyPr/>
          <a:lstStyle/>
          <a:p>
            <a:pPr marR="0" lvl="0" algn="l" defTabSz="914400" rtl="0" eaLnBrk="1" fontAlgn="auto" latinLnBrk="0" hangingPunct="1">
              <a:lnSpc>
                <a:spcPct val="100000"/>
              </a:lnSpc>
              <a:spcBef>
                <a:spcPts val="0"/>
              </a:spcBef>
              <a:spcAft>
                <a:spcPts val="600"/>
              </a:spcAft>
              <a:buSzTx/>
              <a:tabLst/>
              <a:defRPr/>
            </a:pPr>
            <a:r>
              <a:rPr kumimoji="0" lang="en-US" sz="2000" b="1" i="0" u="none" strike="noStrike" kern="1200" cap="none" spc="0" normalizeH="0" baseline="0" noProof="0" dirty="0">
                <a:ln>
                  <a:noFill/>
                </a:ln>
                <a:solidFill>
                  <a:prstClr val="black"/>
                </a:solidFill>
                <a:effectLst/>
                <a:uLnTx/>
                <a:uFillTx/>
                <a:cs typeface="Arial" panose="020B0604020202020204" pitchFamily="34" charset="0"/>
              </a:rPr>
              <a:t>Develop a Survey Readiness Binder.</a:t>
            </a:r>
          </a:p>
          <a:p>
            <a:pPr marL="609585" lvl="1" indent="0" defTabSz="914400">
              <a:lnSpc>
                <a:spcPct val="100000"/>
              </a:lnSpc>
              <a:spcBef>
                <a:spcPts val="0"/>
              </a:spcBef>
              <a:spcAft>
                <a:spcPts val="1200"/>
              </a:spcAft>
              <a:buNone/>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Policies</a:t>
            </a:r>
          </a:p>
          <a:p>
            <a:pPr marL="609585" lvl="1" indent="0" defTabSz="914400">
              <a:lnSpc>
                <a:spcPct val="100000"/>
              </a:lnSpc>
              <a:spcBef>
                <a:spcPts val="0"/>
              </a:spcBef>
              <a:spcAft>
                <a:spcPts val="1200"/>
              </a:spcAft>
              <a:buNone/>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   Reports</a:t>
            </a:r>
          </a:p>
          <a:p>
            <a:pPr marL="895335" lvl="1" indent="-285750" defTabSz="914400">
              <a:lnSpc>
                <a:spcPct val="100000"/>
              </a:lnSpc>
              <a:spcBef>
                <a:spcPts val="0"/>
              </a:spcBef>
              <a:spcAft>
                <a:spcPts val="1200"/>
              </a:spcAft>
              <a:buClr>
                <a:schemeClr val="tx1"/>
              </a:buClr>
              <a:buFontTx/>
              <a:buChar char="-"/>
              <a:defRPr/>
            </a:pPr>
            <a:r>
              <a:rPr kumimoji="0" lang="en-US" sz="1800" b="0" i="0" u="none" strike="noStrike" kern="1200" cap="none" spc="0" normalizeH="0" baseline="0" noProof="0" dirty="0">
                <a:ln>
                  <a:noFill/>
                </a:ln>
                <a:solidFill>
                  <a:prstClr val="black"/>
                </a:solidFill>
                <a:effectLst/>
                <a:uLnTx/>
                <a:uFillTx/>
                <a:cs typeface="Arial" panose="020B0604020202020204" pitchFamily="34" charset="0"/>
              </a:rPr>
              <a:t>Other evidence of compliance</a:t>
            </a:r>
          </a:p>
          <a:p>
            <a:pPr marL="895335" lvl="1" indent="-285750" defTabSz="914400">
              <a:lnSpc>
                <a:spcPct val="100000"/>
              </a:lnSpc>
              <a:spcBef>
                <a:spcPts val="0"/>
              </a:spcBef>
              <a:spcAft>
                <a:spcPts val="1200"/>
              </a:spcAft>
              <a:buFontTx/>
              <a:buChar char="-"/>
              <a:defRPr/>
            </a:pPr>
            <a:endParaRPr kumimoji="0" lang="en-US" sz="800" b="0" i="0" u="none" strike="noStrike" kern="1200" cap="none" spc="0" normalizeH="0" baseline="0" noProof="0" dirty="0">
              <a:ln>
                <a:noFill/>
              </a:ln>
              <a:solidFill>
                <a:prstClr val="black"/>
              </a:solidFill>
              <a:effectLst/>
              <a:uLnTx/>
              <a:uFillTx/>
              <a:cs typeface="Arial" panose="020B0604020202020204" pitchFamily="34" charset="0"/>
            </a:endParaRPr>
          </a:p>
          <a:p>
            <a:pPr marR="0" lvl="0" algn="l" defTabSz="914400" rtl="0" eaLnBrk="1" fontAlgn="auto" latinLnBrk="0" hangingPunct="1">
              <a:lnSpc>
                <a:spcPct val="100000"/>
              </a:lnSpc>
              <a:spcBef>
                <a:spcPts val="0"/>
              </a:spcBef>
              <a:spcAft>
                <a:spcPts val="1200"/>
              </a:spcAft>
              <a:buSzTx/>
              <a:tabLst/>
              <a:defRPr/>
            </a:pPr>
            <a:r>
              <a:rPr kumimoji="0" lang="en-US" sz="1800" b="1" i="0" u="none" strike="noStrike" kern="1200" cap="none" spc="0" normalizeH="0" baseline="0" noProof="0" dirty="0">
                <a:ln>
                  <a:noFill/>
                </a:ln>
                <a:solidFill>
                  <a:prstClr val="black"/>
                </a:solidFill>
                <a:effectLst/>
                <a:uLnTx/>
                <a:uFillTx/>
                <a:cs typeface="Arial" panose="020B0604020202020204" pitchFamily="34" charset="0"/>
              </a:rPr>
              <a:t>Determine who will attend/how to inform.</a:t>
            </a:r>
          </a:p>
          <a:p>
            <a:pPr marR="0" lvl="0" algn="l" defTabSz="914400" rtl="0" eaLnBrk="1" fontAlgn="auto" latinLnBrk="0" hangingPunct="1">
              <a:lnSpc>
                <a:spcPct val="100000"/>
              </a:lnSpc>
              <a:spcBef>
                <a:spcPts val="0"/>
              </a:spcBef>
              <a:spcAft>
                <a:spcPts val="1200"/>
              </a:spcAft>
              <a:buSzTx/>
              <a:tabLst/>
              <a:defRPr/>
            </a:pPr>
            <a:endParaRPr kumimoji="0" lang="en-US" sz="800" b="1" i="0" u="none" strike="noStrike" kern="1200" cap="none" spc="0" normalizeH="0" baseline="0" noProof="0" dirty="0">
              <a:ln>
                <a:noFill/>
              </a:ln>
              <a:solidFill>
                <a:prstClr val="black"/>
              </a:solidFill>
              <a:effectLst/>
              <a:uLnTx/>
              <a:uFillTx/>
              <a:cs typeface="Arial" panose="020B0604020202020204" pitchFamily="34" charset="0"/>
            </a:endParaRPr>
          </a:p>
          <a:p>
            <a:pPr marR="0" lvl="0" algn="l" defTabSz="914400" rtl="0" eaLnBrk="1" fontAlgn="auto" latinLnBrk="0" hangingPunct="1">
              <a:lnSpc>
                <a:spcPct val="100000"/>
              </a:lnSpc>
              <a:spcBef>
                <a:spcPts val="0"/>
              </a:spcBef>
              <a:spcAft>
                <a:spcPts val="1200"/>
              </a:spcAft>
              <a:buSzTx/>
              <a:tabLst/>
              <a:defRPr/>
            </a:pPr>
            <a:r>
              <a:rPr kumimoji="0" lang="en-US" sz="1800" b="1" i="0" u="none" strike="noStrike" kern="1200" cap="none" spc="0" normalizeH="0" baseline="0" noProof="0" dirty="0">
                <a:ln>
                  <a:noFill/>
                </a:ln>
                <a:solidFill>
                  <a:prstClr val="black"/>
                </a:solidFill>
                <a:effectLst/>
                <a:uLnTx/>
                <a:uFillTx/>
                <a:cs typeface="Arial" panose="020B0604020202020204" pitchFamily="34" charset="0"/>
              </a:rPr>
              <a:t>Keep the Clinic “Company Ready”.</a:t>
            </a:r>
          </a:p>
          <a:p>
            <a:pPr marR="0" lvl="0" algn="l" defTabSz="914400" rtl="0" eaLnBrk="1" fontAlgn="auto" latinLnBrk="0" hangingPunct="1">
              <a:lnSpc>
                <a:spcPct val="100000"/>
              </a:lnSpc>
              <a:spcBef>
                <a:spcPts val="0"/>
              </a:spcBef>
              <a:spcAft>
                <a:spcPts val="1200"/>
              </a:spcAft>
              <a:buSzTx/>
              <a:tabLst/>
              <a:defRPr/>
            </a:pPr>
            <a:endParaRPr kumimoji="0" lang="en-US" sz="800" b="1" i="0" u="none" strike="noStrike" kern="1200" cap="none" spc="0" normalizeH="0" baseline="0" noProof="0" dirty="0">
              <a:ln>
                <a:noFill/>
              </a:ln>
              <a:solidFill>
                <a:prstClr val="black"/>
              </a:solidFill>
              <a:effectLst/>
              <a:uLnTx/>
              <a:uFillTx/>
              <a:cs typeface="Arial" panose="020B0604020202020204" pitchFamily="34" charset="0"/>
            </a:endParaRPr>
          </a:p>
          <a:p>
            <a:pPr marR="0" lvl="0" algn="l" defTabSz="914400" rtl="0" eaLnBrk="1" fontAlgn="auto" latinLnBrk="0" hangingPunct="1">
              <a:lnSpc>
                <a:spcPct val="100000"/>
              </a:lnSpc>
              <a:spcBef>
                <a:spcPts val="0"/>
              </a:spcBef>
              <a:spcAft>
                <a:spcPts val="1200"/>
              </a:spcAft>
              <a:buSzTx/>
              <a:tabLst/>
              <a:defRPr/>
            </a:pPr>
            <a:r>
              <a:rPr kumimoji="0" lang="en-US" sz="1800" b="1" i="0" u="none" strike="noStrike" kern="1200" cap="none" spc="0" normalizeH="0" baseline="0" noProof="0" dirty="0">
                <a:ln>
                  <a:noFill/>
                </a:ln>
                <a:solidFill>
                  <a:prstClr val="black"/>
                </a:solidFill>
                <a:effectLst/>
                <a:uLnTx/>
                <a:uFillTx/>
                <a:cs typeface="Arial" panose="020B0604020202020204" pitchFamily="34" charset="0"/>
              </a:rPr>
              <a:t>Staff should know where everything is stored.</a:t>
            </a:r>
          </a:p>
          <a:p>
            <a:endParaRPr lang="en-US" dirty="0"/>
          </a:p>
        </p:txBody>
      </p:sp>
      <p:sp>
        <p:nvSpPr>
          <p:cNvPr id="2" name="Text Placeholder 8">
            <a:extLst>
              <a:ext uri="{FF2B5EF4-FFF2-40B4-BE49-F238E27FC236}">
                <a16:creationId xmlns:a16="http://schemas.microsoft.com/office/drawing/2014/main" id="{5C3C4C49-469D-5F20-83D1-D92BC0B62185}"/>
              </a:ext>
            </a:extLst>
          </p:cNvPr>
          <p:cNvSpPr txBox="1">
            <a:spLocks/>
          </p:cNvSpPr>
          <p:nvPr/>
        </p:nvSpPr>
        <p:spPr>
          <a:xfrm>
            <a:off x="9568543" y="4233892"/>
            <a:ext cx="2260600" cy="777921"/>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defTabSz="914400">
              <a:spcBef>
                <a:spcPts val="0"/>
              </a:spcBef>
              <a:spcAft>
                <a:spcPts val="600"/>
              </a:spcAft>
              <a:buClr>
                <a:srgbClr val="DF5C40"/>
              </a:buClr>
              <a:defRPr/>
            </a:pPr>
            <a:r>
              <a:rPr lang="en-US" sz="1600" b="1" dirty="0">
                <a:latin typeface="Arial" panose="020B0604020202020204" pitchFamily="34" charset="0"/>
                <a:cs typeface="Arial" panose="020B0604020202020204" pitchFamily="34" charset="0"/>
              </a:rPr>
              <a:t>This is an open book test. There should be no surprises.</a:t>
            </a:r>
          </a:p>
        </p:txBody>
      </p:sp>
      <p:pic>
        <p:nvPicPr>
          <p:cNvPr id="3076" name="Picture 4" descr="reminder finger string">
            <a:extLst>
              <a:ext uri="{FF2B5EF4-FFF2-40B4-BE49-F238E27FC236}">
                <a16:creationId xmlns:a16="http://schemas.microsoft.com/office/drawing/2014/main" id="{D7DC4169-4BF2-A90C-4346-C8C79871B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118" y="1287641"/>
            <a:ext cx="2387578" cy="23875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F451F9-A1DB-0EC9-23B0-19F1C7C9AEB5}"/>
              </a:ext>
            </a:extLst>
          </p:cNvPr>
          <p:cNvSpPr txBox="1"/>
          <p:nvPr/>
        </p:nvSpPr>
        <p:spPr>
          <a:xfrm>
            <a:off x="9942281" y="3755819"/>
            <a:ext cx="2119086" cy="400110"/>
          </a:xfrm>
          <a:prstGeom prst="rect">
            <a:avLst/>
          </a:prstGeom>
          <a:noFill/>
        </p:spPr>
        <p:txBody>
          <a:bodyPr wrap="square" rtlCol="0">
            <a:spAutoFit/>
          </a:bodyPr>
          <a:lstStyle/>
          <a:p>
            <a:r>
              <a:rPr lang="en-US" sz="2000" dirty="0">
                <a:solidFill>
                  <a:schemeClr val="tx1">
                    <a:lumMod val="65000"/>
                    <a:lumOff val="35000"/>
                  </a:schemeClr>
                </a:solidFill>
              </a:rPr>
              <a:t>Reminder</a:t>
            </a:r>
          </a:p>
        </p:txBody>
      </p:sp>
      <p:cxnSp>
        <p:nvCxnSpPr>
          <p:cNvPr id="5" name="Straight Connector 4">
            <a:extLst>
              <a:ext uri="{FF2B5EF4-FFF2-40B4-BE49-F238E27FC236}">
                <a16:creationId xmlns:a16="http://schemas.microsoft.com/office/drawing/2014/main" id="{255BD6A3-96AD-E396-CFD5-EF5B35CE2499}"/>
              </a:ext>
            </a:extLst>
          </p:cNvPr>
          <p:cNvCxnSpPr>
            <a:cxnSpLocks/>
          </p:cNvCxnSpPr>
          <p:nvPr/>
        </p:nvCxnSpPr>
        <p:spPr>
          <a:xfrm>
            <a:off x="9390213" y="1406985"/>
            <a:ext cx="0" cy="384048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9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Checklist</a:t>
            </a:r>
          </a:p>
        </p:txBody>
      </p:sp>
      <p:pic>
        <p:nvPicPr>
          <p:cNvPr id="2" name="Picture 1">
            <a:extLst>
              <a:ext uri="{FF2B5EF4-FFF2-40B4-BE49-F238E27FC236}">
                <a16:creationId xmlns:a16="http://schemas.microsoft.com/office/drawing/2014/main" id="{48F6FD3C-ED4F-2D83-5084-6F1B594CA0EE}"/>
              </a:ext>
            </a:extLst>
          </p:cNvPr>
          <p:cNvPicPr>
            <a:picLocks noChangeAspect="1"/>
          </p:cNvPicPr>
          <p:nvPr/>
        </p:nvPicPr>
        <p:blipFill>
          <a:blip r:embed="rId2"/>
          <a:stretch>
            <a:fillRect/>
          </a:stretch>
        </p:blipFill>
        <p:spPr>
          <a:xfrm>
            <a:off x="2529402" y="1213601"/>
            <a:ext cx="6774255" cy="4960019"/>
          </a:xfrm>
          <a:prstGeom prst="rect">
            <a:avLst/>
          </a:prstGeom>
          <a:noFill/>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64520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Clinic Information</a:t>
            </a:r>
          </a:p>
        </p:txBody>
      </p:sp>
      <p:pic>
        <p:nvPicPr>
          <p:cNvPr id="2" name="Picture 2" descr="Question Mark Transparent Images – Browse 5,935 Stock Photos, Vectors, and  Video | Adobe Stock">
            <a:extLst>
              <a:ext uri="{FF2B5EF4-FFF2-40B4-BE49-F238E27FC236}">
                <a16:creationId xmlns:a16="http://schemas.microsoft.com/office/drawing/2014/main" id="{6F70C031-3988-E8CA-7202-84AB545C9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0563" y="1303266"/>
            <a:ext cx="1257300" cy="1257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935A8A-3300-DE89-A6CD-F388A63119DD}"/>
              </a:ext>
            </a:extLst>
          </p:cNvPr>
          <p:cNvSpPr txBox="1"/>
          <p:nvPr/>
        </p:nvSpPr>
        <p:spPr>
          <a:xfrm>
            <a:off x="9868453" y="2703802"/>
            <a:ext cx="1847050" cy="126188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Does your name match what is on your 855a?</a:t>
            </a:r>
          </a:p>
          <a:p>
            <a:pPr marR="0" lvl="0" algn="ctr" defTabSz="914400" rtl="0" eaLnBrk="1" fontAlgn="auto" latinLnBrk="0" hangingPunct="1">
              <a:lnSpc>
                <a:spcPct val="100000"/>
              </a:lnSpc>
              <a:spcBef>
                <a:spcPts val="0"/>
              </a:spcBef>
              <a:spcAft>
                <a:spcPts val="600"/>
              </a:spcAft>
              <a:buClr>
                <a:srgbClr val="DF5C40"/>
              </a:buClr>
              <a:buSzTx/>
              <a:tabLst/>
              <a:defRPr/>
            </a:pPr>
            <a:endParaRPr kumimoji="0" lang="en-US" sz="18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2B045FE8-7665-6F51-9C55-70B41F083ED2}"/>
              </a:ext>
            </a:extLst>
          </p:cNvPr>
          <p:cNvCxnSpPr>
            <a:cxnSpLocks/>
          </p:cNvCxnSpPr>
          <p:nvPr/>
        </p:nvCxnSpPr>
        <p:spPr>
          <a:xfrm>
            <a:off x="9702273" y="1417438"/>
            <a:ext cx="0" cy="384048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F2214C-10F5-C379-9A74-2FB8813A7788}"/>
              </a:ext>
            </a:extLst>
          </p:cNvPr>
          <p:cNvSpPr txBox="1"/>
          <p:nvPr/>
        </p:nvSpPr>
        <p:spPr>
          <a:xfrm>
            <a:off x="9868457" y="3837314"/>
            <a:ext cx="1847046" cy="1077218"/>
          </a:xfrm>
          <a:prstGeom prst="rect">
            <a:avLst/>
          </a:prstGeom>
          <a:noFill/>
        </p:spPr>
        <p:txBody>
          <a:bodyPr wrap="square" rtlCol="0">
            <a:spAutoFit/>
          </a:bodyPr>
          <a:lstStyle/>
          <a:p>
            <a:r>
              <a:rPr lang="en-US" sz="1600" b="1" dirty="0"/>
              <a:t>Are your clinic hours posted near or on the door?</a:t>
            </a:r>
          </a:p>
        </p:txBody>
      </p:sp>
      <p:sp>
        <p:nvSpPr>
          <p:cNvPr id="9" name="TextBox 8">
            <a:extLst>
              <a:ext uri="{FF2B5EF4-FFF2-40B4-BE49-F238E27FC236}">
                <a16:creationId xmlns:a16="http://schemas.microsoft.com/office/drawing/2014/main" id="{A11645FA-0480-9E3C-9835-DCC59CF7FCA9}"/>
              </a:ext>
            </a:extLst>
          </p:cNvPr>
          <p:cNvSpPr txBox="1"/>
          <p:nvPr/>
        </p:nvSpPr>
        <p:spPr>
          <a:xfrm>
            <a:off x="763250" y="2342860"/>
            <a:ext cx="3265713" cy="1738938"/>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
                <a:srgbClr val="DF5C40"/>
              </a:buClr>
              <a:buSzTx/>
              <a:tabLst/>
              <a:defRPr/>
            </a:pPr>
            <a:r>
              <a:rPr lang="en-US" sz="2400" b="1" dirty="0">
                <a:solidFill>
                  <a:prstClr val="black"/>
                </a:solidFill>
                <a:latin typeface="Arial" panose="020B0604020202020204" pitchFamily="34" charset="0"/>
                <a:cs typeface="Arial" panose="020B0604020202020204" pitchFamily="34" charset="0"/>
              </a:rPr>
              <a:t>Established clinics 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heck it on:</a:t>
            </a:r>
          </a:p>
          <a:p>
            <a:pPr marR="0" lvl="0" defTabSz="914400" rtl="0" eaLnBrk="1" fontAlgn="auto" latinLnBrk="0" hangingPunct="1">
              <a:lnSpc>
                <a:spcPct val="100000"/>
              </a:lnSpc>
              <a:spcBef>
                <a:spcPts val="0"/>
              </a:spcBef>
              <a:spcAft>
                <a:spcPts val="600"/>
              </a:spcAft>
              <a:buClr>
                <a:srgbClr val="DF5C40"/>
              </a:buClr>
              <a:buSzTx/>
              <a:tabLst/>
              <a:defRPr/>
            </a:pPr>
            <a:endParaRPr lang="en-US" sz="8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600"/>
              </a:spcAft>
              <a:buClr>
                <a:srgbClr val="DF5C40"/>
              </a:buClr>
              <a:buSzTx/>
              <a:tabLst/>
              <a:defRPr/>
            </a:pPr>
            <a:r>
              <a:rPr kumimoji="0" lang="en-US" sz="1800" b="1" u="none" strike="noStrike" kern="1200" cap="none" spc="0" normalizeH="0" baseline="0" noProof="0" dirty="0">
                <a:ln>
                  <a:noFill/>
                </a:ln>
                <a:solidFill>
                  <a:srgbClr val="DF5C40"/>
                </a:solidFill>
                <a:effectLst/>
                <a:uLnTx/>
                <a:uFillTx/>
                <a:latin typeface="Arial" panose="020B0604020202020204" pitchFamily="34" charset="0"/>
                <a:cs typeface="Arial" panose="020B0604020202020204" pitchFamily="34" charset="0"/>
              </a:rPr>
              <a:t>QCOR CMS Data Base</a:t>
            </a:r>
          </a:p>
          <a:p>
            <a:pPr marR="0" lvl="0" defTabSz="914400" rtl="0" eaLnBrk="1" fontAlgn="auto" latinLnBrk="0" hangingPunct="1">
              <a:lnSpc>
                <a:spcPct val="100000"/>
              </a:lnSpc>
              <a:spcBef>
                <a:spcPts val="0"/>
              </a:spcBef>
              <a:spcAft>
                <a:spcPts val="600"/>
              </a:spcAft>
              <a:buClr>
                <a:srgbClr val="DF5C40"/>
              </a:buClr>
              <a:buSzTx/>
              <a:tabLst/>
              <a:defRPr/>
            </a:pPr>
            <a:r>
              <a:rPr kumimoji="0" lang="en-US" u="sng" strike="noStrike" kern="1200" cap="none" spc="0" normalizeH="0" baseline="0" noProof="0" dirty="0">
                <a:ln>
                  <a:noFill/>
                </a:ln>
                <a:solidFill>
                  <a:srgbClr val="4EAEAF"/>
                </a:solidFill>
                <a:effectLst/>
                <a:uLnTx/>
                <a:uFillTx/>
                <a:latin typeface="Arial" panose="020B0604020202020204" pitchFamily="34" charset="0"/>
                <a:cs typeface="Arial" panose="020B0604020202020204" pitchFamily="34" charset="0"/>
                <a:hlinkClick r:id="rId3"/>
              </a:rPr>
              <a:t>https://qcor.cms.gov/main.jsp</a:t>
            </a:r>
            <a:endParaRPr kumimoji="0" lang="en-US" u="sng" strike="noStrike" kern="1200" cap="none" spc="0" normalizeH="0" baseline="0" noProof="0" dirty="0">
              <a:ln>
                <a:noFill/>
              </a:ln>
              <a:solidFill>
                <a:srgbClr val="4EAEAF"/>
              </a:solidFill>
              <a:effectLst/>
              <a:uLnTx/>
              <a:uFillTx/>
              <a:latin typeface="Arial" panose="020B0604020202020204" pitchFamily="34" charset="0"/>
              <a:cs typeface="Arial" panose="020B0604020202020204" pitchFamily="34" charset="0"/>
            </a:endParaRPr>
          </a:p>
        </p:txBody>
      </p:sp>
      <p:pic>
        <p:nvPicPr>
          <p:cNvPr id="5122" name="Picture 2" descr="StickerLoaf Brand MEDICAL OFFICE HOURS SIGN CUSTOM WINDOW DECAL BUSINESS SHOP Storefront door sign decal doctors dentist chiropractor surgical suite physical therapist medical marijuana cannabis">
            <a:extLst>
              <a:ext uri="{FF2B5EF4-FFF2-40B4-BE49-F238E27FC236}">
                <a16:creationId xmlns:a16="http://schemas.microsoft.com/office/drawing/2014/main" id="{1F738D28-3B96-5629-3D10-C08C47822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146" y="1781203"/>
            <a:ext cx="5049764" cy="344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6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1FB204-A3CD-D97B-8456-317A55B8E534}"/>
              </a:ext>
            </a:extLst>
          </p:cNvPr>
          <p:cNvSpPr/>
          <p:nvPr/>
        </p:nvSpPr>
        <p:spPr>
          <a:xfrm>
            <a:off x="7213597" y="-43123"/>
            <a:ext cx="5826527" cy="3934951"/>
          </a:xfrm>
          <a:prstGeom prst="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Waiting Room </a:t>
            </a:r>
          </a:p>
        </p:txBody>
      </p:sp>
      <p:pic>
        <p:nvPicPr>
          <p:cNvPr id="3" name="Picture 2">
            <a:extLst>
              <a:ext uri="{FF2B5EF4-FFF2-40B4-BE49-F238E27FC236}">
                <a16:creationId xmlns:a16="http://schemas.microsoft.com/office/drawing/2014/main" id="{AE2DF523-6B09-9455-8A66-22D6803EE202}"/>
              </a:ext>
            </a:extLst>
          </p:cNvPr>
          <p:cNvPicPr>
            <a:picLocks noChangeAspect="1"/>
          </p:cNvPicPr>
          <p:nvPr/>
        </p:nvPicPr>
        <p:blipFill>
          <a:blip r:embed="rId2"/>
          <a:stretch>
            <a:fillRect/>
          </a:stretch>
        </p:blipFill>
        <p:spPr>
          <a:xfrm>
            <a:off x="7336193" y="91835"/>
            <a:ext cx="5568747" cy="3212397"/>
          </a:xfrm>
          <a:prstGeom prst="rect">
            <a:avLst/>
          </a:prstGeom>
        </p:spPr>
      </p:pic>
      <p:sp>
        <p:nvSpPr>
          <p:cNvPr id="11" name="TextBox 10">
            <a:extLst>
              <a:ext uri="{FF2B5EF4-FFF2-40B4-BE49-F238E27FC236}">
                <a16:creationId xmlns:a16="http://schemas.microsoft.com/office/drawing/2014/main" id="{4929F483-0627-EDA6-55FD-F1DAA896C5CE}"/>
              </a:ext>
            </a:extLst>
          </p:cNvPr>
          <p:cNvSpPr txBox="1"/>
          <p:nvPr/>
        </p:nvSpPr>
        <p:spPr>
          <a:xfrm>
            <a:off x="946781" y="1805914"/>
            <a:ext cx="3450587" cy="2800767"/>
          </a:xfrm>
          <a:prstGeom prst="rect">
            <a:avLst/>
          </a:prstGeom>
          <a:noFill/>
        </p:spPr>
        <p:txBody>
          <a:bodyPr wrap="square" rtlCol="0">
            <a:spAutoFit/>
          </a:bodyPr>
          <a:lstStyle/>
          <a:p>
            <a:r>
              <a:rPr lang="en-US" sz="4400" b="1" dirty="0">
                <a:solidFill>
                  <a:schemeClr val="accent2"/>
                </a:solidFill>
                <a:latin typeface="Arial Black" panose="020B0604020202020204" pitchFamily="34" charset="0"/>
                <a:cs typeface="Arial Black" panose="020B0604020202020204" pitchFamily="34" charset="0"/>
              </a:rPr>
              <a:t>How secure </a:t>
            </a:r>
          </a:p>
          <a:p>
            <a:r>
              <a:rPr lang="en-US" sz="4400" b="1" dirty="0">
                <a:solidFill>
                  <a:schemeClr val="accent2"/>
                </a:solidFill>
                <a:latin typeface="Arial Black" panose="020B0604020202020204" pitchFamily="34" charset="0"/>
                <a:cs typeface="Arial Black" panose="020B0604020202020204" pitchFamily="34" charset="0"/>
              </a:rPr>
              <a:t>is your clinic?</a:t>
            </a:r>
          </a:p>
        </p:txBody>
      </p:sp>
      <p:sp>
        <p:nvSpPr>
          <p:cNvPr id="7" name="Rectangle 6">
            <a:extLst>
              <a:ext uri="{FF2B5EF4-FFF2-40B4-BE49-F238E27FC236}">
                <a16:creationId xmlns:a16="http://schemas.microsoft.com/office/drawing/2014/main" id="{EFAED55E-CB15-88B8-51E6-6B550C3A40DC}"/>
              </a:ext>
            </a:extLst>
          </p:cNvPr>
          <p:cNvSpPr/>
          <p:nvPr/>
        </p:nvSpPr>
        <p:spPr>
          <a:xfrm>
            <a:off x="7242255" y="2940532"/>
            <a:ext cx="5269059" cy="3934951"/>
          </a:xfrm>
          <a:prstGeom prst="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8FED2E5-7F69-D46B-30FD-1BE0F077154E}"/>
              </a:ext>
            </a:extLst>
          </p:cNvPr>
          <p:cNvPicPr>
            <a:picLocks noChangeAspect="1"/>
          </p:cNvPicPr>
          <p:nvPr/>
        </p:nvPicPr>
        <p:blipFill>
          <a:blip r:embed="rId3"/>
          <a:stretch>
            <a:fillRect/>
          </a:stretch>
        </p:blipFill>
        <p:spPr>
          <a:xfrm>
            <a:off x="7350708" y="3114167"/>
            <a:ext cx="5037392" cy="3624423"/>
          </a:xfrm>
          <a:prstGeom prst="rect">
            <a:avLst/>
          </a:prstGeom>
        </p:spPr>
      </p:pic>
      <p:sp>
        <p:nvSpPr>
          <p:cNvPr id="12" name="Oval 11">
            <a:extLst>
              <a:ext uri="{FF2B5EF4-FFF2-40B4-BE49-F238E27FC236}">
                <a16:creationId xmlns:a16="http://schemas.microsoft.com/office/drawing/2014/main" id="{42718724-DF61-E2B0-78E4-322F6CCAEFB3}"/>
              </a:ext>
            </a:extLst>
          </p:cNvPr>
          <p:cNvSpPr/>
          <p:nvPr/>
        </p:nvSpPr>
        <p:spPr>
          <a:xfrm>
            <a:off x="9777771" y="3206298"/>
            <a:ext cx="1407886" cy="1959288"/>
          </a:xfrm>
          <a:prstGeom prst="ellipse">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A55CFC-FA5F-6084-D614-33500FB3A717}"/>
              </a:ext>
            </a:extLst>
          </p:cNvPr>
          <p:cNvSpPr/>
          <p:nvPr/>
        </p:nvSpPr>
        <p:spPr>
          <a:xfrm>
            <a:off x="5317265" y="2197508"/>
            <a:ext cx="2261357" cy="2403521"/>
          </a:xfrm>
          <a:prstGeom prst="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68DF2B0-9B9B-5F91-E638-F02559EDD4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383584" y="2333241"/>
            <a:ext cx="2135921" cy="2109213"/>
          </a:xfrm>
          <a:prstGeom prst="rect">
            <a:avLst/>
          </a:prstGeom>
        </p:spPr>
      </p:pic>
    </p:spTree>
    <p:extLst>
      <p:ext uri="{BB962C8B-B14F-4D97-AF65-F5344CB8AC3E}">
        <p14:creationId xmlns:p14="http://schemas.microsoft.com/office/powerpoint/2010/main" val="842613509"/>
      </p:ext>
    </p:extLst>
  </p:cSld>
  <p:clrMapOvr>
    <a:masterClrMapping/>
  </p:clrMapOvr>
</p:sld>
</file>

<file path=ppt/theme/theme1.xml><?xml version="1.0" encoding="utf-8"?>
<a:theme xmlns:a="http://schemas.openxmlformats.org/drawingml/2006/main" name="Office Theme">
  <a:themeElements>
    <a:clrScheme name="TCT Refreshed Palette">
      <a:dk1>
        <a:srgbClr val="000000"/>
      </a:dk1>
      <a:lt1>
        <a:srgbClr val="FFFFFF"/>
      </a:lt1>
      <a:dk2>
        <a:srgbClr val="44546A"/>
      </a:dk2>
      <a:lt2>
        <a:srgbClr val="E7E6E6"/>
      </a:lt2>
      <a:accent1>
        <a:srgbClr val="C72A34"/>
      </a:accent1>
      <a:accent2>
        <a:srgbClr val="2F68B1"/>
      </a:accent2>
      <a:accent3>
        <a:srgbClr val="5BBDB0"/>
      </a:accent3>
      <a:accent4>
        <a:srgbClr val="1D3F6B"/>
      </a:accent4>
      <a:accent5>
        <a:srgbClr val="5B9BD5"/>
      </a:accent5>
      <a:accent6>
        <a:srgbClr val="D1D1D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9145</TotalTime>
  <Words>2851</Words>
  <Application>Microsoft Macintosh PowerPoint</Application>
  <PresentationFormat>Widescreen</PresentationFormat>
  <Paragraphs>386</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Black</vt:lpstr>
      <vt:lpstr>Arial Nova</vt:lpstr>
      <vt:lpstr>Arial Nova Light</vt:lpstr>
      <vt:lpstr>Calibri</vt:lpstr>
      <vt:lpstr>Courier New</vt:lpstr>
      <vt:lpstr>Libre Franklin Light</vt:lpstr>
      <vt:lpstr>Office Theme</vt:lpstr>
      <vt:lpstr>From Regulations to Rural Excellence</vt:lpstr>
      <vt:lpstr>PowerPoint Presentation</vt:lpstr>
      <vt:lpstr>PowerPoint Presentation</vt:lpstr>
      <vt:lpstr>Survey</vt:lpstr>
      <vt:lpstr>PowerPoint Presentation</vt:lpstr>
      <vt:lpstr>Organization is Key</vt:lpstr>
      <vt:lpstr>Checklist</vt:lpstr>
      <vt:lpstr>Clinic Information</vt:lpstr>
      <vt:lpstr>Waiting Room </vt:lpstr>
      <vt:lpstr>Exam Tables</vt:lpstr>
      <vt:lpstr>Manufacturer’s Instruction for Use (IFU)</vt:lpstr>
      <vt:lpstr>What Needs Calibration?</vt:lpstr>
      <vt:lpstr>Medication Management</vt:lpstr>
      <vt:lpstr>Pre-Filled Syringes</vt:lpstr>
      <vt:lpstr>Survey:  Vials </vt:lpstr>
      <vt:lpstr>Survey:  Vials</vt:lpstr>
      <vt:lpstr>Survey:  Vials</vt:lpstr>
      <vt:lpstr>Sample Closet  </vt:lpstr>
      <vt:lpstr>Staff Education</vt:lpstr>
      <vt:lpstr>What’s Posted?</vt:lpstr>
      <vt:lpstr>What’s Secured?</vt:lpstr>
      <vt:lpstr>Are HR Files Complete?</vt:lpstr>
      <vt:lpstr>Medical Direction</vt:lpstr>
      <vt:lpstr>Infection Prevention</vt:lpstr>
      <vt:lpstr>Sterilizing Instruments:  Mfr’s IFUs</vt:lpstr>
      <vt:lpstr>Staffing</vt:lpstr>
      <vt:lpstr>Staffing</vt:lpstr>
      <vt:lpstr>Staffing</vt:lpstr>
      <vt:lpstr>Surveyed Measured</vt:lpstr>
      <vt:lpstr>Services:  Primarily Engaged</vt:lpstr>
      <vt:lpstr>Policies</vt:lpstr>
      <vt:lpstr>The Lab:  Point-of-Care Tests</vt:lpstr>
      <vt:lpstr>Emergency Services</vt:lpstr>
      <vt:lpstr>Patient Records</vt:lpstr>
      <vt:lpstr>Risk</vt:lpstr>
      <vt:lpstr>Policies Match Procedures </vt:lpstr>
      <vt:lpstr>Protective Equipment</vt:lpstr>
      <vt:lpstr>Work Safety</vt:lpstr>
      <vt:lpstr>Biohazard Sharps Containers</vt:lpstr>
      <vt:lpstr>Biennial Evaluation</vt:lpstr>
      <vt:lpstr>Emergency Preparedness (EP)</vt:lpstr>
      <vt:lpstr>Survey: Emergency Preparedness (EP)</vt:lpstr>
      <vt:lpstr>Survey: Emergency Preparedness Testing</vt:lpstr>
      <vt:lpstr>Survey: Emergency Preparedness Testing</vt:lpstr>
      <vt:lpstr>Analysis for Event, Table-Top, or Exercise</vt:lpstr>
      <vt:lpstr>Common Deficiencies</vt:lpstr>
      <vt:lpstr>Staff Interviews</vt:lpstr>
      <vt:lpstr>Deficiencies</vt:lpstr>
      <vt:lpstr>Plan of Correction (PoC) </vt:lpstr>
      <vt:lpstr>What to Expect on Survey 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Poole</dc:creator>
  <cp:lastModifiedBy>Karen Vandeven</cp:lastModifiedBy>
  <cp:revision>53</cp:revision>
  <cp:lastPrinted>2024-02-28T16:10:09Z</cp:lastPrinted>
  <dcterms:created xsi:type="dcterms:W3CDTF">2023-09-25T18:59:01Z</dcterms:created>
  <dcterms:modified xsi:type="dcterms:W3CDTF">2024-05-22T13:12:36Z</dcterms:modified>
</cp:coreProperties>
</file>