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781" r:id="rId4"/>
    <p:sldMasterId id="2147483771" r:id="rId5"/>
  </p:sldMasterIdLst>
  <p:notesMasterIdLst>
    <p:notesMasterId r:id="rId67"/>
  </p:notesMasterIdLst>
  <p:handoutMasterIdLst>
    <p:handoutMasterId r:id="rId68"/>
  </p:handoutMasterIdLst>
  <p:sldIdLst>
    <p:sldId id="321" r:id="rId6"/>
    <p:sldId id="455" r:id="rId7"/>
    <p:sldId id="592" r:id="rId8"/>
    <p:sldId id="632" r:id="rId9"/>
    <p:sldId id="283" r:id="rId10"/>
    <p:sldId id="259" r:id="rId11"/>
    <p:sldId id="664" r:id="rId12"/>
    <p:sldId id="658" r:id="rId13"/>
    <p:sldId id="265" r:id="rId14"/>
    <p:sldId id="268" r:id="rId15"/>
    <p:sldId id="270" r:id="rId16"/>
    <p:sldId id="271" r:id="rId17"/>
    <p:sldId id="275" r:id="rId18"/>
    <p:sldId id="277" r:id="rId19"/>
    <p:sldId id="279" r:id="rId20"/>
    <p:sldId id="603" r:id="rId21"/>
    <p:sldId id="578" r:id="rId22"/>
    <p:sldId id="284" r:id="rId23"/>
    <p:sldId id="657" r:id="rId24"/>
    <p:sldId id="648" r:id="rId25"/>
    <p:sldId id="649" r:id="rId26"/>
    <p:sldId id="650" r:id="rId27"/>
    <p:sldId id="660" r:id="rId28"/>
    <p:sldId id="661" r:id="rId29"/>
    <p:sldId id="662" r:id="rId30"/>
    <p:sldId id="663" r:id="rId31"/>
    <p:sldId id="659" r:id="rId32"/>
    <p:sldId id="640" r:id="rId33"/>
    <p:sldId id="641" r:id="rId34"/>
    <p:sldId id="642" r:id="rId35"/>
    <p:sldId id="647" r:id="rId36"/>
    <p:sldId id="637" r:id="rId37"/>
    <p:sldId id="645" r:id="rId38"/>
    <p:sldId id="646" r:id="rId39"/>
    <p:sldId id="643" r:id="rId40"/>
    <p:sldId id="628" r:id="rId41"/>
    <p:sldId id="634" r:id="rId42"/>
    <p:sldId id="651" r:id="rId43"/>
    <p:sldId id="652" r:id="rId44"/>
    <p:sldId id="653" r:id="rId45"/>
    <p:sldId id="654" r:id="rId46"/>
    <p:sldId id="655" r:id="rId47"/>
    <p:sldId id="656" r:id="rId48"/>
    <p:sldId id="560" r:id="rId49"/>
    <p:sldId id="475" r:id="rId50"/>
    <p:sldId id="631" r:id="rId51"/>
    <p:sldId id="621" r:id="rId52"/>
    <p:sldId id="546" r:id="rId53"/>
    <p:sldId id="599" r:id="rId54"/>
    <p:sldId id="571" r:id="rId55"/>
    <p:sldId id="611" r:id="rId56"/>
    <p:sldId id="612" r:id="rId57"/>
    <p:sldId id="594" r:id="rId58"/>
    <p:sldId id="595" r:id="rId59"/>
    <p:sldId id="596" r:id="rId60"/>
    <p:sldId id="564" r:id="rId61"/>
    <p:sldId id="335" r:id="rId62"/>
    <p:sldId id="346" r:id="rId63"/>
    <p:sldId id="286" r:id="rId64"/>
    <p:sldId id="486" r:id="rId65"/>
    <p:sldId id="324" r:id="rId66"/>
  </p:sldIdLst>
  <p:sldSz cx="12192000" cy="6858000"/>
  <p:notesSz cx="7010400" cy="9223375"/>
  <p:embeddedFontLst>
    <p:embeddedFont>
      <p:font typeface="Calibri" panose="020F0502020204030204" pitchFamily="34" charset="0"/>
      <p:regular r:id="rId69"/>
      <p:bold r:id="rId70"/>
      <p:italic r:id="rId71"/>
      <p:boldItalic r:id="rId72"/>
    </p:embeddedFont>
    <p:embeddedFont>
      <p:font typeface="Montserrat" panose="020B0604020202020204" charset="0"/>
      <p:regular r:id="rId73"/>
      <p:bold r:id="rId74"/>
    </p:embeddedFont>
    <p:embeddedFont>
      <p:font typeface="Montserrat Semi Bold" panose="020B0604020202020204" charset="0"/>
      <p:bold r:id="rId75"/>
    </p:embeddedFont>
    <p:embeddedFont>
      <p:font typeface="Roboto" panose="020B0604020202020204" charset="0"/>
      <p:regular r:id="rId76"/>
      <p:bold r:id="rId77"/>
      <p:italic r:id="rId78"/>
      <p:boldItalic r:id="rId79"/>
    </p:embeddedFont>
    <p:embeddedFont>
      <p:font typeface="Roboto Black" panose="020B0604020202020204" charset="0"/>
      <p:bold r:id="rId80"/>
      <p:boldItalic r:id="rId81"/>
    </p:embeddedFont>
    <p:embeddedFont>
      <p:font typeface="Segoe UI" panose="020B0502040204020203" pitchFamily="34" charset="0"/>
      <p:regular r:id="rId82"/>
      <p:bold r:id="rId83"/>
      <p:italic r:id="rId84"/>
      <p:boldItalic r:id="rId85"/>
    </p:embeddedFont>
    <p:embeddedFont>
      <p:font typeface="Wingdings 3" panose="05040102010807070707" pitchFamily="18" charset="2"/>
      <p:regular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2732" autoAdjust="0"/>
  </p:normalViewPr>
  <p:slideViewPr>
    <p:cSldViewPr snapToGrid="0">
      <p:cViewPr varScale="1">
        <p:scale>
          <a:sx n="72" d="100"/>
          <a:sy n="72" d="100"/>
        </p:scale>
        <p:origin x="576"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84" Type="http://schemas.openxmlformats.org/officeDocument/2006/relationships/font" Target="fonts/font16.fntdata"/><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8.fntdata"/><Relationship Id="rId7" Type="http://schemas.openxmlformats.org/officeDocument/2006/relationships/slide" Target="slides/slide2.xml"/><Relationship Id="rId71" Type="http://schemas.openxmlformats.org/officeDocument/2006/relationships/font" Target="fonts/font3.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font" Target="fonts/font14.fntdata"/><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5/27/2020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5/27/2020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Add the title of your presentation, your division, name, etc.</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9</a:t>
            </a:fld>
            <a:endParaRPr lang="en-US"/>
          </a:p>
        </p:txBody>
      </p:sp>
    </p:spTree>
    <p:extLst>
      <p:ext uri="{BB962C8B-B14F-4D97-AF65-F5344CB8AC3E}">
        <p14:creationId xmlns:p14="http://schemas.microsoft.com/office/powerpoint/2010/main" val="241575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Add the title of your presentation, your division, name, etc.</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10</a:t>
            </a:fld>
            <a:endParaRPr lang="en-US"/>
          </a:p>
        </p:txBody>
      </p:sp>
    </p:spTree>
    <p:extLst>
      <p:ext uri="{BB962C8B-B14F-4D97-AF65-F5344CB8AC3E}">
        <p14:creationId xmlns:p14="http://schemas.microsoft.com/office/powerpoint/2010/main" val="413980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Add the title of your presentation, your division, name, etc.</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11</a:t>
            </a:fld>
            <a:endParaRPr lang="en-US"/>
          </a:p>
        </p:txBody>
      </p:sp>
    </p:spTree>
    <p:extLst>
      <p:ext uri="{BB962C8B-B14F-4D97-AF65-F5344CB8AC3E}">
        <p14:creationId xmlns:p14="http://schemas.microsoft.com/office/powerpoint/2010/main" val="271164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Add the title of your presentation, your division, name, etc.</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12</a:t>
            </a:fld>
            <a:endParaRPr lang="en-US"/>
          </a:p>
        </p:txBody>
      </p:sp>
    </p:spTree>
    <p:extLst>
      <p:ext uri="{BB962C8B-B14F-4D97-AF65-F5344CB8AC3E}">
        <p14:creationId xmlns:p14="http://schemas.microsoft.com/office/powerpoint/2010/main" val="2266871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Add the title of your presentation, your division, name, etc.</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13</a:t>
            </a:fld>
            <a:endParaRPr lang="en-US"/>
          </a:p>
        </p:txBody>
      </p:sp>
    </p:spTree>
    <p:extLst>
      <p:ext uri="{BB962C8B-B14F-4D97-AF65-F5344CB8AC3E}">
        <p14:creationId xmlns:p14="http://schemas.microsoft.com/office/powerpoint/2010/main" val="363456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Add the title of your presentation, your division, name, etc.</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14</a:t>
            </a:fld>
            <a:endParaRPr lang="en-US"/>
          </a:p>
        </p:txBody>
      </p:sp>
    </p:spTree>
    <p:extLst>
      <p:ext uri="{BB962C8B-B14F-4D97-AF65-F5344CB8AC3E}">
        <p14:creationId xmlns:p14="http://schemas.microsoft.com/office/powerpoint/2010/main" val="274979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Add the title of your presentation, your division, name, etc.</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15</a:t>
            </a:fld>
            <a:endParaRPr lang="en-US"/>
          </a:p>
        </p:txBody>
      </p:sp>
    </p:spTree>
    <p:extLst>
      <p:ext uri="{BB962C8B-B14F-4D97-AF65-F5344CB8AC3E}">
        <p14:creationId xmlns:p14="http://schemas.microsoft.com/office/powerpoint/2010/main" val="229965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7" y="395832"/>
            <a:ext cx="10809692" cy="1359153"/>
          </a:xfrm>
        </p:spPr>
        <p:txBody>
          <a:bodyPr tIns="0" bIns="0"/>
          <a:lstStyle/>
          <a:p>
            <a:r>
              <a:rPr lang="en-US" dirty="0"/>
              <a:t>Click to edit Master title style</a:t>
            </a:r>
          </a:p>
        </p:txBody>
      </p:sp>
      <p:sp>
        <p:nvSpPr>
          <p:cNvPr id="10" name="Content Placeholder 2"/>
          <p:cNvSpPr>
            <a:spLocks noGrp="1"/>
          </p:cNvSpPr>
          <p:nvPr>
            <p:ph idx="1"/>
          </p:nvPr>
        </p:nvSpPr>
        <p:spPr>
          <a:xfrm>
            <a:off x="826577" y="1882620"/>
            <a:ext cx="10809692" cy="419666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5/27/2020</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63768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340963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4.jp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93" r:id="rId14"/>
    <p:sldLayoutId id="2147483797" r:id="rId15"/>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nebraska.maps.arcgis.com/apps/opsdashboard/index.html#/4213f719a45647bc873ffb58783ffef3"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thelancet.com/lancet/article/s0140673620311806"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covidpep.umn.edu/" TargetMode="External"/><Relationship Id="rId2" Type="http://schemas.openxmlformats.org/officeDocument/2006/relationships/hyperlink" Target="https://www.medpagetoday.com/infectiousdisease/covid19/85934" TargetMode="External"/><Relationship Id="rId1" Type="http://schemas.openxmlformats.org/officeDocument/2006/relationships/slideLayout" Target="../slideLayouts/slideLayout5.xml"/><Relationship Id="rId4" Type="http://schemas.openxmlformats.org/officeDocument/2006/relationships/hyperlink" Target="https://virologyj.biomedcentral.com/articles/10.1186/1743-422X-2-69"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edpagetoday.com/infectiousdisease/covid19/86230" TargetMode="External"/><Relationship Id="rId2" Type="http://schemas.openxmlformats.org/officeDocument/2006/relationships/hyperlink" Target="https://www.medpagetoday.com/infectiousdisease/swineflu/21603"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emergency.cdc.gov/coca/calls/2020/callinfo_051920.asp"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s://mailview.bulletinhealthcare.com/mailview.aspx?m=2020051101idsa&amp;r=8755537-b926&amp;l=011-783&amp;t=c"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s://www.cdc.gov/coronavirus/2019-ncov/lab/resources/antibody-tests-guidelines.html?deliveryName=USCDC_2067-DM29085#table1"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c.gov/coronavirus/2019-ncov/if-you-are-sick/quarantine-isolation.html" TargetMode="External"/><Relationship Id="rId2" Type="http://schemas.openxmlformats.org/officeDocument/2006/relationships/hyperlink" Target="https://www.cdc.gov/coronavirus/2019-ncov/prevent-getting-sick/prevention.html?CDC_AA_refVal=https%3A%2F%2Fwww.cdc.gov%2Fcoronavirus%2F2019-ncov%2Fprepare%2Fprevention.html" TargetMode="External"/><Relationship Id="rId1" Type="http://schemas.openxmlformats.org/officeDocument/2006/relationships/slideLayout" Target="../slideLayouts/slideLayout6.xml"/><Relationship Id="rId4" Type="http://schemas.openxmlformats.org/officeDocument/2006/relationships/hyperlink" Target="https://www.cdc.gov/coronavirus/2019-ncov/hcp/return-to-work.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ebraskahospitals.org/coronavirus-covid-19-information.html" TargetMode="Externa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c.gov/coronavirus/2019-ncov/lab/guidelines-clinical-specimens.html" TargetMode="External"/><Relationship Id="rId2" Type="http://schemas.openxmlformats.org/officeDocument/2006/relationships/hyperlink" Target="https://www.cdc.gov/coronavirus/2019-ncov/healthcare-facilities/hcp-return-work.html#f1"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c.gov/coronavirus/2019-ncov/hcp/return-to-work.html" TargetMode="External"/><Relationship Id="rId2" Type="http://schemas.openxmlformats.org/officeDocument/2006/relationships/hyperlink" Target="https://www.cdc.gov/coronavirus/2019-ncov/hcp/infection-control-recommendations.html"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hyperlink" Target="https://icap.nebraskamed.com/wp-content/uploads/sites/2/2020/04/Cohorting-Plan-for-LTCF-4.16.20.pdf" TargetMode="External"/><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hyperlink" Target="https://gcc02.safelinks.protection.outlook.com/?url=https%3A%2F%2Fform.jotform.com%2FNebraskaDHHS%2FPPERequestForm&amp;data=02%7C01%7CNicole.Effle%40nebraska.gov%7C3ddafcaa2eae43872a9308d7e07a80b3%7C043207dfe6894bf6902001038f11f0b1%7C0%7C0%7C637224689054320387&amp;sdata=wd0UEQltOALoGbO3apwujtNqMRvOZN8E5avuyTfeNO0%3D&amp;reserved=0"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https://icap.nebraskamed.com/"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c.gov/coronavirus/2019-ncov/hcp/ppe-strategy/burn-calculator.html" TargetMode="External"/><Relationship Id="rId2" Type="http://schemas.openxmlformats.org/officeDocument/2006/relationships/hyperlink" Target="https://www.cdc.gov/coronavirus/2019-ncov/downloads/PPE-Burn-Rate-Calculator-03152020v12.xlsx"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5-27-20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Medical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29395" y="267432"/>
            <a:ext cx="8221174" cy="6145120"/>
          </a:xfrm>
          <a:prstGeom prst="rect">
            <a:avLst/>
          </a:prstGeom>
        </p:spPr>
      </p:pic>
    </p:spTree>
    <p:extLst>
      <p:ext uri="{BB962C8B-B14F-4D97-AF65-F5344CB8AC3E}">
        <p14:creationId xmlns:p14="http://schemas.microsoft.com/office/powerpoint/2010/main" val="34797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62062" y="109904"/>
            <a:ext cx="7873197" cy="5983166"/>
          </a:xfrm>
          <a:prstGeom prst="rect">
            <a:avLst/>
          </a:prstGeom>
        </p:spPr>
      </p:pic>
    </p:spTree>
    <p:extLst>
      <p:ext uri="{BB962C8B-B14F-4D97-AF65-F5344CB8AC3E}">
        <p14:creationId xmlns:p14="http://schemas.microsoft.com/office/powerpoint/2010/main" val="359486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40410" y="289047"/>
            <a:ext cx="8212382" cy="6150399"/>
          </a:xfrm>
          <a:prstGeom prst="rect">
            <a:avLst/>
          </a:prstGeom>
        </p:spPr>
      </p:pic>
    </p:spTree>
    <p:extLst>
      <p:ext uri="{BB962C8B-B14F-4D97-AF65-F5344CB8AC3E}">
        <p14:creationId xmlns:p14="http://schemas.microsoft.com/office/powerpoint/2010/main" val="95932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0484" y="170350"/>
            <a:ext cx="11614639" cy="6498110"/>
          </a:xfrm>
          <a:prstGeom prst="rect">
            <a:avLst/>
          </a:prstGeom>
        </p:spPr>
      </p:pic>
    </p:spTree>
    <p:extLst>
      <p:ext uri="{BB962C8B-B14F-4D97-AF65-F5344CB8AC3E}">
        <p14:creationId xmlns:p14="http://schemas.microsoft.com/office/powerpoint/2010/main" val="247041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0931" y="301868"/>
            <a:ext cx="11404723" cy="6311464"/>
          </a:xfrm>
          <a:prstGeom prst="rect">
            <a:avLst/>
          </a:prstGeom>
        </p:spPr>
      </p:pic>
    </p:spTree>
    <p:extLst>
      <p:ext uri="{BB962C8B-B14F-4D97-AF65-F5344CB8AC3E}">
        <p14:creationId xmlns:p14="http://schemas.microsoft.com/office/powerpoint/2010/main" val="1278677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29028" y="290513"/>
            <a:ext cx="11096625" cy="6017184"/>
          </a:xfrm>
          <a:prstGeom prst="rect">
            <a:avLst/>
          </a:prstGeom>
        </p:spPr>
      </p:pic>
    </p:spTree>
    <p:extLst>
      <p:ext uri="{BB962C8B-B14F-4D97-AF65-F5344CB8AC3E}">
        <p14:creationId xmlns:p14="http://schemas.microsoft.com/office/powerpoint/2010/main" val="115695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19F945-BB4F-4EB7-BC68-B51271B7344C}"/>
              </a:ext>
            </a:extLst>
          </p:cNvPr>
          <p:cNvSpPr>
            <a:spLocks noGrp="1"/>
          </p:cNvSpPr>
          <p:nvPr>
            <p:ph type="body" sz="quarter" idx="10"/>
          </p:nvPr>
        </p:nvSpPr>
        <p:spPr/>
        <p:txBody>
          <a:bodyPr/>
          <a:lstStyle/>
          <a:p>
            <a:r>
              <a:rPr lang="en-US" sz="2800" dirty="0"/>
              <a:t>102 Facilities with at least one resident or staff positive for COVID-19</a:t>
            </a:r>
          </a:p>
          <a:p>
            <a:r>
              <a:rPr lang="en-US" sz="2800" dirty="0"/>
              <a:t>38 LTCF have at least one resident positive </a:t>
            </a:r>
          </a:p>
          <a:p>
            <a:r>
              <a:rPr lang="en-US" sz="2800" dirty="0"/>
              <a:t>Over 400 positive residents</a:t>
            </a:r>
          </a:p>
          <a:p>
            <a:r>
              <a:rPr lang="en-US" sz="2800" dirty="0"/>
              <a:t>LHD and ICAP available for help</a:t>
            </a:r>
          </a:p>
          <a:p>
            <a:r>
              <a:rPr lang="en-US" sz="2800" dirty="0"/>
              <a:t>Every facility with a positive resident and most with a positive staff member have a virtual ICAP visit</a:t>
            </a:r>
          </a:p>
          <a:p>
            <a:r>
              <a:rPr lang="en-US" sz="2800" dirty="0"/>
              <a:t>NETEC- over 35 onsite visits</a:t>
            </a:r>
          </a:p>
          <a:p>
            <a:r>
              <a:rPr lang="en-US" sz="2800" dirty="0"/>
              <a:t>Over 40 CDC Tele ICAR visits</a:t>
            </a:r>
          </a:p>
          <a:p>
            <a:r>
              <a:rPr lang="en-US" sz="2800" dirty="0"/>
              <a:t>Recovery Plan under development-LTC Webinars on Thursday  requirements </a:t>
            </a:r>
          </a:p>
          <a:p>
            <a:r>
              <a:rPr lang="en-US" sz="2800" dirty="0"/>
              <a:t>	</a:t>
            </a:r>
          </a:p>
          <a:p>
            <a:r>
              <a:rPr lang="en-US" sz="2800" dirty="0"/>
              <a:t>	</a:t>
            </a:r>
            <a:endParaRPr lang="en-US" dirty="0"/>
          </a:p>
          <a:p>
            <a:endParaRPr lang="en-US" dirty="0"/>
          </a:p>
        </p:txBody>
      </p:sp>
      <p:sp>
        <p:nvSpPr>
          <p:cNvPr id="3" name="Title 2">
            <a:extLst>
              <a:ext uri="{FF2B5EF4-FFF2-40B4-BE49-F238E27FC236}">
                <a16:creationId xmlns:a16="http://schemas.microsoft.com/office/drawing/2014/main" id="{792D9331-65E0-4A9B-B094-91F953422BF9}"/>
              </a:ext>
            </a:extLst>
          </p:cNvPr>
          <p:cNvSpPr>
            <a:spLocks noGrp="1"/>
          </p:cNvSpPr>
          <p:nvPr>
            <p:ph type="title"/>
          </p:nvPr>
        </p:nvSpPr>
        <p:spPr/>
        <p:txBody>
          <a:bodyPr/>
          <a:lstStyle/>
          <a:p>
            <a:r>
              <a:rPr lang="en-US" dirty="0"/>
              <a:t>LTC COVID 19 Data (as of 5.6.20)</a:t>
            </a:r>
          </a:p>
        </p:txBody>
      </p:sp>
    </p:spTree>
    <p:extLst>
      <p:ext uri="{BB962C8B-B14F-4D97-AF65-F5344CB8AC3E}">
        <p14:creationId xmlns:p14="http://schemas.microsoft.com/office/powerpoint/2010/main" val="8879269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3817D4-FAF6-49C4-9009-9AF046720F71}"/>
              </a:ext>
            </a:extLst>
          </p:cNvPr>
          <p:cNvSpPr>
            <a:spLocks noGrp="1"/>
          </p:cNvSpPr>
          <p:nvPr>
            <p:ph type="title"/>
          </p:nvPr>
        </p:nvSpPr>
        <p:spPr/>
        <p:txBody>
          <a:bodyPr/>
          <a:lstStyle/>
          <a:p>
            <a:r>
              <a:rPr lang="en-US" dirty="0"/>
              <a:t>Bed and Vent Availability as of 5-13-20</a:t>
            </a:r>
          </a:p>
        </p:txBody>
      </p:sp>
      <p:sp>
        <p:nvSpPr>
          <p:cNvPr id="4" name="Text Placeholder 3">
            <a:extLst>
              <a:ext uri="{FF2B5EF4-FFF2-40B4-BE49-F238E27FC236}">
                <a16:creationId xmlns:a16="http://schemas.microsoft.com/office/drawing/2014/main" id="{AE9CB32B-7CA4-4F6E-B11E-A5F6C8E53E23}"/>
              </a:ext>
            </a:extLst>
          </p:cNvPr>
          <p:cNvSpPr>
            <a:spLocks noGrp="1"/>
          </p:cNvSpPr>
          <p:nvPr>
            <p:ph type="body" sz="quarter" idx="12"/>
          </p:nvPr>
        </p:nvSpPr>
        <p:spPr/>
        <p:txBody>
          <a:bodyPr/>
          <a:lstStyle/>
          <a:p>
            <a:r>
              <a:rPr lang="en-US" dirty="0">
                <a:hlinkClick r:id="rId2"/>
              </a:rPr>
              <a:t>https://nebraska.maps.arcgis.com/apps/opsdashboard/index.html#/4213f719a45647bc873ffb58783ffef3</a:t>
            </a:r>
            <a:endParaRPr lang="en-US" dirty="0"/>
          </a:p>
          <a:p>
            <a:r>
              <a:rPr lang="en-US" dirty="0"/>
              <a:t>44% hospital beds available (41%) Douglas Co</a:t>
            </a:r>
          </a:p>
          <a:p>
            <a:r>
              <a:rPr lang="en-US" dirty="0"/>
              <a:t>43% ICU beds available</a:t>
            </a:r>
          </a:p>
          <a:p>
            <a:r>
              <a:rPr lang="en-US" dirty="0"/>
              <a:t>77% ventilators available</a:t>
            </a:r>
          </a:p>
          <a:p>
            <a:r>
              <a:rPr lang="en-US" dirty="0"/>
              <a:t>Transfer Center supported by CHI-not just to/from CHI hospitals</a:t>
            </a:r>
          </a:p>
          <a:p>
            <a:r>
              <a:rPr lang="en-US" dirty="0"/>
              <a:t>Increased use of Hospital and ICU beds in Douglas Co.</a:t>
            </a:r>
          </a:p>
          <a:p>
            <a:r>
              <a:rPr lang="en-US" dirty="0"/>
              <a:t>Douglas Co. -around 30% beds available but over 60% vents available</a:t>
            </a:r>
          </a:p>
          <a:p>
            <a:r>
              <a:rPr lang="en-US" dirty="0"/>
              <a:t>Lowered hospitalization in the other counties</a:t>
            </a:r>
          </a:p>
          <a:p>
            <a:r>
              <a:rPr lang="en-US" dirty="0"/>
              <a:t>Slightly over 200 patients hospitalized statewide and approximately 30% ventilated</a:t>
            </a:r>
          </a:p>
        </p:txBody>
      </p:sp>
    </p:spTree>
    <p:extLst>
      <p:ext uri="{BB962C8B-B14F-4D97-AF65-F5344CB8AC3E}">
        <p14:creationId xmlns:p14="http://schemas.microsoft.com/office/powerpoint/2010/main" val="38105206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8401" y="86267"/>
            <a:ext cx="7276733" cy="3879795"/>
          </a:xfrm>
          <a:prstGeom prst="rect">
            <a:avLst/>
          </a:prstGeom>
        </p:spPr>
      </p:pic>
      <p:pic>
        <p:nvPicPr>
          <p:cNvPr id="4" name="Picture 3"/>
          <p:cNvPicPr>
            <a:picLocks noChangeAspect="1"/>
          </p:cNvPicPr>
          <p:nvPr/>
        </p:nvPicPr>
        <p:blipFill>
          <a:blip r:embed="rId3"/>
          <a:stretch>
            <a:fillRect/>
          </a:stretch>
        </p:blipFill>
        <p:spPr>
          <a:xfrm>
            <a:off x="819516" y="3896822"/>
            <a:ext cx="8601075" cy="2809875"/>
          </a:xfrm>
          <a:prstGeom prst="rect">
            <a:avLst/>
          </a:prstGeom>
        </p:spPr>
      </p:pic>
    </p:spTree>
    <p:extLst>
      <p:ext uri="{BB962C8B-B14F-4D97-AF65-F5344CB8AC3E}">
        <p14:creationId xmlns:p14="http://schemas.microsoft.com/office/powerpoint/2010/main" val="2133030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768783-F245-41D9-B577-1E769C70EDEB}"/>
              </a:ext>
            </a:extLst>
          </p:cNvPr>
          <p:cNvSpPr>
            <a:spLocks noGrp="1"/>
          </p:cNvSpPr>
          <p:nvPr>
            <p:ph type="body" sz="quarter" idx="11"/>
          </p:nvPr>
        </p:nvSpPr>
        <p:spPr/>
        <p:txBody>
          <a:bodyPr/>
          <a:lstStyle/>
          <a:p>
            <a:r>
              <a:rPr lang="en-US" dirty="0"/>
              <a:t>124 vaccine candidates via 8 different platforms</a:t>
            </a:r>
          </a:p>
          <a:p>
            <a:r>
              <a:rPr lang="en-US" dirty="0"/>
              <a:t>Phase I in China</a:t>
            </a:r>
          </a:p>
          <a:p>
            <a:r>
              <a:rPr lang="en-US" dirty="0"/>
              <a:t>	Adenovirus carried vaccine</a:t>
            </a:r>
          </a:p>
          <a:p>
            <a:r>
              <a:rPr lang="en-US" dirty="0"/>
              <a:t>	Good antibody response</a:t>
            </a:r>
          </a:p>
          <a:p>
            <a:r>
              <a:rPr lang="en-US" dirty="0"/>
              <a:t>	Good T cell response</a:t>
            </a:r>
          </a:p>
          <a:p>
            <a:r>
              <a:rPr lang="en-US" dirty="0" err="1"/>
              <a:t>Moderna</a:t>
            </a:r>
            <a:r>
              <a:rPr lang="en-US" dirty="0"/>
              <a:t>-in phase 2</a:t>
            </a:r>
          </a:p>
          <a:p>
            <a:r>
              <a:rPr lang="en-US" dirty="0"/>
              <a:t>Merck -2 vaccine candidates</a:t>
            </a:r>
          </a:p>
          <a:p>
            <a:r>
              <a:rPr lang="en-US" dirty="0" err="1"/>
              <a:t>Novavax</a:t>
            </a:r>
            <a:r>
              <a:rPr lang="en-US" dirty="0"/>
              <a:t> candidate entering Phase 1</a:t>
            </a:r>
          </a:p>
          <a:p>
            <a:r>
              <a:rPr lang="en-US" dirty="0"/>
              <a:t>Will likely need more than 1 vaccine</a:t>
            </a:r>
          </a:p>
        </p:txBody>
      </p:sp>
      <p:sp>
        <p:nvSpPr>
          <p:cNvPr id="3" name="Title 2">
            <a:extLst>
              <a:ext uri="{FF2B5EF4-FFF2-40B4-BE49-F238E27FC236}">
                <a16:creationId xmlns:a16="http://schemas.microsoft.com/office/drawing/2014/main" id="{5B792792-AF65-4172-918F-36463A6EAF25}"/>
              </a:ext>
            </a:extLst>
          </p:cNvPr>
          <p:cNvSpPr>
            <a:spLocks noGrp="1"/>
          </p:cNvSpPr>
          <p:nvPr>
            <p:ph type="title"/>
          </p:nvPr>
        </p:nvSpPr>
        <p:spPr/>
        <p:txBody>
          <a:bodyPr/>
          <a:lstStyle/>
          <a:p>
            <a:r>
              <a:rPr lang="en-US" dirty="0"/>
              <a:t>Vaccine Trials</a:t>
            </a:r>
          </a:p>
        </p:txBody>
      </p:sp>
    </p:spTree>
    <p:extLst>
      <p:ext uri="{BB962C8B-B14F-4D97-AF65-F5344CB8AC3E}">
        <p14:creationId xmlns:p14="http://schemas.microsoft.com/office/powerpoint/2010/main" val="335424574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665D-30CB-48BB-BBD8-4DB0E04D0FA6}"/>
              </a:ext>
            </a:extLst>
          </p:cNvPr>
          <p:cNvSpPr>
            <a:spLocks noGrp="1"/>
          </p:cNvSpPr>
          <p:nvPr>
            <p:ph type="title"/>
          </p:nvPr>
        </p:nvSpPr>
        <p:spPr/>
        <p:txBody>
          <a:bodyPr/>
          <a:lstStyle/>
          <a:p>
            <a:r>
              <a:rPr lang="en-US" dirty="0"/>
              <a:t>We are one in this fight</a:t>
            </a:r>
          </a:p>
        </p:txBody>
      </p:sp>
      <p:sp>
        <p:nvSpPr>
          <p:cNvPr id="3" name="Content Placeholder 2">
            <a:extLst>
              <a:ext uri="{FF2B5EF4-FFF2-40B4-BE49-F238E27FC236}">
                <a16:creationId xmlns:a16="http://schemas.microsoft.com/office/drawing/2014/main" id="{9A1899E3-C12A-4228-9ADE-33801B636002}"/>
              </a:ext>
            </a:extLst>
          </p:cNvPr>
          <p:cNvSpPr>
            <a:spLocks noGrp="1"/>
          </p:cNvSpPr>
          <p:nvPr>
            <p:ph idx="1"/>
          </p:nvPr>
        </p:nvSpPr>
        <p:spPr/>
        <p:txBody>
          <a:bodyPr/>
          <a:lstStyle/>
          <a:p>
            <a:r>
              <a:rPr lang="en-US" dirty="0"/>
              <a:t>Frontline Heroes</a:t>
            </a:r>
          </a:p>
          <a:p>
            <a:r>
              <a:rPr lang="en-US" dirty="0"/>
              <a:t>Public Health Heroes</a:t>
            </a:r>
          </a:p>
          <a:p>
            <a:r>
              <a:rPr lang="en-US" dirty="0"/>
              <a:t>First Responder Heroes</a:t>
            </a:r>
          </a:p>
        </p:txBody>
      </p:sp>
    </p:spTree>
    <p:extLst>
      <p:ext uri="{BB962C8B-B14F-4D97-AF65-F5344CB8AC3E}">
        <p14:creationId xmlns:p14="http://schemas.microsoft.com/office/powerpoint/2010/main" val="81079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7022BD-A7F0-4739-B792-A74EFCBC7754}"/>
              </a:ext>
            </a:extLst>
          </p:cNvPr>
          <p:cNvSpPr>
            <a:spLocks noGrp="1"/>
          </p:cNvSpPr>
          <p:nvPr>
            <p:ph type="body" sz="quarter" idx="11"/>
          </p:nvPr>
        </p:nvSpPr>
        <p:spPr/>
        <p:txBody>
          <a:bodyPr/>
          <a:lstStyle/>
          <a:p>
            <a:r>
              <a:rPr lang="en-US" dirty="0"/>
              <a:t>Chloroquine or hydroxychloroquine (HCQ), with or without an antibiotic, in hospitalized COVID-19 patients were associated with increased risk of death in the hospital and higher rates of arrhythmias, analysis of outcomes in nearly 100,000 patients indicated.</a:t>
            </a:r>
          </a:p>
          <a:p>
            <a:r>
              <a:rPr lang="en-US" dirty="0"/>
              <a:t>The 15,000 patients who received HCQ or chloroquine were about </a:t>
            </a:r>
            <a:r>
              <a:rPr lang="en-US" dirty="0">
                <a:hlinkClick r:id="rId2"/>
              </a:rPr>
              <a:t>twice as likely to die compared to controls who did not receive these agents</a:t>
            </a:r>
            <a:r>
              <a:rPr lang="en-US" dirty="0"/>
              <a:t> after adjusting for covariates (18.o% for hydroxychloroquine and 16% for chloroquine versus 9.3% for controls), reported Mandeep </a:t>
            </a:r>
            <a:r>
              <a:rPr lang="en-US" dirty="0" err="1"/>
              <a:t>Mehra</a:t>
            </a:r>
            <a:r>
              <a:rPr lang="en-US" dirty="0"/>
              <a:t>, MD, of Brigham and Women's Hospital in Boston, and colleagues.</a:t>
            </a:r>
          </a:p>
          <a:p>
            <a:r>
              <a:rPr lang="en-US" dirty="0"/>
              <a:t>The drug was also associated with a higher risk of ventricular arrhythmia during hospitalization (6.1% for hydroxychloroquine, 4.3% for chloroquine versus 0.3% for controls), the authors wrote in </a:t>
            </a:r>
            <a:r>
              <a:rPr lang="en-US" i="1" dirty="0"/>
              <a:t>The Lancet</a:t>
            </a:r>
            <a:r>
              <a:rPr lang="en-US" dirty="0"/>
              <a:t>.</a:t>
            </a:r>
          </a:p>
          <a:p>
            <a:r>
              <a:rPr lang="en-US" dirty="0"/>
              <a:t>Moreover, risks for both in-hospital mortality and ventricular arrhythmia were even higher compared to controls when either drug was combined with a macrolide antibiotic, they noted. From </a:t>
            </a:r>
            <a:r>
              <a:rPr lang="en-US" i="1" dirty="0" err="1"/>
              <a:t>Medpage</a:t>
            </a:r>
            <a:r>
              <a:rPr lang="en-US" i="1" dirty="0"/>
              <a:t> Today </a:t>
            </a:r>
            <a:r>
              <a:rPr lang="en-US" dirty="0"/>
              <a:t>5.26.20</a:t>
            </a:r>
          </a:p>
          <a:p>
            <a:endParaRPr lang="en-US" dirty="0"/>
          </a:p>
        </p:txBody>
      </p:sp>
      <p:sp>
        <p:nvSpPr>
          <p:cNvPr id="3" name="Title 2">
            <a:extLst>
              <a:ext uri="{FF2B5EF4-FFF2-40B4-BE49-F238E27FC236}">
                <a16:creationId xmlns:a16="http://schemas.microsoft.com/office/drawing/2014/main" id="{2D0D933B-CC56-4516-ABA4-334E3920DF90}"/>
              </a:ext>
            </a:extLst>
          </p:cNvPr>
          <p:cNvSpPr>
            <a:spLocks noGrp="1"/>
          </p:cNvSpPr>
          <p:nvPr>
            <p:ph type="title"/>
          </p:nvPr>
        </p:nvSpPr>
        <p:spPr/>
        <p:txBody>
          <a:bodyPr/>
          <a:lstStyle/>
          <a:p>
            <a:r>
              <a:rPr lang="en-US" dirty="0"/>
              <a:t>Anti-</a:t>
            </a:r>
            <a:r>
              <a:rPr lang="en-US" dirty="0" err="1"/>
              <a:t>malarials</a:t>
            </a:r>
            <a:r>
              <a:rPr lang="en-US" dirty="0"/>
              <a:t> in Therapy of COVID</a:t>
            </a:r>
          </a:p>
        </p:txBody>
      </p:sp>
    </p:spTree>
    <p:extLst>
      <p:ext uri="{BB962C8B-B14F-4D97-AF65-F5344CB8AC3E}">
        <p14:creationId xmlns:p14="http://schemas.microsoft.com/office/powerpoint/2010/main" val="401707831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FF4DC2-1B72-42F3-A46C-3E5F725C6F99}"/>
              </a:ext>
            </a:extLst>
          </p:cNvPr>
          <p:cNvSpPr>
            <a:spLocks noGrp="1"/>
          </p:cNvSpPr>
          <p:nvPr>
            <p:ph type="body" sz="quarter" idx="11"/>
          </p:nvPr>
        </p:nvSpPr>
        <p:spPr/>
        <p:txBody>
          <a:bodyPr>
            <a:normAutofit lnSpcReduction="10000"/>
          </a:bodyPr>
          <a:lstStyle/>
          <a:p>
            <a:r>
              <a:rPr lang="en-US" dirty="0"/>
              <a:t>Matthew Spinelli, MD, of the University of California San Francisco, commented separately that despite </a:t>
            </a:r>
            <a:r>
              <a:rPr lang="en-US" i="1" dirty="0"/>
              <a:t>in vitro</a:t>
            </a:r>
            <a:r>
              <a:rPr lang="en-US" dirty="0"/>
              <a:t> activity against many viruses, the drug has "not shown a clear clinical benefit" in the animal and human studies that have been completed. In fact, he said, its effects on the immune system might make COVID-19 worse.</a:t>
            </a:r>
          </a:p>
          <a:p>
            <a:r>
              <a:rPr lang="en-US" dirty="0"/>
              <a:t>"It is conceivable that these immunomodulatory effects could also lead to worse outcomes with COVID-19 disease, given that the immune response drives its most lethal complication, severe acute respiratory syndrome or SARS," Spinelli said.</a:t>
            </a:r>
          </a:p>
          <a:p>
            <a:r>
              <a:rPr lang="en-US" dirty="0"/>
              <a:t>Experts previously contacted by </a:t>
            </a:r>
            <a:r>
              <a:rPr lang="en-US" i="1" dirty="0" err="1"/>
              <a:t>MedPage</a:t>
            </a:r>
            <a:r>
              <a:rPr lang="en-US" i="1" dirty="0"/>
              <a:t> Today</a:t>
            </a:r>
            <a:r>
              <a:rPr lang="en-US" dirty="0"/>
              <a:t> said that theoretically, hydroxychloroquine, an antimalarial also used in certain autoimmune conditions,</a:t>
            </a:r>
            <a:r>
              <a:rPr lang="en-US" u="sng" dirty="0"/>
              <a:t> </a:t>
            </a:r>
            <a:r>
              <a:rPr lang="en-US" u="sng" dirty="0">
                <a:hlinkClick r:id="rId2">
                  <a:extLst>
                    <a:ext uri="{A12FA001-AC4F-418D-AE19-62706E023703}">
                      <ahyp:hlinkClr xmlns:ahyp="http://schemas.microsoft.com/office/drawing/2018/hyperlinkcolor" val="tx"/>
                    </a:ext>
                  </a:extLst>
                </a:hlinkClick>
              </a:rPr>
              <a:t>blocks or interferes with the acidification process</a:t>
            </a:r>
            <a:r>
              <a:rPr lang="en-US" u="sng" dirty="0"/>
              <a:t> </a:t>
            </a:r>
            <a:r>
              <a:rPr lang="en-US" dirty="0"/>
              <a:t>that could inhibit the attachment of the virus before it engages the </a:t>
            </a:r>
            <a:r>
              <a:rPr lang="en-US" i="1" dirty="0"/>
              <a:t>ACE2</a:t>
            </a:r>
            <a:r>
              <a:rPr lang="en-US" dirty="0"/>
              <a:t> receptor.</a:t>
            </a:r>
          </a:p>
          <a:p>
            <a:r>
              <a:rPr lang="en-US" dirty="0"/>
              <a:t>But that's still just a hypothesis that needs confirmation in human studies.</a:t>
            </a:r>
          </a:p>
          <a:p>
            <a:r>
              <a:rPr lang="en-US" dirty="0">
                <a:hlinkClick r:id="rId3">
                  <a:extLst>
                    <a:ext uri="{A12FA001-AC4F-418D-AE19-62706E023703}">
                      <ahyp:hlinkClr xmlns:ahyp="http://schemas.microsoft.com/office/drawing/2018/hyperlinkcolor" val="tx"/>
                    </a:ext>
                  </a:extLst>
                </a:hlinkClick>
              </a:rPr>
              <a:t>One clinical trial for prevention</a:t>
            </a:r>
            <a:r>
              <a:rPr lang="en-US" dirty="0"/>
              <a:t> is underway at the University of Minnesota. For its rationale, study leaders cited </a:t>
            </a:r>
            <a:r>
              <a:rPr lang="en-US" u="sng" dirty="0">
                <a:hlinkClick r:id="rId4"/>
              </a:rPr>
              <a:t>a 2005 study</a:t>
            </a:r>
            <a:r>
              <a:rPr lang="en-US" u="sng" dirty="0"/>
              <a:t> </a:t>
            </a:r>
            <a:r>
              <a:rPr lang="en-US" dirty="0"/>
              <a:t>showing that chloroquine had in vitro activity against the original SARS coronavirus. </a:t>
            </a:r>
          </a:p>
          <a:p>
            <a:r>
              <a:rPr lang="en-US" i="1" dirty="0"/>
              <a:t>From </a:t>
            </a:r>
            <a:r>
              <a:rPr lang="en-US" i="1" dirty="0" err="1"/>
              <a:t>Medpage</a:t>
            </a:r>
            <a:r>
              <a:rPr lang="en-US" i="1" dirty="0"/>
              <a:t> Today 5.26.20</a:t>
            </a:r>
          </a:p>
          <a:p>
            <a:endParaRPr lang="en-US" dirty="0"/>
          </a:p>
        </p:txBody>
      </p:sp>
      <p:sp>
        <p:nvSpPr>
          <p:cNvPr id="3" name="Title 2">
            <a:extLst>
              <a:ext uri="{FF2B5EF4-FFF2-40B4-BE49-F238E27FC236}">
                <a16:creationId xmlns:a16="http://schemas.microsoft.com/office/drawing/2014/main" id="{46F02CE7-47B2-46CB-99CD-FC68ECAAB7E3}"/>
              </a:ext>
            </a:extLst>
          </p:cNvPr>
          <p:cNvSpPr>
            <a:spLocks noGrp="1"/>
          </p:cNvSpPr>
          <p:nvPr>
            <p:ph type="title"/>
          </p:nvPr>
        </p:nvSpPr>
        <p:spPr/>
        <p:txBody>
          <a:bodyPr/>
          <a:lstStyle/>
          <a:p>
            <a:r>
              <a:rPr lang="en-US" dirty="0"/>
              <a:t>Anti-</a:t>
            </a:r>
            <a:r>
              <a:rPr lang="en-US" dirty="0" err="1"/>
              <a:t>malarials</a:t>
            </a:r>
            <a:r>
              <a:rPr lang="en-US" dirty="0"/>
              <a:t> for COVID, continued</a:t>
            </a:r>
          </a:p>
        </p:txBody>
      </p:sp>
    </p:spTree>
    <p:extLst>
      <p:ext uri="{BB962C8B-B14F-4D97-AF65-F5344CB8AC3E}">
        <p14:creationId xmlns:p14="http://schemas.microsoft.com/office/powerpoint/2010/main" val="76891902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1BBC4F5-43D3-4430-95D2-DBF699BBABEC}"/>
              </a:ext>
            </a:extLst>
          </p:cNvPr>
          <p:cNvSpPr>
            <a:spLocks noGrp="1"/>
          </p:cNvSpPr>
          <p:nvPr>
            <p:ph type="body" sz="quarter" idx="11"/>
          </p:nvPr>
        </p:nvSpPr>
        <p:spPr/>
        <p:txBody>
          <a:bodyPr>
            <a:normAutofit/>
          </a:bodyPr>
          <a:lstStyle/>
          <a:p>
            <a:r>
              <a:rPr lang="en-US" dirty="0"/>
              <a:t>Histology showed </a:t>
            </a:r>
            <a:r>
              <a:rPr lang="en-US" dirty="0" err="1"/>
              <a:t>simialr</a:t>
            </a:r>
            <a:r>
              <a:rPr lang="en-US" dirty="0"/>
              <a:t> diffuse alveolar damage with perivascular T-cell infiltration in the lungs of seven people who died with acute respiratory distress syndrome (ARDS) from COVID-19 as in those from seven decedents with </a:t>
            </a:r>
            <a:r>
              <a:rPr lang="en-US" dirty="0">
                <a:hlinkClick r:id="rId2">
                  <a:extLst>
                    <a:ext uri="{A12FA001-AC4F-418D-AE19-62706E023703}">
                      <ahyp:hlinkClr xmlns:ahyp="http://schemas.microsoft.com/office/drawing/2018/hyperlinkcolor" val="tx"/>
                    </a:ext>
                  </a:extLst>
                </a:hlinkClick>
              </a:rPr>
              <a:t>ARDS from influenza A (H1N1)</a:t>
            </a:r>
            <a:r>
              <a:rPr lang="en-US" dirty="0"/>
              <a:t>.</a:t>
            </a:r>
          </a:p>
          <a:p>
            <a:r>
              <a:rPr lang="en-US" dirty="0"/>
              <a:t>The vascular damage was different. COVID-19 lungs showed "severe endothelial injury associated with the presence of intracellular virus and disrupted cell membranes."</a:t>
            </a:r>
          </a:p>
          <a:p>
            <a:r>
              <a:rPr lang="en-US" dirty="0"/>
              <a:t>Evidence of virus in endothelial cells implicates a direct cause and effect of the virus in the profound inflammatory response and thrombosis </a:t>
            </a:r>
            <a:r>
              <a:rPr lang="en-US" dirty="0" err="1"/>
              <a:t>response.Pulmonary</a:t>
            </a:r>
            <a:r>
              <a:rPr lang="en-US" dirty="0"/>
              <a:t> vessels in the COVID-19 autopsies also showed </a:t>
            </a:r>
            <a:r>
              <a:rPr lang="en-US" dirty="0">
                <a:hlinkClick r:id="rId3">
                  <a:extLst>
                    <a:ext uri="{A12FA001-AC4F-418D-AE19-62706E023703}">
                      <ahyp:hlinkClr xmlns:ahyp="http://schemas.microsoft.com/office/drawing/2018/hyperlinkcolor" val="tx"/>
                    </a:ext>
                  </a:extLst>
                </a:hlinkClick>
              </a:rPr>
              <a:t>widespread thrombosis</a:t>
            </a:r>
            <a:r>
              <a:rPr lang="en-US" dirty="0"/>
              <a:t> with microangiopathy: Capillaries in lung alveoli had nine times more microthrombi as in patients with influenza (</a:t>
            </a:r>
            <a:r>
              <a:rPr lang="en-US" i="1" dirty="0"/>
              <a:t>P</a:t>
            </a:r>
            <a:r>
              <a:rPr lang="en-US" dirty="0"/>
              <a:t>&lt;0.001).</a:t>
            </a:r>
          </a:p>
          <a:p>
            <a:r>
              <a:rPr lang="en-US" dirty="0"/>
              <a:t>As well, COVID-19 lungs showed 2.7-fold more new vessel growth as seen in the influenza cases (</a:t>
            </a:r>
            <a:r>
              <a:rPr lang="en-US" i="1" dirty="0"/>
              <a:t>P</a:t>
            </a:r>
            <a:r>
              <a:rPr lang="en-US" dirty="0"/>
              <a:t>&lt;0.001). </a:t>
            </a:r>
          </a:p>
          <a:p>
            <a:r>
              <a:rPr lang="en-US" dirty="0"/>
              <a:t>NEJM May 21.2020</a:t>
            </a:r>
          </a:p>
          <a:p>
            <a:endParaRPr lang="en-US" dirty="0"/>
          </a:p>
        </p:txBody>
      </p:sp>
      <p:sp>
        <p:nvSpPr>
          <p:cNvPr id="7" name="Title 6">
            <a:extLst>
              <a:ext uri="{FF2B5EF4-FFF2-40B4-BE49-F238E27FC236}">
                <a16:creationId xmlns:a16="http://schemas.microsoft.com/office/drawing/2014/main" id="{E1DB8423-956D-4F7D-ADCA-333762D35628}"/>
              </a:ext>
            </a:extLst>
          </p:cNvPr>
          <p:cNvSpPr>
            <a:spLocks noGrp="1"/>
          </p:cNvSpPr>
          <p:nvPr>
            <p:ph type="title"/>
          </p:nvPr>
        </p:nvSpPr>
        <p:spPr/>
        <p:txBody>
          <a:bodyPr/>
          <a:lstStyle/>
          <a:p>
            <a:r>
              <a:rPr lang="en-US" dirty="0"/>
              <a:t>COVID Lung Pathology</a:t>
            </a:r>
          </a:p>
        </p:txBody>
      </p:sp>
    </p:spTree>
    <p:extLst>
      <p:ext uri="{BB962C8B-B14F-4D97-AF65-F5344CB8AC3E}">
        <p14:creationId xmlns:p14="http://schemas.microsoft.com/office/powerpoint/2010/main" val="2977990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96062-D999-4754-8929-128386C5A287}"/>
              </a:ext>
            </a:extLst>
          </p:cNvPr>
          <p:cNvSpPr>
            <a:spLocks noGrp="1"/>
          </p:cNvSpPr>
          <p:nvPr>
            <p:ph type="title"/>
          </p:nvPr>
        </p:nvSpPr>
        <p:spPr/>
        <p:txBody>
          <a:bodyPr>
            <a:normAutofit fontScale="90000"/>
          </a:bodyPr>
          <a:lstStyle/>
          <a:p>
            <a:r>
              <a:rPr lang="en-US" dirty="0"/>
              <a:t>Burden of COVID-19 Among Children</a:t>
            </a:r>
            <a:br>
              <a:rPr lang="en-US" dirty="0"/>
            </a:br>
            <a:endParaRPr lang="en-US" dirty="0"/>
          </a:p>
        </p:txBody>
      </p:sp>
      <p:sp>
        <p:nvSpPr>
          <p:cNvPr id="5" name="Text Placeholder 4">
            <a:extLst>
              <a:ext uri="{FF2B5EF4-FFF2-40B4-BE49-F238E27FC236}">
                <a16:creationId xmlns:a16="http://schemas.microsoft.com/office/drawing/2014/main" id="{16E32FCE-619D-470A-9D71-E2077E704A4F}"/>
              </a:ext>
            </a:extLst>
          </p:cNvPr>
          <p:cNvSpPr>
            <a:spLocks noGrp="1"/>
          </p:cNvSpPr>
          <p:nvPr>
            <p:ph type="body" sz="quarter" idx="12"/>
          </p:nvPr>
        </p:nvSpPr>
        <p:spPr/>
        <p:txBody>
          <a:bodyPr/>
          <a:lstStyle/>
          <a:p>
            <a:r>
              <a:rPr lang="en-US" dirty="0"/>
              <a:t>Pediatric cases of coronavirus disease 2019 (COVID-19), caused by severe acute respiratory syndrome coronavirus 2 (SARS-CoV-2), have been reported. However, there are relatively fewer cases of COVID-19 among children compared to cases among adult patients.</a:t>
            </a:r>
            <a:endParaRPr lang="en-US" baseline="30000" dirty="0"/>
          </a:p>
          <a:p>
            <a:endParaRPr lang="en-US" dirty="0"/>
          </a:p>
          <a:p>
            <a:r>
              <a:rPr lang="en-US" dirty="0"/>
              <a:t>In the United States, 2% of confirmed cases of COVID-19 were among persons aged &lt;18 years.</a:t>
            </a:r>
            <a:r>
              <a:rPr lang="en-US" baseline="30000" dirty="0"/>
              <a:t>4</a:t>
            </a:r>
            <a:endParaRPr lang="en-US" dirty="0"/>
          </a:p>
          <a:p>
            <a:r>
              <a:rPr lang="en-US" dirty="0"/>
              <a:t>In China, 2.2% of confirmed cases of COVID-19 were among persons aged &lt;19 years old.</a:t>
            </a:r>
            <a:r>
              <a:rPr lang="en-US" baseline="30000" dirty="0"/>
              <a:t>1</a:t>
            </a:r>
            <a:endParaRPr lang="en-US" dirty="0"/>
          </a:p>
          <a:p>
            <a:r>
              <a:rPr lang="en-US" dirty="0"/>
              <a:t>In Italy, 1.2% of COVID-19 cases were among children aged </a:t>
            </a:r>
            <a:r>
              <a:rPr lang="en-US" u="sng" dirty="0"/>
              <a:t>&lt;</a:t>
            </a:r>
            <a:r>
              <a:rPr lang="en-US" dirty="0"/>
              <a:t>18 years.</a:t>
            </a:r>
            <a:r>
              <a:rPr lang="en-US" baseline="30000" dirty="0"/>
              <a:t>2</a:t>
            </a:r>
            <a:endParaRPr lang="en-US" dirty="0"/>
          </a:p>
          <a:p>
            <a:r>
              <a:rPr lang="en-US" dirty="0"/>
              <a:t>In Spain, 0.8% of confirmed cases of COVID-19 were among persons aged &lt; 18 years.</a:t>
            </a:r>
            <a:r>
              <a:rPr lang="en-US" baseline="30000" dirty="0"/>
              <a:t>5</a:t>
            </a:r>
            <a:endParaRPr lang="en-US" dirty="0"/>
          </a:p>
          <a:p>
            <a:endParaRPr lang="en-US" dirty="0"/>
          </a:p>
        </p:txBody>
      </p:sp>
    </p:spTree>
    <p:extLst>
      <p:ext uri="{BB962C8B-B14F-4D97-AF65-F5344CB8AC3E}">
        <p14:creationId xmlns:p14="http://schemas.microsoft.com/office/powerpoint/2010/main" val="31144985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E512-12AB-4717-A532-D51881C84B0D}"/>
              </a:ext>
            </a:extLst>
          </p:cNvPr>
          <p:cNvSpPr>
            <a:spLocks noGrp="1"/>
          </p:cNvSpPr>
          <p:nvPr>
            <p:ph type="title"/>
          </p:nvPr>
        </p:nvSpPr>
        <p:spPr/>
        <p:txBody>
          <a:bodyPr/>
          <a:lstStyle/>
          <a:p>
            <a:r>
              <a:rPr lang="en-US" dirty="0"/>
              <a:t>Clinical presentation in Children</a:t>
            </a:r>
          </a:p>
        </p:txBody>
      </p:sp>
      <p:sp>
        <p:nvSpPr>
          <p:cNvPr id="3" name="Text Placeholder 2">
            <a:extLst>
              <a:ext uri="{FF2B5EF4-FFF2-40B4-BE49-F238E27FC236}">
                <a16:creationId xmlns:a16="http://schemas.microsoft.com/office/drawing/2014/main" id="{D4150490-E385-4ED3-A9FA-D2774FBCC28B}"/>
              </a:ext>
            </a:extLst>
          </p:cNvPr>
          <p:cNvSpPr>
            <a:spLocks noGrp="1"/>
          </p:cNvSpPr>
          <p:nvPr>
            <p:ph type="body" sz="quarter" idx="12"/>
          </p:nvPr>
        </p:nvSpPr>
        <p:spPr/>
        <p:txBody>
          <a:bodyPr/>
          <a:lstStyle/>
          <a:p>
            <a:r>
              <a:rPr lang="en-US" dirty="0"/>
              <a:t>Fever</a:t>
            </a:r>
          </a:p>
          <a:p>
            <a:r>
              <a:rPr lang="en-US" dirty="0"/>
              <a:t>Cough</a:t>
            </a:r>
          </a:p>
          <a:p>
            <a:r>
              <a:rPr lang="en-US" dirty="0"/>
              <a:t>Nasal congestion or rhinorrhea</a:t>
            </a:r>
          </a:p>
          <a:p>
            <a:r>
              <a:rPr lang="en-US" dirty="0"/>
              <a:t>Sore throat</a:t>
            </a:r>
          </a:p>
          <a:p>
            <a:r>
              <a:rPr lang="en-US" dirty="0"/>
              <a:t>Shortness of breath</a:t>
            </a:r>
          </a:p>
          <a:p>
            <a:r>
              <a:rPr lang="en-US" dirty="0"/>
              <a:t>Diarrhea</a:t>
            </a:r>
          </a:p>
          <a:p>
            <a:r>
              <a:rPr lang="en-US" dirty="0"/>
              <a:t>Nausea or vomiting</a:t>
            </a:r>
          </a:p>
          <a:p>
            <a:r>
              <a:rPr lang="en-US" dirty="0"/>
              <a:t>Fatigue</a:t>
            </a:r>
          </a:p>
          <a:p>
            <a:r>
              <a:rPr lang="en-US" dirty="0"/>
              <a:t>Headache</a:t>
            </a:r>
          </a:p>
          <a:p>
            <a:r>
              <a:rPr lang="en-US" dirty="0"/>
              <a:t>Myalgia</a:t>
            </a:r>
          </a:p>
          <a:p>
            <a:r>
              <a:rPr lang="en-US" dirty="0"/>
              <a:t>Poor feeding or poor appetite</a:t>
            </a:r>
          </a:p>
          <a:p>
            <a:endParaRPr lang="en-US" dirty="0"/>
          </a:p>
        </p:txBody>
      </p:sp>
    </p:spTree>
    <p:extLst>
      <p:ext uri="{BB962C8B-B14F-4D97-AF65-F5344CB8AC3E}">
        <p14:creationId xmlns:p14="http://schemas.microsoft.com/office/powerpoint/2010/main" val="8348333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4540-9C5B-4DAF-9542-D4AF44847A2F}"/>
              </a:ext>
            </a:extLst>
          </p:cNvPr>
          <p:cNvSpPr>
            <a:spLocks noGrp="1"/>
          </p:cNvSpPr>
          <p:nvPr>
            <p:ph type="title"/>
          </p:nvPr>
        </p:nvSpPr>
        <p:spPr/>
        <p:txBody>
          <a:bodyPr/>
          <a:lstStyle/>
          <a:p>
            <a:r>
              <a:rPr lang="en-US" dirty="0"/>
              <a:t>COVID-19 in Neonates</a:t>
            </a:r>
          </a:p>
        </p:txBody>
      </p:sp>
      <p:sp>
        <p:nvSpPr>
          <p:cNvPr id="3" name="Text Placeholder 2">
            <a:extLst>
              <a:ext uri="{FF2B5EF4-FFF2-40B4-BE49-F238E27FC236}">
                <a16:creationId xmlns:a16="http://schemas.microsoft.com/office/drawing/2014/main" id="{0C77CBF2-D670-47B4-86B9-39A88BE54500}"/>
              </a:ext>
            </a:extLst>
          </p:cNvPr>
          <p:cNvSpPr>
            <a:spLocks noGrp="1"/>
          </p:cNvSpPr>
          <p:nvPr>
            <p:ph type="body" sz="quarter" idx="12"/>
          </p:nvPr>
        </p:nvSpPr>
        <p:spPr/>
        <p:txBody>
          <a:bodyPr/>
          <a:lstStyle/>
          <a:p>
            <a:r>
              <a:rPr lang="en-US" dirty="0"/>
              <a:t>Mostly from respiratory droplets, limited reports of placental or intrapartum transmission</a:t>
            </a:r>
          </a:p>
          <a:p>
            <a:r>
              <a:rPr lang="en-US" dirty="0"/>
              <a:t>May be at increased risk for more severe disease</a:t>
            </a:r>
          </a:p>
          <a:p>
            <a:r>
              <a:rPr lang="en-US" dirty="0"/>
              <a:t>Reported signs include fever, lethargy, rhinorrhea, cough, tachypnea, increased work of breathing, vomiting, diarrhea, and feeding intolerance or decreased intake. </a:t>
            </a:r>
          </a:p>
          <a:p>
            <a:r>
              <a:rPr lang="en-US" dirty="0"/>
              <a:t>The majority of term infants (≥37 </a:t>
            </a:r>
            <a:r>
              <a:rPr lang="en-US" dirty="0" err="1"/>
              <a:t>wks</a:t>
            </a:r>
            <a:r>
              <a:rPr lang="en-US" dirty="0"/>
              <a:t> Gestational Age) in these case reports had asymptomatic or mild disease and recovered  </a:t>
            </a:r>
          </a:p>
          <a:p>
            <a:r>
              <a:rPr lang="en-US" dirty="0"/>
              <a:t>Severe disease requiring mechanical ventilation has been reported.</a:t>
            </a:r>
          </a:p>
        </p:txBody>
      </p:sp>
    </p:spTree>
    <p:extLst>
      <p:ext uri="{BB962C8B-B14F-4D97-AF65-F5344CB8AC3E}">
        <p14:creationId xmlns:p14="http://schemas.microsoft.com/office/powerpoint/2010/main" val="40339472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9FB5-9367-4964-AD58-844EF0A9F503}"/>
              </a:ext>
            </a:extLst>
          </p:cNvPr>
          <p:cNvSpPr>
            <a:spLocks noGrp="1"/>
          </p:cNvSpPr>
          <p:nvPr>
            <p:ph type="title"/>
          </p:nvPr>
        </p:nvSpPr>
        <p:spPr/>
        <p:txBody>
          <a:bodyPr>
            <a:normAutofit fontScale="90000"/>
          </a:bodyPr>
          <a:lstStyle/>
          <a:p>
            <a:r>
              <a:rPr lang="en-US" dirty="0"/>
              <a:t>Testing recommendations for Neonates</a:t>
            </a:r>
            <a:br>
              <a:rPr lang="en-US" dirty="0"/>
            </a:br>
            <a:endParaRPr lang="en-US" dirty="0"/>
          </a:p>
        </p:txBody>
      </p:sp>
      <p:sp>
        <p:nvSpPr>
          <p:cNvPr id="3" name="Text Placeholder 2">
            <a:extLst>
              <a:ext uri="{FF2B5EF4-FFF2-40B4-BE49-F238E27FC236}">
                <a16:creationId xmlns:a16="http://schemas.microsoft.com/office/drawing/2014/main" id="{F461CF51-9E75-487A-B971-F183E6808754}"/>
              </a:ext>
            </a:extLst>
          </p:cNvPr>
          <p:cNvSpPr>
            <a:spLocks noGrp="1"/>
          </p:cNvSpPr>
          <p:nvPr>
            <p:ph type="body" sz="quarter" idx="12"/>
          </p:nvPr>
        </p:nvSpPr>
        <p:spPr/>
        <p:txBody>
          <a:bodyPr/>
          <a:lstStyle/>
          <a:p>
            <a:r>
              <a:rPr lang="en-US" sz="1800" u="sng" dirty="0"/>
              <a:t>R</a:t>
            </a:r>
            <a:r>
              <a:rPr lang="en-US" sz="1800" dirty="0"/>
              <a:t>ecommended for all neonates born to women with confirmed or suspected COVID-19, regardless of whether there are signs of infection in the neonate.  Recommended testing</a:t>
            </a:r>
          </a:p>
          <a:p>
            <a:r>
              <a:rPr lang="en-US" sz="1800" dirty="0"/>
              <a:t>Diagnosis should be confirmed by testing for SARS-CoV-2 RNA by reverse transcription polymerase chain reaction (RT-PCR). Detection of SARS-CoV-2 viral RNA can be collected using nasopharynx, oropharynx or nasal swab samples.</a:t>
            </a:r>
          </a:p>
          <a:p>
            <a:r>
              <a:rPr lang="en-US" sz="1800" dirty="0"/>
              <a:t>Serologic testing is not recommended at this time to diagnose acute infection in neonates.</a:t>
            </a:r>
          </a:p>
          <a:p>
            <a:r>
              <a:rPr lang="en-US" sz="1800" b="1" dirty="0"/>
              <a:t>When to test</a:t>
            </a:r>
          </a:p>
          <a:p>
            <a:r>
              <a:rPr lang="en-US" sz="1800" dirty="0"/>
              <a:t>Both symptomatic and asymptomatic neonates born to mothers with confirmed or suspected COVID-19, regardless of mother’s symptoms, should have testing performed at approximately 24 hours of age. If initial test results are negative, or not available, testing should be repeated at 48 hours of age.</a:t>
            </a:r>
          </a:p>
          <a:p>
            <a:r>
              <a:rPr lang="en-US" sz="1800" dirty="0"/>
              <a:t>For asymptomatic neonates expected to be discharged &lt;48 hours of age, a single test can be performed prior to discharge, between 24-48 hours of age.</a:t>
            </a:r>
          </a:p>
          <a:p>
            <a:br>
              <a:rPr lang="en-US" dirty="0"/>
            </a:br>
            <a:endParaRPr lang="en-US" dirty="0"/>
          </a:p>
        </p:txBody>
      </p:sp>
    </p:spTree>
    <p:extLst>
      <p:ext uri="{BB962C8B-B14F-4D97-AF65-F5344CB8AC3E}">
        <p14:creationId xmlns:p14="http://schemas.microsoft.com/office/powerpoint/2010/main" val="37513544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FA7858-9165-4AA6-B3B3-2799EB053C2F}"/>
              </a:ext>
            </a:extLst>
          </p:cNvPr>
          <p:cNvSpPr>
            <a:spLocks noGrp="1"/>
          </p:cNvSpPr>
          <p:nvPr>
            <p:ph type="title"/>
          </p:nvPr>
        </p:nvSpPr>
        <p:spPr/>
        <p:txBody>
          <a:bodyPr>
            <a:normAutofit fontScale="90000"/>
          </a:bodyPr>
          <a:lstStyle/>
          <a:p>
            <a:r>
              <a:rPr lang="en-US" dirty="0"/>
              <a:t>Clinical Course and Complications in Children</a:t>
            </a:r>
            <a:br>
              <a:rPr lang="en-US" dirty="0"/>
            </a:br>
            <a:endParaRPr lang="en-US" dirty="0"/>
          </a:p>
        </p:txBody>
      </p:sp>
      <p:sp>
        <p:nvSpPr>
          <p:cNvPr id="5" name="Text Placeholder 4">
            <a:extLst>
              <a:ext uri="{FF2B5EF4-FFF2-40B4-BE49-F238E27FC236}">
                <a16:creationId xmlns:a16="http://schemas.microsoft.com/office/drawing/2014/main" id="{059F8FFC-C1CD-470B-8559-C6090CEA3A5F}"/>
              </a:ext>
            </a:extLst>
          </p:cNvPr>
          <p:cNvSpPr>
            <a:spLocks noGrp="1"/>
          </p:cNvSpPr>
          <p:nvPr>
            <p:ph type="body" sz="quarter" idx="12"/>
          </p:nvPr>
        </p:nvSpPr>
        <p:spPr/>
        <p:txBody>
          <a:bodyPr/>
          <a:lstStyle/>
          <a:p>
            <a:r>
              <a:rPr lang="en-US" dirty="0"/>
              <a:t>The largest study of pediatric patients (&gt;2,000) with COVID-19 from China reported that illness severity ranged from asymptomatic to critical:</a:t>
            </a:r>
            <a:r>
              <a:rPr lang="en-US" baseline="30000" dirty="0"/>
              <a:t>16</a:t>
            </a:r>
            <a:endParaRPr lang="en-US" dirty="0"/>
          </a:p>
          <a:p>
            <a:r>
              <a:rPr lang="en-US" dirty="0"/>
              <a:t>Asymptomatic (no clinical signs or symptoms with normal chest imaging): 4%</a:t>
            </a:r>
          </a:p>
          <a:p>
            <a:r>
              <a:rPr lang="en-US" dirty="0"/>
              <a:t>Mild (mild symptoms, including fever, fatigue, myalgia, cough): 51%</a:t>
            </a:r>
          </a:p>
          <a:p>
            <a:r>
              <a:rPr lang="en-US" dirty="0"/>
              <a:t>Moderate (pneumonia with symptoms or subclinical disease with abnormal chest imaging): 39%</a:t>
            </a:r>
          </a:p>
          <a:p>
            <a:r>
              <a:rPr lang="en-US" dirty="0"/>
              <a:t>Severe (dyspnea, central cyanosis, hypoxia): 5%</a:t>
            </a:r>
          </a:p>
          <a:p>
            <a:r>
              <a:rPr lang="en-US" dirty="0"/>
              <a:t>Critical (acute respiratory distress syndrome [ARDS], respiratory failure, shock, or multi-organ dysfunction): 0.6%</a:t>
            </a:r>
          </a:p>
          <a:p>
            <a:endParaRPr lang="en-US" dirty="0"/>
          </a:p>
        </p:txBody>
      </p:sp>
    </p:spTree>
    <p:extLst>
      <p:ext uri="{BB962C8B-B14F-4D97-AF65-F5344CB8AC3E}">
        <p14:creationId xmlns:p14="http://schemas.microsoft.com/office/powerpoint/2010/main" val="20115282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97BE6D-A151-401A-A2D1-49124AD8C38D}"/>
              </a:ext>
            </a:extLst>
          </p:cNvPr>
          <p:cNvSpPr>
            <a:spLocks noGrp="1"/>
          </p:cNvSpPr>
          <p:nvPr>
            <p:ph type="title"/>
          </p:nvPr>
        </p:nvSpPr>
        <p:spPr/>
        <p:txBody>
          <a:bodyPr>
            <a:normAutofit fontScale="90000"/>
          </a:bodyPr>
          <a:lstStyle/>
          <a:p>
            <a:r>
              <a:rPr lang="en-US" sz="2200" b="1" dirty="0"/>
              <a:t>CDC Case Definition for Multisystem Inflammatory Syndrome in Children (MIS-C)</a:t>
            </a:r>
            <a:br>
              <a:rPr lang="en-US" dirty="0"/>
            </a:br>
            <a:endParaRPr lang="en-US" dirty="0"/>
          </a:p>
        </p:txBody>
      </p:sp>
      <p:sp>
        <p:nvSpPr>
          <p:cNvPr id="4" name="Text Placeholder 3">
            <a:extLst>
              <a:ext uri="{FF2B5EF4-FFF2-40B4-BE49-F238E27FC236}">
                <a16:creationId xmlns:a16="http://schemas.microsoft.com/office/drawing/2014/main" id="{C9B1955E-3F4E-4D51-8DBA-660E482C3CCD}"/>
              </a:ext>
            </a:extLst>
          </p:cNvPr>
          <p:cNvSpPr>
            <a:spLocks noGrp="1"/>
          </p:cNvSpPr>
          <p:nvPr>
            <p:ph type="body" sz="quarter" idx="12"/>
          </p:nvPr>
        </p:nvSpPr>
        <p:spPr/>
        <p:txBody>
          <a:bodyPr/>
          <a:lstStyle/>
          <a:p>
            <a:r>
              <a:rPr lang="en-US" sz="1600" dirty="0"/>
              <a:t>An individual aged &lt;21 years presenting with fever</a:t>
            </a:r>
            <a:r>
              <a:rPr lang="en-US" sz="1600" baseline="30000" dirty="0"/>
              <a:t>i</a:t>
            </a:r>
            <a:r>
              <a:rPr lang="en-US" sz="1600" dirty="0"/>
              <a:t>, laboratory evidence of inflammation</a:t>
            </a:r>
            <a:r>
              <a:rPr lang="en-US" sz="1600" baseline="30000" dirty="0"/>
              <a:t>ii</a:t>
            </a:r>
            <a:r>
              <a:rPr lang="en-US" sz="1600" dirty="0"/>
              <a:t>, and evidence of clinically severe illness requiring hospitalization, with multisystem (</a:t>
            </a:r>
            <a:r>
              <a:rPr lang="en-US" sz="1600" u="sng" dirty="0"/>
              <a:t>&gt;</a:t>
            </a:r>
            <a:r>
              <a:rPr lang="en-US" sz="1600" dirty="0"/>
              <a:t>2) organ involvement (cardiac, renal, respiratory, hematologic, gastrointestinal, dermatologic or neurological); </a:t>
            </a:r>
            <a:r>
              <a:rPr lang="en-US" sz="1600" b="1" dirty="0"/>
              <a:t>AND</a:t>
            </a:r>
            <a:endParaRPr lang="en-US" sz="1600" dirty="0"/>
          </a:p>
          <a:p>
            <a:r>
              <a:rPr lang="en-US" sz="1600" dirty="0"/>
              <a:t>No alternative plausible diagnoses; </a:t>
            </a:r>
            <a:r>
              <a:rPr lang="en-US" sz="1600" b="1" dirty="0"/>
              <a:t>AND</a:t>
            </a:r>
            <a:endParaRPr lang="en-US" sz="1600" dirty="0"/>
          </a:p>
          <a:p>
            <a:r>
              <a:rPr lang="en-US" sz="1600" dirty="0"/>
              <a:t>Positive for current or recent SARS-CoV-2 infection by RT-PCR, serology, or antigen test; or COVID-19 exposure within the 4 weeks prior to the onset of symptoms</a:t>
            </a:r>
          </a:p>
          <a:p>
            <a:r>
              <a:rPr lang="en-US" sz="1600" baseline="30000" dirty="0"/>
              <a:t>i</a:t>
            </a:r>
            <a:r>
              <a:rPr lang="en-US" sz="1600" dirty="0"/>
              <a:t>Fever </a:t>
            </a:r>
            <a:r>
              <a:rPr lang="en-US" sz="1600" u="sng" dirty="0"/>
              <a:t>&gt;</a:t>
            </a:r>
            <a:r>
              <a:rPr lang="en-US" sz="1600" dirty="0"/>
              <a:t>38.0°C for ≥24 hours, or report of subjective fever lasting ≥24 hours</a:t>
            </a:r>
            <a:br>
              <a:rPr lang="en-US" sz="1600" dirty="0"/>
            </a:br>
            <a:r>
              <a:rPr lang="en-US" sz="1600" baseline="30000" dirty="0"/>
              <a:t>ii</a:t>
            </a:r>
            <a:r>
              <a:rPr lang="en-US" sz="1600" dirty="0"/>
              <a:t>Including, but not limited to, one or more of the following: an elevated C-reactive protein (CRP), erythrocyte sedimentation rate (ESR), fibrinogen, procalcitonin, d-dimer, ferritin, lactic acid dehydrogenase (LDH), or interleukin 6 (IL-6), elevated neutrophils, reduced lymphocytes and low albumin</a:t>
            </a:r>
          </a:p>
          <a:p>
            <a:r>
              <a:rPr lang="en-US" sz="1600" u="sng" dirty="0"/>
              <a:t>Additional comments</a:t>
            </a:r>
            <a:endParaRPr lang="en-US" sz="1600" dirty="0"/>
          </a:p>
          <a:p>
            <a:r>
              <a:rPr lang="en-US" sz="1600" dirty="0"/>
              <a:t>Some individuals may fulfill full or partial criteria for Kawasaki disease but should be reported if they meet the case definition for MIS-C</a:t>
            </a:r>
          </a:p>
          <a:p>
            <a:r>
              <a:rPr lang="en-US" sz="1600" dirty="0"/>
              <a:t>Consider MIS-C in any pediatric death with evidence of SARS-CoV-2 infection</a:t>
            </a:r>
          </a:p>
          <a:p>
            <a:br>
              <a:rPr lang="en-US" sz="1600" dirty="0"/>
            </a:br>
            <a:endParaRPr lang="en-US" sz="1600" dirty="0"/>
          </a:p>
        </p:txBody>
      </p:sp>
    </p:spTree>
    <p:extLst>
      <p:ext uri="{BB962C8B-B14F-4D97-AF65-F5344CB8AC3E}">
        <p14:creationId xmlns:p14="http://schemas.microsoft.com/office/powerpoint/2010/main" val="258701459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AA932-E3E8-4A9D-987D-888D1CA0BFE8}"/>
              </a:ext>
            </a:extLst>
          </p:cNvPr>
          <p:cNvSpPr>
            <a:spLocks noGrp="1"/>
          </p:cNvSpPr>
          <p:nvPr>
            <p:ph type="title"/>
          </p:nvPr>
        </p:nvSpPr>
        <p:spPr/>
        <p:txBody>
          <a:bodyPr/>
          <a:lstStyle/>
          <a:p>
            <a:r>
              <a:rPr lang="en-US" dirty="0"/>
              <a:t>CDC COCA Call from Tuesday 5/19/20</a:t>
            </a:r>
          </a:p>
        </p:txBody>
      </p:sp>
      <p:sp>
        <p:nvSpPr>
          <p:cNvPr id="3" name="Text Placeholder 2">
            <a:extLst>
              <a:ext uri="{FF2B5EF4-FFF2-40B4-BE49-F238E27FC236}">
                <a16:creationId xmlns:a16="http://schemas.microsoft.com/office/drawing/2014/main" id="{65C64F11-3F6B-4121-9EF4-D67CDEC06BF8}"/>
              </a:ext>
            </a:extLst>
          </p:cNvPr>
          <p:cNvSpPr>
            <a:spLocks noGrp="1"/>
          </p:cNvSpPr>
          <p:nvPr>
            <p:ph type="body" sz="quarter" idx="12"/>
          </p:nvPr>
        </p:nvSpPr>
        <p:spPr/>
        <p:txBody>
          <a:bodyPr/>
          <a:lstStyle/>
          <a:p>
            <a:r>
              <a:rPr lang="en-US" sz="2400" dirty="0"/>
              <a:t>Reports from UK, NYC on MIS-C and </a:t>
            </a:r>
          </a:p>
          <a:p>
            <a:r>
              <a:rPr lang="en-US" sz="2400" dirty="0"/>
              <a:t>Immunomodulating Pathophysiology and Therapy</a:t>
            </a:r>
          </a:p>
          <a:p>
            <a:r>
              <a:rPr lang="en-US" sz="2400" dirty="0"/>
              <a:t>Excellent Review</a:t>
            </a:r>
          </a:p>
          <a:p>
            <a:r>
              <a:rPr lang="en-US" sz="2400" dirty="0">
                <a:hlinkClick r:id="rId2"/>
              </a:rPr>
              <a:t>https://emergency.cdc.gov/coca/calls/2020/callinfo_051920.asp</a:t>
            </a:r>
            <a:endParaRPr lang="en-US" sz="2400" dirty="0"/>
          </a:p>
          <a:p>
            <a:endParaRPr lang="en-US" dirty="0"/>
          </a:p>
        </p:txBody>
      </p:sp>
    </p:spTree>
    <p:extLst>
      <p:ext uri="{BB962C8B-B14F-4D97-AF65-F5344CB8AC3E}">
        <p14:creationId xmlns:p14="http://schemas.microsoft.com/office/powerpoint/2010/main" val="419757772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E847-27BB-4AE8-8264-0D018AC99330}"/>
              </a:ext>
            </a:extLst>
          </p:cNvPr>
          <p:cNvSpPr>
            <a:spLocks noGrp="1"/>
          </p:cNvSpPr>
          <p:nvPr>
            <p:ph type="title"/>
          </p:nvPr>
        </p:nvSpPr>
        <p:spPr/>
        <p:txBody>
          <a:bodyPr/>
          <a:lstStyle/>
          <a:p>
            <a:r>
              <a:rPr lang="en-US" dirty="0"/>
              <a:t>CU 2020 George</a:t>
            </a:r>
          </a:p>
        </p:txBody>
      </p:sp>
      <p:pic>
        <p:nvPicPr>
          <p:cNvPr id="7" name="Content Placeholder 6" descr="A picture containing indoor, table, small, sitting&#10;&#10;Description automatically generated">
            <a:extLst>
              <a:ext uri="{FF2B5EF4-FFF2-40B4-BE49-F238E27FC236}">
                <a16:creationId xmlns:a16="http://schemas.microsoft.com/office/drawing/2014/main" id="{1F5F6FB8-AE03-4F3D-8207-8278E2D75D5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132388" y="2828528"/>
            <a:ext cx="1927225" cy="1445418"/>
          </a:xfrm>
        </p:spPr>
      </p:pic>
    </p:spTree>
    <p:extLst>
      <p:ext uri="{BB962C8B-B14F-4D97-AF65-F5344CB8AC3E}">
        <p14:creationId xmlns:p14="http://schemas.microsoft.com/office/powerpoint/2010/main" val="325070921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CA90-7BF8-495B-8755-0AB43975AEBA}"/>
              </a:ext>
            </a:extLst>
          </p:cNvPr>
          <p:cNvSpPr>
            <a:spLocks noGrp="1"/>
          </p:cNvSpPr>
          <p:nvPr>
            <p:ph type="title"/>
          </p:nvPr>
        </p:nvSpPr>
        <p:spPr/>
        <p:txBody>
          <a:bodyPr/>
          <a:lstStyle/>
          <a:p>
            <a:r>
              <a:rPr lang="en-US" dirty="0"/>
              <a:t>MIS-C vs KS vs TSS</a:t>
            </a:r>
          </a:p>
        </p:txBody>
      </p:sp>
      <p:sp>
        <p:nvSpPr>
          <p:cNvPr id="3" name="Text Placeholder 2">
            <a:extLst>
              <a:ext uri="{FF2B5EF4-FFF2-40B4-BE49-F238E27FC236}">
                <a16:creationId xmlns:a16="http://schemas.microsoft.com/office/drawing/2014/main" id="{091CFB4D-41BC-4D82-9A94-CD048B42DF5B}"/>
              </a:ext>
            </a:extLst>
          </p:cNvPr>
          <p:cNvSpPr>
            <a:spLocks noGrp="1"/>
          </p:cNvSpPr>
          <p:nvPr>
            <p:ph type="body" sz="quarter" idx="12"/>
          </p:nvPr>
        </p:nvSpPr>
        <p:spPr/>
        <p:txBody>
          <a:bodyPr/>
          <a:lstStyle/>
          <a:p>
            <a:r>
              <a:rPr lang="en-US" dirty="0"/>
              <a:t>Other hyper-inflammatory responses</a:t>
            </a:r>
          </a:p>
          <a:p>
            <a:pPr lvl="1"/>
            <a:r>
              <a:rPr lang="en-US" dirty="0"/>
              <a:t>Kawasaki</a:t>
            </a:r>
          </a:p>
          <a:p>
            <a:pPr lvl="1"/>
            <a:r>
              <a:rPr lang="en-US" dirty="0"/>
              <a:t>Staph/Strep Toxic Shock </a:t>
            </a:r>
          </a:p>
          <a:p>
            <a:pPr lvl="1"/>
            <a:r>
              <a:rPr lang="en-US" dirty="0"/>
              <a:t>Hem. Shock and encephalopathy</a:t>
            </a:r>
          </a:p>
          <a:p>
            <a:pPr lvl="1"/>
            <a:r>
              <a:rPr lang="en-US" dirty="0"/>
              <a:t>SLE </a:t>
            </a:r>
            <a:r>
              <a:rPr lang="en-US" dirty="0" err="1"/>
              <a:t>Vaculitis</a:t>
            </a:r>
            <a:endParaRPr lang="en-US" dirty="0"/>
          </a:p>
          <a:p>
            <a:pPr lvl="1"/>
            <a:endParaRPr lang="en-US" dirty="0"/>
          </a:p>
          <a:p>
            <a:pPr lvl="1"/>
            <a:r>
              <a:rPr lang="en-US" dirty="0"/>
              <a:t>Also seeing increase in KD like and FIS (febrile inflammatory syndromes)</a:t>
            </a:r>
          </a:p>
          <a:p>
            <a:pPr lvl="1"/>
            <a:endParaRPr lang="en-US" dirty="0"/>
          </a:p>
        </p:txBody>
      </p:sp>
    </p:spTree>
    <p:extLst>
      <p:ext uri="{BB962C8B-B14F-4D97-AF65-F5344CB8AC3E}">
        <p14:creationId xmlns:p14="http://schemas.microsoft.com/office/powerpoint/2010/main" val="132159650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F52103-AAB5-4B23-BBBF-1901364C43F4}"/>
              </a:ext>
            </a:extLst>
          </p:cNvPr>
          <p:cNvSpPr>
            <a:spLocks noGrp="1"/>
          </p:cNvSpPr>
          <p:nvPr>
            <p:ph type="title"/>
          </p:nvPr>
        </p:nvSpPr>
        <p:spPr/>
        <p:txBody>
          <a:bodyPr/>
          <a:lstStyle/>
          <a:p>
            <a:r>
              <a:rPr lang="en-US" dirty="0"/>
              <a:t>MIS-C</a:t>
            </a:r>
          </a:p>
        </p:txBody>
      </p:sp>
      <p:sp>
        <p:nvSpPr>
          <p:cNvPr id="5" name="Text Placeholder 4">
            <a:extLst>
              <a:ext uri="{FF2B5EF4-FFF2-40B4-BE49-F238E27FC236}">
                <a16:creationId xmlns:a16="http://schemas.microsoft.com/office/drawing/2014/main" id="{25A38E25-BACA-4E46-A7F9-7FE2BCED6695}"/>
              </a:ext>
            </a:extLst>
          </p:cNvPr>
          <p:cNvSpPr>
            <a:spLocks noGrp="1"/>
          </p:cNvSpPr>
          <p:nvPr>
            <p:ph type="body" sz="quarter" idx="12"/>
          </p:nvPr>
        </p:nvSpPr>
        <p:spPr/>
        <p:txBody>
          <a:bodyPr/>
          <a:lstStyle/>
          <a:p>
            <a:r>
              <a:rPr lang="en-US" dirty="0"/>
              <a:t>Close to 90% + serology; 10-20 % +PCR</a:t>
            </a:r>
          </a:p>
          <a:p>
            <a:r>
              <a:rPr lang="en-US" dirty="0"/>
              <a:t>No Staph/Strep evidence</a:t>
            </a:r>
          </a:p>
          <a:p>
            <a:r>
              <a:rPr lang="en-US" dirty="0"/>
              <a:t>More GI symptoms (over 90%); older</a:t>
            </a:r>
          </a:p>
          <a:p>
            <a:r>
              <a:rPr lang="en-US" dirty="0"/>
              <a:t>Higher incidence of shock</a:t>
            </a:r>
          </a:p>
          <a:p>
            <a:r>
              <a:rPr lang="en-US" dirty="0"/>
              <a:t>Higher incidence of aneurysm higher at presentation (?presenting later)</a:t>
            </a:r>
          </a:p>
          <a:p>
            <a:r>
              <a:rPr lang="en-US" dirty="0"/>
              <a:t>Neurocognitive findings-</a:t>
            </a:r>
          </a:p>
          <a:p>
            <a:r>
              <a:rPr lang="en-US" dirty="0"/>
              <a:t>Markedly higher inflammatory markers</a:t>
            </a:r>
          </a:p>
          <a:p>
            <a:pPr lvl="1"/>
            <a:r>
              <a:rPr lang="en-US" sz="1800" dirty="0"/>
              <a:t>Troponin</a:t>
            </a:r>
          </a:p>
          <a:p>
            <a:pPr lvl="1"/>
            <a:r>
              <a:rPr lang="en-US" sz="1800" dirty="0"/>
              <a:t>D-dimer</a:t>
            </a:r>
          </a:p>
          <a:p>
            <a:pPr lvl="1"/>
            <a:r>
              <a:rPr lang="en-US" sz="1800" dirty="0"/>
              <a:t>CRP</a:t>
            </a:r>
          </a:p>
          <a:p>
            <a:pPr lvl="1"/>
            <a:r>
              <a:rPr lang="en-US" sz="1800" dirty="0"/>
              <a:t>BNP</a:t>
            </a:r>
          </a:p>
          <a:p>
            <a:pPr lvl="1"/>
            <a:r>
              <a:rPr lang="en-US" sz="1800" dirty="0"/>
              <a:t>Ferritin</a:t>
            </a:r>
          </a:p>
        </p:txBody>
      </p:sp>
    </p:spTree>
    <p:extLst>
      <p:ext uri="{BB962C8B-B14F-4D97-AF65-F5344CB8AC3E}">
        <p14:creationId xmlns:p14="http://schemas.microsoft.com/office/powerpoint/2010/main" val="267071853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B48ECD-7202-46FB-99E3-5EB547D60177}"/>
              </a:ext>
            </a:extLst>
          </p:cNvPr>
          <p:cNvSpPr>
            <a:spLocks noGrp="1"/>
          </p:cNvSpPr>
          <p:nvPr>
            <p:ph type="title"/>
          </p:nvPr>
        </p:nvSpPr>
        <p:spPr/>
        <p:txBody>
          <a:bodyPr>
            <a:normAutofit fontScale="90000"/>
          </a:bodyPr>
          <a:lstStyle/>
          <a:p>
            <a:r>
              <a:rPr lang="en-US" sz="2700" b="1" dirty="0"/>
              <a:t>Acute heart failure in multisystem inflammatory syndrome in children (MIS-C) in the context of global SARS-CoV-2 pandemic. Circulation 5.17.20</a:t>
            </a:r>
            <a:br>
              <a:rPr lang="en-US" b="1" dirty="0"/>
            </a:br>
            <a:endParaRPr lang="en-US" dirty="0"/>
          </a:p>
        </p:txBody>
      </p:sp>
      <p:sp>
        <p:nvSpPr>
          <p:cNvPr id="4" name="Text Placeholder 3">
            <a:extLst>
              <a:ext uri="{FF2B5EF4-FFF2-40B4-BE49-F238E27FC236}">
                <a16:creationId xmlns:a16="http://schemas.microsoft.com/office/drawing/2014/main" id="{342A9598-3319-4D12-AC0B-D56AB0E0427E}"/>
              </a:ext>
            </a:extLst>
          </p:cNvPr>
          <p:cNvSpPr>
            <a:spLocks noGrp="1"/>
          </p:cNvSpPr>
          <p:nvPr>
            <p:ph type="body" sz="quarter" idx="12"/>
          </p:nvPr>
        </p:nvSpPr>
        <p:spPr/>
        <p:txBody>
          <a:bodyPr/>
          <a:lstStyle/>
          <a:p>
            <a:r>
              <a:rPr lang="en-US" sz="1800" dirty="0"/>
              <a:t>Multisystem Inflammatory Syndrome in Children (MIS-C) is a new syndrome that appears to be temporally related to previous exposure to SARS-CoV-2.</a:t>
            </a:r>
          </a:p>
          <a:p>
            <a:r>
              <a:rPr lang="en-US" sz="1800" dirty="0"/>
              <a:t>MIS-C shares similarities with atypical Kawasaki disease, but prominent clinical signs are largely different.</a:t>
            </a:r>
          </a:p>
          <a:p>
            <a:r>
              <a:rPr lang="en-US" sz="1800" dirty="0"/>
              <a:t>Myocardial involvement with acute heart failure is likely due to myocardial stunning or edema rather than to inflammatory myocardial damage.</a:t>
            </a:r>
          </a:p>
          <a:p>
            <a:r>
              <a:rPr lang="en-US" sz="1800" dirty="0"/>
              <a:t>Whereas the initial presentation may be severe with some patients requiring circulatory and respiratory mechanical assistance, rapid recovery with the use of immune globulin and steroids is currently observed.</a:t>
            </a:r>
          </a:p>
          <a:p>
            <a:r>
              <a:rPr lang="en-US" sz="1800" dirty="0"/>
              <a:t>Early diagnosis and management appear to lead to favorable outcome using classical therapies.</a:t>
            </a:r>
          </a:p>
          <a:p>
            <a:r>
              <a:rPr lang="en-US" sz="1800" dirty="0"/>
              <a:t>Additional study is needed to determine the full spectrum of the illness and whether long-term cardiac complications may arise.</a:t>
            </a:r>
          </a:p>
          <a:p>
            <a:r>
              <a:rPr lang="en-US" sz="1800" dirty="0"/>
              <a:t>Authors are Zahra Belhadjer, M.D</a:t>
            </a:r>
          </a:p>
          <a:p>
            <a:endParaRPr lang="en-US" dirty="0"/>
          </a:p>
        </p:txBody>
      </p:sp>
    </p:spTree>
    <p:extLst>
      <p:ext uri="{BB962C8B-B14F-4D97-AF65-F5344CB8AC3E}">
        <p14:creationId xmlns:p14="http://schemas.microsoft.com/office/powerpoint/2010/main" val="316059382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CFF2E-1949-4117-8119-2A7C06B5C834}"/>
              </a:ext>
            </a:extLst>
          </p:cNvPr>
          <p:cNvSpPr>
            <a:spLocks noGrp="1"/>
          </p:cNvSpPr>
          <p:nvPr>
            <p:ph type="title"/>
          </p:nvPr>
        </p:nvSpPr>
        <p:spPr/>
        <p:txBody>
          <a:bodyPr/>
          <a:lstStyle/>
          <a:p>
            <a:r>
              <a:rPr lang="en-US" dirty="0"/>
              <a:t>Phases of COVID</a:t>
            </a:r>
          </a:p>
        </p:txBody>
      </p:sp>
      <p:sp>
        <p:nvSpPr>
          <p:cNvPr id="5" name="Text Placeholder 4">
            <a:extLst>
              <a:ext uri="{FF2B5EF4-FFF2-40B4-BE49-F238E27FC236}">
                <a16:creationId xmlns:a16="http://schemas.microsoft.com/office/drawing/2014/main" id="{015E0644-DCD8-4B6F-9594-0C1C5DB67625}"/>
              </a:ext>
            </a:extLst>
          </p:cNvPr>
          <p:cNvSpPr>
            <a:spLocks noGrp="1"/>
          </p:cNvSpPr>
          <p:nvPr>
            <p:ph type="body" sz="quarter" idx="12"/>
          </p:nvPr>
        </p:nvSpPr>
        <p:spPr/>
        <p:txBody>
          <a:bodyPr/>
          <a:lstStyle/>
          <a:p>
            <a:r>
              <a:rPr lang="en-US" u="sng" dirty="0"/>
              <a:t>Phase I-early disease</a:t>
            </a:r>
          </a:p>
          <a:p>
            <a:pPr lvl="1"/>
            <a:r>
              <a:rPr lang="en-US" sz="2000" dirty="0"/>
              <a:t>Viral response phase</a:t>
            </a:r>
          </a:p>
          <a:p>
            <a:pPr lvl="1"/>
            <a:r>
              <a:rPr lang="en-US" sz="2000" dirty="0"/>
              <a:t>Fever, dry cough, HA, </a:t>
            </a:r>
            <a:r>
              <a:rPr lang="en-US" sz="2000" dirty="0" err="1"/>
              <a:t>etc</a:t>
            </a:r>
            <a:endParaRPr lang="en-US" sz="2000" dirty="0"/>
          </a:p>
          <a:p>
            <a:pPr lvl="1"/>
            <a:r>
              <a:rPr lang="en-US" sz="2000" dirty="0"/>
              <a:t>Most recover here</a:t>
            </a:r>
          </a:p>
          <a:p>
            <a:r>
              <a:rPr lang="en-US" u="sng" dirty="0"/>
              <a:t>Phase II Pulmonary Phase</a:t>
            </a:r>
          </a:p>
          <a:p>
            <a:pPr lvl="1"/>
            <a:r>
              <a:rPr lang="en-US" sz="2000" dirty="0"/>
              <a:t>Continuation of viral response phase moving into host inflammation response </a:t>
            </a:r>
          </a:p>
          <a:p>
            <a:pPr lvl="1"/>
            <a:r>
              <a:rPr lang="en-US" sz="2000" dirty="0"/>
              <a:t>SOB, Hypoxia</a:t>
            </a:r>
          </a:p>
          <a:p>
            <a:pPr lvl="1"/>
            <a:r>
              <a:rPr lang="en-US" sz="2000" dirty="0"/>
              <a:t>Can move quickly into phase 3</a:t>
            </a:r>
          </a:p>
          <a:p>
            <a:r>
              <a:rPr lang="en-US" u="sng" dirty="0"/>
              <a:t>Phase III </a:t>
            </a:r>
            <a:r>
              <a:rPr lang="en-US" u="sng" dirty="0" err="1"/>
              <a:t>Hyperinflammmatory</a:t>
            </a:r>
            <a:r>
              <a:rPr lang="en-US" u="sng" dirty="0"/>
              <a:t> Phase</a:t>
            </a:r>
          </a:p>
          <a:p>
            <a:pPr lvl="1"/>
            <a:r>
              <a:rPr lang="en-US" sz="2000" dirty="0"/>
              <a:t>ARDS </a:t>
            </a:r>
          </a:p>
          <a:p>
            <a:pPr lvl="1"/>
            <a:r>
              <a:rPr lang="en-US" sz="2000" dirty="0"/>
              <a:t>Marked increase inflammatory markers</a:t>
            </a:r>
          </a:p>
          <a:p>
            <a:pPr lvl="1"/>
            <a:r>
              <a:rPr lang="en-US" sz="2000" dirty="0"/>
              <a:t>Multi-system involvement</a:t>
            </a:r>
          </a:p>
          <a:p>
            <a:pPr lvl="1"/>
            <a:r>
              <a:rPr lang="en-US" sz="2000" dirty="0" err="1"/>
              <a:t>Coagulopthy-inc</a:t>
            </a:r>
            <a:r>
              <a:rPr lang="en-US" sz="2000" dirty="0"/>
              <a:t>. stroke</a:t>
            </a:r>
          </a:p>
          <a:p>
            <a:pPr lvl="1"/>
            <a:endParaRPr lang="en-US" dirty="0"/>
          </a:p>
          <a:p>
            <a:pPr lvl="1"/>
            <a:endParaRPr lang="en-US" dirty="0"/>
          </a:p>
        </p:txBody>
      </p:sp>
    </p:spTree>
    <p:extLst>
      <p:ext uri="{BB962C8B-B14F-4D97-AF65-F5344CB8AC3E}">
        <p14:creationId xmlns:p14="http://schemas.microsoft.com/office/powerpoint/2010/main" val="402072296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060D-F41E-4A96-B892-7AD98693CA97}"/>
              </a:ext>
            </a:extLst>
          </p:cNvPr>
          <p:cNvSpPr>
            <a:spLocks noGrp="1"/>
          </p:cNvSpPr>
          <p:nvPr>
            <p:ph type="title"/>
          </p:nvPr>
        </p:nvSpPr>
        <p:spPr/>
        <p:txBody>
          <a:bodyPr/>
          <a:lstStyle/>
          <a:p>
            <a:r>
              <a:rPr lang="en-US" dirty="0"/>
              <a:t>Immunomodulating Therapies</a:t>
            </a:r>
          </a:p>
        </p:txBody>
      </p:sp>
      <p:sp>
        <p:nvSpPr>
          <p:cNvPr id="3" name="Text Placeholder 2">
            <a:extLst>
              <a:ext uri="{FF2B5EF4-FFF2-40B4-BE49-F238E27FC236}">
                <a16:creationId xmlns:a16="http://schemas.microsoft.com/office/drawing/2014/main" id="{8B3B42E8-D5B7-4EF7-97BA-460FBC5BFC0F}"/>
              </a:ext>
            </a:extLst>
          </p:cNvPr>
          <p:cNvSpPr>
            <a:spLocks noGrp="1"/>
          </p:cNvSpPr>
          <p:nvPr>
            <p:ph type="body" sz="quarter" idx="12"/>
          </p:nvPr>
        </p:nvSpPr>
        <p:spPr/>
        <p:txBody>
          <a:bodyPr/>
          <a:lstStyle/>
          <a:p>
            <a:r>
              <a:rPr lang="en-US" dirty="0"/>
              <a:t>Not in Phase 1</a:t>
            </a:r>
          </a:p>
          <a:p>
            <a:r>
              <a:rPr lang="en-US" dirty="0"/>
              <a:t>IL6/R Blockade-Tocilizumab, </a:t>
            </a:r>
            <a:r>
              <a:rPr lang="en-US" dirty="0" err="1"/>
              <a:t>Sacrilumab</a:t>
            </a:r>
            <a:endParaRPr lang="en-US" dirty="0"/>
          </a:p>
          <a:p>
            <a:r>
              <a:rPr lang="en-US" dirty="0"/>
              <a:t>IL1 Blockers-Anakinra</a:t>
            </a:r>
          </a:p>
          <a:p>
            <a:r>
              <a:rPr lang="en-US" dirty="0"/>
              <a:t>GM-CSF-JAK-B </a:t>
            </a:r>
            <a:r>
              <a:rPr lang="en-US" dirty="0" err="1"/>
              <a:t>Baracitnib</a:t>
            </a:r>
            <a:endParaRPr lang="en-US" dirty="0"/>
          </a:p>
          <a:p>
            <a:r>
              <a:rPr lang="en-US" dirty="0"/>
              <a:t>Anti-TNF</a:t>
            </a:r>
          </a:p>
        </p:txBody>
      </p:sp>
    </p:spTree>
    <p:extLst>
      <p:ext uri="{BB962C8B-B14F-4D97-AF65-F5344CB8AC3E}">
        <p14:creationId xmlns:p14="http://schemas.microsoft.com/office/powerpoint/2010/main" val="97539714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09DC-9E70-49A2-8249-C76E06175274}"/>
              </a:ext>
            </a:extLst>
          </p:cNvPr>
          <p:cNvSpPr>
            <a:spLocks noGrp="1"/>
          </p:cNvSpPr>
          <p:nvPr>
            <p:ph type="title"/>
          </p:nvPr>
        </p:nvSpPr>
        <p:spPr/>
        <p:txBody>
          <a:bodyPr/>
          <a:lstStyle/>
          <a:p>
            <a:r>
              <a:rPr lang="en-US" dirty="0" err="1"/>
              <a:t>Remdesivir</a:t>
            </a:r>
            <a:r>
              <a:rPr lang="en-US" dirty="0"/>
              <a:t> Trials</a:t>
            </a:r>
          </a:p>
        </p:txBody>
      </p:sp>
      <p:sp>
        <p:nvSpPr>
          <p:cNvPr id="3" name="Text Placeholder 2">
            <a:extLst>
              <a:ext uri="{FF2B5EF4-FFF2-40B4-BE49-F238E27FC236}">
                <a16:creationId xmlns:a16="http://schemas.microsoft.com/office/drawing/2014/main" id="{A051FC6F-3075-4B92-A451-5231D6AD8524}"/>
              </a:ext>
            </a:extLst>
          </p:cNvPr>
          <p:cNvSpPr>
            <a:spLocks noGrp="1"/>
          </p:cNvSpPr>
          <p:nvPr>
            <p:ph type="body" sz="quarter" idx="12"/>
          </p:nvPr>
        </p:nvSpPr>
        <p:spPr/>
        <p:txBody>
          <a:bodyPr/>
          <a:lstStyle/>
          <a:p>
            <a:r>
              <a:rPr lang="en-US" sz="2400" dirty="0"/>
              <a:t>ACTT2</a:t>
            </a:r>
          </a:p>
          <a:p>
            <a:r>
              <a:rPr lang="en-US" sz="2400" dirty="0" err="1"/>
              <a:t>Remdesivir</a:t>
            </a:r>
            <a:r>
              <a:rPr lang="en-US" sz="2400" dirty="0"/>
              <a:t> plus </a:t>
            </a:r>
            <a:r>
              <a:rPr lang="en-US" sz="2400" dirty="0" err="1"/>
              <a:t>Baricitnib</a:t>
            </a:r>
            <a:r>
              <a:rPr lang="en-US" sz="2400" dirty="0"/>
              <a:t> versus </a:t>
            </a:r>
            <a:r>
              <a:rPr lang="en-US" sz="2400" dirty="0" err="1"/>
              <a:t>Remdesivir</a:t>
            </a:r>
            <a:r>
              <a:rPr lang="en-US" sz="2400" dirty="0"/>
              <a:t> alone</a:t>
            </a:r>
          </a:p>
          <a:p>
            <a:r>
              <a:rPr lang="en-US" sz="2400" dirty="0"/>
              <a:t>800 -1000 patients</a:t>
            </a:r>
          </a:p>
          <a:p>
            <a:r>
              <a:rPr lang="en-US" sz="2400" dirty="0"/>
              <a:t>100 sites</a:t>
            </a:r>
          </a:p>
          <a:p>
            <a:r>
              <a:rPr lang="en-US" sz="2400" dirty="0"/>
              <a:t>UNMC a site</a:t>
            </a:r>
          </a:p>
        </p:txBody>
      </p:sp>
    </p:spTree>
    <p:extLst>
      <p:ext uri="{BB962C8B-B14F-4D97-AF65-F5344CB8AC3E}">
        <p14:creationId xmlns:p14="http://schemas.microsoft.com/office/powerpoint/2010/main" val="192701835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6284-7740-4CEB-86BA-ABC10F08CE4A}"/>
              </a:ext>
            </a:extLst>
          </p:cNvPr>
          <p:cNvSpPr>
            <a:spLocks noGrp="1"/>
          </p:cNvSpPr>
          <p:nvPr>
            <p:ph type="title"/>
          </p:nvPr>
        </p:nvSpPr>
        <p:spPr>
          <a:xfrm>
            <a:off x="319825" y="232604"/>
            <a:ext cx="11552349" cy="696420"/>
          </a:xfrm>
        </p:spPr>
        <p:txBody>
          <a:bodyPr>
            <a:normAutofit fontScale="90000"/>
          </a:bodyPr>
          <a:lstStyle/>
          <a:p>
            <a:r>
              <a:rPr lang="en-US" sz="2700" b="1" dirty="0"/>
              <a:t>Three-Drug Cocktail Appears To Help Patients With Mild To Moderate COVID-19 In Hong Kong Study</a:t>
            </a:r>
            <a:br>
              <a:rPr lang="en-US" b="1" dirty="0"/>
            </a:br>
            <a:endParaRPr lang="en-US" dirty="0"/>
          </a:p>
        </p:txBody>
      </p:sp>
      <p:sp>
        <p:nvSpPr>
          <p:cNvPr id="3" name="Text Placeholder 2">
            <a:extLst>
              <a:ext uri="{FF2B5EF4-FFF2-40B4-BE49-F238E27FC236}">
                <a16:creationId xmlns:a16="http://schemas.microsoft.com/office/drawing/2014/main" id="{D0775EC1-ADCB-4C0D-AEB0-22B556B29416}"/>
              </a:ext>
            </a:extLst>
          </p:cNvPr>
          <p:cNvSpPr>
            <a:spLocks noGrp="1"/>
          </p:cNvSpPr>
          <p:nvPr>
            <p:ph type="body" sz="quarter" idx="12"/>
          </p:nvPr>
        </p:nvSpPr>
        <p:spPr/>
        <p:txBody>
          <a:bodyPr/>
          <a:lstStyle/>
          <a:p>
            <a:r>
              <a:rPr lang="en-US" dirty="0"/>
              <a:t>Researchers at the University of Hong Kong and six public hospitals in Hong Kong found “patients with mild to moderate” COVID-19, “appeared to improve more quickly if they were treated with a three-drug cocktail, compared with a group receiving just a two-drug combination.” The </a:t>
            </a:r>
            <a:r>
              <a:rPr lang="en-US" u="sng" dirty="0">
                <a:hlinkClick r:id="rId2"/>
              </a:rPr>
              <a:t>findings</a:t>
            </a:r>
            <a:r>
              <a:rPr lang="en-US" dirty="0"/>
              <a:t> were published in The Lancet. </a:t>
            </a:r>
          </a:p>
          <a:p>
            <a:endParaRPr lang="en-US" dirty="0"/>
          </a:p>
          <a:p>
            <a:r>
              <a:rPr lang="en-US" dirty="0"/>
              <a:t>The three-drug cocktail was made of HIV drug </a:t>
            </a:r>
            <a:r>
              <a:rPr lang="en-US" dirty="0" err="1"/>
              <a:t>Kaletra</a:t>
            </a:r>
            <a:r>
              <a:rPr lang="en-US" dirty="0"/>
              <a:t> (lopinavir-ritonavir), general antiviral </a:t>
            </a:r>
          </a:p>
          <a:p>
            <a:r>
              <a:rPr lang="en-US" dirty="0"/>
              <a:t>drug ribavirin, and multiple sclerosis drug beta-interferon, while the control group was only</a:t>
            </a:r>
          </a:p>
          <a:p>
            <a:r>
              <a:rPr lang="en-US" dirty="0"/>
              <a:t>given lopinavir-ritonavir. </a:t>
            </a:r>
          </a:p>
          <a:p>
            <a:endParaRPr lang="en-US" dirty="0"/>
          </a:p>
        </p:txBody>
      </p:sp>
    </p:spTree>
    <p:extLst>
      <p:ext uri="{BB962C8B-B14F-4D97-AF65-F5344CB8AC3E}">
        <p14:creationId xmlns:p14="http://schemas.microsoft.com/office/powerpoint/2010/main" val="384980183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ECF33-0FAF-4FBA-B4A9-6B1A014CFB4D}"/>
              </a:ext>
            </a:extLst>
          </p:cNvPr>
          <p:cNvSpPr>
            <a:spLocks noGrp="1"/>
          </p:cNvSpPr>
          <p:nvPr>
            <p:ph type="title"/>
          </p:nvPr>
        </p:nvSpPr>
        <p:spPr/>
        <p:txBody>
          <a:bodyPr>
            <a:normAutofit fontScale="90000"/>
          </a:bodyPr>
          <a:lstStyle/>
          <a:p>
            <a:r>
              <a:rPr lang="en-US" sz="2200" dirty="0"/>
              <a:t>Interleukin-1 blockade with high-dose anakinra in patients with COVID-19, acute respiratory distress syndrome, and hyperinflammation: a retrospective cohort study</a:t>
            </a:r>
            <a:br>
              <a:rPr lang="en-US" dirty="0"/>
            </a:br>
            <a:endParaRPr lang="en-US" dirty="0"/>
          </a:p>
        </p:txBody>
      </p:sp>
      <p:sp>
        <p:nvSpPr>
          <p:cNvPr id="3" name="Text Placeholder 2">
            <a:extLst>
              <a:ext uri="{FF2B5EF4-FFF2-40B4-BE49-F238E27FC236}">
                <a16:creationId xmlns:a16="http://schemas.microsoft.com/office/drawing/2014/main" id="{015B1F20-E2BE-476F-A4F1-901375F5B5E2}"/>
              </a:ext>
            </a:extLst>
          </p:cNvPr>
          <p:cNvSpPr>
            <a:spLocks noGrp="1"/>
          </p:cNvSpPr>
          <p:nvPr>
            <p:ph type="body" sz="quarter" idx="12"/>
          </p:nvPr>
        </p:nvSpPr>
        <p:spPr/>
        <p:txBody>
          <a:bodyPr/>
          <a:lstStyle/>
          <a:p>
            <a:r>
              <a:rPr lang="en-US" dirty="0"/>
              <a:t>Cavalli, G et al. </a:t>
            </a:r>
            <a:r>
              <a:rPr lang="en-US" u="sng" dirty="0"/>
              <a:t>The Lancet Rheumatology </a:t>
            </a:r>
            <a:r>
              <a:rPr lang="en-US" dirty="0"/>
              <a:t>et al May 7</a:t>
            </a:r>
          </a:p>
          <a:p>
            <a:r>
              <a:rPr lang="en-US" dirty="0"/>
              <a:t>Small retrospective study in Milan, Italy</a:t>
            </a:r>
          </a:p>
          <a:p>
            <a:r>
              <a:rPr lang="en-US" dirty="0"/>
              <a:t>Standard treatment was lopinavir plus ritonavir + hydroxychloroquine</a:t>
            </a:r>
          </a:p>
          <a:p>
            <a:r>
              <a:rPr lang="en-US" dirty="0"/>
              <a:t>29 standard + anakinra (IL1 blocker) </a:t>
            </a:r>
          </a:p>
          <a:p>
            <a:r>
              <a:rPr lang="en-US" dirty="0"/>
              <a:t>16 standard alone</a:t>
            </a:r>
          </a:p>
          <a:p>
            <a:r>
              <a:rPr lang="en-US" dirty="0"/>
              <a:t>At 21 days 90% survival vs 50% survival</a:t>
            </a:r>
          </a:p>
          <a:p>
            <a:endParaRPr lang="en-US" dirty="0"/>
          </a:p>
        </p:txBody>
      </p:sp>
    </p:spTree>
    <p:extLst>
      <p:ext uri="{BB962C8B-B14F-4D97-AF65-F5344CB8AC3E}">
        <p14:creationId xmlns:p14="http://schemas.microsoft.com/office/powerpoint/2010/main" val="17118092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C503-467D-4007-99B6-F30DC4B57990}"/>
              </a:ext>
            </a:extLst>
          </p:cNvPr>
          <p:cNvSpPr>
            <a:spLocks noGrp="1"/>
          </p:cNvSpPr>
          <p:nvPr>
            <p:ph type="title"/>
          </p:nvPr>
        </p:nvSpPr>
        <p:spPr/>
        <p:txBody>
          <a:bodyPr>
            <a:normAutofit fontScale="90000"/>
          </a:bodyPr>
          <a:lstStyle/>
          <a:p>
            <a:r>
              <a:rPr lang="en-US" dirty="0"/>
              <a:t>Antibody Development-next 7 slides from CDC new serologic testing guidance </a:t>
            </a:r>
          </a:p>
        </p:txBody>
      </p:sp>
      <p:sp>
        <p:nvSpPr>
          <p:cNvPr id="3" name="Text Placeholder 2">
            <a:extLst>
              <a:ext uri="{FF2B5EF4-FFF2-40B4-BE49-F238E27FC236}">
                <a16:creationId xmlns:a16="http://schemas.microsoft.com/office/drawing/2014/main" id="{09844410-95A3-4E18-85EC-ED0BD04C868D}"/>
              </a:ext>
            </a:extLst>
          </p:cNvPr>
          <p:cNvSpPr>
            <a:spLocks noGrp="1"/>
          </p:cNvSpPr>
          <p:nvPr>
            <p:ph type="body" sz="quarter" idx="12"/>
          </p:nvPr>
        </p:nvSpPr>
        <p:spPr/>
        <p:txBody>
          <a:bodyPr/>
          <a:lstStyle/>
          <a:p>
            <a:r>
              <a:rPr lang="en-US" dirty="0"/>
              <a:t>Antigenic targets</a:t>
            </a:r>
          </a:p>
          <a:p>
            <a:r>
              <a:rPr lang="en-US" dirty="0"/>
              <a:t>The two major antigenic targets of SARS-CoV-2 virus against which antibodies are detected are </a:t>
            </a:r>
            <a:r>
              <a:rPr lang="en-US" b="1" dirty="0"/>
              <a:t>spike glycoprotein (S)</a:t>
            </a:r>
            <a:r>
              <a:rPr lang="en-US" dirty="0"/>
              <a:t> and </a:t>
            </a:r>
            <a:r>
              <a:rPr lang="en-US" b="1" dirty="0"/>
              <a:t>nucleocapsid phosphoprotein (N)</a:t>
            </a:r>
            <a:r>
              <a:rPr lang="en-US" dirty="0"/>
              <a:t>. While S protein is essential for virus entry and is present on the viral surface, N protein is the most abundantly expressed immunodominant protein that interacts with RNA. Multiple forms of S protein — full-length (S1+S2) or partial (S1 domain or receptor binding domain [RBD]) — are used as antigens. The protein target determines cross-reactivity and specificity because N is more conserved across coronaviruses than S, and within S, RBD is more conserved than S1 or full-length S.</a:t>
            </a:r>
          </a:p>
          <a:p>
            <a:endParaRPr lang="en-US" dirty="0"/>
          </a:p>
        </p:txBody>
      </p:sp>
    </p:spTree>
    <p:extLst>
      <p:ext uri="{BB962C8B-B14F-4D97-AF65-F5344CB8AC3E}">
        <p14:creationId xmlns:p14="http://schemas.microsoft.com/office/powerpoint/2010/main" val="3049921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322BB-E371-4040-9971-813861B5296C}"/>
              </a:ext>
            </a:extLst>
          </p:cNvPr>
          <p:cNvSpPr>
            <a:spLocks noGrp="1"/>
          </p:cNvSpPr>
          <p:nvPr>
            <p:ph type="title"/>
          </p:nvPr>
        </p:nvSpPr>
        <p:spPr/>
        <p:txBody>
          <a:bodyPr>
            <a:normAutofit fontScale="90000"/>
          </a:bodyPr>
          <a:lstStyle/>
          <a:p>
            <a:r>
              <a:rPr lang="en-US" dirty="0"/>
              <a:t>Choice of test and testing strategy</a:t>
            </a:r>
            <a:br>
              <a:rPr lang="en-US" dirty="0"/>
            </a:br>
            <a:endParaRPr lang="en-US" dirty="0"/>
          </a:p>
        </p:txBody>
      </p:sp>
      <p:sp>
        <p:nvSpPr>
          <p:cNvPr id="3" name="Text Placeholder 2">
            <a:extLst>
              <a:ext uri="{FF2B5EF4-FFF2-40B4-BE49-F238E27FC236}">
                <a16:creationId xmlns:a16="http://schemas.microsoft.com/office/drawing/2014/main" id="{2CED3A04-5499-4F4E-8BCB-F045CD6EE7DD}"/>
              </a:ext>
            </a:extLst>
          </p:cNvPr>
          <p:cNvSpPr>
            <a:spLocks noGrp="1"/>
          </p:cNvSpPr>
          <p:nvPr>
            <p:ph type="body" sz="quarter" idx="12"/>
          </p:nvPr>
        </p:nvSpPr>
        <p:spPr/>
        <p:txBody>
          <a:bodyPr/>
          <a:lstStyle/>
          <a:p>
            <a:r>
              <a:rPr lang="en-US" sz="1800" dirty="0"/>
              <a:t>Serologic assays that have Emergency Use Authorization (EUA) are preferred for public health or clinical use since their test performance data have been reviewed by FDA.</a:t>
            </a:r>
          </a:p>
          <a:p>
            <a:r>
              <a:rPr lang="en-US" sz="1800" dirty="0"/>
              <a:t>Serologic test results should be interpreted in the context of the predictive values, positive and negative.</a:t>
            </a:r>
          </a:p>
          <a:p>
            <a:r>
              <a:rPr lang="en-US" dirty="0"/>
              <a:t>Positive predictive value should be optimized, particularly if results are returned to individuals, in the following ways:</a:t>
            </a:r>
          </a:p>
          <a:p>
            <a:pPr lvl="1"/>
            <a:r>
              <a:rPr lang="en-US" sz="1800" dirty="0"/>
              <a:t>Assure a high positive predictive value (e.g., 95%) by choosing tests with sufficiently high specificity and testing persons or populations with a high pre-test probability of having antibodies (e.g., persons with a history of symptoms compatible with COVID-19 or who are exposed to areas or institutions experiencing outbreaks), OR</a:t>
            </a:r>
          </a:p>
          <a:p>
            <a:pPr lvl="1"/>
            <a:r>
              <a:rPr lang="en-US" sz="1800" dirty="0"/>
              <a:t>If a high positive predictive value cannot be assured with a single test, use an orthogonal testing algorithm. See </a:t>
            </a:r>
            <a:r>
              <a:rPr lang="en-US" sz="1800" u="sng" dirty="0">
                <a:hlinkClick r:id="rId2"/>
              </a:rPr>
              <a:t>Table 1</a:t>
            </a:r>
            <a:r>
              <a:rPr lang="en-US" sz="1800" dirty="0"/>
              <a:t> for examples of using one or two tests in populations with various </a:t>
            </a:r>
            <a:r>
              <a:rPr lang="en-US" sz="1800" dirty="0" err="1"/>
              <a:t>prevalences</a:t>
            </a:r>
            <a:r>
              <a:rPr lang="en-US" sz="1800" dirty="0"/>
              <a:t> of SARS-CoV-2 antibodies.</a:t>
            </a:r>
          </a:p>
        </p:txBody>
      </p:sp>
    </p:spTree>
    <p:extLst>
      <p:ext uri="{BB962C8B-B14F-4D97-AF65-F5344CB8AC3E}">
        <p14:creationId xmlns:p14="http://schemas.microsoft.com/office/powerpoint/2010/main" val="41009756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ACH Calls</a:t>
            </a:r>
          </a:p>
        </p:txBody>
      </p:sp>
      <p:sp>
        <p:nvSpPr>
          <p:cNvPr id="3" name="TextBox 2"/>
          <p:cNvSpPr txBox="1"/>
          <p:nvPr/>
        </p:nvSpPr>
        <p:spPr>
          <a:xfrm>
            <a:off x="2815389" y="2037348"/>
            <a:ext cx="6561222" cy="3108543"/>
          </a:xfrm>
          <a:prstGeom prst="rect">
            <a:avLst/>
          </a:prstGeom>
          <a:noFill/>
        </p:spPr>
        <p:txBody>
          <a:bodyPr wrap="square" rtlCol="0">
            <a:spAutoFit/>
          </a:bodyPr>
          <a:lstStyle/>
          <a:p>
            <a:r>
              <a:rPr lang="en-US" sz="2800" dirty="0"/>
              <a:t>Wednesday beginning June 1</a:t>
            </a:r>
          </a:p>
          <a:p>
            <a:r>
              <a:rPr lang="en-US" sz="2400" dirty="0"/>
              <a:t>		12:00-1:00pm</a:t>
            </a:r>
          </a:p>
          <a:p>
            <a:pPr marL="285750" indent="-285750">
              <a:buFont typeface="Arial" panose="020B0604020202020204" pitchFamily="34" charset="0"/>
              <a:buChar char="•"/>
            </a:pPr>
            <a:r>
              <a:rPr lang="en-US" sz="2400" dirty="0"/>
              <a:t>New calendar invite will be sent this week.</a:t>
            </a:r>
          </a:p>
          <a:p>
            <a:endParaRPr lang="en-US" sz="2400" dirty="0"/>
          </a:p>
          <a:p>
            <a:r>
              <a:rPr lang="en-US" sz="2400" dirty="0"/>
              <a:t>In addition:</a:t>
            </a:r>
          </a:p>
          <a:p>
            <a:r>
              <a:rPr lang="en-US" sz="2400" dirty="0"/>
              <a:t>Clinical Webinars from NM in partnership with DHHS should be starting soon</a:t>
            </a:r>
          </a:p>
        </p:txBody>
      </p:sp>
    </p:spTree>
    <p:extLst>
      <p:ext uri="{BB962C8B-B14F-4D97-AF65-F5344CB8AC3E}">
        <p14:creationId xmlns:p14="http://schemas.microsoft.com/office/powerpoint/2010/main" val="1235850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8F3E-DC22-48B7-A60C-C20862869084}"/>
              </a:ext>
            </a:extLst>
          </p:cNvPr>
          <p:cNvSpPr>
            <a:spLocks noGrp="1"/>
          </p:cNvSpPr>
          <p:nvPr>
            <p:ph type="title"/>
          </p:nvPr>
        </p:nvSpPr>
        <p:spPr/>
        <p:txBody>
          <a:bodyPr/>
          <a:lstStyle/>
          <a:p>
            <a:r>
              <a:rPr lang="en-US" dirty="0"/>
              <a:t>Antibody Testing Selection continued</a:t>
            </a:r>
          </a:p>
        </p:txBody>
      </p:sp>
      <p:sp>
        <p:nvSpPr>
          <p:cNvPr id="3" name="Text Placeholder 2">
            <a:extLst>
              <a:ext uri="{FF2B5EF4-FFF2-40B4-BE49-F238E27FC236}">
                <a16:creationId xmlns:a16="http://schemas.microsoft.com/office/drawing/2014/main" id="{C6F2A209-7AC3-420D-8874-259D29D15BAB}"/>
              </a:ext>
            </a:extLst>
          </p:cNvPr>
          <p:cNvSpPr>
            <a:spLocks noGrp="1"/>
          </p:cNvSpPr>
          <p:nvPr>
            <p:ph type="body" sz="quarter" idx="12"/>
          </p:nvPr>
        </p:nvSpPr>
        <p:spPr/>
        <p:txBody>
          <a:bodyPr/>
          <a:lstStyle/>
          <a:p>
            <a:r>
              <a:rPr lang="en-US" sz="1800" dirty="0"/>
              <a:t>No  performance advantage of assays whether they test for IgG, IgM and IgG, or total antibody.</a:t>
            </a:r>
          </a:p>
          <a:p>
            <a:r>
              <a:rPr lang="en-US" sz="1800" dirty="0"/>
              <a:t>The detection of IgM antibodies may indicate a more recent infection, but the dynamics of the IgM antibody response are not well defined at present. </a:t>
            </a:r>
          </a:p>
          <a:p>
            <a:r>
              <a:rPr lang="en-US" sz="1800" dirty="0"/>
              <a:t>Serologic testing should not be used to determine immune status in individuals until the presence, durability, and duration of immunity is established.</a:t>
            </a:r>
          </a:p>
          <a:p>
            <a:r>
              <a:rPr lang="en-US" sz="1800" dirty="0"/>
              <a:t>Serologic testing can be support diagnosis of acute COVID-19 illness for persons who present late. 9-14 days after illness onset, serologic testing can be offered in addition to direct detection methods such as PCR. This will max Se as the Se of nucleic acid detection is decreasing and serologic testing is increasing.</a:t>
            </a:r>
          </a:p>
          <a:p>
            <a:r>
              <a:rPr lang="en-US" sz="1800" dirty="0"/>
              <a:t>Serologic testing should be offered as a method to help establish a diagnosis when patients present with late complications of COVID-19 illness, such as multisystem inflammatory syndrome in children</a:t>
            </a:r>
          </a:p>
          <a:p>
            <a:br>
              <a:rPr lang="en-US" dirty="0"/>
            </a:br>
            <a:endParaRPr lang="en-US" dirty="0"/>
          </a:p>
          <a:p>
            <a:endParaRPr lang="en-US" dirty="0"/>
          </a:p>
        </p:txBody>
      </p:sp>
    </p:spTree>
    <p:extLst>
      <p:ext uri="{BB962C8B-B14F-4D97-AF65-F5344CB8AC3E}">
        <p14:creationId xmlns:p14="http://schemas.microsoft.com/office/powerpoint/2010/main" val="275850734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DBF1-7334-4A68-9D38-2286CDC23F25}"/>
              </a:ext>
            </a:extLst>
          </p:cNvPr>
          <p:cNvSpPr>
            <a:spLocks noGrp="1"/>
          </p:cNvSpPr>
          <p:nvPr>
            <p:ph type="title"/>
          </p:nvPr>
        </p:nvSpPr>
        <p:spPr>
          <a:xfrm>
            <a:off x="365097" y="365126"/>
            <a:ext cx="11552349" cy="358775"/>
          </a:xfrm>
        </p:spPr>
        <p:txBody>
          <a:bodyPr>
            <a:normAutofit fontScale="90000"/>
          </a:bodyPr>
          <a:lstStyle/>
          <a:p>
            <a:r>
              <a:rPr lang="en-US" sz="2200" dirty="0"/>
              <a:t>Recommendations for persons who test positive for anti-SARS-CoV-2 antibodies</a:t>
            </a:r>
            <a:br>
              <a:rPr lang="en-US" dirty="0"/>
            </a:br>
            <a:endParaRPr lang="en-US" dirty="0"/>
          </a:p>
        </p:txBody>
      </p:sp>
      <p:sp>
        <p:nvSpPr>
          <p:cNvPr id="3" name="Text Placeholder 2">
            <a:extLst>
              <a:ext uri="{FF2B5EF4-FFF2-40B4-BE49-F238E27FC236}">
                <a16:creationId xmlns:a16="http://schemas.microsoft.com/office/drawing/2014/main" id="{36D490C7-80E0-4EC1-8794-45042262182C}"/>
              </a:ext>
            </a:extLst>
          </p:cNvPr>
          <p:cNvSpPr>
            <a:spLocks noGrp="1"/>
          </p:cNvSpPr>
          <p:nvPr>
            <p:ph type="body" sz="quarter" idx="12"/>
          </p:nvPr>
        </p:nvSpPr>
        <p:spPr/>
        <p:txBody>
          <a:bodyPr/>
          <a:lstStyle/>
          <a:p>
            <a:r>
              <a:rPr lang="en-US" sz="1800" dirty="0"/>
              <a:t>Although the presence of anti-SARS-CoV-2 antibodies when detected using a testing algorithm with high positive predictive value for the context of use likely indicates at least some degree of immunity, until the durability and duration of immunity is established, it cannot be assumed that individuals with truly positive antibody test results are protected from future infection.</a:t>
            </a:r>
          </a:p>
          <a:p>
            <a:r>
              <a:rPr lang="en-US" sz="1800" dirty="0"/>
              <a:t>Asymptomatic persons who test positive by serologic testing and who are without recent history of a COVID-19 compatible illness have a low likelihood of active infection and should follow </a:t>
            </a:r>
            <a:r>
              <a:rPr lang="en-US" sz="1800" u="sng" dirty="0">
                <a:hlinkClick r:id="rId2"/>
              </a:rPr>
              <a:t>general recommendations</a:t>
            </a:r>
            <a:r>
              <a:rPr lang="en-US" sz="1800" dirty="0"/>
              <a:t> to prevent infection with SARS-CoV-2 and otherwise continue with normal activities, including work.</a:t>
            </a:r>
          </a:p>
          <a:p>
            <a:r>
              <a:rPr lang="en-US" sz="1800" dirty="0"/>
              <a:t>Persons who have had a COVID-19-compatible or confirmed illness should follow </a:t>
            </a:r>
            <a:r>
              <a:rPr lang="en-US" sz="1800" u="sng" dirty="0">
                <a:hlinkClick r:id="rId3"/>
              </a:rPr>
              <a:t>previous guidance</a:t>
            </a:r>
            <a:r>
              <a:rPr lang="en-US" sz="1800" dirty="0"/>
              <a:t> regarding resumption of normal activities, including </a:t>
            </a:r>
            <a:r>
              <a:rPr lang="en-US" sz="1800" u="sng" dirty="0">
                <a:hlinkClick r:id="rId4"/>
              </a:rPr>
              <a:t>work</a:t>
            </a:r>
            <a:r>
              <a:rPr lang="en-US" sz="1800" dirty="0"/>
              <a:t>.</a:t>
            </a:r>
          </a:p>
          <a:p>
            <a:r>
              <a:rPr lang="en-US" sz="1800" dirty="0"/>
              <a:t>There should be no change in clinical practice or use of personal protective equipment (PPE) by health care workers and first responders who test positive for SARS-CoV-2 antibody</a:t>
            </a:r>
            <a:r>
              <a:rPr lang="en-US" dirty="0"/>
              <a:t>.</a:t>
            </a:r>
          </a:p>
          <a:p>
            <a:endParaRPr lang="en-US" dirty="0"/>
          </a:p>
        </p:txBody>
      </p:sp>
    </p:spTree>
    <p:extLst>
      <p:ext uri="{BB962C8B-B14F-4D97-AF65-F5344CB8AC3E}">
        <p14:creationId xmlns:p14="http://schemas.microsoft.com/office/powerpoint/2010/main" val="35721440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D3D3-F611-46E0-9273-3045299CE6E5}"/>
              </a:ext>
            </a:extLst>
          </p:cNvPr>
          <p:cNvSpPr>
            <a:spLocks noGrp="1"/>
          </p:cNvSpPr>
          <p:nvPr>
            <p:ph type="title"/>
          </p:nvPr>
        </p:nvSpPr>
        <p:spPr/>
        <p:txBody>
          <a:bodyPr>
            <a:normAutofit fontScale="90000"/>
          </a:bodyPr>
          <a:lstStyle/>
          <a:p>
            <a:r>
              <a:rPr lang="en-US" dirty="0"/>
              <a:t>Additional considerations on the use of serologic tests</a:t>
            </a:r>
            <a:br>
              <a:rPr lang="en-US" dirty="0"/>
            </a:br>
            <a:endParaRPr lang="en-US" dirty="0"/>
          </a:p>
        </p:txBody>
      </p:sp>
      <p:sp>
        <p:nvSpPr>
          <p:cNvPr id="3" name="Text Placeholder 2">
            <a:extLst>
              <a:ext uri="{FF2B5EF4-FFF2-40B4-BE49-F238E27FC236}">
                <a16:creationId xmlns:a16="http://schemas.microsoft.com/office/drawing/2014/main" id="{758646AD-549F-40A1-B4A8-0C32B01E907D}"/>
              </a:ext>
            </a:extLst>
          </p:cNvPr>
          <p:cNvSpPr>
            <a:spLocks noGrp="1"/>
          </p:cNvSpPr>
          <p:nvPr>
            <p:ph type="body" sz="quarter" idx="12"/>
          </p:nvPr>
        </p:nvSpPr>
        <p:spPr/>
        <p:txBody>
          <a:bodyPr/>
          <a:lstStyle/>
          <a:p>
            <a:r>
              <a:rPr lang="en-US" dirty="0"/>
              <a:t>Serologic test results should not be used to make decisions about grouping persons residing in or being admitted to congregate settings, such as schools, dormitories, or correctional facilities.</a:t>
            </a:r>
          </a:p>
          <a:p>
            <a:r>
              <a:rPr lang="en-US" dirty="0"/>
              <a:t>Serologic test results should not be used to make decisions about returning persons to the workplace.</a:t>
            </a:r>
          </a:p>
          <a:p>
            <a:r>
              <a:rPr lang="en-US" dirty="0"/>
              <a:t>Until more information is available about the dynamics of IgA detection in serum, testing for IgA antibodies is not recommended.</a:t>
            </a:r>
          </a:p>
          <a:p>
            <a:endParaRPr lang="en-US" dirty="0"/>
          </a:p>
        </p:txBody>
      </p:sp>
    </p:spTree>
    <p:extLst>
      <p:ext uri="{BB962C8B-B14F-4D97-AF65-F5344CB8AC3E}">
        <p14:creationId xmlns:p14="http://schemas.microsoft.com/office/powerpoint/2010/main" val="422505219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946044-0B3B-4AFE-A32F-84C6366FE9D0}"/>
              </a:ext>
            </a:extLst>
          </p:cNvPr>
          <p:cNvSpPr>
            <a:spLocks noGrp="1"/>
          </p:cNvSpPr>
          <p:nvPr>
            <p:ph type="title"/>
          </p:nvPr>
        </p:nvSpPr>
        <p:spPr/>
        <p:txBody>
          <a:bodyPr/>
          <a:lstStyle/>
          <a:p>
            <a:r>
              <a:rPr lang="en-US" dirty="0"/>
              <a:t>Improving Predictive Value</a:t>
            </a:r>
          </a:p>
        </p:txBody>
      </p:sp>
      <p:graphicFrame>
        <p:nvGraphicFramePr>
          <p:cNvPr id="4" name="Table 3">
            <a:extLst>
              <a:ext uri="{FF2B5EF4-FFF2-40B4-BE49-F238E27FC236}">
                <a16:creationId xmlns:a16="http://schemas.microsoft.com/office/drawing/2014/main" id="{E0EBEC51-0337-45F3-93B0-A05D7E41F13A}"/>
              </a:ext>
            </a:extLst>
          </p:cNvPr>
          <p:cNvGraphicFramePr>
            <a:graphicFrameLocks noGrp="1"/>
          </p:cNvGraphicFramePr>
          <p:nvPr>
            <p:extLst>
              <p:ext uri="{D42A27DB-BD31-4B8C-83A1-F6EECF244321}">
                <p14:modId xmlns:p14="http://schemas.microsoft.com/office/powerpoint/2010/main" val="3961011017"/>
              </p:ext>
            </p:extLst>
          </p:nvPr>
        </p:nvGraphicFramePr>
        <p:xfrm>
          <a:off x="1431237" y="1736036"/>
          <a:ext cx="8498577" cy="3316818"/>
        </p:xfrm>
        <a:graphic>
          <a:graphicData uri="http://schemas.openxmlformats.org/drawingml/2006/table">
            <a:tbl>
              <a:tblPr/>
              <a:tblGrid>
                <a:gridCol w="2832859">
                  <a:extLst>
                    <a:ext uri="{9D8B030D-6E8A-4147-A177-3AD203B41FA5}">
                      <a16:colId xmlns:a16="http://schemas.microsoft.com/office/drawing/2014/main" val="3655061676"/>
                    </a:ext>
                  </a:extLst>
                </a:gridCol>
                <a:gridCol w="2832859">
                  <a:extLst>
                    <a:ext uri="{9D8B030D-6E8A-4147-A177-3AD203B41FA5}">
                      <a16:colId xmlns:a16="http://schemas.microsoft.com/office/drawing/2014/main" val="3486448135"/>
                    </a:ext>
                  </a:extLst>
                </a:gridCol>
                <a:gridCol w="2832859">
                  <a:extLst>
                    <a:ext uri="{9D8B030D-6E8A-4147-A177-3AD203B41FA5}">
                      <a16:colId xmlns:a16="http://schemas.microsoft.com/office/drawing/2014/main" val="1862594793"/>
                    </a:ext>
                  </a:extLst>
                </a:gridCol>
              </a:tblGrid>
              <a:tr h="1009466">
                <a:tc gridSpan="3">
                  <a:txBody>
                    <a:bodyPr/>
                    <a:lstStyle/>
                    <a:p>
                      <a:r>
                        <a:rPr lang="en-US"/>
                        <a:t>Table 1: Predictive value positive using one test or two orthogonal tests, by the background prevalence in the population tested.</a:t>
                      </a:r>
                    </a:p>
                  </a:txBody>
                  <a:tcPr anchor="ctr">
                    <a:solidFill>
                      <a:srgbClr val="F5F5F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5337152"/>
                  </a:ext>
                </a:extLst>
              </a:tr>
              <a:tr h="576838">
                <a:tc>
                  <a:txBody>
                    <a:bodyPr/>
                    <a:lstStyle/>
                    <a:p>
                      <a:pPr fontAlgn="t"/>
                      <a:r>
                        <a:rPr lang="en-US">
                          <a:effectLst/>
                        </a:rPr>
                        <a:t>2%</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B w="9525" cap="flat" cmpd="sng" algn="ctr">
                      <a:solidFill>
                        <a:srgbClr val="DEE2E6"/>
                      </a:solidFill>
                      <a:prstDash val="solid"/>
                      <a:round/>
                      <a:headEnd type="none" w="med" len="med"/>
                      <a:tailEnd type="none" w="med" len="med"/>
                    </a:lnB>
                    <a:solidFill>
                      <a:srgbClr val="F5F5F5"/>
                    </a:solidFill>
                  </a:tcPr>
                </a:tc>
                <a:tc>
                  <a:txBody>
                    <a:bodyPr/>
                    <a:lstStyle/>
                    <a:p>
                      <a:pPr fontAlgn="t"/>
                      <a:r>
                        <a:rPr lang="en-US">
                          <a:effectLst/>
                        </a:rPr>
                        <a:t>26.9%</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en-US">
                          <a:effectLst/>
                        </a:rPr>
                        <a:t>86.9%</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extLst>
                  <a:ext uri="{0D108BD9-81ED-4DB2-BD59-A6C34878D82A}">
                    <a16:rowId xmlns:a16="http://schemas.microsoft.com/office/drawing/2014/main" val="10400600"/>
                  </a:ext>
                </a:extLst>
              </a:tr>
              <a:tr h="576838">
                <a:tc>
                  <a:txBody>
                    <a:bodyPr/>
                    <a:lstStyle/>
                    <a:p>
                      <a:pPr fontAlgn="t"/>
                      <a:r>
                        <a:rPr lang="en-US">
                          <a:effectLst/>
                        </a:rPr>
                        <a:t>5%</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48.6%</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94.5%</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693953999"/>
                  </a:ext>
                </a:extLst>
              </a:tr>
              <a:tr h="576838">
                <a:tc>
                  <a:txBody>
                    <a:bodyPr/>
                    <a:lstStyle/>
                    <a:p>
                      <a:pPr fontAlgn="t"/>
                      <a:r>
                        <a:rPr lang="en-US">
                          <a:effectLst/>
                        </a:rPr>
                        <a:t>10%</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en-US">
                          <a:effectLst/>
                        </a:rPr>
                        <a:t>66.7%</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tc>
                  <a:txBody>
                    <a:bodyPr/>
                    <a:lstStyle/>
                    <a:p>
                      <a:pPr fontAlgn="t"/>
                      <a:r>
                        <a:rPr lang="en-US">
                          <a:effectLst/>
                        </a:rPr>
                        <a:t>97.3%</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5F5F5"/>
                    </a:solidFill>
                  </a:tcPr>
                </a:tc>
                <a:extLst>
                  <a:ext uri="{0D108BD9-81ED-4DB2-BD59-A6C34878D82A}">
                    <a16:rowId xmlns:a16="http://schemas.microsoft.com/office/drawing/2014/main" val="2902747972"/>
                  </a:ext>
                </a:extLst>
              </a:tr>
              <a:tr h="576838">
                <a:tc>
                  <a:txBody>
                    <a:bodyPr/>
                    <a:lstStyle/>
                    <a:p>
                      <a:pPr fontAlgn="t"/>
                      <a:r>
                        <a:rPr lang="en-US">
                          <a:effectLst/>
                        </a:rPr>
                        <a:t>30%</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88.5%</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dirty="0">
                          <a:effectLst/>
                        </a:rPr>
                        <a:t>99.3%</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538418006"/>
                  </a:ext>
                </a:extLst>
              </a:tr>
            </a:tbl>
          </a:graphicData>
        </a:graphic>
      </p:graphicFrame>
      <p:sp>
        <p:nvSpPr>
          <p:cNvPr id="5" name="Rectangle 1">
            <a:extLst>
              <a:ext uri="{FF2B5EF4-FFF2-40B4-BE49-F238E27FC236}">
                <a16:creationId xmlns:a16="http://schemas.microsoft.com/office/drawing/2014/main" id="{D612A55D-7897-41A2-84BF-6B60C072E82D}"/>
              </a:ext>
            </a:extLst>
          </p:cNvPr>
          <p:cNvSpPr>
            <a:spLocks noGrp="1" noChangeArrowheads="1"/>
          </p:cNvSpPr>
          <p:nvPr>
            <p:ph type="body" sz="quarter" idx="10"/>
          </p:nvPr>
        </p:nvSpPr>
        <p:spPr bwMode="auto">
          <a:xfrm>
            <a:off x="-878457" y="2382619"/>
            <a:ext cx="128042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450855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ACC6C-6481-4BB5-8663-7AA5D1A3ADC7}"/>
              </a:ext>
            </a:extLst>
          </p:cNvPr>
          <p:cNvSpPr>
            <a:spLocks noGrp="1"/>
          </p:cNvSpPr>
          <p:nvPr>
            <p:ph type="body" sz="quarter" idx="10"/>
          </p:nvPr>
        </p:nvSpPr>
        <p:spPr/>
        <p:txBody>
          <a:bodyPr/>
          <a:lstStyle/>
          <a:p>
            <a:r>
              <a:rPr lang="en-US" b="1" dirty="0"/>
              <a:t>Donating Plasma </a:t>
            </a:r>
          </a:p>
          <a:p>
            <a:r>
              <a:rPr lang="en-US" sz="1600" dirty="0"/>
              <a:t>People who have fully recovered from COVID-19 for at least two </a:t>
            </a:r>
            <a:r>
              <a:rPr lang="en-US" sz="1600" dirty="0" err="1"/>
              <a:t>wks</a:t>
            </a:r>
            <a:r>
              <a:rPr lang="en-US" sz="1600" dirty="0"/>
              <a:t> are encouraged to consider donating plasma, which may help save the lives of other patients. COVID-19 convalescent plasma must only be collected from recovered individuals if they are eligible to donate blood. Individuals must have had a prior diagnosis of COVID-19 documented by a lab test and meet other donor criteria. Individuals must have complete resolution of symptoms for at least 28 days before they donate, or alternatively have no symptoms for at least 14 days prior to donation and have a neg lab test for active COVID-19 disease.</a:t>
            </a:r>
          </a:p>
          <a:p>
            <a:r>
              <a:rPr lang="en-US" sz="1600" dirty="0"/>
              <a:t>~American Red Cross</a:t>
            </a:r>
          </a:p>
          <a:p>
            <a:r>
              <a:rPr lang="en-US" sz="1600" dirty="0"/>
              <a:t>~Innovative Blood resources (IBR) which is based out of the twin cities (MN) in con partnership with  Nebraska Community Blood Bank NPCC </a:t>
            </a:r>
          </a:p>
          <a:p>
            <a:r>
              <a:rPr lang="en-US" b="1" dirty="0"/>
              <a:t>Convalescent Plasma</a:t>
            </a:r>
          </a:p>
          <a:p>
            <a:r>
              <a:rPr lang="en-US" dirty="0"/>
              <a:t>CHI facilities involved in Mayo Clinic Protocol-convalescent plasma</a:t>
            </a:r>
          </a:p>
          <a:p>
            <a:endParaRPr lang="en-US" dirty="0"/>
          </a:p>
          <a:p>
            <a:br>
              <a:rPr lang="en-US" dirty="0"/>
            </a:br>
            <a:endParaRPr lang="en-US" dirty="0"/>
          </a:p>
        </p:txBody>
      </p:sp>
      <p:sp>
        <p:nvSpPr>
          <p:cNvPr id="3" name="Title 2">
            <a:extLst>
              <a:ext uri="{FF2B5EF4-FFF2-40B4-BE49-F238E27FC236}">
                <a16:creationId xmlns:a16="http://schemas.microsoft.com/office/drawing/2014/main" id="{70130720-7BC1-4B76-8CF3-134AE8FEA872}"/>
              </a:ext>
            </a:extLst>
          </p:cNvPr>
          <p:cNvSpPr>
            <a:spLocks noGrp="1"/>
          </p:cNvSpPr>
          <p:nvPr>
            <p:ph type="title"/>
          </p:nvPr>
        </p:nvSpPr>
        <p:spPr/>
        <p:txBody>
          <a:bodyPr/>
          <a:lstStyle/>
          <a:p>
            <a:r>
              <a:rPr lang="en-US" dirty="0"/>
              <a:t>Donating Plasma and Convalescent Plasma</a:t>
            </a:r>
          </a:p>
        </p:txBody>
      </p:sp>
    </p:spTree>
    <p:extLst>
      <p:ext uri="{BB962C8B-B14F-4D97-AF65-F5344CB8AC3E}">
        <p14:creationId xmlns:p14="http://schemas.microsoft.com/office/powerpoint/2010/main" val="7181209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460" y="1160995"/>
            <a:ext cx="8107269" cy="5361709"/>
          </a:xfrm>
        </p:spPr>
        <p:txBody>
          <a:bodyPr>
            <a:normAutofit/>
          </a:bodyPr>
          <a:lstStyle/>
          <a:p>
            <a:r>
              <a:rPr lang="en-US" sz="2000" dirty="0">
                <a:latin typeface="+mn-lt"/>
              </a:rPr>
              <a:t> </a:t>
            </a:r>
            <a:endParaRPr lang="en-US" dirty="0"/>
          </a:p>
        </p:txBody>
      </p:sp>
      <p:pic>
        <p:nvPicPr>
          <p:cNvPr id="205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04110" y="395832"/>
            <a:ext cx="8963890" cy="1359153"/>
          </a:xfrm>
        </p:spPr>
        <p:txBody>
          <a:bodyPr>
            <a:normAutofit/>
          </a:bodyPr>
          <a:lstStyle/>
          <a:p>
            <a:r>
              <a:rPr lang="en-US" dirty="0">
                <a:latin typeface="+mj-lt"/>
              </a:rPr>
              <a:t>   Infection Prevention and Control</a:t>
            </a:r>
            <a:br>
              <a:rPr lang="en-US" dirty="0">
                <a:latin typeface="+mj-lt"/>
              </a:rPr>
            </a:br>
            <a:r>
              <a:rPr lang="en-US" dirty="0">
                <a:latin typeface="+mj-lt"/>
              </a:rPr>
              <a:t>   Office Hours</a:t>
            </a:r>
          </a:p>
        </p:txBody>
      </p:sp>
      <p:sp>
        <p:nvSpPr>
          <p:cNvPr id="5" name="Rectangle 4"/>
          <p:cNvSpPr/>
          <p:nvPr/>
        </p:nvSpPr>
        <p:spPr>
          <a:xfrm>
            <a:off x="1720241" y="2361849"/>
            <a:ext cx="8593705" cy="2308324"/>
          </a:xfrm>
          <a:prstGeom prst="rect">
            <a:avLst/>
          </a:prstGeom>
        </p:spPr>
        <p:txBody>
          <a:bodyPr wrap="square">
            <a:spAutoFit/>
          </a:bodyPr>
          <a:lstStyle/>
          <a:p>
            <a:pPr algn="ctr"/>
            <a:r>
              <a:rPr lang="en-US" sz="3600" dirty="0"/>
              <a:t>Monday – Friday </a:t>
            </a:r>
          </a:p>
          <a:p>
            <a:pPr algn="ctr"/>
            <a:r>
              <a:rPr lang="en-US" sz="3600" dirty="0"/>
              <a:t>7:30 AM – 9:30 AM Central Time</a:t>
            </a:r>
          </a:p>
          <a:p>
            <a:pPr algn="ctr"/>
            <a:r>
              <a:rPr lang="en-US" sz="3600" dirty="0"/>
              <a:t>2:00 PM -4:00 PM Central Time</a:t>
            </a:r>
          </a:p>
          <a:p>
            <a:pPr algn="ctr"/>
            <a:r>
              <a:rPr lang="en-US" sz="3600" dirty="0"/>
              <a:t>Call 402-552-2881</a:t>
            </a:r>
          </a:p>
        </p:txBody>
      </p:sp>
    </p:spTree>
    <p:extLst>
      <p:ext uri="{BB962C8B-B14F-4D97-AF65-F5344CB8AC3E}">
        <p14:creationId xmlns:p14="http://schemas.microsoft.com/office/powerpoint/2010/main" val="2444556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ACH Calls</a:t>
            </a:r>
          </a:p>
        </p:txBody>
      </p:sp>
      <p:sp>
        <p:nvSpPr>
          <p:cNvPr id="3" name="TextBox 2"/>
          <p:cNvSpPr txBox="1"/>
          <p:nvPr/>
        </p:nvSpPr>
        <p:spPr>
          <a:xfrm>
            <a:off x="2815389" y="2037348"/>
            <a:ext cx="6561222" cy="1631216"/>
          </a:xfrm>
          <a:prstGeom prst="rect">
            <a:avLst/>
          </a:prstGeom>
          <a:noFill/>
        </p:spPr>
        <p:txBody>
          <a:bodyPr wrap="square" rtlCol="0">
            <a:spAutoFit/>
          </a:bodyPr>
          <a:lstStyle/>
          <a:p>
            <a:r>
              <a:rPr lang="en-US" sz="2800" dirty="0"/>
              <a:t>Wednesday May 20 and May 27</a:t>
            </a:r>
          </a:p>
          <a:p>
            <a:pPr marL="285750" indent="-285750">
              <a:buFont typeface="Arial" panose="020B0604020202020204" pitchFamily="34" charset="0"/>
              <a:buChar char="•"/>
            </a:pPr>
            <a:r>
              <a:rPr lang="en-US" sz="2400" dirty="0"/>
              <a:t>12:00-1:00pm</a:t>
            </a:r>
          </a:p>
          <a:p>
            <a:pPr marL="285750" indent="-285750">
              <a:buFont typeface="Arial" panose="020B0604020202020204" pitchFamily="34" charset="0"/>
              <a:buChar char="•"/>
            </a:pPr>
            <a:r>
              <a:rPr lang="en-US" sz="2400" dirty="0"/>
              <a:t>New calendar invite will be sent this week.</a:t>
            </a:r>
          </a:p>
          <a:p>
            <a:pPr marL="285750" indent="-285750">
              <a:buFont typeface="Arial" panose="020B0604020202020204" pitchFamily="34" charset="0"/>
              <a:buChar char="•"/>
            </a:pPr>
            <a:r>
              <a:rPr lang="en-US" sz="2400" dirty="0"/>
              <a:t>Reassess June 1</a:t>
            </a:r>
          </a:p>
        </p:txBody>
      </p:sp>
    </p:spTree>
    <p:extLst>
      <p:ext uri="{BB962C8B-B14F-4D97-AF65-F5344CB8AC3E}">
        <p14:creationId xmlns:p14="http://schemas.microsoft.com/office/powerpoint/2010/main" val="4228580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3AA63C-23BA-4684-B238-69CA0F18424E}"/>
              </a:ext>
            </a:extLst>
          </p:cNvPr>
          <p:cNvSpPr>
            <a:spLocks noGrp="1"/>
          </p:cNvSpPr>
          <p:nvPr>
            <p:ph type="title"/>
          </p:nvPr>
        </p:nvSpPr>
        <p:spPr/>
        <p:txBody>
          <a:bodyPr/>
          <a:lstStyle/>
          <a:p>
            <a:r>
              <a:rPr lang="en-US" dirty="0"/>
              <a:t>STOP HERE</a:t>
            </a:r>
          </a:p>
        </p:txBody>
      </p:sp>
      <p:pic>
        <p:nvPicPr>
          <p:cNvPr id="9" name="Content Placeholder 8" descr="A picture containing indoor, sitting, small, red&#10;&#10;Description automatically generated">
            <a:extLst>
              <a:ext uri="{FF2B5EF4-FFF2-40B4-BE49-F238E27FC236}">
                <a16:creationId xmlns:a16="http://schemas.microsoft.com/office/drawing/2014/main" id="{AD786C88-4D4C-40F7-88F7-77B6C08757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133850" y="2407245"/>
            <a:ext cx="4195763" cy="3146822"/>
          </a:xfrm>
        </p:spPr>
      </p:pic>
      <p:sp>
        <p:nvSpPr>
          <p:cNvPr id="4" name="Footer Placeholder 3">
            <a:extLst>
              <a:ext uri="{FF2B5EF4-FFF2-40B4-BE49-F238E27FC236}">
                <a16:creationId xmlns:a16="http://schemas.microsoft.com/office/drawing/2014/main" id="{35D5819E-1F58-41FF-9488-94274917D6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AAF987-7829-49FD-91E7-D0D1933043BB}"/>
              </a:ext>
            </a:extLst>
          </p:cNvPr>
          <p:cNvSpPr>
            <a:spLocks noGrp="1"/>
          </p:cNvSpPr>
          <p:nvPr>
            <p:ph type="sldNum" sz="quarter" idx="12"/>
          </p:nvPr>
        </p:nvSpPr>
        <p:spPr/>
        <p:txBody>
          <a:bodyPr/>
          <a:lstStyle/>
          <a:p>
            <a:fld id="{C2F1CAA2-7C6D-8F48-BAEE-2DAFD071A580}" type="slidenum">
              <a:rPr lang="en-US" smtClean="0"/>
              <a:pPr/>
              <a:t>47</a:t>
            </a:fld>
            <a:endParaRPr lang="en-US" dirty="0"/>
          </a:p>
        </p:txBody>
      </p:sp>
    </p:spTree>
    <p:extLst>
      <p:ext uri="{BB962C8B-B14F-4D97-AF65-F5344CB8AC3E}">
        <p14:creationId xmlns:p14="http://schemas.microsoft.com/office/powerpoint/2010/main" val="10237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6A6E7-DCF2-4DBA-B6C0-06D7F119A102}"/>
              </a:ext>
            </a:extLst>
          </p:cNvPr>
          <p:cNvSpPr>
            <a:spLocks noGrp="1"/>
          </p:cNvSpPr>
          <p:nvPr>
            <p:ph type="body" sz="quarter" idx="10"/>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Discontinuation of self-monitoring and self-quarantine</a:t>
            </a:r>
            <a:r>
              <a:rPr lang="en-US" dirty="0"/>
              <a:t>: </a:t>
            </a:r>
          </a:p>
          <a:p>
            <a:pPr marL="1028700" lvl="1" indent="-342900">
              <a:buFont typeface="Arial" panose="020B0604020202020204" pitchFamily="34" charset="0"/>
              <a:buChar char="•"/>
            </a:pPr>
            <a:r>
              <a:rPr lang="en-US" sz="2000" dirty="0"/>
              <a:t>Self-quarantine and self monitoring may stop if after 14 days from most recent exposure, there has been NO development of respiratory illness symptoms. Symptoms may include: cough, shortness of breath, fever, sore throat, and fatigue, myalgias, diarrhea. </a:t>
            </a:r>
          </a:p>
          <a:p>
            <a:pPr marL="342900" indent="-342900">
              <a:buFont typeface="Arial" panose="020B0604020202020204" pitchFamily="34" charset="0"/>
              <a:buChar char="•"/>
            </a:pPr>
            <a:r>
              <a:rPr lang="en-US" b="1" dirty="0"/>
              <a:t>Discontinuation of quarantine for household members of a person with COVID-19 who is under self-isolation: </a:t>
            </a:r>
          </a:p>
          <a:p>
            <a:pPr marL="1028700" lvl="1" indent="-342900">
              <a:buFont typeface="Arial" panose="020B0604020202020204" pitchFamily="34" charset="0"/>
              <a:buChar char="•"/>
            </a:pPr>
            <a:r>
              <a:rPr lang="en-US" sz="2000" dirty="0"/>
              <a:t>Individuals who are at home with someone that has (or is suspected of having) COVID-19 should continue self-quarantine for 7 days after patient has been released from isolation AND then continue 7 more days with self-monitoring (total of 14 days), masking when outside and social distancing if possible.</a:t>
            </a:r>
          </a:p>
          <a:p>
            <a:pPr marL="342900" indent="-342900">
              <a:buFont typeface="Arial" panose="020B0604020202020204" pitchFamily="34" charset="0"/>
              <a:buChar char="•"/>
            </a:pPr>
            <a:r>
              <a:rPr lang="en-US" dirty="0"/>
              <a:t>These guidelines may not always pertain decisions regarding admission/discharge and transfer to/from healthcare facilities.</a:t>
            </a:r>
          </a:p>
        </p:txBody>
      </p:sp>
      <p:sp>
        <p:nvSpPr>
          <p:cNvPr id="3" name="Title 2">
            <a:extLst>
              <a:ext uri="{FF2B5EF4-FFF2-40B4-BE49-F238E27FC236}">
                <a16:creationId xmlns:a16="http://schemas.microsoft.com/office/drawing/2014/main" id="{84D67F05-FBFE-4E72-BB62-181E180998F2}"/>
              </a:ext>
            </a:extLst>
          </p:cNvPr>
          <p:cNvSpPr>
            <a:spLocks noGrp="1"/>
          </p:cNvSpPr>
          <p:nvPr>
            <p:ph type="title"/>
          </p:nvPr>
        </p:nvSpPr>
        <p:spPr/>
        <p:txBody>
          <a:bodyPr/>
          <a:lstStyle/>
          <a:p>
            <a:r>
              <a:rPr lang="en-US" dirty="0"/>
              <a:t>When Home Quarantine can be discontinued</a:t>
            </a:r>
          </a:p>
        </p:txBody>
      </p:sp>
    </p:spTree>
    <p:extLst>
      <p:ext uri="{BB962C8B-B14F-4D97-AF65-F5344CB8AC3E}">
        <p14:creationId xmlns:p14="http://schemas.microsoft.com/office/powerpoint/2010/main" val="327880721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F167D-6799-441F-981B-F16887429FBC}"/>
              </a:ext>
            </a:extLst>
          </p:cNvPr>
          <p:cNvSpPr>
            <a:spLocks noGrp="1"/>
          </p:cNvSpPr>
          <p:nvPr>
            <p:ph type="body" sz="quarter" idx="10"/>
          </p:nvPr>
        </p:nvSpPr>
        <p:spPr/>
        <p:txBody>
          <a:bodyPr/>
          <a:lstStyle/>
          <a:p>
            <a:r>
              <a:rPr lang="en-US" dirty="0"/>
              <a:t>Extended the home isolation period from 7 to 10 days </a:t>
            </a:r>
            <a:r>
              <a:rPr lang="en-US" i="1" dirty="0"/>
              <a:t>since symptoms first appeared</a:t>
            </a:r>
            <a:r>
              <a:rPr lang="en-US" dirty="0"/>
              <a:t> for the symptom-based strategy in persons with COVID-19 who have symptoms and from 7 to 10 days after the date of their first positive test for the time-based strategy in asymptomatic persons with laboratory-confirmed COVID-19. This update was made based on evidence suggesting a longer duration of viral shedding and will be revised as additional evidence becomes available. This time period will capture a greater proportion of contagious patients; however, it will not capture everyone.</a:t>
            </a:r>
          </a:p>
          <a:p>
            <a:endParaRPr lang="en-US" dirty="0"/>
          </a:p>
          <a:p>
            <a:r>
              <a:rPr lang="en-US" dirty="0"/>
              <a:t>Also extended the transmission-based precaution in healthcare settings based on a symptom or time based approach to be 10 days from symptom onset or test results in an asymptomatic person</a:t>
            </a:r>
          </a:p>
        </p:txBody>
      </p:sp>
      <p:sp>
        <p:nvSpPr>
          <p:cNvPr id="3" name="Title 2">
            <a:extLst>
              <a:ext uri="{FF2B5EF4-FFF2-40B4-BE49-F238E27FC236}">
                <a16:creationId xmlns:a16="http://schemas.microsoft.com/office/drawing/2014/main" id="{BE4C174E-DAC6-4319-B683-35E0532F4CE2}"/>
              </a:ext>
            </a:extLst>
          </p:cNvPr>
          <p:cNvSpPr>
            <a:spLocks noGrp="1"/>
          </p:cNvSpPr>
          <p:nvPr>
            <p:ph type="title"/>
          </p:nvPr>
        </p:nvSpPr>
        <p:spPr/>
        <p:txBody>
          <a:bodyPr/>
          <a:lstStyle/>
          <a:p>
            <a:r>
              <a:rPr lang="en-US" dirty="0"/>
              <a:t>Changes in CDC Guidance regarding </a:t>
            </a:r>
            <a:r>
              <a:rPr lang="en-US" i="1" u="sng" dirty="0"/>
              <a:t>Isolation</a:t>
            </a:r>
          </a:p>
        </p:txBody>
      </p:sp>
    </p:spTree>
    <p:extLst>
      <p:ext uri="{BB962C8B-B14F-4D97-AF65-F5344CB8AC3E}">
        <p14:creationId xmlns:p14="http://schemas.microsoft.com/office/powerpoint/2010/main" val="3689976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73487" y="365126"/>
            <a:ext cx="11552349" cy="696420"/>
          </a:xfrm>
        </p:spPr>
        <p:txBody>
          <a:bodyPr/>
          <a:lstStyle/>
          <a:p>
            <a:r>
              <a:rPr lang="en-US" dirty="0"/>
              <a:t> </a:t>
            </a:r>
          </a:p>
        </p:txBody>
      </p:sp>
      <p:sp>
        <p:nvSpPr>
          <p:cNvPr id="4" name="TextBox 3"/>
          <p:cNvSpPr txBox="1"/>
          <p:nvPr/>
        </p:nvSpPr>
        <p:spPr>
          <a:xfrm>
            <a:off x="373487" y="252815"/>
            <a:ext cx="11433502" cy="2246769"/>
          </a:xfrm>
          <a:prstGeom prst="rect">
            <a:avLst/>
          </a:prstGeom>
          <a:noFill/>
        </p:spPr>
        <p:txBody>
          <a:bodyPr wrap="square" rtlCol="0">
            <a:spAutoFit/>
          </a:bodyPr>
          <a:lstStyle/>
          <a:p>
            <a:pPr algn="ctr"/>
            <a:r>
              <a:rPr lang="en-US" sz="2800" dirty="0"/>
              <a:t>Thank you for joining us!  </a:t>
            </a:r>
          </a:p>
          <a:p>
            <a:pPr algn="ctr"/>
            <a:endParaRPr lang="en-US" sz="2800" dirty="0"/>
          </a:p>
          <a:p>
            <a:pPr algn="ctr"/>
            <a:r>
              <a:rPr lang="en-US" sz="2800" dirty="0"/>
              <a:t>Slides and recording of today’s presentation will be available at </a:t>
            </a:r>
          </a:p>
          <a:p>
            <a:pPr algn="ctr"/>
            <a:r>
              <a:rPr lang="en-US" sz="2800" dirty="0">
                <a:hlinkClick r:id="rId2"/>
              </a:rPr>
              <a:t>https://www.nebraskahospitals.org/coronavirus-covid-19-information.html</a:t>
            </a:r>
            <a:endParaRPr lang="en-US" sz="2800" dirty="0"/>
          </a:p>
        </p:txBody>
      </p:sp>
      <p:sp>
        <p:nvSpPr>
          <p:cNvPr id="5" name="TextBox 4"/>
          <p:cNvSpPr txBox="1"/>
          <p:nvPr/>
        </p:nvSpPr>
        <p:spPr>
          <a:xfrm>
            <a:off x="686308" y="3882407"/>
            <a:ext cx="3452555" cy="830997"/>
          </a:xfrm>
          <a:prstGeom prst="rect">
            <a:avLst/>
          </a:prstGeom>
          <a:noFill/>
        </p:spPr>
        <p:txBody>
          <a:bodyPr wrap="square" rtlCol="0">
            <a:spAutoFit/>
          </a:bodyPr>
          <a:lstStyle/>
          <a:p>
            <a:pPr algn="ctr"/>
            <a:r>
              <a:rPr lang="en-US" sz="2400" dirty="0"/>
              <a:t>Scroll to the bottom of the page</a:t>
            </a:r>
          </a:p>
        </p:txBody>
      </p:sp>
      <p:cxnSp>
        <p:nvCxnSpPr>
          <p:cNvPr id="6" name="Straight Arrow Connector 5"/>
          <p:cNvCxnSpPr/>
          <p:nvPr/>
        </p:nvCxnSpPr>
        <p:spPr>
          <a:xfrm flipV="1">
            <a:off x="3946358" y="4230994"/>
            <a:ext cx="1095792" cy="669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b="23010"/>
          <a:stretch/>
        </p:blipFill>
        <p:spPr>
          <a:xfrm>
            <a:off x="5197867" y="2486999"/>
            <a:ext cx="3704568" cy="3669988"/>
          </a:xfrm>
          <a:prstGeom prst="rect">
            <a:avLst/>
          </a:prstGeom>
          <a:ln>
            <a:solidFill>
              <a:schemeClr val="tx1"/>
            </a:solidFill>
          </a:ln>
        </p:spPr>
      </p:pic>
    </p:spTree>
    <p:extLst>
      <p:ext uri="{BB962C8B-B14F-4D97-AF65-F5344CB8AC3E}">
        <p14:creationId xmlns:p14="http://schemas.microsoft.com/office/powerpoint/2010/main" val="3107537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D49BE-0CAC-48C8-8DCC-FB37CE6A7FB9}"/>
              </a:ext>
            </a:extLst>
          </p:cNvPr>
          <p:cNvSpPr>
            <a:spLocks noGrp="1"/>
          </p:cNvSpPr>
          <p:nvPr>
            <p:ph type="body" sz="quarter" idx="10"/>
          </p:nvPr>
        </p:nvSpPr>
        <p:spPr/>
        <p:txBody>
          <a:bodyPr/>
          <a:lstStyle/>
          <a:p>
            <a:r>
              <a:rPr lang="en-US" dirty="0"/>
              <a:t>• </a:t>
            </a:r>
            <a:r>
              <a:rPr lang="en-US" b="1" dirty="0"/>
              <a:t>Discontinuation from self-isolation for a symptomatic case (confirmed or probable):</a:t>
            </a:r>
          </a:p>
          <a:p>
            <a:r>
              <a:rPr lang="en-US" dirty="0"/>
              <a:t> CDC guidance (https://www.cdc.gov/coronavirus/2019-ncov/hcp/disposition-in-homepatients.html) states that an individual can stop self-isolation if it has been at least </a:t>
            </a:r>
            <a:r>
              <a:rPr lang="en-US" b="1" dirty="0"/>
              <a:t>10</a:t>
            </a:r>
            <a:r>
              <a:rPr lang="en-US" dirty="0"/>
              <a:t> days since symptoms first appeared AND No fever for at least 72 hours (fever-free for 3 full days off fever-reducing medicine) AND All other symptoms have improved (e.g., cough has improved).</a:t>
            </a:r>
          </a:p>
          <a:p>
            <a:r>
              <a:rPr lang="en-US" dirty="0"/>
              <a:t> • </a:t>
            </a:r>
            <a:r>
              <a:rPr lang="en-US" b="1" dirty="0"/>
              <a:t>Discontinuation from self-isolation for an asymptomatic laboratory-confirmed case</a:t>
            </a:r>
            <a:r>
              <a:rPr lang="en-US" dirty="0"/>
              <a:t>.</a:t>
            </a:r>
          </a:p>
          <a:p>
            <a:r>
              <a:rPr lang="en-US" dirty="0"/>
              <a:t>•</a:t>
            </a:r>
            <a:r>
              <a:rPr lang="en-US" b="1" dirty="0"/>
              <a:t>Persons with laboratory-confirmed COVID-19 who have not had </a:t>
            </a:r>
            <a:r>
              <a:rPr lang="en-US" b="1" u="sng" dirty="0"/>
              <a:t>any</a:t>
            </a:r>
            <a:r>
              <a:rPr lang="en-US" b="1" dirty="0"/>
              <a:t> symptoms</a:t>
            </a:r>
            <a:r>
              <a:rPr lang="en-US" dirty="0"/>
              <a:t> may discontinue isolation when at least </a:t>
            </a:r>
            <a:r>
              <a:rPr lang="en-US" b="1" dirty="0"/>
              <a:t>10 </a:t>
            </a:r>
            <a:r>
              <a:rPr lang="en-US" dirty="0"/>
              <a:t>days have passed since the date of their first positive COVID-19 diagnostic test and have had no subsequent illness provided they remain asymptomatic. For 3 days following discontinuation of isolation, these persons should continue to limit contact (stay 6 feet away from others) and limit potential of dispersal of respiratory secretions by wearing a covering for their nose and mouth whenever they are in settings where other persons are present. In community settings, this covering may be a barrier mask, such as a bandana, scarf, or cloth mask. The covering does not refer to a medical mask or respirator.</a:t>
            </a:r>
          </a:p>
          <a:p>
            <a:endParaRPr lang="en-US" dirty="0"/>
          </a:p>
          <a:p>
            <a:endParaRPr lang="en-US" dirty="0"/>
          </a:p>
        </p:txBody>
      </p:sp>
      <p:sp>
        <p:nvSpPr>
          <p:cNvPr id="3" name="Title 2">
            <a:extLst>
              <a:ext uri="{FF2B5EF4-FFF2-40B4-BE49-F238E27FC236}">
                <a16:creationId xmlns:a16="http://schemas.microsoft.com/office/drawing/2014/main" id="{C915F00F-88C4-415B-8A07-51D8D119BEC5}"/>
              </a:ext>
            </a:extLst>
          </p:cNvPr>
          <p:cNvSpPr>
            <a:spLocks noGrp="1"/>
          </p:cNvSpPr>
          <p:nvPr>
            <p:ph type="title"/>
          </p:nvPr>
        </p:nvSpPr>
        <p:spPr/>
        <p:txBody>
          <a:bodyPr/>
          <a:lstStyle/>
          <a:p>
            <a:r>
              <a:rPr lang="en-US" dirty="0"/>
              <a:t>When home isolation is over</a:t>
            </a:r>
          </a:p>
        </p:txBody>
      </p:sp>
    </p:spTree>
    <p:extLst>
      <p:ext uri="{BB962C8B-B14F-4D97-AF65-F5344CB8AC3E}">
        <p14:creationId xmlns:p14="http://schemas.microsoft.com/office/powerpoint/2010/main" val="102364795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165BD-D37C-4716-95C3-16D6B91B5C4B}"/>
              </a:ext>
            </a:extLst>
          </p:cNvPr>
          <p:cNvSpPr>
            <a:spLocks noGrp="1"/>
          </p:cNvSpPr>
          <p:nvPr>
            <p:ph type="body" sz="quarter" idx="10"/>
          </p:nvPr>
        </p:nvSpPr>
        <p:spPr/>
        <p:txBody>
          <a:bodyPr/>
          <a:lstStyle/>
          <a:p>
            <a:r>
              <a:rPr lang="en-US" sz="1800" b="1" dirty="0"/>
              <a:t>Symptomatic patients with COVID-19 </a:t>
            </a:r>
            <a:r>
              <a:rPr lang="en-US" sz="1800" dirty="0"/>
              <a:t>should remain in Transmission-Based Precautions until </a:t>
            </a:r>
            <a:r>
              <a:rPr lang="en-US" sz="1800" b="1" dirty="0"/>
              <a:t>either</a:t>
            </a:r>
            <a:r>
              <a:rPr lang="en-US" sz="1800" dirty="0"/>
              <a:t>:</a:t>
            </a:r>
          </a:p>
          <a:p>
            <a:r>
              <a:rPr lang="en-US" sz="1800" i="1" dirty="0"/>
              <a:t>Symptom-based strategy</a:t>
            </a:r>
            <a:endParaRPr lang="en-US" sz="1800" dirty="0"/>
          </a:p>
          <a:p>
            <a:pPr lvl="1"/>
            <a:r>
              <a:rPr lang="en-US" sz="1800" dirty="0"/>
              <a:t>At least 3 days (72 hours) have passed </a:t>
            </a:r>
            <a:r>
              <a:rPr lang="en-US" sz="1800" i="1" dirty="0"/>
              <a:t>since recovery</a:t>
            </a:r>
            <a:r>
              <a:rPr lang="en-US" sz="1800" dirty="0"/>
              <a:t> defined as resolution of fever without the use of fever-reducing medications </a:t>
            </a:r>
            <a:r>
              <a:rPr lang="en-US" sz="1800" b="1" dirty="0"/>
              <a:t>and</a:t>
            </a:r>
            <a:r>
              <a:rPr lang="en-US" sz="1800" dirty="0"/>
              <a:t> improvement in respiratory symptoms (e.g., cough, shortness of breath); </a:t>
            </a:r>
            <a:r>
              <a:rPr lang="en-US" sz="1800" b="1" dirty="0"/>
              <a:t>and</a:t>
            </a:r>
            <a:r>
              <a:rPr lang="en-US" sz="1800" dirty="0"/>
              <a:t>,</a:t>
            </a:r>
          </a:p>
          <a:p>
            <a:pPr lvl="1"/>
            <a:r>
              <a:rPr lang="en-US" sz="1800" dirty="0"/>
              <a:t>At least 10 days have passed </a:t>
            </a:r>
            <a:r>
              <a:rPr lang="en-US" sz="1800" i="1" dirty="0"/>
              <a:t>since symptoms first appeared</a:t>
            </a:r>
            <a:endParaRPr lang="en-US" sz="1800" dirty="0"/>
          </a:p>
          <a:p>
            <a:r>
              <a:rPr lang="en-US" sz="1800" i="1" dirty="0"/>
              <a:t>Test-based strategy</a:t>
            </a:r>
            <a:endParaRPr lang="en-US" sz="1800" dirty="0"/>
          </a:p>
          <a:p>
            <a:pPr lvl="1"/>
            <a:r>
              <a:rPr lang="en-US" sz="1800" dirty="0"/>
              <a:t>Resolution of fever without the use of fever-reducing medications </a:t>
            </a:r>
            <a:r>
              <a:rPr lang="en-US" sz="1800" b="1" dirty="0"/>
              <a:t>and</a:t>
            </a:r>
            <a:endParaRPr lang="en-US" sz="1800" dirty="0"/>
          </a:p>
          <a:p>
            <a:pPr lvl="1"/>
            <a:r>
              <a:rPr lang="en-US" sz="1800" dirty="0"/>
              <a:t>Improvement in respiratory symptoms (e.g., cough, shortness of breath), </a:t>
            </a:r>
            <a:r>
              <a:rPr lang="en-US" sz="1800" b="1" dirty="0"/>
              <a:t>and</a:t>
            </a:r>
            <a:endParaRPr lang="en-US" sz="1800" dirty="0"/>
          </a:p>
          <a:p>
            <a:pPr lvl="1"/>
            <a:r>
              <a:rPr lang="en-US" sz="1800" dirty="0"/>
              <a:t>Negative results of an FDA Emergency Use Authorized COVID-19 molecular assay for detection of SARS-CoV-2 RNA from at least two consecutive respiratory specimens collected ≥24 hours apart (total of two negative specimens) </a:t>
            </a:r>
            <a:r>
              <a:rPr lang="en-US" sz="1800" u="sng" dirty="0">
                <a:hlinkClick r:id="rId2"/>
              </a:rPr>
              <a:t>[1]</a:t>
            </a:r>
            <a:r>
              <a:rPr lang="en-US" sz="1800" dirty="0"/>
              <a:t>. See </a:t>
            </a:r>
            <a:r>
              <a:rPr lang="en-US" sz="1800" u="sng" dirty="0">
                <a:hlinkClick r:id="rId3"/>
              </a:rPr>
              <a:t>Interim Guidelines for Collecting, Handling, and Testing Clinical Specimens for 2019 Novel Coronavirus (2019-nCoV</a:t>
            </a:r>
            <a:r>
              <a:rPr lang="en-US" sz="1800" dirty="0"/>
              <a:t>). Of note, there have been reports of prolonged detection of RNA without direct correlation to viral culture</a:t>
            </a:r>
            <a:r>
              <a:rPr lang="en-US" dirty="0"/>
              <a:t>.</a:t>
            </a:r>
          </a:p>
          <a:p>
            <a:endParaRPr lang="en-US" dirty="0"/>
          </a:p>
        </p:txBody>
      </p:sp>
      <p:sp>
        <p:nvSpPr>
          <p:cNvPr id="3" name="Title 2">
            <a:extLst>
              <a:ext uri="{FF2B5EF4-FFF2-40B4-BE49-F238E27FC236}">
                <a16:creationId xmlns:a16="http://schemas.microsoft.com/office/drawing/2014/main" id="{C47E2FF4-3964-4A3E-9D88-3C2BB188AC09}"/>
              </a:ext>
            </a:extLst>
          </p:cNvPr>
          <p:cNvSpPr>
            <a:spLocks noGrp="1"/>
          </p:cNvSpPr>
          <p:nvPr>
            <p:ph type="title"/>
          </p:nvPr>
        </p:nvSpPr>
        <p:spPr/>
        <p:txBody>
          <a:bodyPr/>
          <a:lstStyle/>
          <a:p>
            <a:r>
              <a:rPr lang="en-US" sz="2000" b="1" dirty="0"/>
              <a:t>Discontinuation of Transmission-Based Precautions for patients with COVID-19</a:t>
            </a:r>
            <a:r>
              <a:rPr lang="en-US" b="1" dirty="0"/>
              <a:t>:</a:t>
            </a:r>
            <a:endParaRPr lang="en-US" dirty="0"/>
          </a:p>
        </p:txBody>
      </p:sp>
    </p:spTree>
    <p:extLst>
      <p:ext uri="{BB962C8B-B14F-4D97-AF65-F5344CB8AC3E}">
        <p14:creationId xmlns:p14="http://schemas.microsoft.com/office/powerpoint/2010/main" val="1779711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69453-5D07-4F4C-8954-F1FB4F8927AA}"/>
              </a:ext>
            </a:extLst>
          </p:cNvPr>
          <p:cNvSpPr>
            <a:spLocks noGrp="1"/>
          </p:cNvSpPr>
          <p:nvPr>
            <p:ph type="body" sz="quarter" idx="10"/>
          </p:nvPr>
        </p:nvSpPr>
        <p:spPr/>
        <p:txBody>
          <a:bodyPr/>
          <a:lstStyle/>
          <a:p>
            <a:r>
              <a:rPr lang="en-US" sz="1800" b="1" dirty="0"/>
              <a:t>Patients with laboratory-confirmed COVID-19 who have not had any symptoms </a:t>
            </a:r>
            <a:r>
              <a:rPr lang="en-US" sz="1800" dirty="0"/>
              <a:t>should remain in Transmission-Based Precautions until </a:t>
            </a:r>
            <a:r>
              <a:rPr lang="en-US" sz="1800" b="1" dirty="0"/>
              <a:t>either</a:t>
            </a:r>
            <a:r>
              <a:rPr lang="en-US" sz="1800" dirty="0"/>
              <a:t>:</a:t>
            </a:r>
          </a:p>
          <a:p>
            <a:r>
              <a:rPr lang="en-US" sz="1800" i="1" dirty="0"/>
              <a:t>Time-based strategy</a:t>
            </a:r>
            <a:endParaRPr lang="en-US" sz="1800" dirty="0"/>
          </a:p>
          <a:p>
            <a:pPr lvl="1"/>
            <a:r>
              <a:rPr lang="en-US" sz="1800" dirty="0"/>
              <a:t>10 days have passed since the date of their first positive COVID-19 diagnostic test, assuming they have not subsequently developed symptoms since their positive test. Note, because symptoms cannot be used to gauge where these individuals are in the course of their illness, it is possible that the duration of viral shedding could be longer or shorter than 10 days after their first positive test.</a:t>
            </a:r>
          </a:p>
          <a:p>
            <a:r>
              <a:rPr lang="en-US" sz="1800" i="1" dirty="0"/>
              <a:t>Test-based strategy</a:t>
            </a:r>
            <a:endParaRPr lang="en-US" sz="1800" dirty="0"/>
          </a:p>
          <a:p>
            <a:pPr lvl="1"/>
            <a:r>
              <a:rPr lang="en-US" sz="1800" dirty="0"/>
              <a:t>Negative results of an FDA Emergency Use Authorized COVID-19 molecular assay for detection of SARS-CoV-2 RNA from at least two consecutive respiratory specimens collected ≥24 hours apart (total of two negative specimens). Note, because of the absence of symptoms, it is not possible to gauge where these individuals are in the course of their illness. There have been reports of prolonged detection of RNA without direct correlation to viral culture.</a:t>
            </a:r>
          </a:p>
          <a:p>
            <a:r>
              <a:rPr lang="en-US" sz="1800" dirty="0"/>
              <a:t>Note that detecting viral RNA via PCR does not necessarily mean that infectious virus is present.</a:t>
            </a:r>
          </a:p>
          <a:p>
            <a:endParaRPr lang="en-US" dirty="0"/>
          </a:p>
        </p:txBody>
      </p:sp>
      <p:sp>
        <p:nvSpPr>
          <p:cNvPr id="3" name="Title 2">
            <a:extLst>
              <a:ext uri="{FF2B5EF4-FFF2-40B4-BE49-F238E27FC236}">
                <a16:creationId xmlns:a16="http://schemas.microsoft.com/office/drawing/2014/main" id="{219316C2-54FD-40F7-B88E-145D62966FA7}"/>
              </a:ext>
            </a:extLst>
          </p:cNvPr>
          <p:cNvSpPr>
            <a:spLocks noGrp="1"/>
          </p:cNvSpPr>
          <p:nvPr>
            <p:ph type="title"/>
          </p:nvPr>
        </p:nvSpPr>
        <p:spPr/>
        <p:txBody>
          <a:bodyPr/>
          <a:lstStyle/>
          <a:p>
            <a:r>
              <a:rPr lang="en-US" dirty="0"/>
              <a:t>Asymptomatic Patients</a:t>
            </a:r>
          </a:p>
        </p:txBody>
      </p:sp>
    </p:spTree>
    <p:extLst>
      <p:ext uri="{BB962C8B-B14F-4D97-AF65-F5344CB8AC3E}">
        <p14:creationId xmlns:p14="http://schemas.microsoft.com/office/powerpoint/2010/main" val="31433624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09D494-BB9B-4F3D-B6BC-2C26F7E7CB5C}"/>
              </a:ext>
            </a:extLst>
          </p:cNvPr>
          <p:cNvSpPr>
            <a:spLocks noGrp="1"/>
          </p:cNvSpPr>
          <p:nvPr>
            <p:ph type="body" sz="quarter" idx="10"/>
          </p:nvPr>
        </p:nvSpPr>
        <p:spPr/>
        <p:txBody>
          <a:bodyPr/>
          <a:lstStyle/>
          <a:p>
            <a:r>
              <a:rPr lang="en-US" b="1" dirty="0"/>
              <a:t>Symptomatic HCP with suspected or confirmed COVID-19</a:t>
            </a:r>
            <a:r>
              <a:rPr lang="en-US" dirty="0"/>
              <a:t>:</a:t>
            </a:r>
          </a:p>
          <a:p>
            <a:r>
              <a:rPr lang="en-US" i="1" dirty="0"/>
              <a:t>Symptom-based strategy</a:t>
            </a:r>
            <a:r>
              <a:rPr lang="en-US" dirty="0"/>
              <a:t>. Exclude from work until:</a:t>
            </a:r>
          </a:p>
          <a:p>
            <a:pPr lvl="1"/>
            <a:r>
              <a:rPr lang="en-US" dirty="0"/>
              <a:t>At least 3 days (72 hours) have passed </a:t>
            </a:r>
            <a:r>
              <a:rPr lang="en-US" i="1" dirty="0"/>
              <a:t>since recovery</a:t>
            </a:r>
            <a:r>
              <a:rPr lang="en-US" dirty="0"/>
              <a:t> defined as resolution of fever without the use of fever-reducing medications </a:t>
            </a:r>
            <a:r>
              <a:rPr lang="en-US" b="1" dirty="0"/>
              <a:t>and</a:t>
            </a:r>
            <a:r>
              <a:rPr lang="en-US" dirty="0"/>
              <a:t> improvement in respiratory symptoms (e.g., cough, shortness of breath); </a:t>
            </a:r>
            <a:r>
              <a:rPr lang="en-US" b="1" dirty="0"/>
              <a:t>and</a:t>
            </a:r>
            <a:r>
              <a:rPr lang="en-US" dirty="0"/>
              <a:t>,</a:t>
            </a:r>
          </a:p>
          <a:p>
            <a:pPr lvl="1"/>
            <a:r>
              <a:rPr lang="en-US" dirty="0"/>
              <a:t>At least</a:t>
            </a:r>
            <a:r>
              <a:rPr lang="en-US" b="1" dirty="0"/>
              <a:t> 10 </a:t>
            </a:r>
            <a:r>
              <a:rPr lang="en-US" dirty="0"/>
              <a:t>days have passed </a:t>
            </a:r>
            <a:r>
              <a:rPr lang="en-US" i="1" dirty="0"/>
              <a:t>since symptoms first appeared</a:t>
            </a:r>
            <a:endParaRPr lang="en-US" dirty="0"/>
          </a:p>
          <a:p>
            <a:r>
              <a:rPr lang="en-US" i="1" dirty="0"/>
              <a:t>Test-based strategy.</a:t>
            </a:r>
            <a:r>
              <a:rPr lang="en-US" dirty="0"/>
              <a:t> Exclude from work until:</a:t>
            </a:r>
          </a:p>
          <a:p>
            <a:pPr lvl="1"/>
            <a:r>
              <a:rPr lang="en-US" dirty="0"/>
              <a:t>Resolution of fever without the use of fever-reducing medications </a:t>
            </a:r>
            <a:r>
              <a:rPr lang="en-US" b="1" dirty="0"/>
              <a:t>and</a:t>
            </a:r>
            <a:endParaRPr lang="en-US" dirty="0"/>
          </a:p>
          <a:p>
            <a:pPr lvl="1"/>
            <a:r>
              <a:rPr lang="en-US" dirty="0"/>
              <a:t>Improvement in respiratory symptoms (e.g., cough, shortness of breath), </a:t>
            </a:r>
            <a:r>
              <a:rPr lang="en-US" b="1" dirty="0"/>
              <a:t>and</a:t>
            </a:r>
            <a:endParaRPr lang="en-US" dirty="0"/>
          </a:p>
          <a:p>
            <a:pPr lvl="1"/>
            <a:r>
              <a:rPr lang="en-US" dirty="0"/>
              <a:t>Negative results of an FDA Emergency Use Authorized COVID-19 molecular assay for detection of SARS-CoV-2 RNA from at least two consecutive nasopharyngeal swab specimens collected ≥24 hours apart (total of two negative specimens</a:t>
            </a:r>
          </a:p>
        </p:txBody>
      </p:sp>
      <p:sp>
        <p:nvSpPr>
          <p:cNvPr id="3" name="Title 2">
            <a:extLst>
              <a:ext uri="{FF2B5EF4-FFF2-40B4-BE49-F238E27FC236}">
                <a16:creationId xmlns:a16="http://schemas.microsoft.com/office/drawing/2014/main" id="{A87E8965-B877-4CFC-BD1B-2D499BFB0399}"/>
              </a:ext>
            </a:extLst>
          </p:cNvPr>
          <p:cNvSpPr>
            <a:spLocks noGrp="1"/>
          </p:cNvSpPr>
          <p:nvPr>
            <p:ph type="title"/>
          </p:nvPr>
        </p:nvSpPr>
        <p:spPr/>
        <p:txBody>
          <a:bodyPr/>
          <a:lstStyle/>
          <a:p>
            <a:r>
              <a:rPr lang="en-US" sz="2400" dirty="0"/>
              <a:t>Return to Work Criteria for HCP with Confirmed or Suspected COVID-19</a:t>
            </a:r>
            <a:br>
              <a:rPr lang="en-US" dirty="0"/>
            </a:br>
            <a:endParaRPr lang="en-US" dirty="0"/>
          </a:p>
        </p:txBody>
      </p:sp>
    </p:spTree>
    <p:extLst>
      <p:ext uri="{BB962C8B-B14F-4D97-AF65-F5344CB8AC3E}">
        <p14:creationId xmlns:p14="http://schemas.microsoft.com/office/powerpoint/2010/main" val="29336196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C28DC6-D1D4-489B-BB28-C51841CDD800}"/>
              </a:ext>
            </a:extLst>
          </p:cNvPr>
          <p:cNvSpPr>
            <a:spLocks noGrp="1"/>
          </p:cNvSpPr>
          <p:nvPr>
            <p:ph type="body" sz="quarter" idx="10"/>
          </p:nvPr>
        </p:nvSpPr>
        <p:spPr/>
        <p:txBody>
          <a:bodyPr/>
          <a:lstStyle/>
          <a:p>
            <a:pPr lvl="1"/>
            <a:r>
              <a:rPr lang="en-US" b="1" dirty="0"/>
              <a:t>HCP with laboratory-confirmed COVID-19 who have not had any symptoms</a:t>
            </a:r>
            <a:r>
              <a:rPr lang="en-US" dirty="0"/>
              <a:t>:</a:t>
            </a:r>
          </a:p>
          <a:p>
            <a:r>
              <a:rPr lang="en-US" i="1" dirty="0"/>
              <a:t>Time-based strategy.</a:t>
            </a:r>
            <a:r>
              <a:rPr lang="en-US" dirty="0"/>
              <a:t> Exclude from work until:</a:t>
            </a:r>
          </a:p>
          <a:p>
            <a:pPr lvl="1"/>
            <a:r>
              <a:rPr lang="en-US" sz="1800" b="1" dirty="0"/>
              <a:t>10 days </a:t>
            </a:r>
            <a:r>
              <a:rPr lang="en-US" sz="1800" dirty="0"/>
              <a:t>have passed since the date of their first positive COVID-19 diagnostic test assuming they have not subsequently developed symptoms since their positive test. If they develop symptoms, then the </a:t>
            </a:r>
            <a:r>
              <a:rPr lang="en-US" sz="1800" i="1" dirty="0"/>
              <a:t>symptom-based</a:t>
            </a:r>
            <a:r>
              <a:rPr lang="en-US" sz="1800" dirty="0"/>
              <a:t> or </a:t>
            </a:r>
            <a:r>
              <a:rPr lang="en-US" sz="1800" i="1" dirty="0"/>
              <a:t>test-based strategy</a:t>
            </a:r>
            <a:r>
              <a:rPr lang="en-US" sz="1800" dirty="0"/>
              <a:t> should be used.  Note, because symptoms cannot be used to gauge where these individuals are in the course of their illness, it is possible that the duration of viral shedding could be longer or shorter than 10 days after their first positive test.</a:t>
            </a:r>
          </a:p>
          <a:p>
            <a:r>
              <a:rPr lang="en-US" i="1" dirty="0"/>
              <a:t>Test-based strategy</a:t>
            </a:r>
            <a:r>
              <a:rPr lang="en-US" dirty="0"/>
              <a:t>. Exclude from work until:</a:t>
            </a:r>
          </a:p>
          <a:p>
            <a:pPr lvl="1"/>
            <a:r>
              <a:rPr lang="en-US" sz="1800" dirty="0"/>
              <a:t>Negative results of an FDA Emergency Use Authorized COVID-19 molecular assay for detection of SARS-CoV-2 RNA from at least two consecutive nasopharyngeal swab specimens collected ≥24 hours apart (total of two negative specimens). Note, because of the absence of symptoms, it is not possible to gauge where these individual are in the course of their illness.  There have been reports of prolonged detection of RNA without direct correlation to viral culture.</a:t>
            </a:r>
          </a:p>
          <a:p>
            <a:r>
              <a:rPr lang="en-US" sz="1600" dirty="0"/>
              <a:t>Note that detecting viral RNA via PCR does not necessarily mean that infectious virus is </a:t>
            </a:r>
            <a:r>
              <a:rPr lang="en-US" sz="1600" dirty="0" err="1"/>
              <a:t>present.Consider</a:t>
            </a:r>
            <a:r>
              <a:rPr lang="en-US" sz="1600" dirty="0"/>
              <a:t> consulting with local infectious disease experts when making decisions about discontinuing Transmission-Based Precautions for individuals who might remain infectious longer than 10 days (e.g., severely immunocompromised).</a:t>
            </a:r>
          </a:p>
          <a:p>
            <a:r>
              <a:rPr lang="en-US" sz="1600" dirty="0"/>
              <a:t>If HCP had COVID-19 ruled out and have an alternate diagnosis (e.g., tested positive for influenza), criteria for return to work should be based on that diagnosis.</a:t>
            </a:r>
          </a:p>
          <a:p>
            <a:br>
              <a:rPr lang="en-US" dirty="0"/>
            </a:br>
            <a:endParaRPr lang="en-US" dirty="0"/>
          </a:p>
          <a:p>
            <a:endParaRPr lang="en-US" dirty="0"/>
          </a:p>
        </p:txBody>
      </p:sp>
      <p:sp>
        <p:nvSpPr>
          <p:cNvPr id="3" name="Title 2">
            <a:extLst>
              <a:ext uri="{FF2B5EF4-FFF2-40B4-BE49-F238E27FC236}">
                <a16:creationId xmlns:a16="http://schemas.microsoft.com/office/drawing/2014/main" id="{F36A1139-180C-40FA-B804-011270F7E763}"/>
              </a:ext>
            </a:extLst>
          </p:cNvPr>
          <p:cNvSpPr>
            <a:spLocks noGrp="1"/>
          </p:cNvSpPr>
          <p:nvPr>
            <p:ph type="title"/>
          </p:nvPr>
        </p:nvSpPr>
        <p:spPr>
          <a:xfrm>
            <a:off x="319825" y="139839"/>
            <a:ext cx="11552349" cy="696420"/>
          </a:xfrm>
        </p:spPr>
        <p:txBody>
          <a:bodyPr/>
          <a:lstStyle/>
          <a:p>
            <a:r>
              <a:rPr lang="en-US" sz="2400" dirty="0"/>
              <a:t>Return to Work Criteria for HCP with Confirmed or Suspected COVID-19 (Continued)</a:t>
            </a:r>
          </a:p>
        </p:txBody>
      </p:sp>
    </p:spTree>
    <p:extLst>
      <p:ext uri="{BB962C8B-B14F-4D97-AF65-F5344CB8AC3E}">
        <p14:creationId xmlns:p14="http://schemas.microsoft.com/office/powerpoint/2010/main" val="26455153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7DBA4-5214-4DB5-983E-317586268302}"/>
              </a:ext>
            </a:extLst>
          </p:cNvPr>
          <p:cNvSpPr>
            <a:spLocks noGrp="1"/>
          </p:cNvSpPr>
          <p:nvPr>
            <p:ph type="body" sz="quarter" idx="10"/>
          </p:nvPr>
        </p:nvSpPr>
        <p:spPr/>
        <p:txBody>
          <a:bodyPr/>
          <a:lstStyle/>
          <a:p>
            <a:r>
              <a:rPr lang="en-US" dirty="0"/>
              <a:t>After returning to work, HCP should:</a:t>
            </a:r>
          </a:p>
          <a:p>
            <a:r>
              <a:rPr lang="en-US" dirty="0"/>
              <a:t>Wear a facemask for source control at all times while in the healthcare facility until all symptoms are completely resolved or at baseline. A facemask instead of a cloth face covering should be used by these HCP for source control during this time period while in the facility. After this time period, these HCP should revert to their facility policy regarding </a:t>
            </a:r>
            <a:r>
              <a:rPr lang="en-US" u="sng" dirty="0">
                <a:hlinkClick r:id="rId2"/>
              </a:rPr>
              <a:t>universal source control</a:t>
            </a:r>
            <a:r>
              <a:rPr lang="en-US" dirty="0"/>
              <a:t> during the pandemic.</a:t>
            </a:r>
          </a:p>
          <a:p>
            <a:pPr lvl="1"/>
            <a:r>
              <a:rPr lang="en-US" sz="2000" dirty="0"/>
              <a:t>A facemask for source control does not replace the need to wear an N95 or higher-level respirator (or other recommended PPE) when indicated, including when caring for patients with suspected or confirmed COVID-19.</a:t>
            </a:r>
          </a:p>
          <a:p>
            <a:pPr lvl="1"/>
            <a:r>
              <a:rPr lang="en-US" sz="2000" dirty="0"/>
              <a:t>Of note, N95 or other respirators with an exhaust valve might not provide source control.</a:t>
            </a:r>
          </a:p>
          <a:p>
            <a:r>
              <a:rPr lang="en-US" dirty="0"/>
              <a:t>Self-monitor for symptoms, and seek re-evaluation from occupational health if respiratory symptoms recur or worsen</a:t>
            </a:r>
          </a:p>
          <a:p>
            <a:r>
              <a:rPr lang="en-US" dirty="0">
                <a:hlinkClick r:id="rId3"/>
              </a:rPr>
              <a:t>https://www.cdc.gov/coronavirus/2019-ncov/hcp/return-to-work.html</a:t>
            </a:r>
            <a:endParaRPr lang="en-US" dirty="0"/>
          </a:p>
        </p:txBody>
      </p:sp>
      <p:sp>
        <p:nvSpPr>
          <p:cNvPr id="3" name="Title 2">
            <a:extLst>
              <a:ext uri="{FF2B5EF4-FFF2-40B4-BE49-F238E27FC236}">
                <a16:creationId xmlns:a16="http://schemas.microsoft.com/office/drawing/2014/main" id="{6B050AD4-B572-4AEF-BE9F-CCC4FC09B0B5}"/>
              </a:ext>
            </a:extLst>
          </p:cNvPr>
          <p:cNvSpPr>
            <a:spLocks noGrp="1"/>
          </p:cNvSpPr>
          <p:nvPr>
            <p:ph type="title"/>
          </p:nvPr>
        </p:nvSpPr>
        <p:spPr/>
        <p:txBody>
          <a:bodyPr/>
          <a:lstStyle/>
          <a:p>
            <a:r>
              <a:rPr lang="en-US" dirty="0"/>
              <a:t>Return to Work Practices and Work Restrictions</a:t>
            </a:r>
            <a:br>
              <a:rPr lang="en-US" dirty="0"/>
            </a:br>
            <a:endParaRPr lang="en-US" dirty="0"/>
          </a:p>
        </p:txBody>
      </p:sp>
    </p:spTree>
    <p:extLst>
      <p:ext uri="{BB962C8B-B14F-4D97-AF65-F5344CB8AC3E}">
        <p14:creationId xmlns:p14="http://schemas.microsoft.com/office/powerpoint/2010/main" val="7572044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26178-24C6-40EF-88EA-C18355CF3CC7}"/>
              </a:ext>
            </a:extLst>
          </p:cNvPr>
          <p:cNvSpPr>
            <a:spLocks noGrp="1"/>
          </p:cNvSpPr>
          <p:nvPr>
            <p:ph type="body" sz="quarter" idx="10"/>
          </p:nvPr>
        </p:nvSpPr>
        <p:spPr/>
        <p:txBody>
          <a:bodyPr/>
          <a:lstStyle/>
          <a:p>
            <a:r>
              <a:rPr lang="en-US" sz="1600" dirty="0"/>
              <a:t>Hospitalized patients may have longer periods of SARS-CoV-2 RNA detection compared to patients with mild or moderate disease. Severely immunocompromised patients (e.g., medical treatment with immunosuppressive drugs, bone marrow or solid organ transplant recipients, inherited immunodeficiency, poorly controlled HIV) may also have longer periods of SARS-CoV-2 RNA detection and prolonged shedding of infectious recovery. These groups may be contagious for longer than others.  In addition, placing a patient in a setting where they will have close contact with individuals at risk for severe disease warrants a conservative approach. </a:t>
            </a:r>
            <a:r>
              <a:rPr lang="en-US" sz="1600" b="1" u="sng" dirty="0"/>
              <a:t>From CDC updated IP Guidance 4/15/20:</a:t>
            </a:r>
          </a:p>
          <a:p>
            <a:r>
              <a:rPr lang="en-US" sz="1600" dirty="0"/>
              <a:t>Hence, a test-based strategy is preferred for discontinuation of transmission-based precautions for patients who are</a:t>
            </a:r>
          </a:p>
          <a:p>
            <a:r>
              <a:rPr lang="en-US" sz="1600" dirty="0"/>
              <a:t>Hospitalized or</a:t>
            </a:r>
          </a:p>
          <a:p>
            <a:r>
              <a:rPr lang="en-US" sz="1600" dirty="0"/>
              <a:t>Severely immunocompromised or</a:t>
            </a:r>
          </a:p>
          <a:p>
            <a:r>
              <a:rPr lang="en-US" sz="1600" dirty="0"/>
              <a:t>Being transferred to a long-term care or assisted living facility</a:t>
            </a:r>
          </a:p>
          <a:p>
            <a:r>
              <a:rPr lang="en-US" sz="1600" b="1" u="sng" dirty="0"/>
              <a:t>DCD Updated Guidance 4.30.20 above changed to</a:t>
            </a:r>
            <a:r>
              <a:rPr lang="en-US" sz="1600" b="1" dirty="0"/>
              <a:t>:</a:t>
            </a:r>
          </a:p>
          <a:p>
            <a:r>
              <a:rPr lang="en-US" b="1" dirty="0"/>
              <a:t>Consider consulting with local infectious disease experts when making decisions about discontinuing Transmission-Based Precautions for patients who might remain infectious longer than 10 days (e.g., severely immunocompromised</a:t>
            </a:r>
            <a:r>
              <a:rPr lang="en-US" dirty="0"/>
              <a:t>).</a:t>
            </a:r>
            <a:endParaRPr lang="en-US" sz="1600" dirty="0"/>
          </a:p>
          <a:p>
            <a:br>
              <a:rPr lang="en-US" dirty="0"/>
            </a:br>
            <a:endParaRPr lang="en-US" dirty="0"/>
          </a:p>
        </p:txBody>
      </p:sp>
      <p:sp>
        <p:nvSpPr>
          <p:cNvPr id="3" name="Title 2">
            <a:extLst>
              <a:ext uri="{FF2B5EF4-FFF2-40B4-BE49-F238E27FC236}">
                <a16:creationId xmlns:a16="http://schemas.microsoft.com/office/drawing/2014/main" id="{42948E57-84DA-4467-9D68-7112DA8D5E14}"/>
              </a:ext>
            </a:extLst>
          </p:cNvPr>
          <p:cNvSpPr>
            <a:spLocks noGrp="1"/>
          </p:cNvSpPr>
          <p:nvPr>
            <p:ph type="title"/>
          </p:nvPr>
        </p:nvSpPr>
        <p:spPr/>
        <p:txBody>
          <a:bodyPr/>
          <a:lstStyle/>
          <a:p>
            <a:r>
              <a:rPr lang="en-US" b="1" dirty="0"/>
              <a:t>When a Testing-Based Strategy is Preferred</a:t>
            </a:r>
            <a:br>
              <a:rPr lang="en-US" dirty="0"/>
            </a:br>
            <a:endParaRPr lang="en-US" dirty="0"/>
          </a:p>
        </p:txBody>
      </p:sp>
    </p:spTree>
    <p:extLst>
      <p:ext uri="{BB962C8B-B14F-4D97-AF65-F5344CB8AC3E}">
        <p14:creationId xmlns:p14="http://schemas.microsoft.com/office/powerpoint/2010/main" val="11306743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3932" y="690618"/>
            <a:ext cx="8107269" cy="5516298"/>
          </a:xfrm>
        </p:spPr>
        <p:txBody>
          <a:bodyPr>
            <a:normAutofit/>
          </a:bodyPr>
          <a:lstStyle/>
          <a:p>
            <a:endParaRPr lang="en-US" sz="1800" u="sng" dirty="0">
              <a:latin typeface="+mn-lt"/>
            </a:endParaRPr>
          </a:p>
          <a:p>
            <a:endParaRPr lang="en-US" sz="1800" dirty="0">
              <a:latin typeface="+mn-lt"/>
            </a:endParaRPr>
          </a:p>
        </p:txBody>
      </p:sp>
      <p:pic>
        <p:nvPicPr>
          <p:cNvPr id="3" name="Picture 2"/>
          <p:cNvPicPr>
            <a:picLocks noChangeAspect="1"/>
          </p:cNvPicPr>
          <p:nvPr/>
        </p:nvPicPr>
        <p:blipFill>
          <a:blip r:embed="rId2"/>
          <a:stretch>
            <a:fillRect/>
          </a:stretch>
        </p:blipFill>
        <p:spPr>
          <a:xfrm>
            <a:off x="2411909" y="15003"/>
            <a:ext cx="5693000" cy="6842998"/>
          </a:xfrm>
          <a:prstGeom prst="rect">
            <a:avLst/>
          </a:prstGeom>
        </p:spPr>
      </p:pic>
    </p:spTree>
    <p:extLst>
      <p:ext uri="{BB962C8B-B14F-4D97-AF65-F5344CB8AC3E}">
        <p14:creationId xmlns:p14="http://schemas.microsoft.com/office/powerpoint/2010/main" val="695533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242" y="690619"/>
            <a:ext cx="8107269" cy="997055"/>
          </a:xfrm>
        </p:spPr>
        <p:txBody>
          <a:bodyPr>
            <a:noAutofit/>
          </a:bodyPr>
          <a:lstStyle/>
          <a:p>
            <a:br>
              <a:rPr lang="en-US" sz="3600" dirty="0"/>
            </a:br>
            <a:endParaRPr lang="en-US" sz="3600" dirty="0">
              <a:latin typeface="+mj-lt"/>
            </a:endParaRPr>
          </a:p>
        </p:txBody>
      </p:sp>
      <p:pic>
        <p:nvPicPr>
          <p:cNvPr id="4"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798748" y="304801"/>
            <a:ext cx="8548255" cy="5520403"/>
          </a:xfrm>
        </p:spPr>
        <p:txBody>
          <a:bodyPr>
            <a:normAutofit/>
          </a:bodyPr>
          <a:lstStyle/>
          <a:p>
            <a:pPr lvl="0"/>
            <a:r>
              <a:rPr lang="en-US" sz="2400" dirty="0">
                <a:latin typeface="+mn-lt"/>
              </a:rPr>
              <a:t>		</a:t>
            </a:r>
          </a:p>
        </p:txBody>
      </p:sp>
      <p:sp>
        <p:nvSpPr>
          <p:cNvPr id="3" name="Rectangle 2"/>
          <p:cNvSpPr/>
          <p:nvPr/>
        </p:nvSpPr>
        <p:spPr>
          <a:xfrm>
            <a:off x="1798748" y="302456"/>
            <a:ext cx="8758417" cy="273473"/>
          </a:xfrm>
          <a:prstGeom prst="rect">
            <a:avLst/>
          </a:prstGeom>
        </p:spPr>
        <p:txBody>
          <a:bodyPr wrap="square">
            <a:spAutoFit/>
          </a:bodyPr>
          <a:lstStyle/>
          <a:p>
            <a:pPr marL="9144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7" name="Table 6"/>
          <p:cNvGraphicFramePr>
            <a:graphicFrameLocks noGrp="1"/>
          </p:cNvGraphicFramePr>
          <p:nvPr/>
        </p:nvGraphicFramePr>
        <p:xfrm>
          <a:off x="1798748" y="920742"/>
          <a:ext cx="8869253" cy="3827114"/>
        </p:xfrm>
        <a:graphic>
          <a:graphicData uri="http://schemas.openxmlformats.org/drawingml/2006/table">
            <a:tbl>
              <a:tblPr firstRow="1" firstCol="1" bandRow="1"/>
              <a:tblGrid>
                <a:gridCol w="1210251">
                  <a:extLst>
                    <a:ext uri="{9D8B030D-6E8A-4147-A177-3AD203B41FA5}">
                      <a16:colId xmlns:a16="http://schemas.microsoft.com/office/drawing/2014/main" val="3099459776"/>
                    </a:ext>
                  </a:extLst>
                </a:gridCol>
                <a:gridCol w="3829501">
                  <a:extLst>
                    <a:ext uri="{9D8B030D-6E8A-4147-A177-3AD203B41FA5}">
                      <a16:colId xmlns:a16="http://schemas.microsoft.com/office/drawing/2014/main" val="2831014684"/>
                    </a:ext>
                  </a:extLst>
                </a:gridCol>
                <a:gridCol w="3829501">
                  <a:extLst>
                    <a:ext uri="{9D8B030D-6E8A-4147-A177-3AD203B41FA5}">
                      <a16:colId xmlns:a16="http://schemas.microsoft.com/office/drawing/2014/main" val="62926968"/>
                    </a:ext>
                  </a:extLst>
                </a:gridCol>
              </a:tblGrid>
              <a:tr h="331690">
                <a:tc row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Red Zone (Isolation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Dark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Residents with Positive COVID-19 test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881465088"/>
                  </a:ext>
                </a:extLst>
              </a:tr>
              <a:tr h="331690">
                <a:tc v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Light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Symptomatic residents suspected of having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extLst>
                  <a:ext uri="{0D108BD9-81ED-4DB2-BD59-A6C34878D82A}">
                    <a16:rowId xmlns:a16="http://schemas.microsoft.com/office/drawing/2014/main" val="1899012588"/>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Yellow Zone (Quarantine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who may have been exposed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7329150"/>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Green Zone (COVID-19 free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without any exposure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89408753"/>
                  </a:ext>
                </a:extLst>
              </a:tr>
              <a:tr h="1658445">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Gray Zone (Transitional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Residents who are being transferred from the hospital/outside facilities (but have no known exposure to COVID-19) are usually kept in this zone for 14 days and if remains asymptomatic at the end of 14 day will be moved to Green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64940470"/>
                  </a:ext>
                </a:extLst>
              </a:tr>
            </a:tbl>
          </a:graphicData>
        </a:graphic>
      </p:graphicFrame>
      <p:sp>
        <p:nvSpPr>
          <p:cNvPr id="8" name="Rectangle 1"/>
          <p:cNvSpPr>
            <a:spLocks noChangeArrowheads="1"/>
          </p:cNvSpPr>
          <p:nvPr/>
        </p:nvSpPr>
        <p:spPr bwMode="auto">
          <a:xfrm>
            <a:off x="1798748" y="194788"/>
            <a:ext cx="83277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Figure: </a:t>
            </a:r>
            <a:r>
              <a:rPr lang="en-US" altLang="en-US" sz="2000" dirty="0" err="1">
                <a:latin typeface="Calibri" panose="020F0502020204030204" pitchFamily="34" charset="0"/>
                <a:ea typeface="Calibri" panose="020F0502020204030204" pitchFamily="34" charset="0"/>
                <a:cs typeface="Times New Roman" panose="02020603050405020304" pitchFamily="18" charset="0"/>
              </a:rPr>
              <a:t>Cohorting</a:t>
            </a:r>
            <a:r>
              <a:rPr lang="en-US" altLang="en-US" sz="2000" dirty="0">
                <a:latin typeface="Calibri" panose="020F0502020204030204" pitchFamily="34" charset="0"/>
                <a:ea typeface="Calibri" panose="020F0502020204030204" pitchFamily="34" charset="0"/>
                <a:cs typeface="Times New Roman" panose="02020603050405020304" pitchFamily="18" charset="0"/>
              </a:rPr>
              <a:t> Residents in the Long-Term Care Facilities</a:t>
            </a:r>
            <a:endParaRPr lang="en-US" altLang="en-US" sz="2000" dirty="0">
              <a:latin typeface="Arial" panose="020B0604020202020204" pitchFamily="34" charset="0"/>
            </a:endParaRPr>
          </a:p>
        </p:txBody>
      </p:sp>
      <p:sp>
        <p:nvSpPr>
          <p:cNvPr id="5" name="Rectangle 4"/>
          <p:cNvSpPr/>
          <p:nvPr/>
        </p:nvSpPr>
        <p:spPr>
          <a:xfrm>
            <a:off x="1798747" y="5216306"/>
            <a:ext cx="8565632" cy="646331"/>
          </a:xfrm>
          <a:prstGeom prst="rect">
            <a:avLst/>
          </a:prstGeom>
        </p:spPr>
        <p:txBody>
          <a:bodyPr wrap="square">
            <a:spAutoFit/>
          </a:bodyPr>
          <a:lstStyle/>
          <a:p>
            <a:r>
              <a:rPr lang="en-US" dirty="0">
                <a:hlinkClick r:id="rId3"/>
              </a:rPr>
              <a:t>https://icap.nebraskamed.com/wp-content/uploads/sites/2/2020/04/Cohorting-Plan-for-LTCF-4.16.20.pdf</a:t>
            </a:r>
            <a:r>
              <a:rPr lang="en-US" dirty="0"/>
              <a:t>. </a:t>
            </a:r>
          </a:p>
        </p:txBody>
      </p:sp>
    </p:spTree>
    <p:extLst>
      <p:ext uri="{BB962C8B-B14F-4D97-AF65-F5344CB8AC3E}">
        <p14:creationId xmlns:p14="http://schemas.microsoft.com/office/powerpoint/2010/main" val="2758754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Request Form</a:t>
            </a:r>
          </a:p>
        </p:txBody>
      </p:sp>
      <p:sp>
        <p:nvSpPr>
          <p:cNvPr id="3" name="Rectangle 2"/>
          <p:cNvSpPr/>
          <p:nvPr/>
        </p:nvSpPr>
        <p:spPr>
          <a:xfrm>
            <a:off x="2963918" y="2601312"/>
            <a:ext cx="5817475" cy="646331"/>
          </a:xfrm>
          <a:prstGeom prst="rect">
            <a:avLst/>
          </a:prstGeom>
        </p:spPr>
        <p:txBody>
          <a:bodyPr wrap="square">
            <a:spAutoFit/>
          </a:bodyPr>
          <a:lstStyle/>
          <a:p>
            <a:r>
              <a:rPr lang="en-US" u="sng" dirty="0">
                <a:solidFill>
                  <a:srgbClr val="0563C1"/>
                </a:solidFill>
                <a:latin typeface="Times New Roman" panose="02020603050405020304" pitchFamily="18" charset="0"/>
                <a:ea typeface="Calibri" panose="020F0502020204030204" pitchFamily="34" charset="0"/>
                <a:hlinkClick r:id="rId2"/>
              </a:rPr>
              <a:t>https://form.jotform.com/NebraskaDHHS/PPERequestForm</a:t>
            </a:r>
            <a:r>
              <a:rPr lang="en-US" sz="1200" dirty="0">
                <a:latin typeface="Segoe UI" panose="020B0502040204020203"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r>
              <a:rPr lang="en-US" dirty="0">
                <a:solidFill>
                  <a:srgbClr val="1F497D"/>
                </a:solidFill>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734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Nebraska Acute Care Call every W at noon</a:t>
            </a:r>
          </a:p>
          <a:p>
            <a:r>
              <a:rPr lang="en-US" dirty="0"/>
              <a:t>	previous calls can be found Nebraska Hospital Association</a:t>
            </a:r>
          </a:p>
          <a:p>
            <a:r>
              <a:rPr lang="en-US" dirty="0"/>
              <a:t>	 </a:t>
            </a:r>
            <a:r>
              <a:rPr lang="en-US" dirty="0">
                <a:hlinkClick r:id="" action="ppaction://noaction"/>
              </a:rPr>
              <a:t>https://www.nebraskahospitals.org/coronavirus-covid-19-information.html</a:t>
            </a:r>
          </a:p>
          <a:p>
            <a:endParaRPr lang="en-US" dirty="0">
              <a:hlinkClick r:id="" action="ppaction://noaction"/>
            </a:endParaRPr>
          </a:p>
          <a:p>
            <a:r>
              <a:rPr lang="en-US" dirty="0"/>
              <a:t>Nebraska ICAP Long Term Care Webinars every Thursday at noon</a:t>
            </a:r>
          </a:p>
          <a:p>
            <a:r>
              <a:rPr lang="en-US" dirty="0"/>
              <a:t>	previous webinars and questions and answers found on ICAP website</a:t>
            </a:r>
          </a:p>
          <a:p>
            <a:r>
              <a:rPr lang="en-US" dirty="0"/>
              <a:t>	</a:t>
            </a:r>
            <a:r>
              <a:rPr lang="en-US" dirty="0">
                <a:highlight>
                  <a:srgbClr val="FFFF00"/>
                </a:highlight>
              </a:rPr>
              <a:t>NEW</a:t>
            </a:r>
          </a:p>
          <a:p>
            <a:r>
              <a:rPr lang="en-US" dirty="0">
                <a:hlinkClick r:id="rId2"/>
              </a:rPr>
              <a:t>https://icap.nebraskamed.com/</a:t>
            </a:r>
            <a:endParaRPr lang="en-US" dirty="0"/>
          </a:p>
          <a:p>
            <a:r>
              <a:rPr lang="en-US" b="1" u="sng" dirty="0"/>
              <a:t>Nebraska ICAP Combined Critical Access and Outpatient Webinars every Tuesday at non</a:t>
            </a:r>
          </a:p>
          <a:p>
            <a:r>
              <a:rPr lang="en-US" b="1" dirty="0"/>
              <a:t>	</a:t>
            </a:r>
            <a:r>
              <a:rPr lang="en-US" b="1" u="sng" dirty="0"/>
              <a:t>previous webinars and questions and answers found on ICAP website</a:t>
            </a:r>
          </a:p>
          <a:p>
            <a:r>
              <a:rPr lang="en-US" b="1" dirty="0"/>
              <a:t>	</a:t>
            </a:r>
            <a:r>
              <a:rPr lang="en-US" b="1" u="sng" dirty="0">
                <a:hlinkClick r:id="rId2"/>
              </a:rPr>
              <a:t>https://icap.nebraskamed.com/</a:t>
            </a:r>
            <a:endParaRPr lang="en-US" b="1" u="sng" dirty="0"/>
          </a:p>
          <a:p>
            <a:endParaRPr lang="en-US" dirty="0"/>
          </a:p>
        </p:txBody>
      </p:sp>
      <p:sp>
        <p:nvSpPr>
          <p:cNvPr id="3" name="Title 2"/>
          <p:cNvSpPr>
            <a:spLocks noGrp="1"/>
          </p:cNvSpPr>
          <p:nvPr>
            <p:ph type="title"/>
          </p:nvPr>
        </p:nvSpPr>
        <p:spPr/>
        <p:txBody>
          <a:bodyPr/>
          <a:lstStyle/>
          <a:p>
            <a:r>
              <a:rPr lang="en-US" dirty="0"/>
              <a:t>Links to Nebraska webinars</a:t>
            </a:r>
          </a:p>
        </p:txBody>
      </p:sp>
    </p:spTree>
    <p:extLst>
      <p:ext uri="{BB962C8B-B14F-4D97-AF65-F5344CB8AC3E}">
        <p14:creationId xmlns:p14="http://schemas.microsoft.com/office/powerpoint/2010/main" val="33227612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A8130-9533-4024-AC8E-D9215119D615}"/>
              </a:ext>
            </a:extLst>
          </p:cNvPr>
          <p:cNvSpPr>
            <a:spLocks noGrp="1"/>
          </p:cNvSpPr>
          <p:nvPr>
            <p:ph type="body" sz="quarter" idx="10"/>
          </p:nvPr>
        </p:nvSpPr>
        <p:spPr/>
        <p:txBody>
          <a:bodyPr/>
          <a:lstStyle/>
          <a:p>
            <a:r>
              <a:rPr lang="en-US" dirty="0"/>
              <a:t>PPE Burn Rate Calculator</a:t>
            </a:r>
          </a:p>
          <a:p>
            <a:r>
              <a:rPr lang="en-US" dirty="0">
                <a:hlinkClick r:id="rId2"/>
              </a:rPr>
              <a:t>Personal Protective Equipment Burn Rate Calculator excel icon[XLS – 39 KB]</a:t>
            </a:r>
            <a:endParaRPr lang="en-US" dirty="0"/>
          </a:p>
          <a:p>
            <a:r>
              <a:rPr lang="en-US" dirty="0"/>
              <a:t>This spreadsheet can help healthcare facilities plan and optimize the use of personal protective equipment (PPE) for response to coronavirus disease 2019 (COVID-19). </a:t>
            </a:r>
            <a:r>
              <a:rPr lang="en-US" dirty="0">
                <a:hlinkClick r:id="rId3"/>
              </a:rPr>
              <a:t>Get the Instructions</a:t>
            </a:r>
            <a:endParaRPr lang="en-US" dirty="0"/>
          </a:p>
          <a:p>
            <a:endParaRPr lang="en-US" dirty="0"/>
          </a:p>
          <a:p>
            <a:r>
              <a:rPr lang="en-US" dirty="0"/>
              <a:t>PPE Requests need to go to LHD, shipments go out to LHD and then from LHD to facilities as soon as possible. Often don’t know when shipments are arriving. </a:t>
            </a:r>
          </a:p>
          <a:p>
            <a:endParaRPr lang="en-US" dirty="0"/>
          </a:p>
        </p:txBody>
      </p:sp>
      <p:sp>
        <p:nvSpPr>
          <p:cNvPr id="3" name="Title 2">
            <a:extLst>
              <a:ext uri="{FF2B5EF4-FFF2-40B4-BE49-F238E27FC236}">
                <a16:creationId xmlns:a16="http://schemas.microsoft.com/office/drawing/2014/main" id="{56AEF489-485E-4AB6-AB72-F584A36E3B8A}"/>
              </a:ext>
            </a:extLst>
          </p:cNvPr>
          <p:cNvSpPr>
            <a:spLocks noGrp="1"/>
          </p:cNvSpPr>
          <p:nvPr>
            <p:ph type="title"/>
          </p:nvPr>
        </p:nvSpPr>
        <p:spPr/>
        <p:txBody>
          <a:bodyPr/>
          <a:lstStyle/>
          <a:p>
            <a:r>
              <a:rPr lang="en-US" dirty="0"/>
              <a:t>How to determine PPE needs</a:t>
            </a:r>
          </a:p>
        </p:txBody>
      </p:sp>
    </p:spTree>
    <p:extLst>
      <p:ext uri="{BB962C8B-B14F-4D97-AF65-F5344CB8AC3E}">
        <p14:creationId xmlns:p14="http://schemas.microsoft.com/office/powerpoint/2010/main" val="41525754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t>
            </a:r>
          </a:p>
          <a:p>
            <a:r>
              <a:rPr lang="en-US" dirty="0"/>
              <a:t>Panelist: Dr. Tom </a:t>
            </a:r>
            <a:r>
              <a:rPr lang="en-US" dirty="0" err="1"/>
              <a:t>Safranek</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1F1683-F689-4FC6-94C1-12290D72BDEC}"/>
              </a:ext>
            </a:extLst>
          </p:cNvPr>
          <p:cNvSpPr>
            <a:spLocks noGrp="1"/>
          </p:cNvSpPr>
          <p:nvPr>
            <p:ph type="body" sz="quarter" idx="10"/>
          </p:nvPr>
        </p:nvSpPr>
        <p:spPr/>
        <p:txBody>
          <a:bodyPr/>
          <a:lstStyle/>
          <a:p>
            <a:r>
              <a:rPr lang="en-US" dirty="0"/>
              <a:t>Close to 1.7 million cases</a:t>
            </a:r>
          </a:p>
          <a:p>
            <a:r>
              <a:rPr lang="en-US" dirty="0"/>
              <a:t>Close to 99,000 deaths</a:t>
            </a:r>
          </a:p>
          <a:p>
            <a:r>
              <a:rPr lang="en-US" dirty="0"/>
              <a:t>20 States had increase in rate of cases over past week</a:t>
            </a:r>
          </a:p>
          <a:p>
            <a:r>
              <a:rPr lang="en-US" dirty="0"/>
              <a:t>Close watch over Memorial Day weekend gatherings</a:t>
            </a:r>
          </a:p>
          <a:p>
            <a:r>
              <a:rPr lang="en-US" dirty="0"/>
              <a:t>NYC-restaurants, hotels, transit biggest spreaders pre-lockdown</a:t>
            </a:r>
          </a:p>
          <a:p>
            <a:r>
              <a:rPr lang="en-US" dirty="0"/>
              <a:t>Masks, masks, masks!!</a:t>
            </a:r>
          </a:p>
        </p:txBody>
      </p:sp>
      <p:sp>
        <p:nvSpPr>
          <p:cNvPr id="3" name="Title 2">
            <a:extLst>
              <a:ext uri="{FF2B5EF4-FFF2-40B4-BE49-F238E27FC236}">
                <a16:creationId xmlns:a16="http://schemas.microsoft.com/office/drawing/2014/main" id="{719D5E11-382C-43D9-B5A1-AA6360BF5A8C}"/>
              </a:ext>
            </a:extLst>
          </p:cNvPr>
          <p:cNvSpPr>
            <a:spLocks noGrp="1"/>
          </p:cNvSpPr>
          <p:nvPr>
            <p:ph type="title"/>
          </p:nvPr>
        </p:nvSpPr>
        <p:spPr/>
        <p:txBody>
          <a:bodyPr/>
          <a:lstStyle/>
          <a:p>
            <a:r>
              <a:rPr lang="en-US" dirty="0"/>
              <a:t>US Wide</a:t>
            </a:r>
          </a:p>
        </p:txBody>
      </p:sp>
    </p:spTree>
    <p:extLst>
      <p:ext uri="{BB962C8B-B14F-4D97-AF65-F5344CB8AC3E}">
        <p14:creationId xmlns:p14="http://schemas.microsoft.com/office/powerpoint/2010/main" val="213991709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333DAE-DFF4-425D-8C27-3C6BC578D8ED}"/>
              </a:ext>
            </a:extLst>
          </p:cNvPr>
          <p:cNvSpPr>
            <a:spLocks noGrp="1"/>
          </p:cNvSpPr>
          <p:nvPr>
            <p:ph type="body" sz="quarter" idx="10"/>
          </p:nvPr>
        </p:nvSpPr>
        <p:spPr/>
        <p:txBody>
          <a:bodyPr/>
          <a:lstStyle/>
          <a:p>
            <a:r>
              <a:rPr lang="en-US" dirty="0"/>
              <a:t>Up to about 2500 tests per day-</a:t>
            </a:r>
          </a:p>
          <a:p>
            <a:r>
              <a:rPr lang="en-US" dirty="0"/>
              <a:t>20,000 over past 7 days</a:t>
            </a:r>
          </a:p>
          <a:p>
            <a:r>
              <a:rPr lang="en-US" dirty="0"/>
              <a:t>Part Test Nebraska, part NG, part testing at facility sites</a:t>
            </a:r>
          </a:p>
          <a:p>
            <a:r>
              <a:rPr lang="en-US" dirty="0"/>
              <a:t>Test NE in this week</a:t>
            </a:r>
          </a:p>
          <a:p>
            <a:r>
              <a:rPr lang="en-US" dirty="0"/>
              <a:t>Omaha</a:t>
            </a:r>
          </a:p>
          <a:p>
            <a:r>
              <a:rPr lang="en-US" dirty="0" err="1"/>
              <a:t>S.Omaha</a:t>
            </a:r>
            <a:endParaRPr lang="en-US" dirty="0"/>
          </a:p>
          <a:p>
            <a:r>
              <a:rPr lang="en-US" dirty="0"/>
              <a:t>Hastings </a:t>
            </a:r>
          </a:p>
          <a:p>
            <a:r>
              <a:rPr lang="en-US" dirty="0"/>
              <a:t>Kearney</a:t>
            </a:r>
          </a:p>
          <a:p>
            <a:r>
              <a:rPr lang="en-US" dirty="0"/>
              <a:t>Lexington</a:t>
            </a:r>
          </a:p>
          <a:p>
            <a:r>
              <a:rPr lang="en-US" dirty="0"/>
              <a:t>Beatrice</a:t>
            </a:r>
          </a:p>
          <a:p>
            <a:r>
              <a:rPr lang="en-US" dirty="0"/>
              <a:t>Grand Island</a:t>
            </a:r>
          </a:p>
        </p:txBody>
      </p:sp>
      <p:sp>
        <p:nvSpPr>
          <p:cNvPr id="3" name="Title 2">
            <a:extLst>
              <a:ext uri="{FF2B5EF4-FFF2-40B4-BE49-F238E27FC236}">
                <a16:creationId xmlns:a16="http://schemas.microsoft.com/office/drawing/2014/main" id="{1958A439-A925-4FEA-AC2D-7EB16C333BB0}"/>
              </a:ext>
            </a:extLst>
          </p:cNvPr>
          <p:cNvSpPr>
            <a:spLocks noGrp="1"/>
          </p:cNvSpPr>
          <p:nvPr>
            <p:ph type="title"/>
          </p:nvPr>
        </p:nvSpPr>
        <p:spPr/>
        <p:txBody>
          <a:bodyPr/>
          <a:lstStyle/>
          <a:p>
            <a:r>
              <a:rPr lang="en-US" dirty="0"/>
              <a:t>Testing in Nebraska</a:t>
            </a:r>
          </a:p>
        </p:txBody>
      </p:sp>
    </p:spTree>
    <p:extLst>
      <p:ext uri="{BB962C8B-B14F-4D97-AF65-F5344CB8AC3E}">
        <p14:creationId xmlns:p14="http://schemas.microsoft.com/office/powerpoint/2010/main" val="211585202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1578" y="310294"/>
            <a:ext cx="8207254" cy="6152419"/>
          </a:xfrm>
          <a:prstGeom prst="rect">
            <a:avLst/>
          </a:prstGeom>
        </p:spPr>
      </p:pic>
    </p:spTree>
    <p:extLst>
      <p:ext uri="{BB962C8B-B14F-4D97-AF65-F5344CB8AC3E}">
        <p14:creationId xmlns:p14="http://schemas.microsoft.com/office/powerpoint/2010/main" val="255405937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64444-3E31-4591-BF65-8E77F441987D}">
  <ds:schemaRefs>
    <ds:schemaRef ds:uri="http://schemas.microsoft.com/office/infopath/2007/PartnerControls"/>
    <ds:schemaRef ds:uri="2f9a96d6-9b2b-4797-a61c-7fe1f15b622d"/>
    <ds:schemaRef ds:uri="http://www.w3.org/XML/1998/namespace"/>
    <ds:schemaRef ds:uri="http://schemas.microsoft.com/office/2006/documentManagement/types"/>
    <ds:schemaRef ds:uri="http://purl.org/dc/elements/1.1/"/>
    <ds:schemaRef ds:uri="http://schemas.microsoft.com/office/2006/metadata/properties"/>
    <ds:schemaRef ds:uri="http://purl.org/dc/terms/"/>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962A91-727D-4433-AE21-DFF73B4AA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PPT TEMPLATE</Template>
  <TotalTime>17358</TotalTime>
  <Words>5366</Words>
  <Application>Microsoft Office PowerPoint</Application>
  <PresentationFormat>Widescreen</PresentationFormat>
  <Paragraphs>403</Paragraphs>
  <Slides>61</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61</vt:i4>
      </vt:variant>
    </vt:vector>
  </HeadingPairs>
  <TitlesOfParts>
    <vt:vector size="72" baseType="lpstr">
      <vt:lpstr>Roboto</vt:lpstr>
      <vt:lpstr>Montserrat</vt:lpstr>
      <vt:lpstr>Arial</vt:lpstr>
      <vt:lpstr>Roboto Black</vt:lpstr>
      <vt:lpstr>Calibri</vt:lpstr>
      <vt:lpstr>Segoe UI</vt:lpstr>
      <vt:lpstr>Wingdings 3</vt:lpstr>
      <vt:lpstr>Montserrat Semi Bold</vt:lpstr>
      <vt:lpstr>Times New Roman</vt:lpstr>
      <vt:lpstr>Custom Design</vt:lpstr>
      <vt:lpstr>Brand Theme Master</vt:lpstr>
      <vt:lpstr>  Covid-19 Webex Update  5-27-20</vt:lpstr>
      <vt:lpstr>We are one in this fight</vt:lpstr>
      <vt:lpstr>CU 2020 George</vt:lpstr>
      <vt:lpstr>Future ACH Calls</vt:lpstr>
      <vt:lpstr> </vt:lpstr>
      <vt:lpstr>Links to Nebraska webinars</vt:lpstr>
      <vt:lpstr>US Wide</vt:lpstr>
      <vt:lpstr>Testing in Nebraska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LTC COVID 19 Data (as of 5.6.20)</vt:lpstr>
      <vt:lpstr>Bed and Vent Availability as of 5-13-20</vt:lpstr>
      <vt:lpstr>PowerPoint Presentation</vt:lpstr>
      <vt:lpstr>Vaccine Trials</vt:lpstr>
      <vt:lpstr>Anti-malarials in Therapy of COVID</vt:lpstr>
      <vt:lpstr>Anti-malarials for COVID, continued</vt:lpstr>
      <vt:lpstr>COVID Lung Pathology</vt:lpstr>
      <vt:lpstr>Burden of COVID-19 Among Children </vt:lpstr>
      <vt:lpstr>Clinical presentation in Children</vt:lpstr>
      <vt:lpstr>COVID-19 in Neonates</vt:lpstr>
      <vt:lpstr>Testing recommendations for Neonates </vt:lpstr>
      <vt:lpstr>Clinical Course and Complications in Children </vt:lpstr>
      <vt:lpstr>CDC Case Definition for Multisystem Inflammatory Syndrome in Children (MIS-C) </vt:lpstr>
      <vt:lpstr>CDC COCA Call from Tuesday 5/19/20</vt:lpstr>
      <vt:lpstr>MIS-C vs KS vs TSS</vt:lpstr>
      <vt:lpstr>MIS-C</vt:lpstr>
      <vt:lpstr>Acute heart failure in multisystem inflammatory syndrome in children (MIS-C) in the context of global SARS-CoV-2 pandemic. Circulation 5.17.20 </vt:lpstr>
      <vt:lpstr>Phases of COVID</vt:lpstr>
      <vt:lpstr>Immunomodulating Therapies</vt:lpstr>
      <vt:lpstr>Remdesivir Trials</vt:lpstr>
      <vt:lpstr>Three-Drug Cocktail Appears To Help Patients With Mild To Moderate COVID-19 In Hong Kong Study </vt:lpstr>
      <vt:lpstr>Interleukin-1 blockade with high-dose anakinra in patients with COVID-19, acute respiratory distress syndrome, and hyperinflammation: a retrospective cohort study </vt:lpstr>
      <vt:lpstr>Antibody Development-next 7 slides from CDC new serologic testing guidance </vt:lpstr>
      <vt:lpstr>Choice of test and testing strategy </vt:lpstr>
      <vt:lpstr>Antibody Testing Selection continued</vt:lpstr>
      <vt:lpstr>Recommendations for persons who test positive for anti-SARS-CoV-2 antibodies </vt:lpstr>
      <vt:lpstr>Additional considerations on the use of serologic tests </vt:lpstr>
      <vt:lpstr>Improving Predictive Value</vt:lpstr>
      <vt:lpstr>Donating Plasma and Convalescent Plasma</vt:lpstr>
      <vt:lpstr>   Infection Prevention and Control    Office Hours</vt:lpstr>
      <vt:lpstr>Future ACH Calls</vt:lpstr>
      <vt:lpstr>STOP HERE</vt:lpstr>
      <vt:lpstr>When Home Quarantine can be discontinued</vt:lpstr>
      <vt:lpstr>Changes in CDC Guidance regarding Isolation</vt:lpstr>
      <vt:lpstr>When home isolation is over</vt:lpstr>
      <vt:lpstr>Discontinuation of Transmission-Based Precautions for patients with COVID-19:</vt:lpstr>
      <vt:lpstr>Asymptomatic Patients</vt:lpstr>
      <vt:lpstr>Return to Work Criteria for HCP with Confirmed or Suspected COVID-19 </vt:lpstr>
      <vt:lpstr>Return to Work Criteria for HCP with Confirmed or Suspected COVID-19 (Continued)</vt:lpstr>
      <vt:lpstr>Return to Work Practices and Work Restrictions </vt:lpstr>
      <vt:lpstr>When a Testing-Based Strategy is Preferred </vt:lpstr>
      <vt:lpstr>PowerPoint Presentation</vt:lpstr>
      <vt:lpstr> </vt:lpstr>
      <vt:lpstr>PPE Request Form</vt:lpstr>
      <vt:lpstr>How to determine PPE needs</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589</cp:revision>
  <cp:lastPrinted>2016-10-25T21:04:27Z</cp:lastPrinted>
  <dcterms:created xsi:type="dcterms:W3CDTF">2016-09-27T14:31:05Z</dcterms:created>
  <dcterms:modified xsi:type="dcterms:W3CDTF">2020-05-29T03:25:11Z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-643145199</vt:i4>
  </property>
  <property fmtid="{D5CDD505-2E9C-101B-9397-08002B2CF9AE}" pid="3" name="_NewReviewCycle">
    <vt:lpwstr/>
  </property>
  <property fmtid="{D5CDD505-2E9C-101B-9397-08002B2CF9AE}" pid="4" name="_EmailSubject">
    <vt:lpwstr>slides</vt:lpwstr>
  </property>
  <property fmtid="{D5CDD505-2E9C-101B-9397-08002B2CF9AE}" pid="5" name="_AuthorEmailDisplayName">
    <vt:lpwstr>Effle, Nicole</vt:lpwstr>
  </property>
  <property fmtid="{D5CDD505-2E9C-101B-9397-08002B2CF9AE}" pid="6" name="_PreviousAdHocReviewCycleID">
    <vt:i4>-670888006</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