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303" r:id="rId2"/>
    <p:sldId id="320" r:id="rId3"/>
    <p:sldId id="323" r:id="rId4"/>
    <p:sldId id="2301" r:id="rId5"/>
    <p:sldId id="2265" r:id="rId6"/>
    <p:sldId id="2277" r:id="rId7"/>
    <p:sldId id="2278" r:id="rId8"/>
    <p:sldId id="2291" r:id="rId9"/>
    <p:sldId id="2304" r:id="rId10"/>
  </p:sldIdLst>
  <p:sldSz cx="18288000" cy="10287000"/>
  <p:notesSz cx="7010400" cy="9296400"/>
  <p:embeddedFontLst>
    <p:embeddedFont>
      <p:font typeface="Bebas Neue" panose="020B0606020202050201" pitchFamily="3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6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7" d="100"/>
          <a:sy n="57" d="100"/>
        </p:scale>
        <p:origin x="135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Nordquist" userId="d9624950-ddbb-46a7-81ea-66bb2285a7ea" providerId="ADAL" clId="{A4D15BCE-043F-4BF3-BE8D-C89D9CF6E092}"/>
    <pc:docChg chg="modSld">
      <pc:chgData name="Jeremy Nordquist" userId="d9624950-ddbb-46a7-81ea-66bb2285a7ea" providerId="ADAL" clId="{A4D15BCE-043F-4BF3-BE8D-C89D9CF6E092}" dt="2024-06-05T11:43:36.532" v="0" actId="20577"/>
      <pc:docMkLst>
        <pc:docMk/>
      </pc:docMkLst>
      <pc:sldChg chg="modSp mod">
        <pc:chgData name="Jeremy Nordquist" userId="d9624950-ddbb-46a7-81ea-66bb2285a7ea" providerId="ADAL" clId="{A4D15BCE-043F-4BF3-BE8D-C89D9CF6E092}" dt="2024-06-05T11:43:36.532" v="0" actId="20577"/>
        <pc:sldMkLst>
          <pc:docMk/>
          <pc:sldMk cId="573737639" sldId="2291"/>
        </pc:sldMkLst>
        <pc:spChg chg="mod">
          <ac:chgData name="Jeremy Nordquist" userId="d9624950-ddbb-46a7-81ea-66bb2285a7ea" providerId="ADAL" clId="{A4D15BCE-043F-4BF3-BE8D-C89D9CF6E092}" dt="2024-06-05T11:43:36.532" v="0" actId="20577"/>
          <ac:spMkLst>
            <pc:docMk/>
            <pc:sldMk cId="573737639" sldId="2291"/>
            <ac:spMk id="3" creationId="{74EFC014-F399-2BF2-FD42-10E6F0E8A9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1DC6-13ED-42FE-B703-A77DAA44AE0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BBEF-7523-4410-B953-82032C323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BBEF-7523-4410-B953-82032C323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4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BBEF-7523-4410-B953-82032C323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8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BBEF-7523-4410-B953-82032C323E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2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BBEF-7523-4410-B953-82032C323E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CDBBEF-7523-4410-B953-82032C323E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4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381000" y="4000500"/>
            <a:ext cx="17458113" cy="4847481"/>
          </a:xfrm>
          <a:prstGeom prst="rect">
            <a:avLst/>
          </a:prstGeom>
          <a:noFill/>
        </p:spPr>
        <p:txBody>
          <a:bodyPr wrap="square" lIns="137160" tIns="68580" rIns="137160" bIns="68580" rtlCol="0" anchor="t">
            <a:spAutoFit/>
          </a:bodyPr>
          <a:lstStyle/>
          <a:p>
            <a:pPr algn="ctr"/>
            <a:r>
              <a:rPr lang="en-US" sz="9000" b="1" dirty="0">
                <a:solidFill>
                  <a:srgbClr val="003563"/>
                </a:solidFill>
                <a:latin typeface="Bebas Neue" panose="020B0606020202050201" pitchFamily="34" charset="0"/>
              </a:rPr>
              <a:t>Medicaid Directed Payment Update</a:t>
            </a:r>
          </a:p>
          <a:p>
            <a:pPr algn="ctr"/>
            <a:endParaRPr lang="en-US" sz="36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algn="ctr"/>
            <a:endParaRPr lang="en-US" sz="36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algn="ctr"/>
            <a:endParaRPr lang="en-US" sz="36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algn="ctr"/>
            <a:endParaRPr lang="en-US" sz="36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algn="ctr"/>
            <a:endParaRPr lang="en-US" sz="36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algn="ctr"/>
            <a:r>
              <a:rPr lang="en-US" sz="3600" dirty="0">
                <a:solidFill>
                  <a:srgbClr val="003563"/>
                </a:solidFill>
                <a:latin typeface="Bebas Neue" panose="020B0606020202050201" pitchFamily="34" charset="0"/>
              </a:rPr>
              <a:t>6/5/2024</a:t>
            </a:r>
          </a:p>
        </p:txBody>
      </p:sp>
      <p:pic>
        <p:nvPicPr>
          <p:cNvPr id="4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B48E81E-C979-43D1-730B-62A333E31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8634" y="9028756"/>
            <a:ext cx="4298498" cy="85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23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7E93876-90A3-2D80-6BDF-DECD5C7F2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0" y="9018347"/>
            <a:ext cx="4625747" cy="9330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BD51AA-55AC-1304-9F03-01A4CE1B06B2}"/>
              </a:ext>
            </a:extLst>
          </p:cNvPr>
          <p:cNvSpPr txBox="1"/>
          <p:nvPr/>
        </p:nvSpPr>
        <p:spPr>
          <a:xfrm>
            <a:off x="1219200" y="1104900"/>
            <a:ext cx="15729955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Policy Landscape</a:t>
            </a:r>
          </a:p>
          <a:p>
            <a:endParaRPr lang="en-US" sz="48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Medicaid reimbursements are not keeping up with the cost of care.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Establish a partnership with state to pursue maximum allowable federal reimbursement for Medicaid.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$1 invested by state or provider assessment is matched about $2.19 by federal government. 68.68% blended FMAP.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CMS authorizes Directed Payments through MCOs up to average commercial rates.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588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7E93876-90A3-2D80-6BDF-DECD5C7F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0" y="9018347"/>
            <a:ext cx="4625747" cy="9330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BD51AA-55AC-1304-9F03-01A4CE1B06B2}"/>
              </a:ext>
            </a:extLst>
          </p:cNvPr>
          <p:cNvSpPr txBox="1"/>
          <p:nvPr/>
        </p:nvSpPr>
        <p:spPr>
          <a:xfrm>
            <a:off x="685800" y="800100"/>
            <a:ext cx="16916400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Steps to date &amp; Status Update</a:t>
            </a:r>
            <a:endParaRPr lang="en-US" sz="4800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NHA Board established the Medicaid Innovation and Rate Stabilization (MIRS) Task Force to advise the Board and work with HMA on program design.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LB 1087 passed and signed into law.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Weekly implementation meeting with NHA, HMA, and DHHS.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Finalized Medicaid data validation.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Finalized Medicaid Directed Payment Model.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Expect DHHS to file Preprint and Tax Waiver with CMS within two weeks.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CMS approval could take up to six months but will be retroactive to July 1 effective date.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/>
              <a:t>LB 1087 Implementation Advisory Committee begins to meet in mid-June.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769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21B4342-7B7E-3853-313D-25911B7A7E6F}"/>
              </a:ext>
            </a:extLst>
          </p:cNvPr>
          <p:cNvSpPr txBox="1"/>
          <p:nvPr/>
        </p:nvSpPr>
        <p:spPr>
          <a:xfrm>
            <a:off x="0" y="1104901"/>
            <a:ext cx="18288000" cy="4124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LB 1087 Implementation Advisory Committee</a:t>
            </a:r>
          </a:p>
          <a:p>
            <a:pPr algn="ctr"/>
            <a:endParaRPr lang="en-US" sz="4800" b="1" dirty="0"/>
          </a:p>
          <a:p>
            <a:pPr algn="ctr"/>
            <a:r>
              <a:rPr lang="en-US" sz="2400" b="1" dirty="0"/>
              <a:t>Co-Chairs: Jeff Francis &amp; Jim Ulrich</a:t>
            </a:r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1" dirty="0"/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1" dirty="0"/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B014F22-697A-8E40-1556-62A8779B4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2" y="9018347"/>
            <a:ext cx="4625747" cy="9330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980AF3-0897-41CE-076D-79F184AE6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67100"/>
            <a:ext cx="18288000" cy="218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9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21B4342-7B7E-3853-313D-25911B7A7E6F}"/>
              </a:ext>
            </a:extLst>
          </p:cNvPr>
          <p:cNvSpPr txBox="1"/>
          <p:nvPr/>
        </p:nvSpPr>
        <p:spPr>
          <a:xfrm>
            <a:off x="1219201" y="1104901"/>
            <a:ext cx="15729956" cy="375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IMPACT OF Medicaid Directed Payment Program</a:t>
            </a:r>
          </a:p>
          <a:p>
            <a:endParaRPr lang="en-US" sz="4800" dirty="0"/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1" dirty="0"/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001" dirty="0"/>
          </a:p>
          <a:p>
            <a:pPr marL="685835" indent="-685835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B014F22-697A-8E40-1556-62A8779B4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2" y="9018347"/>
            <a:ext cx="4625747" cy="93305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4A3F10-9F2B-F17D-F967-68C1B2B1E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08146"/>
              </p:ext>
            </p:extLst>
          </p:nvPr>
        </p:nvGraphicFramePr>
        <p:xfrm>
          <a:off x="3581400" y="2324100"/>
          <a:ext cx="11125200" cy="608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5874">
                  <a:extLst>
                    <a:ext uri="{9D8B030D-6E8A-4147-A177-3AD203B41FA5}">
                      <a16:colId xmlns:a16="http://schemas.microsoft.com/office/drawing/2014/main" val="3306459451"/>
                    </a:ext>
                  </a:extLst>
                </a:gridCol>
                <a:gridCol w="3919326">
                  <a:extLst>
                    <a:ext uri="{9D8B030D-6E8A-4147-A177-3AD203B41FA5}">
                      <a16:colId xmlns:a16="http://schemas.microsoft.com/office/drawing/2014/main" val="321695763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035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5/2024 Modeled </a:t>
                      </a:r>
                    </a:p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Impacts </a:t>
                      </a:r>
                    </a:p>
                  </a:txBody>
                  <a:tcPr marL="0" marR="0" marT="0" marB="0" anchor="ctr">
                    <a:solidFill>
                      <a:srgbClr val="0035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66023"/>
                  </a:ext>
                </a:extLst>
              </a:tr>
              <a:tr h="76378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State Directed Payments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$1,411 Million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9348755"/>
                  </a:ext>
                </a:extLst>
              </a:tr>
              <a:tr h="76378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Tax, including admin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-$480 Million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1214576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Loss of DSH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-$40 Million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8664349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Impact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$891 Million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1665781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Contributors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6595348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Losses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-$267k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0758701"/>
                  </a:ext>
                </a:extLst>
              </a:tr>
              <a:tr h="763789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Contributors, net of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52431359"/>
                  </a:ext>
                </a:extLst>
              </a:tr>
              <a:tr h="56075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Losses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7149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28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7E93876-90A3-2D80-6BDF-DECD5C7F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0" y="9018347"/>
            <a:ext cx="4625747" cy="9330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BD51AA-55AC-1304-9F03-01A4CE1B06B2}"/>
              </a:ext>
            </a:extLst>
          </p:cNvPr>
          <p:cNvSpPr txBox="1"/>
          <p:nvPr/>
        </p:nvSpPr>
        <p:spPr>
          <a:xfrm>
            <a:off x="609600" y="419100"/>
            <a:ext cx="1737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NHA Board-approved Assessment rates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9E911B-FFA2-67FF-0717-0280D9ED9787}"/>
              </a:ext>
            </a:extLst>
          </p:cNvPr>
          <p:cNvSpPr/>
          <p:nvPr/>
        </p:nvSpPr>
        <p:spPr>
          <a:xfrm>
            <a:off x="1219200" y="1714500"/>
            <a:ext cx="16230600" cy="814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Assessment on FY 2022 inpatient and outpatient net patient revenue.</a:t>
            </a:r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Assessments will be initially set for 6 months, then aligned to the MCO plan years for 12-month periods going forward. Could fluctuate with FMAP changes.</a:t>
            </a:r>
          </a:p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Assessments not due until 30 days after directed payments received.</a:t>
            </a:r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9E5352-331E-AD98-E73D-C4ADCE8D0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400300"/>
            <a:ext cx="8278339" cy="361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1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7E93876-90A3-2D80-6BDF-DECD5C7F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0" y="9018347"/>
            <a:ext cx="4625747" cy="9330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BD51AA-55AC-1304-9F03-01A4CE1B06B2}"/>
              </a:ext>
            </a:extLst>
          </p:cNvPr>
          <p:cNvSpPr txBox="1"/>
          <p:nvPr/>
        </p:nvSpPr>
        <p:spPr>
          <a:xfrm>
            <a:off x="609600" y="419100"/>
            <a:ext cx="1737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Quarterly Payment calculations</a:t>
            </a:r>
            <a:endParaRPr lang="en-US" sz="4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9E911B-FFA2-67FF-0717-0280D9ED9787}"/>
              </a:ext>
            </a:extLst>
          </p:cNvPr>
          <p:cNvSpPr/>
          <p:nvPr/>
        </p:nvSpPr>
        <p:spPr>
          <a:xfrm>
            <a:off x="914400" y="1623888"/>
            <a:ext cx="16764000" cy="106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Federal approval of Directed Payment amount - </a:t>
            </a:r>
            <a:r>
              <a:rPr lang="en-US" sz="3600" b="1" dirty="0">
                <a:highlight>
                  <a:srgbClr val="00FF00"/>
                </a:highlight>
              </a:rPr>
              <a:t>$1.411B ($533M IP + $878M OP)</a:t>
            </a:r>
          </a:p>
          <a:p>
            <a:pPr marL="17145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$133.3M IP + $219.5M OP = $352.8M per quarter</a:t>
            </a:r>
          </a:p>
          <a:p>
            <a:pPr marL="17145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Paid proportionally to hospitals based on IP &amp; OP utilization.</a:t>
            </a:r>
          </a:p>
          <a:p>
            <a:pPr marL="17145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For quarterly payments, DHHS will use paid claims from 2 quarters prior.</a:t>
            </a:r>
          </a:p>
          <a:p>
            <a:pPr marL="17145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Reconciliation will take place on actual services after year end.</a:t>
            </a:r>
          </a:p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Estimated</a:t>
            </a:r>
            <a:r>
              <a:rPr lang="en-US" sz="3600" dirty="0"/>
              <a:t> payment increases, includes MCO payments and settlements:</a:t>
            </a:r>
          </a:p>
          <a:p>
            <a:pPr marL="19431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Inpatient = </a:t>
            </a:r>
            <a:r>
              <a:rPr lang="en-US" sz="3600" b="1" dirty="0"/>
              <a:t>174.88%</a:t>
            </a:r>
          </a:p>
          <a:p>
            <a:pPr marL="19431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Outpatient = </a:t>
            </a:r>
            <a:r>
              <a:rPr lang="en-US" sz="3600" b="1" dirty="0"/>
              <a:t>278.74%</a:t>
            </a:r>
          </a:p>
          <a:p>
            <a:pPr marL="1257300" lvl="1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Final payment percentages will be determined by actual Medicaid utilization.</a:t>
            </a:r>
          </a:p>
          <a:p>
            <a:pPr marL="1714500" lvl="2" indent="-571500">
              <a:spcAft>
                <a:spcPts val="1688"/>
              </a:spcAft>
              <a:buClr>
                <a:srgbClr val="003563"/>
              </a:buClr>
              <a:buFont typeface="Arial" panose="020B0604020202020204" pitchFamily="34" charset="0"/>
              <a:buChar char="•"/>
              <a:defRPr/>
            </a:pPr>
            <a:endParaRPr lang="en-US" sz="3600" dirty="0"/>
          </a:p>
          <a:p>
            <a:pPr marL="685800" lvl="1">
              <a:spcAft>
                <a:spcPts val="1688"/>
              </a:spcAft>
              <a:buClr>
                <a:srgbClr val="003563"/>
              </a:buClr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  <a:p>
            <a:pPr marL="1207008" lvl="1" indent="-521208">
              <a:spcAft>
                <a:spcPts val="1688"/>
              </a:spcAft>
              <a:buClr>
                <a:srgbClr val="006498"/>
              </a:buClr>
              <a:buFont typeface="Wingdings" panose="05000000000000000000" pitchFamily="2" charset="2"/>
              <a:buChar char="§"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47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7A723-A30E-5748-6821-AF0859346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F06DC90-AB41-B94B-BD46-BEE492014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7400" y="9258300"/>
            <a:ext cx="4625747" cy="9330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EFC014-F399-2BF2-FD42-10E6F0E8A952}"/>
              </a:ext>
            </a:extLst>
          </p:cNvPr>
          <p:cNvSpPr txBox="1"/>
          <p:nvPr/>
        </p:nvSpPr>
        <p:spPr>
          <a:xfrm>
            <a:off x="1219200" y="818019"/>
            <a:ext cx="16154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NHA Directed payment Administration overview</a:t>
            </a:r>
            <a:endParaRPr lang="en-US" sz="3200" b="1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endParaRPr lang="en-US" sz="3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Governor/DHHS does not want to add state employees and is expecting NHA to do the heavy lifting on implementation.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Ensure NHA has full resources to get the program off the ground over the first </a:t>
            </a:r>
            <a:r>
              <a:rPr lang="en-US" sz="2800"/>
              <a:t>two years.</a:t>
            </a:r>
            <a:endParaRPr lang="en-US" sz="2800" dirty="0"/>
          </a:p>
          <a:p>
            <a:pPr>
              <a:buClr>
                <a:schemeClr val="tx2">
                  <a:lumMod val="75000"/>
                </a:schemeClr>
              </a:buClr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1% NHA administrative feed is calculated into hospital-specific estimates and has been approved by NHA Board of Directors for the first 18 months of the program.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NHA will enter into Third-Party Administrator role with participating hospitals.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373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27A723-A30E-5748-6821-AF0859346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CF06DC90-AB41-B94B-BD46-BEE492014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7400" y="9258300"/>
            <a:ext cx="4625747" cy="9330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EFC014-F399-2BF2-FD42-10E6F0E8A952}"/>
              </a:ext>
            </a:extLst>
          </p:cNvPr>
          <p:cNvSpPr txBox="1"/>
          <p:nvPr/>
        </p:nvSpPr>
        <p:spPr>
          <a:xfrm>
            <a:off x="1219200" y="818019"/>
            <a:ext cx="161544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63"/>
                </a:solidFill>
                <a:latin typeface="Bebas Neue" panose="020B0606020202050201" pitchFamily="34" charset="0"/>
              </a:rPr>
              <a:t>Next Steps for LB 1087 Implementation</a:t>
            </a:r>
            <a:endParaRPr lang="en-US" sz="3200" b="1" dirty="0">
              <a:solidFill>
                <a:srgbClr val="003563"/>
              </a:solidFill>
              <a:latin typeface="Bebas Neue" panose="020B0606020202050201" pitchFamily="34" charset="0"/>
            </a:endParaRPr>
          </a:p>
          <a:p>
            <a:endParaRPr lang="en-US" sz="30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DHHS files CMS Preprint and Tax Waiver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Legal Review and Board Approval of NHA Third-Party Administrator Agreement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Signing of TPA by Hospitals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DHHS Regulations and Processes with MCOs and NHA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RFP for Statewide Banking Partner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Establish SDP Bank Account for Each Hospital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Test Funds Flow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Goal for NHA to be prepared to distribute funds by </a:t>
            </a:r>
            <a:r>
              <a:rPr lang="en-US" sz="2800" b="1" dirty="0"/>
              <a:t>9/30/2024. </a:t>
            </a:r>
            <a:r>
              <a:rPr lang="en-US" sz="2800" dirty="0"/>
              <a:t>CMS approval could take until end of 2024.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CEOs, CFOs, and Quality Leaders please join us at August NHA District Meetings.</a:t>
            </a:r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85800" indent="-68580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09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21831</TotalTime>
  <Words>565</Words>
  <Application>Microsoft Office PowerPoint</Application>
  <PresentationFormat>Custom</PresentationFormat>
  <Paragraphs>102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Bebas Neue</vt:lpstr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Meeting Mar 2023 - Pulse Survey Results</dc:title>
  <dc:creator>Jeremy Nordquist</dc:creator>
  <cp:lastModifiedBy>Jeremy Nordquist</cp:lastModifiedBy>
  <cp:revision>29</cp:revision>
  <cp:lastPrinted>2024-05-29T16:59:41Z</cp:lastPrinted>
  <dcterms:created xsi:type="dcterms:W3CDTF">2006-08-16T00:00:00Z</dcterms:created>
  <dcterms:modified xsi:type="dcterms:W3CDTF">2024-06-05T11:43:45Z</dcterms:modified>
  <dc:identifier>DAFdFfvWcX0</dc:identifier>
</cp:coreProperties>
</file>