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56" r:id="rId2"/>
    <p:sldId id="321" r:id="rId3"/>
    <p:sldId id="303" r:id="rId4"/>
    <p:sldId id="261" r:id="rId5"/>
    <p:sldId id="288" r:id="rId6"/>
    <p:sldId id="264" r:id="rId7"/>
    <p:sldId id="271" r:id="rId8"/>
    <p:sldId id="310" r:id="rId9"/>
    <p:sldId id="314" r:id="rId10"/>
    <p:sldId id="315" r:id="rId11"/>
    <p:sldId id="311" r:id="rId12"/>
    <p:sldId id="312" r:id="rId13"/>
    <p:sldId id="305" r:id="rId14"/>
    <p:sldId id="313" r:id="rId15"/>
    <p:sldId id="306" r:id="rId16"/>
    <p:sldId id="278" r:id="rId17"/>
    <p:sldId id="304" r:id="rId18"/>
    <p:sldId id="277" r:id="rId19"/>
    <p:sldId id="282" r:id="rId20"/>
    <p:sldId id="273" r:id="rId21"/>
    <p:sldId id="307" r:id="rId22"/>
    <p:sldId id="308" r:id="rId23"/>
    <p:sldId id="319" r:id="rId24"/>
    <p:sldId id="317" r:id="rId25"/>
    <p:sldId id="292" r:id="rId26"/>
    <p:sldId id="293" r:id="rId27"/>
    <p:sldId id="294" r:id="rId28"/>
    <p:sldId id="295" r:id="rId29"/>
    <p:sldId id="296" r:id="rId30"/>
    <p:sldId id="297" r:id="rId31"/>
    <p:sldId id="298" r:id="rId32"/>
    <p:sldId id="299" r:id="rId33"/>
    <p:sldId id="302" r:id="rId34"/>
    <p:sldId id="289" r:id="rId35"/>
    <p:sldId id="316" r:id="rId36"/>
    <p:sldId id="322" r:id="rId37"/>
    <p:sldId id="324" r:id="rId38"/>
    <p:sldId id="325" r:id="rId39"/>
    <p:sldId id="326" r:id="rId40"/>
    <p:sldId id="327" r:id="rId41"/>
    <p:sldId id="300" r:id="rId42"/>
    <p:sldId id="272" r:id="rId43"/>
    <p:sldId id="320"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e Fennell" initials="EF" lastIdx="2" clrIdx="0">
    <p:extLst>
      <p:ext uri="{19B8F6BF-5375-455C-9EA6-DF929625EA0E}">
        <p15:presenceInfo xmlns:p15="http://schemas.microsoft.com/office/powerpoint/2012/main" userId="S-1-5-21-1454471165-562591055-725345543-3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68372" autoAdjust="0"/>
  </p:normalViewPr>
  <p:slideViewPr>
    <p:cSldViewPr snapToGrid="0">
      <p:cViewPr varScale="1">
        <p:scale>
          <a:sx n="52" d="100"/>
          <a:sy n="52" d="100"/>
        </p:scale>
        <p:origin x="3066"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80" d="100"/>
          <a:sy n="80" d="100"/>
        </p:scale>
        <p:origin x="2064" y="-14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FFD12-385B-40E2-91E3-088342363AA2}" type="datetimeFigureOut">
              <a:rPr lang="en-US" smtClean="0"/>
              <a:t>5/4/2022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46B54-24B5-4D1E-B8E6-08EF74DE9A1F}" type="slidenum">
              <a:rPr lang="en-US" smtClean="0"/>
              <a:t>‹#›</a:t>
            </a:fld>
            <a:endParaRPr lang="en-US"/>
          </a:p>
        </p:txBody>
      </p:sp>
    </p:spTree>
    <p:extLst>
      <p:ext uri="{BB962C8B-B14F-4D97-AF65-F5344CB8AC3E}">
        <p14:creationId xmlns:p14="http://schemas.microsoft.com/office/powerpoint/2010/main" val="359471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everyone.</a:t>
            </a:r>
            <a:r>
              <a:rPr lang="en-US" baseline="0" dirty="0"/>
              <a:t> My name is Ardis Reed and I am your Quality Improvement Specialist and Chronic Disease subject matter expert from TMF Health Quality Institute. TMF headquarters are located in Austin, Texas. We have been a strong QIN-QIO for almost 50 years.</a:t>
            </a:r>
          </a:p>
          <a:p>
            <a:endParaRPr lang="en-US" baseline="0" dirty="0"/>
          </a:p>
          <a:p>
            <a:r>
              <a:rPr lang="en-US" baseline="0" dirty="0"/>
              <a:t>I have been with TMF for the past 12 years. I wear many hats, as we all do but my expertise is working in Chronic disease and Diabetes self-management education.</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a:t>
            </a:fld>
            <a:endParaRPr lang="en-US"/>
          </a:p>
        </p:txBody>
      </p:sp>
    </p:spTree>
    <p:extLst>
      <p:ext uri="{BB962C8B-B14F-4D97-AF65-F5344CB8AC3E}">
        <p14:creationId xmlns:p14="http://schemas.microsoft.com/office/powerpoint/2010/main" val="1842523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QIO programs across the nation have had numerous successes</a:t>
            </a:r>
            <a:r>
              <a:rPr lang="en-US" baseline="0" dirty="0"/>
              <a:t> in improving the quality of care and outcomes for Medicare beneficiaries. Many strong effective communication tools, best practices for providers have been developed based on work from QIO’s.  </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12</a:t>
            </a:fld>
            <a:endParaRPr lang="en-US"/>
          </a:p>
        </p:txBody>
      </p:sp>
    </p:spTree>
    <p:extLst>
      <p:ext uri="{BB962C8B-B14F-4D97-AF65-F5344CB8AC3E}">
        <p14:creationId xmlns:p14="http://schemas.microsoft.com/office/powerpoint/2010/main" val="355706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Improvement Organizations</a:t>
            </a:r>
            <a:r>
              <a:rPr lang="en-US" baseline="0" dirty="0"/>
              <a:t> parallel the age of Medicare. Originally each state had a QIO that provided case review for Medicare beneficiaries  but in 2014 CMS restructured the QIO program. Under the new structure Case review is now separate from the Quality Improvement work.</a:t>
            </a:r>
          </a:p>
          <a:p>
            <a:endParaRPr lang="en-US" baseline="0" dirty="0"/>
          </a:p>
          <a:p>
            <a:r>
              <a:rPr lang="en-US" baseline="0" dirty="0"/>
              <a:t>So prior to 2014 if you had a complaint about your care as a </a:t>
            </a:r>
            <a:r>
              <a:rPr lang="en-US" baseline="0" dirty="0" err="1"/>
              <a:t>medicare</a:t>
            </a:r>
            <a:r>
              <a:rPr lang="en-US" baseline="0" dirty="0"/>
              <a:t> beneficiary you could call a 800 number and that call actually went to the cubical across from my desk in Austin . But now that call goes to a different QIO.</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13</a:t>
            </a:fld>
            <a:endParaRPr lang="en-US"/>
          </a:p>
        </p:txBody>
      </p:sp>
    </p:spTree>
    <p:extLst>
      <p:ext uri="{BB962C8B-B14F-4D97-AF65-F5344CB8AC3E}">
        <p14:creationId xmlns:p14="http://schemas.microsoft.com/office/powerpoint/2010/main" val="3087733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 maximized the efficiency of the QIO’s and allowed for more diversity</a:t>
            </a:r>
            <a:r>
              <a:rPr lang="en-US" baseline="0" dirty="0"/>
              <a:t> and decreased conflicts of interest as well.</a:t>
            </a:r>
          </a:p>
          <a:p>
            <a:endParaRPr lang="en-US" baseline="0" dirty="0"/>
          </a:p>
          <a:p>
            <a:r>
              <a:rPr lang="en-US" baseline="0" dirty="0"/>
              <a:t>Today there are 12 regional Quality Innovation Network- Quality Improvement Organizations ( QIN-QIO) and 2 Beneficiary Family Center Care (BFCC)</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14</a:t>
            </a:fld>
            <a:endParaRPr lang="en-US"/>
          </a:p>
        </p:txBody>
      </p:sp>
    </p:spTree>
    <p:extLst>
      <p:ext uri="{BB962C8B-B14F-4D97-AF65-F5344CB8AC3E}">
        <p14:creationId xmlns:p14="http://schemas.microsoft.com/office/powerpoint/2010/main" val="3317271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are now two different types of QIO’s and that is where</a:t>
            </a:r>
            <a:r>
              <a:rPr lang="en-US" baseline="0" dirty="0"/>
              <a:t> you have sent me a lot of emails. Which is fine because it is confusing. </a:t>
            </a:r>
          </a:p>
          <a:p>
            <a:endParaRPr lang="en-US" baseline="0" dirty="0"/>
          </a:p>
          <a:p>
            <a:r>
              <a:rPr lang="en-US" baseline="0" dirty="0"/>
              <a:t>So a QIN-QIO in this case TMF Health Quality Institute is the Quality Innovation Network-Quality Improvement Organization that covers Nebraska. We work on specific projects designed by CMS</a:t>
            </a:r>
          </a:p>
          <a:p>
            <a:endParaRPr lang="en-US" baseline="0" dirty="0"/>
          </a:p>
          <a:p>
            <a:r>
              <a:rPr lang="en-US" baseline="0" dirty="0"/>
              <a:t>However the BFCC-QIO works on monitoring the care of the individual </a:t>
            </a:r>
            <a:r>
              <a:rPr lang="en-US" baseline="0" dirty="0" err="1"/>
              <a:t>beneficiarie</a:t>
            </a:r>
            <a:r>
              <a:rPr lang="en-US" baseline="0" dirty="0"/>
              <a:t> </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15</a:t>
            </a:fld>
            <a:endParaRPr lang="en-US"/>
          </a:p>
        </p:txBody>
      </p:sp>
    </p:spTree>
    <p:extLst>
      <p:ext uri="{BB962C8B-B14F-4D97-AF65-F5344CB8AC3E}">
        <p14:creationId xmlns:p14="http://schemas.microsoft.com/office/powerpoint/2010/main" val="416868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focus on the QIN-QIO- QIN-QIO look</a:t>
            </a:r>
            <a:r>
              <a:rPr lang="en-US" baseline="0" dirty="0"/>
              <a:t> at the system.</a:t>
            </a:r>
            <a:endParaRPr lang="en-US" dirty="0"/>
          </a:p>
          <a:p>
            <a:endParaRPr lang="en-US" dirty="0"/>
          </a:p>
          <a:p>
            <a:r>
              <a:rPr lang="en-US" dirty="0"/>
              <a:t>Again</a:t>
            </a:r>
            <a:r>
              <a:rPr lang="en-US" baseline="0" dirty="0"/>
              <a:t> we are data driven and all about quality improvement for providers, community partners and look at initiatives to promote best practices for specific health conditions. These initiatives are designed by CMS based on claims data, trends and other data reports CMS evaluates looking at where the CMS dollars are being spent and/or projected to be spent.</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16</a:t>
            </a:fld>
            <a:endParaRPr lang="en-US"/>
          </a:p>
        </p:txBody>
      </p:sp>
    </p:spTree>
    <p:extLst>
      <p:ext uri="{BB962C8B-B14F-4D97-AF65-F5344CB8AC3E}">
        <p14:creationId xmlns:p14="http://schemas.microsoft.com/office/powerpoint/2010/main" val="37553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32120" cy="4131200"/>
          </a:xfrm>
        </p:spPr>
        <p:txBody>
          <a:bodyPr/>
          <a:lstStyle/>
          <a:p>
            <a:r>
              <a:rPr lang="en-US" dirty="0"/>
              <a:t>Many initiatives are aligned with major national initiatives like:</a:t>
            </a:r>
          </a:p>
          <a:p>
            <a:r>
              <a:rPr lang="en-US" dirty="0"/>
              <a:t>-Million Hearts</a:t>
            </a:r>
          </a:p>
          <a:p>
            <a:r>
              <a:rPr lang="en-US" dirty="0"/>
              <a:t>-Home Health Quality Improvement</a:t>
            </a:r>
          </a:p>
          <a:p>
            <a:r>
              <a:rPr lang="en-US" dirty="0"/>
              <a:t>	</a:t>
            </a:r>
          </a:p>
          <a:p>
            <a:r>
              <a:rPr lang="en-US" dirty="0"/>
              <a:t>Work with leading national organizations like:</a:t>
            </a:r>
          </a:p>
          <a:p>
            <a:r>
              <a:rPr lang="en-US" dirty="0"/>
              <a:t>-AARP</a:t>
            </a:r>
          </a:p>
          <a:p>
            <a:r>
              <a:rPr lang="en-US" dirty="0"/>
              <a:t>-American Cancer Society</a:t>
            </a:r>
          </a:p>
          <a:p>
            <a:r>
              <a:rPr lang="en-US" dirty="0"/>
              <a:t>-American Heart Association</a:t>
            </a:r>
          </a:p>
          <a:p>
            <a:r>
              <a:rPr lang="en-US" dirty="0"/>
              <a:t>-CDC</a:t>
            </a:r>
          </a:p>
          <a:p>
            <a:r>
              <a:rPr lang="en-US" dirty="0"/>
              <a:t>-And many more</a:t>
            </a:r>
          </a:p>
          <a:p>
            <a:endParaRPr lang="en-US" dirty="0"/>
          </a:p>
          <a:p>
            <a:r>
              <a:rPr lang="en-US" dirty="0"/>
              <a:t>Work with state and local chapters of these organizations, engaging them as community partners in learning and action networks and improvement </a:t>
            </a:r>
            <a:r>
              <a:rPr lang="en-US" dirty="0" err="1"/>
              <a:t>collaboratives</a:t>
            </a:r>
            <a:r>
              <a:rPr lang="en-US" dirty="0"/>
              <a:t> that rapidly effect large-scale change for the better.</a:t>
            </a:r>
          </a:p>
          <a:p>
            <a:endParaRPr lang="en-US" dirty="0"/>
          </a:p>
          <a:p>
            <a:r>
              <a:rPr lang="en-US" dirty="0"/>
              <a:t>Community level, QIN-QIOs work with Area Agencies on Aging  to improve the experience of patients as they transfer from one care setting to another. </a:t>
            </a:r>
          </a:p>
          <a:p>
            <a:endParaRPr lang="en-US" dirty="0"/>
          </a:p>
          <a:p>
            <a:r>
              <a:rPr lang="en-US" dirty="0"/>
              <a:t>QIN-QIOs unite hospital associations, medical groups, health plans and numerous community-based partners to address the unique medical, social and economic factors affecting care in the area.</a:t>
            </a:r>
          </a:p>
        </p:txBody>
      </p:sp>
      <p:sp>
        <p:nvSpPr>
          <p:cNvPr id="4" name="Slide Number Placeholder 3"/>
          <p:cNvSpPr>
            <a:spLocks noGrp="1"/>
          </p:cNvSpPr>
          <p:nvPr>
            <p:ph type="sldNum" sz="quarter" idx="10"/>
          </p:nvPr>
        </p:nvSpPr>
        <p:spPr/>
        <p:txBody>
          <a:bodyPr/>
          <a:lstStyle/>
          <a:p>
            <a:fld id="{E4D46B54-24B5-4D1E-B8E6-08EF74DE9A1F}" type="slidenum">
              <a:rPr lang="en-US" smtClean="0"/>
              <a:t>17</a:t>
            </a:fld>
            <a:endParaRPr lang="en-US"/>
          </a:p>
        </p:txBody>
      </p:sp>
    </p:spTree>
    <p:extLst>
      <p:ext uri="{BB962C8B-B14F-4D97-AF65-F5344CB8AC3E}">
        <p14:creationId xmlns:p14="http://schemas.microsoft.com/office/powerpoint/2010/main" val="2817657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current 12 Networks.</a:t>
            </a:r>
            <a:r>
              <a:rPr lang="en-US" baseline="0" dirty="0"/>
              <a:t> You can see that some networks are closely neighbored and some are not next to each other. Leads of networks bid for states every 5 years but CMS in the end decides based on multiple factors which states are going to be networked together. TMF is identified as Pink/ Rose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18</a:t>
            </a:fld>
            <a:endParaRPr lang="en-US"/>
          </a:p>
        </p:txBody>
      </p:sp>
    </p:spTree>
    <p:extLst>
      <p:ext uri="{BB962C8B-B14F-4D97-AF65-F5344CB8AC3E}">
        <p14:creationId xmlns:p14="http://schemas.microsoft.com/office/powerpoint/2010/main" val="558767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current 5</a:t>
            </a:r>
            <a:r>
              <a:rPr lang="en-US" baseline="0" dirty="0"/>
              <a:t> year contract </a:t>
            </a:r>
            <a:r>
              <a:rPr lang="en-US" dirty="0"/>
              <a:t>CMS</a:t>
            </a:r>
            <a:r>
              <a:rPr lang="en-US" baseline="0" dirty="0"/>
              <a:t> reorganized the new networks in 2019. Here is the service area that TMF is currently covering. We are the QIN-QIO for Texas, Nebraska, Arkansas, Mississippi, Puerto Rico and US Virgin Islands. This current contract is for 5 years 2019-2024,  and we will be working in 48 regional communities across our service area, where just under 4 million Medicare beneficiaries reside. TMF is covering 3 time zones, in addition to very different cultures and landscapes… but it makes work more fun and challenging.</a:t>
            </a:r>
          </a:p>
          <a:p>
            <a:endParaRPr lang="en-US" baseline="0" dirty="0"/>
          </a:p>
          <a:p>
            <a:r>
              <a:rPr lang="en-US" baseline="0" dirty="0"/>
              <a:t>These numbers for beneficiaries and communities is going to increase once the CMS contract modification is finalized. We have increased zip code coverage so that will increase beneficiaries and increase </a:t>
            </a:r>
            <a:r>
              <a:rPr lang="en-US" baseline="0"/>
              <a:t>our communities to 53.</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19</a:t>
            </a:fld>
            <a:endParaRPr lang="en-US" dirty="0"/>
          </a:p>
        </p:txBody>
      </p:sp>
    </p:spTree>
    <p:extLst>
      <p:ext uri="{BB962C8B-B14F-4D97-AF65-F5344CB8AC3E}">
        <p14:creationId xmlns:p14="http://schemas.microsoft.com/office/powerpoint/2010/main" val="153643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work with any QIN-QIO</a:t>
            </a:r>
            <a:r>
              <a:rPr lang="en-US" baseline="0" dirty="0"/>
              <a:t> is voluntary. You don’t have to work with a QIN-QIO however, in some cases CMS will add a carrot that benefits a healthcare system/provider by working with a QIN-QIO. Since our work is data driven most often working with a QIN-QIO you will be asked to provide Data and yes in our current contract you will eventually be asked to provide some data to TMF as well. Currently CMS is drawing up a contract modification so TMF is holding off any requests for data until we know exactly what is being asked from us. We try very hard not to burden our partners if there is a portal you are already submitting information. More importantly, we want you to understand how to collect data and the benefit and importance of collecting data for your sustainability and validation of your department.  When a QIN-QIO does share data it is aggregated so no one is thrown under the bus or exposed. And at any time any program can withdraw from a QIN-QIO project- but we hate for that to happen.</a:t>
            </a:r>
          </a:p>
          <a:p>
            <a:endParaRPr lang="en-US" baseline="0" dirty="0"/>
          </a:p>
          <a:p>
            <a:r>
              <a:rPr lang="en-US" baseline="0" dirty="0"/>
              <a:t>Best of all !!! Our services are FREE!!!!  So I like to think of us as a free team member or extra pairs of hands.</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20</a:t>
            </a:fld>
            <a:endParaRPr lang="en-US"/>
          </a:p>
        </p:txBody>
      </p:sp>
    </p:spTree>
    <p:extLst>
      <p:ext uri="{BB962C8B-B14F-4D97-AF65-F5344CB8AC3E}">
        <p14:creationId xmlns:p14="http://schemas.microsoft.com/office/powerpoint/2010/main" val="1360793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role of the BFCC is all about the individual patient</a:t>
            </a:r>
          </a:p>
          <a:p>
            <a:endParaRPr lang="en-US" dirty="0"/>
          </a:p>
          <a:p>
            <a:r>
              <a:rPr lang="en-US" dirty="0"/>
              <a:t>This QIO manages the complaints about care from a provider or a hospital. At discharge</a:t>
            </a:r>
            <a:r>
              <a:rPr lang="en-US" baseline="0" dirty="0"/>
              <a:t> there is usually a 1-800 number included in the discharge papers if a patient has a complaint. That number goes to the BFCC.  The complaints are usually about a discharge process being too quick, a procedure, poor care, or a providers care. The BFCC will address the issue thru their Immediate Advocacy process and actually contact the Patient </a:t>
            </a:r>
            <a:r>
              <a:rPr lang="en-US" baseline="0" dirty="0" err="1"/>
              <a:t>Representative,and</a:t>
            </a:r>
            <a:r>
              <a:rPr lang="en-US" baseline="0" dirty="0"/>
              <a:t>  sometimes the Quality Improvement Department and/or help the patient or family member navigate the system.</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21</a:t>
            </a:fld>
            <a:endParaRPr lang="en-US"/>
          </a:p>
        </p:txBody>
      </p:sp>
    </p:spTree>
    <p:extLst>
      <p:ext uri="{BB962C8B-B14F-4D97-AF65-F5344CB8AC3E}">
        <p14:creationId xmlns:p14="http://schemas.microsoft.com/office/powerpoint/2010/main" val="120939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So let’s begin with a small  pre-test to</a:t>
            </a:r>
            <a:r>
              <a:rPr lang="en-US" baseline="0" dirty="0"/>
              <a:t> get our brains going </a:t>
            </a:r>
          </a:p>
          <a:p>
            <a:pPr marL="0" indent="0">
              <a:buNone/>
            </a:pPr>
            <a:endParaRPr lang="en-US" dirty="0"/>
          </a:p>
          <a:p>
            <a:pPr marL="228600" indent="-228600">
              <a:buAutoNum type="arabicParenR"/>
            </a:pPr>
            <a:r>
              <a:rPr lang="en-US" dirty="0"/>
              <a:t>True</a:t>
            </a:r>
          </a:p>
          <a:p>
            <a:pPr marL="228600" indent="-228600">
              <a:buAutoNum type="arabicParenR"/>
            </a:pPr>
            <a:r>
              <a:rPr lang="en-US" dirty="0"/>
              <a:t>True</a:t>
            </a:r>
          </a:p>
          <a:p>
            <a:pPr marL="228600" indent="-228600">
              <a:buAutoNum type="arabicParenR"/>
            </a:pPr>
            <a:r>
              <a:rPr lang="en-US" dirty="0"/>
              <a:t>False</a:t>
            </a:r>
          </a:p>
        </p:txBody>
      </p:sp>
      <p:sp>
        <p:nvSpPr>
          <p:cNvPr id="4" name="Slide Number Placeholder 3"/>
          <p:cNvSpPr>
            <a:spLocks noGrp="1"/>
          </p:cNvSpPr>
          <p:nvPr>
            <p:ph type="sldNum" sz="quarter" idx="10"/>
          </p:nvPr>
        </p:nvSpPr>
        <p:spPr/>
        <p:txBody>
          <a:bodyPr/>
          <a:lstStyle/>
          <a:p>
            <a:fld id="{E4D46B54-24B5-4D1E-B8E6-08EF74DE9A1F}" type="slidenum">
              <a:rPr lang="en-US" smtClean="0"/>
              <a:t>3</a:t>
            </a:fld>
            <a:endParaRPr lang="en-US"/>
          </a:p>
        </p:txBody>
      </p:sp>
    </p:spTree>
    <p:extLst>
      <p:ext uri="{BB962C8B-B14F-4D97-AF65-F5344CB8AC3E}">
        <p14:creationId xmlns:p14="http://schemas.microsoft.com/office/powerpoint/2010/main" val="360651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currently two BFCC that cover the US</a:t>
            </a:r>
          </a:p>
          <a:p>
            <a:endParaRPr lang="en-US" dirty="0"/>
          </a:p>
          <a:p>
            <a:r>
              <a:rPr lang="en-US" dirty="0" err="1"/>
              <a:t>Livanta</a:t>
            </a:r>
            <a:r>
              <a:rPr lang="en-US" baseline="0" dirty="0"/>
              <a:t> and </a:t>
            </a:r>
            <a:r>
              <a:rPr lang="en-US" baseline="0" dirty="0" err="1"/>
              <a:t>Kepro</a:t>
            </a:r>
            <a:endParaRPr lang="en-US" baseline="0" dirty="0"/>
          </a:p>
          <a:p>
            <a:endParaRPr lang="en-US" baseline="0" dirty="0"/>
          </a:p>
          <a:p>
            <a:r>
              <a:rPr lang="en-US" baseline="0" dirty="0" err="1"/>
              <a:t>Livanta</a:t>
            </a:r>
            <a:r>
              <a:rPr lang="en-US" baseline="0" dirty="0"/>
              <a:t> covers Nebraska and here is the contact information and their website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22</a:t>
            </a:fld>
            <a:endParaRPr lang="en-US"/>
          </a:p>
        </p:txBody>
      </p:sp>
    </p:spTree>
    <p:extLst>
      <p:ext uri="{BB962C8B-B14F-4D97-AF65-F5344CB8AC3E}">
        <p14:creationId xmlns:p14="http://schemas.microsoft.com/office/powerpoint/2010/main" val="635545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WHO</a:t>
            </a:r>
            <a:r>
              <a:rPr lang="en-US" baseline="0" dirty="0"/>
              <a:t> is in </a:t>
            </a:r>
            <a:r>
              <a:rPr lang="en-US" baseline="0" dirty="0" err="1"/>
              <a:t>Nebraksa</a:t>
            </a:r>
            <a:r>
              <a:rPr lang="en-US" baseline="0" dirty="0"/>
              <a:t>.???</a:t>
            </a:r>
          </a:p>
          <a:p>
            <a:endParaRPr lang="en-US" baseline="0" dirty="0"/>
          </a:p>
          <a:p>
            <a:r>
              <a:rPr lang="en-US" baseline="0" dirty="0"/>
              <a:t>It used be only one QIO in a state but now there are many so I thought I would give you a </a:t>
            </a:r>
            <a:r>
              <a:rPr lang="en-US" baseline="0" dirty="0" err="1"/>
              <a:t>guideance</a:t>
            </a:r>
            <a:r>
              <a:rPr lang="en-US" baseline="0" dirty="0"/>
              <a:t> here</a:t>
            </a:r>
          </a:p>
          <a:p>
            <a:endParaRPr lang="en-US" baseline="0" dirty="0"/>
          </a:p>
          <a:p>
            <a:r>
              <a:rPr lang="en-US" baseline="0" dirty="0"/>
              <a:t>TMF is over the Community Coalition and Nursing Home Quality work</a:t>
            </a:r>
          </a:p>
          <a:p>
            <a:endParaRPr lang="en-US" baseline="0" dirty="0"/>
          </a:p>
          <a:p>
            <a:r>
              <a:rPr lang="en-US" baseline="0" dirty="0" err="1"/>
              <a:t>Telligen</a:t>
            </a:r>
            <a:r>
              <a:rPr lang="en-US" baseline="0" dirty="0"/>
              <a:t>/ Nebraska Hospital Association is over the Hospital Quality Improvement Contract ( HQIC)</a:t>
            </a:r>
          </a:p>
          <a:p>
            <a:endParaRPr lang="en-US" baseline="0" dirty="0"/>
          </a:p>
          <a:p>
            <a:r>
              <a:rPr lang="en-US" baseline="0" dirty="0" err="1"/>
              <a:t>Livanta</a:t>
            </a:r>
            <a:r>
              <a:rPr lang="en-US" baseline="0" dirty="0"/>
              <a:t> is the BFCC</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23</a:t>
            </a:fld>
            <a:endParaRPr lang="en-US"/>
          </a:p>
        </p:txBody>
      </p:sp>
    </p:spTree>
    <p:extLst>
      <p:ext uri="{BB962C8B-B14F-4D97-AF65-F5344CB8AC3E}">
        <p14:creationId xmlns:p14="http://schemas.microsoft.com/office/powerpoint/2010/main" val="73293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TMF here are the priority areas that we are working on for this contract period. Of course COVID19 had put a wrench in our progress as well as the contract modification expected from CMS but we are pushing forward. </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24</a:t>
            </a:fld>
            <a:endParaRPr lang="en-US"/>
          </a:p>
        </p:txBody>
      </p:sp>
    </p:spTree>
    <p:extLst>
      <p:ext uri="{BB962C8B-B14F-4D97-AF65-F5344CB8AC3E}">
        <p14:creationId xmlns:p14="http://schemas.microsoft.com/office/powerpoint/2010/main" val="39418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TMF will be recruiting community health</a:t>
            </a:r>
            <a:r>
              <a:rPr lang="en-US" baseline="0" dirty="0"/>
              <a:t> touch points in each regional community to have discussions on needs, barriers, successes, and develop new collaborations to help make improvements at a regional level in the 4 QIO Priority Areas.</a:t>
            </a:r>
          </a:p>
          <a:p>
            <a:endParaRPr lang="en-US" baseline="0" dirty="0"/>
          </a:p>
          <a:p>
            <a:r>
              <a:rPr lang="en-US" baseline="0" dirty="0"/>
              <a:t>Participation is voluntary</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25</a:t>
            </a:fld>
            <a:endParaRPr lang="en-US" dirty="0"/>
          </a:p>
        </p:txBody>
      </p:sp>
    </p:spTree>
    <p:extLst>
      <p:ext uri="{BB962C8B-B14F-4D97-AF65-F5344CB8AC3E}">
        <p14:creationId xmlns:p14="http://schemas.microsoft.com/office/powerpoint/2010/main" val="3817598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National Target may be modified</a:t>
            </a:r>
            <a:r>
              <a:rPr lang="en-US" baseline="0" dirty="0"/>
              <a:t> to look only at pain management and not access to behavioral health access but the primary focus is to decrease the opioid related adverse events and decrease prescribing rates of morphine milligram equivalents. We will use the tools most familiar to you in Nebraska such as  the Nebraska Hospital Association has the Opioid Toolkit and the TMF Opioid change package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26</a:t>
            </a:fld>
            <a:endParaRPr lang="en-US" dirty="0"/>
          </a:p>
        </p:txBody>
      </p:sp>
    </p:spTree>
    <p:extLst>
      <p:ext uri="{BB962C8B-B14F-4D97-AF65-F5344CB8AC3E}">
        <p14:creationId xmlns:p14="http://schemas.microsoft.com/office/powerpoint/2010/main" val="4032027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a:t>
            </a:r>
            <a:r>
              <a:rPr lang="en-US" baseline="0" dirty="0"/>
              <a:t> also be looking at adverse Drug events specifically events caused by </a:t>
            </a:r>
            <a:r>
              <a:rPr lang="en-US" baseline="0" dirty="0" err="1"/>
              <a:t>anitcoagulants</a:t>
            </a:r>
            <a:r>
              <a:rPr lang="en-US" baseline="0" dirty="0"/>
              <a:t>, glycemic management, opioid and antipsychotic medications.</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27</a:t>
            </a:fld>
            <a:endParaRPr lang="en-US" dirty="0"/>
          </a:p>
        </p:txBody>
      </p:sp>
    </p:spTree>
    <p:extLst>
      <p:ext uri="{BB962C8B-B14F-4D97-AF65-F5344CB8AC3E}">
        <p14:creationId xmlns:p14="http://schemas.microsoft.com/office/powerpoint/2010/main" val="812587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be looking at cardio vascular events but I believe this target is going to change to just looking at blood pressure management.</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28</a:t>
            </a:fld>
            <a:endParaRPr lang="en-US"/>
          </a:p>
        </p:txBody>
      </p:sp>
    </p:spTree>
    <p:extLst>
      <p:ext uri="{BB962C8B-B14F-4D97-AF65-F5344CB8AC3E}">
        <p14:creationId xmlns:p14="http://schemas.microsoft.com/office/powerpoint/2010/main" val="2021451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improving</a:t>
            </a:r>
            <a:r>
              <a:rPr lang="en-US" baseline="0" dirty="0"/>
              <a:t> access to diabetes education and I am not sure if this will remain pre-diabetes and or add on DSMES as well</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29</a:t>
            </a:fld>
            <a:endParaRPr lang="en-US"/>
          </a:p>
        </p:txBody>
      </p:sp>
    </p:spTree>
    <p:extLst>
      <p:ext uri="{BB962C8B-B14F-4D97-AF65-F5344CB8AC3E}">
        <p14:creationId xmlns:p14="http://schemas.microsoft.com/office/powerpoint/2010/main" val="3643161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for CKD is so important but again we are </a:t>
            </a:r>
            <a:r>
              <a:rPr lang="en-US" dirty="0" err="1"/>
              <a:t>waitng</a:t>
            </a:r>
            <a:r>
              <a:rPr lang="en-US" baseline="0" dirty="0"/>
              <a:t> to see what specific measures Medicare is asking us to reach with the modification </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30</a:t>
            </a:fld>
            <a:endParaRPr lang="en-US"/>
          </a:p>
        </p:txBody>
      </p:sp>
    </p:spTree>
    <p:extLst>
      <p:ext uri="{BB962C8B-B14F-4D97-AF65-F5344CB8AC3E}">
        <p14:creationId xmlns:p14="http://schemas.microsoft.com/office/powerpoint/2010/main" val="4070140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Medicare is always looking at hospital admission and readmissions. a</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31</a:t>
            </a:fld>
            <a:endParaRPr lang="en-US"/>
          </a:p>
        </p:txBody>
      </p:sp>
    </p:spTree>
    <p:extLst>
      <p:ext uri="{BB962C8B-B14F-4D97-AF65-F5344CB8AC3E}">
        <p14:creationId xmlns:p14="http://schemas.microsoft.com/office/powerpoint/2010/main" val="19248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are</a:t>
            </a:r>
            <a:r>
              <a:rPr lang="en-US" baseline="0" dirty="0"/>
              <a:t> our learning objectives for today.</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4</a:t>
            </a:fld>
            <a:endParaRPr lang="en-US"/>
          </a:p>
        </p:txBody>
      </p:sp>
    </p:spTree>
    <p:extLst>
      <p:ext uri="{BB962C8B-B14F-4D97-AF65-F5344CB8AC3E}">
        <p14:creationId xmlns:p14="http://schemas.microsoft.com/office/powerpoint/2010/main" val="2670372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measure is being conducted by</a:t>
            </a:r>
            <a:r>
              <a:rPr lang="en-US" baseline="0" dirty="0"/>
              <a:t> a different team but I just wanted you to know this activity is also happening. And it is related to Acute and CAH as it involves transition in care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32</a:t>
            </a:fld>
            <a:endParaRPr lang="en-US"/>
          </a:p>
        </p:txBody>
      </p:sp>
    </p:spTree>
    <p:extLst>
      <p:ext uri="{BB962C8B-B14F-4D97-AF65-F5344CB8AC3E}">
        <p14:creationId xmlns:p14="http://schemas.microsoft.com/office/powerpoint/2010/main" val="644490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 you want to work with a QIN-QIO-</a:t>
            </a:r>
            <a:r>
              <a:rPr lang="en-US" baseline="0" dirty="0"/>
              <a:t> or how can we help you…</a:t>
            </a:r>
          </a:p>
          <a:p>
            <a:endParaRPr lang="en-US" baseline="0" dirty="0"/>
          </a:p>
          <a:p>
            <a:r>
              <a:rPr lang="en-US" baseline="0" dirty="0"/>
              <a:t>Again we are a program that provides free technical assistance</a:t>
            </a:r>
          </a:p>
          <a:p>
            <a:r>
              <a:rPr lang="en-US" baseline="0" dirty="0"/>
              <a:t>We can teach you QI process as part of our TA</a:t>
            </a:r>
          </a:p>
          <a:p>
            <a:r>
              <a:rPr lang="en-US" baseline="0" dirty="0"/>
              <a:t>We look for alignment with your goals- we try not to re-invent your wheel but work with what you have to accomplish</a:t>
            </a:r>
          </a:p>
          <a:p>
            <a:r>
              <a:rPr lang="en-US" baseline="0" dirty="0"/>
              <a:t>Give your project as second pair of critical eyes </a:t>
            </a:r>
          </a:p>
          <a:p>
            <a:r>
              <a:rPr lang="en-US" baseline="0" dirty="0"/>
              <a:t>Use evidence based processes</a:t>
            </a:r>
          </a:p>
          <a:p>
            <a:r>
              <a:rPr lang="en-US" baseline="0" dirty="0"/>
              <a:t>We want you to SHINE with your leadership</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33</a:t>
            </a:fld>
            <a:endParaRPr lang="en-US"/>
          </a:p>
        </p:txBody>
      </p:sp>
    </p:spTree>
    <p:extLst>
      <p:ext uri="{BB962C8B-B14F-4D97-AF65-F5344CB8AC3E}">
        <p14:creationId xmlns:p14="http://schemas.microsoft.com/office/powerpoint/2010/main" val="688834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a:t>
            </a:r>
            <a:r>
              <a:rPr lang="en-US" baseline="0" dirty="0"/>
              <a:t> main Health quality improvement associations listed here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34</a:t>
            </a:fld>
            <a:endParaRPr lang="en-US"/>
          </a:p>
        </p:txBody>
      </p:sp>
    </p:spTree>
    <p:extLst>
      <p:ext uri="{BB962C8B-B14F-4D97-AF65-F5344CB8AC3E}">
        <p14:creationId xmlns:p14="http://schemas.microsoft.com/office/powerpoint/2010/main" val="1686354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So here is your post test</a:t>
            </a:r>
            <a:r>
              <a:rPr lang="en-US" dirty="0">
                <a:sym typeface="Wingdings" panose="05000000000000000000" pitchFamily="2" charset="2"/>
              </a:rPr>
              <a:t></a:t>
            </a:r>
            <a:endParaRPr lang="en-US" dirty="0"/>
          </a:p>
          <a:p>
            <a:pPr marL="228600" indent="-228600">
              <a:buAutoNum type="arabicParenR"/>
            </a:pPr>
            <a:endParaRPr lang="en-US" dirty="0"/>
          </a:p>
          <a:p>
            <a:pPr marL="228600" indent="-228600">
              <a:buAutoNum type="arabicParenR"/>
            </a:pPr>
            <a:r>
              <a:rPr lang="en-US" dirty="0"/>
              <a:t>True</a:t>
            </a:r>
          </a:p>
          <a:p>
            <a:pPr marL="228600" indent="-228600">
              <a:buAutoNum type="arabicParenR"/>
            </a:pPr>
            <a:r>
              <a:rPr lang="en-US" dirty="0"/>
              <a:t>True</a:t>
            </a:r>
          </a:p>
          <a:p>
            <a:pPr marL="228600" indent="-228600">
              <a:buAutoNum type="arabicParenR"/>
            </a:pPr>
            <a:r>
              <a:rPr lang="en-US" dirty="0"/>
              <a:t>False</a:t>
            </a:r>
          </a:p>
        </p:txBody>
      </p:sp>
      <p:sp>
        <p:nvSpPr>
          <p:cNvPr id="4" name="Slide Number Placeholder 3"/>
          <p:cNvSpPr>
            <a:spLocks noGrp="1"/>
          </p:cNvSpPr>
          <p:nvPr>
            <p:ph type="sldNum" sz="quarter" idx="10"/>
          </p:nvPr>
        </p:nvSpPr>
        <p:spPr/>
        <p:txBody>
          <a:bodyPr/>
          <a:lstStyle/>
          <a:p>
            <a:fld id="{E4D46B54-24B5-4D1E-B8E6-08EF74DE9A1F}" type="slidenum">
              <a:rPr lang="en-US" smtClean="0"/>
              <a:t>35</a:t>
            </a:fld>
            <a:endParaRPr lang="en-US"/>
          </a:p>
        </p:txBody>
      </p:sp>
    </p:spTree>
    <p:extLst>
      <p:ext uri="{BB962C8B-B14F-4D97-AF65-F5344CB8AC3E}">
        <p14:creationId xmlns:p14="http://schemas.microsoft.com/office/powerpoint/2010/main" val="3543185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some housekeeping</a:t>
            </a:r>
            <a:r>
              <a:rPr lang="en-US" baseline="0" dirty="0"/>
              <a:t> topics</a:t>
            </a:r>
            <a:endParaRPr lang="en-US" dirty="0"/>
          </a:p>
          <a:p>
            <a:endParaRPr lang="en-US" dirty="0"/>
          </a:p>
          <a:p>
            <a:r>
              <a:rPr lang="en-US" dirty="0"/>
              <a:t>Also TMF is also tasked</a:t>
            </a:r>
            <a:r>
              <a:rPr lang="en-US" baseline="0" dirty="0"/>
              <a:t> by CMS to improve vaccination rates for Flu, Pneumonia and COVID19. SO TMF has developed 3 mini change packages- one for each virus. Please go to our website and download each mini-change package so you have strong reliable information to share with your teams about these viruses and how to improve the vaccination rates in your communities.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D46B54-24B5-4D1E-B8E6-08EF74DE9A1F}" type="slidenum">
              <a:rPr kumimoji="0" 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63998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37</a:t>
            </a:fld>
            <a:endParaRPr lang="en-US"/>
          </a:p>
        </p:txBody>
      </p:sp>
    </p:spTree>
    <p:extLst>
      <p:ext uri="{BB962C8B-B14F-4D97-AF65-F5344CB8AC3E}">
        <p14:creationId xmlns:p14="http://schemas.microsoft.com/office/powerpoint/2010/main" val="83427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probably have covered these principles</a:t>
            </a:r>
            <a:r>
              <a:rPr lang="en-US" baseline="0" dirty="0"/>
              <a:t> of Quality Improvement earlier but these are the principles that the QIN QIO work from on a daily basis. As healthcare continues to evolve, our role is to help healthcare systems and individual providers adapt to the change to quality to provide quality outcomes for Medicare beneficiaries. </a:t>
            </a:r>
          </a:p>
          <a:p>
            <a:endParaRPr lang="en-US" baseline="0" dirty="0"/>
          </a:p>
          <a:p>
            <a:r>
              <a:rPr lang="en-US" baseline="0" dirty="0"/>
              <a:t>We look at the system not person but at the same time want the system to be patient centered- that seems to be a conflicted statement- but what that means is that we want the system to work to improve the quality of health for the person being treated  ( patient centered) and that the our technical assistance is working at a systemic level and not with an individual within the system. </a:t>
            </a:r>
          </a:p>
          <a:p>
            <a:endParaRPr lang="en-US" baseline="0" dirty="0"/>
          </a:p>
          <a:p>
            <a:r>
              <a:rPr lang="en-US" baseline="0" dirty="0"/>
              <a:t>QIN-QIO use evidence based processes for improvement that are data driven so that process and outcome measures can be calculated or evaluated.</a:t>
            </a:r>
          </a:p>
          <a:p>
            <a:endParaRPr lang="en-US" baseline="0" dirty="0"/>
          </a:p>
          <a:p>
            <a:r>
              <a:rPr lang="en-US" baseline="0" dirty="0"/>
              <a:t>And that evaluation is looked at with our partners as a learning event: was that outcome intended or unintended. And what did we learn. </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5</a:t>
            </a:fld>
            <a:endParaRPr lang="en-US"/>
          </a:p>
        </p:txBody>
      </p:sp>
    </p:spTree>
    <p:extLst>
      <p:ext uri="{BB962C8B-B14F-4D97-AF65-F5344CB8AC3E}">
        <p14:creationId xmlns:p14="http://schemas.microsoft.com/office/powerpoint/2010/main" val="382795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little back history Medicare and the QIO program.  It started in 1965 and was under HCFA. For us dinosaurs</a:t>
            </a:r>
            <a:r>
              <a:rPr lang="en-US" baseline="0" dirty="0"/>
              <a:t> HCFA was the surveying groups for the hospitals before the joint commission.</a:t>
            </a:r>
            <a:r>
              <a:rPr lang="en-US" baseline="0" dirty="0">
                <a:sym typeface="Wingdings" panose="05000000000000000000" pitchFamily="2" charset="2"/>
              </a:rPr>
              <a:t> then in 1972 the QIO changed its mission to protect Medicare beneficiaries under Peer Review.</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6</a:t>
            </a:fld>
            <a:endParaRPr lang="en-US"/>
          </a:p>
        </p:txBody>
      </p:sp>
    </p:spTree>
    <p:extLst>
      <p:ext uri="{BB962C8B-B14F-4D97-AF65-F5344CB8AC3E}">
        <p14:creationId xmlns:p14="http://schemas.microsoft.com/office/powerpoint/2010/main" val="2685760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 Reviews made a  significant impact</a:t>
            </a:r>
            <a:r>
              <a:rPr lang="en-US" baseline="0" dirty="0"/>
              <a:t> in improving patient care through chart audits, data collection, outcome and progress measurement and eventually transitioned into looking at specific diseases and the management of those diseases </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7</a:t>
            </a:fld>
            <a:endParaRPr lang="en-US"/>
          </a:p>
        </p:txBody>
      </p:sp>
    </p:spTree>
    <p:extLst>
      <p:ext uri="{BB962C8B-B14F-4D97-AF65-F5344CB8AC3E}">
        <p14:creationId xmlns:p14="http://schemas.microsoft.com/office/powerpoint/2010/main" val="15920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Peer Review Organizations changed their name and approach to QIO in 2002 with a change in focus to quality improvement and became more hands on working in the community WITH the health systems at the local level but on notational initiative.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8</a:t>
            </a:fld>
            <a:endParaRPr lang="en-US"/>
          </a:p>
        </p:txBody>
      </p:sp>
    </p:spTree>
    <p:extLst>
      <p:ext uri="{BB962C8B-B14F-4D97-AF65-F5344CB8AC3E}">
        <p14:creationId xmlns:p14="http://schemas.microsoft.com/office/powerpoint/2010/main" val="240931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little timeline showing the transition</a:t>
            </a:r>
            <a:r>
              <a:rPr lang="en-US" baseline="0" dirty="0"/>
              <a:t> of focus from the individual case to process improvement.</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9</a:t>
            </a:fld>
            <a:endParaRPr lang="en-US"/>
          </a:p>
        </p:txBody>
      </p:sp>
    </p:spTree>
    <p:extLst>
      <p:ext uri="{BB962C8B-B14F-4D97-AF65-F5344CB8AC3E}">
        <p14:creationId xmlns:p14="http://schemas.microsoft.com/office/powerpoint/2010/main" val="160080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any farther lets look at the definition of Quality</a:t>
            </a:r>
            <a:r>
              <a:rPr lang="en-US" baseline="0" dirty="0"/>
              <a:t> Assurance versus Quality Improvement</a:t>
            </a:r>
          </a:p>
          <a:p>
            <a:endParaRPr lang="en-US" baseline="0" dirty="0"/>
          </a:p>
          <a:p>
            <a:r>
              <a:rPr lang="en-US" baseline="0" dirty="0"/>
              <a:t>Quality Assurance  looks at the service being provided where as </a:t>
            </a:r>
          </a:p>
          <a:p>
            <a:endParaRPr lang="en-US" baseline="0" dirty="0"/>
          </a:p>
          <a:p>
            <a:r>
              <a:rPr lang="en-US" baseline="0" dirty="0"/>
              <a:t>Quality Improvement  are evidence based standards or processes that are adapted  to improve the effective in the quality of care and is not punitive.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10</a:t>
            </a:fld>
            <a:endParaRPr lang="en-US"/>
          </a:p>
        </p:txBody>
      </p:sp>
    </p:spTree>
    <p:extLst>
      <p:ext uri="{BB962C8B-B14F-4D97-AF65-F5344CB8AC3E}">
        <p14:creationId xmlns:p14="http://schemas.microsoft.com/office/powerpoint/2010/main" val="391306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2840037"/>
          </a:xfrm>
        </p:spPr>
        <p:txBody>
          <a:bodyPr anchor="b"/>
          <a:lstStyle>
            <a:lvl1pPr algn="ctr">
              <a:defRPr sz="50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143000" y="4038600"/>
            <a:ext cx="6858000" cy="1219200"/>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9951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Comparison Option B">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0EAAB15-E3BF-489B-AC8A-7CC8552C7769}" type="slidenum">
              <a:rPr lang="en-US" smtClean="0"/>
              <a:t>‹#›</a:t>
            </a:fld>
            <a:endParaRPr lang="en-US"/>
          </a:p>
        </p:txBody>
      </p:sp>
      <p:sp>
        <p:nvSpPr>
          <p:cNvPr id="8"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grpSp>
        <p:nvGrpSpPr>
          <p:cNvPr id="13" name="Group 12" descr="&quot;&quot;" title="&quot;&quot;"/>
          <p:cNvGrpSpPr/>
          <p:nvPr userDrawn="1"/>
        </p:nvGrpSpPr>
        <p:grpSpPr>
          <a:xfrm>
            <a:off x="725805" y="2161306"/>
            <a:ext cx="7692390" cy="4197927"/>
            <a:chOff x="822960" y="2261062"/>
            <a:chExt cx="7692390" cy="4197927"/>
          </a:xfrm>
        </p:grpSpPr>
        <p:cxnSp>
          <p:nvCxnSpPr>
            <p:cNvPr id="10" name="Straight Connector 9"/>
            <p:cNvCxnSpPr/>
            <p:nvPr userDrawn="1"/>
          </p:nvCxnSpPr>
          <p:spPr>
            <a:xfrm>
              <a:off x="4669155" y="2261062"/>
              <a:ext cx="0" cy="41979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22960" y="4360025"/>
              <a:ext cx="7692390"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4" name="Text Placeholder 2"/>
          <p:cNvSpPr>
            <a:spLocks noGrp="1"/>
          </p:cNvSpPr>
          <p:nvPr>
            <p:ph type="body" idx="1"/>
          </p:nvPr>
        </p:nvSpPr>
        <p:spPr>
          <a:xfrm>
            <a:off x="1419225" y="2161306"/>
            <a:ext cx="3152774" cy="399011"/>
          </a:xfrm>
        </p:spPr>
        <p:txBody>
          <a:bodyPr lIns="45720"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p:cNvSpPr>
            <a:spLocks noGrp="1"/>
          </p:cNvSpPr>
          <p:nvPr>
            <p:ph sz="half" idx="2"/>
          </p:nvPr>
        </p:nvSpPr>
        <p:spPr>
          <a:xfrm>
            <a:off x="1401129" y="2672018"/>
            <a:ext cx="3071118" cy="1517593"/>
          </a:xfrm>
        </p:spPr>
        <p:txBody>
          <a:bodyPr/>
          <a:lstStyle>
            <a:lvl1pPr marL="174625" indent="-169863">
              <a:spcBef>
                <a:spcPts val="300"/>
              </a:spcBef>
              <a:buClr>
                <a:schemeClr val="accent4"/>
              </a:buClr>
              <a:defRPr sz="1800"/>
            </a:lvl1pPr>
          </a:lstStyle>
          <a:p>
            <a:pPr lvl="0"/>
            <a:r>
              <a:rPr lang="en-US" dirty="0"/>
              <a:t>Click to edit Master text styles</a:t>
            </a:r>
          </a:p>
        </p:txBody>
      </p:sp>
      <p:sp>
        <p:nvSpPr>
          <p:cNvPr id="16" name="Text Placeholder 2"/>
          <p:cNvSpPr>
            <a:spLocks noGrp="1"/>
          </p:cNvSpPr>
          <p:nvPr>
            <p:ph type="body" idx="13"/>
          </p:nvPr>
        </p:nvSpPr>
        <p:spPr>
          <a:xfrm>
            <a:off x="3336757" y="3890176"/>
            <a:ext cx="2470483" cy="628485"/>
          </a:xfrm>
          <a:solidFill>
            <a:schemeClr val="accent1"/>
          </a:solidFill>
        </p:spPr>
        <p:txBody>
          <a:bodyPr lIns="45720" rIns="45720" anchor="ctr" anchorCtr="0"/>
          <a:lstStyle>
            <a:lvl1pPr marL="0" indent="0" algn="ctr">
              <a:lnSpc>
                <a:spcPts val="2400"/>
              </a:lnSpc>
              <a:spcBef>
                <a:spcPts val="0"/>
              </a:spcBef>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Picture Placeholder 17"/>
          <p:cNvSpPr>
            <a:spLocks noGrp="1"/>
          </p:cNvSpPr>
          <p:nvPr>
            <p:ph type="pic" sz="quarter" idx="14" hasCustomPrompt="1"/>
          </p:nvPr>
        </p:nvSpPr>
        <p:spPr>
          <a:xfrm>
            <a:off x="725804" y="2152907"/>
            <a:ext cx="693421" cy="549275"/>
          </a:xfrm>
        </p:spPr>
        <p:txBody>
          <a:bodyPr/>
          <a:lstStyle>
            <a:lvl1pPr marL="0" indent="0">
              <a:buFontTx/>
              <a:buNone/>
              <a:defRPr sz="800" baseline="0"/>
            </a:lvl1pPr>
          </a:lstStyle>
          <a:p>
            <a:r>
              <a:rPr lang="en-US" dirty="0"/>
              <a:t>Delete this box and replace with an icon</a:t>
            </a:r>
          </a:p>
        </p:txBody>
      </p:sp>
      <p:sp>
        <p:nvSpPr>
          <p:cNvPr id="18" name="Text Placeholder 2"/>
          <p:cNvSpPr>
            <a:spLocks noGrp="1"/>
          </p:cNvSpPr>
          <p:nvPr>
            <p:ph type="body" idx="15"/>
          </p:nvPr>
        </p:nvSpPr>
        <p:spPr>
          <a:xfrm>
            <a:off x="5365173" y="2161306"/>
            <a:ext cx="3152774" cy="399011"/>
          </a:xfrm>
        </p:spPr>
        <p:txBody>
          <a:bodyPr lIns="45720"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16"/>
          </p:nvPr>
        </p:nvSpPr>
        <p:spPr>
          <a:xfrm>
            <a:off x="5362575" y="2672018"/>
            <a:ext cx="3055619" cy="1517593"/>
          </a:xfrm>
        </p:spPr>
        <p:txBody>
          <a:bodyPr/>
          <a:lstStyle>
            <a:lvl1pPr marL="174625" indent="-169863">
              <a:spcBef>
                <a:spcPts val="300"/>
              </a:spcBef>
              <a:buClr>
                <a:schemeClr val="accent4"/>
              </a:buClr>
              <a:defRPr sz="1800"/>
            </a:lvl1pPr>
          </a:lstStyle>
          <a:p>
            <a:pPr lvl="0"/>
            <a:r>
              <a:rPr lang="en-US" dirty="0"/>
              <a:t>Click to edit Master text styles</a:t>
            </a:r>
          </a:p>
        </p:txBody>
      </p:sp>
      <p:sp>
        <p:nvSpPr>
          <p:cNvPr id="20" name="Picture Placeholder 17"/>
          <p:cNvSpPr>
            <a:spLocks noGrp="1"/>
          </p:cNvSpPr>
          <p:nvPr>
            <p:ph type="pic" sz="quarter" idx="17" hasCustomPrompt="1"/>
          </p:nvPr>
        </p:nvSpPr>
        <p:spPr>
          <a:xfrm>
            <a:off x="4671752" y="2152907"/>
            <a:ext cx="693421" cy="549275"/>
          </a:xfrm>
        </p:spPr>
        <p:txBody>
          <a:bodyPr/>
          <a:lstStyle>
            <a:lvl1pPr marL="0" indent="0">
              <a:buFontTx/>
              <a:buNone/>
              <a:defRPr sz="800" baseline="0"/>
            </a:lvl1pPr>
          </a:lstStyle>
          <a:p>
            <a:r>
              <a:rPr lang="en-US" dirty="0"/>
              <a:t>Delete this box and replace with an icon</a:t>
            </a:r>
          </a:p>
        </p:txBody>
      </p:sp>
      <p:sp>
        <p:nvSpPr>
          <p:cNvPr id="21" name="Text Placeholder 2"/>
          <p:cNvSpPr>
            <a:spLocks noGrp="1"/>
          </p:cNvSpPr>
          <p:nvPr>
            <p:ph type="body" idx="18"/>
          </p:nvPr>
        </p:nvSpPr>
        <p:spPr>
          <a:xfrm>
            <a:off x="1401129" y="4580484"/>
            <a:ext cx="3152774" cy="399011"/>
          </a:xfrm>
        </p:spPr>
        <p:txBody>
          <a:bodyPr lIns="45720"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3"/>
          <p:cNvSpPr>
            <a:spLocks noGrp="1"/>
          </p:cNvSpPr>
          <p:nvPr>
            <p:ph sz="half" idx="19"/>
          </p:nvPr>
        </p:nvSpPr>
        <p:spPr>
          <a:xfrm>
            <a:off x="1401129" y="5091196"/>
            <a:ext cx="3071118" cy="1517593"/>
          </a:xfrm>
        </p:spPr>
        <p:txBody>
          <a:bodyPr/>
          <a:lstStyle>
            <a:lvl1pPr marL="174625" indent="-169863">
              <a:spcBef>
                <a:spcPts val="300"/>
              </a:spcBef>
              <a:buClr>
                <a:schemeClr val="accent4"/>
              </a:buClr>
              <a:defRPr sz="1800"/>
            </a:lvl1pPr>
          </a:lstStyle>
          <a:p>
            <a:pPr lvl="0"/>
            <a:r>
              <a:rPr lang="en-US" dirty="0"/>
              <a:t>Click to edit Master text styles</a:t>
            </a:r>
          </a:p>
        </p:txBody>
      </p:sp>
      <p:sp>
        <p:nvSpPr>
          <p:cNvPr id="23" name="Picture Placeholder 17"/>
          <p:cNvSpPr>
            <a:spLocks noGrp="1"/>
          </p:cNvSpPr>
          <p:nvPr>
            <p:ph type="pic" sz="quarter" idx="20" hasCustomPrompt="1"/>
          </p:nvPr>
        </p:nvSpPr>
        <p:spPr>
          <a:xfrm>
            <a:off x="707708" y="4572085"/>
            <a:ext cx="693421" cy="549275"/>
          </a:xfrm>
        </p:spPr>
        <p:txBody>
          <a:bodyPr/>
          <a:lstStyle>
            <a:lvl1pPr marL="0" indent="0">
              <a:buFontTx/>
              <a:buNone/>
              <a:defRPr sz="800" baseline="0"/>
            </a:lvl1pPr>
          </a:lstStyle>
          <a:p>
            <a:r>
              <a:rPr lang="en-US" dirty="0"/>
              <a:t>Delete this box and replace with an icon</a:t>
            </a:r>
          </a:p>
        </p:txBody>
      </p:sp>
      <p:sp>
        <p:nvSpPr>
          <p:cNvPr id="24" name="Text Placeholder 2"/>
          <p:cNvSpPr>
            <a:spLocks noGrp="1"/>
          </p:cNvSpPr>
          <p:nvPr>
            <p:ph type="body" idx="21"/>
          </p:nvPr>
        </p:nvSpPr>
        <p:spPr>
          <a:xfrm>
            <a:off x="5362576" y="4591452"/>
            <a:ext cx="3152774" cy="399011"/>
          </a:xfrm>
        </p:spPr>
        <p:txBody>
          <a:bodyPr lIns="45720"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3"/>
          <p:cNvSpPr>
            <a:spLocks noGrp="1"/>
          </p:cNvSpPr>
          <p:nvPr>
            <p:ph sz="half" idx="22"/>
          </p:nvPr>
        </p:nvSpPr>
        <p:spPr>
          <a:xfrm>
            <a:off x="5362575" y="5091196"/>
            <a:ext cx="3077204" cy="1517593"/>
          </a:xfrm>
        </p:spPr>
        <p:txBody>
          <a:bodyPr/>
          <a:lstStyle>
            <a:lvl1pPr marL="174625" indent="-169863">
              <a:spcBef>
                <a:spcPts val="300"/>
              </a:spcBef>
              <a:buClr>
                <a:schemeClr val="accent4"/>
              </a:buClr>
              <a:defRPr sz="1800"/>
            </a:lvl1pPr>
          </a:lstStyle>
          <a:p>
            <a:pPr lvl="0"/>
            <a:r>
              <a:rPr lang="en-US" dirty="0"/>
              <a:t>Click to edit Master text styles</a:t>
            </a:r>
          </a:p>
        </p:txBody>
      </p:sp>
      <p:sp>
        <p:nvSpPr>
          <p:cNvPr id="26" name="Picture Placeholder 17"/>
          <p:cNvSpPr>
            <a:spLocks noGrp="1"/>
          </p:cNvSpPr>
          <p:nvPr>
            <p:ph type="pic" sz="quarter" idx="23" hasCustomPrompt="1"/>
          </p:nvPr>
        </p:nvSpPr>
        <p:spPr>
          <a:xfrm>
            <a:off x="4669155" y="4583053"/>
            <a:ext cx="693421" cy="549275"/>
          </a:xfrm>
        </p:spPr>
        <p:txBody>
          <a:bodyPr/>
          <a:lstStyle>
            <a:lvl1pPr marL="0" indent="0">
              <a:buFontTx/>
              <a:buNone/>
              <a:defRPr sz="800" baseline="0"/>
            </a:lvl1pPr>
          </a:lstStyle>
          <a:p>
            <a:r>
              <a:rPr lang="en-US" dirty="0"/>
              <a:t>Delete this box and replace with an icon</a:t>
            </a:r>
          </a:p>
        </p:txBody>
      </p:sp>
    </p:spTree>
    <p:extLst>
      <p:ext uri="{BB962C8B-B14F-4D97-AF65-F5344CB8AC3E}">
        <p14:creationId xmlns:p14="http://schemas.microsoft.com/office/powerpoint/2010/main" val="93683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mparison Option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EAAB15-E3BF-489B-AC8A-7CC8552C7769}" type="slidenum">
              <a:rPr lang="en-US" smtClean="0"/>
              <a:t>‹#›</a:t>
            </a:fld>
            <a:endParaRPr lang="en-US"/>
          </a:p>
        </p:txBody>
      </p:sp>
      <p:sp>
        <p:nvSpPr>
          <p:cNvPr id="7"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sp>
        <p:nvSpPr>
          <p:cNvPr id="8" name="Oval 7" descr="&quot;&quot;" title="&quot;&quot;"/>
          <p:cNvSpPr/>
          <p:nvPr userDrawn="1"/>
        </p:nvSpPr>
        <p:spPr>
          <a:xfrm>
            <a:off x="3395750" y="4979324"/>
            <a:ext cx="2352501" cy="142147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quot;&quot;" title="&quot;&quot;"/>
          <p:cNvSpPr/>
          <p:nvPr userDrawn="1"/>
        </p:nvSpPr>
        <p:spPr>
          <a:xfrm>
            <a:off x="1827764" y="2097578"/>
            <a:ext cx="2352501" cy="142147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quot;&quot;" title="&quot;&quot;"/>
          <p:cNvSpPr/>
          <p:nvPr userDrawn="1"/>
        </p:nvSpPr>
        <p:spPr>
          <a:xfrm>
            <a:off x="4963736" y="2097578"/>
            <a:ext cx="2352501" cy="142147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quot;&quot;" title="&quot;&quot;"/>
          <p:cNvSpPr/>
          <p:nvPr userDrawn="1"/>
        </p:nvSpPr>
        <p:spPr>
          <a:xfrm>
            <a:off x="1043249" y="3767891"/>
            <a:ext cx="2352501" cy="142147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quot;&quot;" title="&quot;&quot;"/>
          <p:cNvSpPr/>
          <p:nvPr userDrawn="1"/>
        </p:nvSpPr>
        <p:spPr>
          <a:xfrm>
            <a:off x="5748251" y="3767891"/>
            <a:ext cx="2352501" cy="142147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7"/>
          <p:cNvSpPr>
            <a:spLocks noGrp="1"/>
          </p:cNvSpPr>
          <p:nvPr userDrawn="1">
            <p:ph type="pic" sz="quarter" idx="14" hasCustomPrompt="1"/>
          </p:nvPr>
        </p:nvSpPr>
        <p:spPr>
          <a:xfrm>
            <a:off x="4097135" y="3618781"/>
            <a:ext cx="949731" cy="549275"/>
          </a:xfrm>
        </p:spPr>
        <p:txBody>
          <a:bodyPr/>
          <a:lstStyle>
            <a:lvl1pPr marL="0" indent="0" algn="ctr">
              <a:buFontTx/>
              <a:buNone/>
              <a:defRPr sz="1000" baseline="0"/>
            </a:lvl1pPr>
          </a:lstStyle>
          <a:p>
            <a:r>
              <a:rPr lang="en-US" dirty="0"/>
              <a:t>Delete this box and replace with an icon</a:t>
            </a:r>
          </a:p>
        </p:txBody>
      </p:sp>
      <p:sp>
        <p:nvSpPr>
          <p:cNvPr id="15" name="Text Placeholder 2"/>
          <p:cNvSpPr>
            <a:spLocks noGrp="1"/>
          </p:cNvSpPr>
          <p:nvPr>
            <p:ph type="body" idx="1"/>
          </p:nvPr>
        </p:nvSpPr>
        <p:spPr>
          <a:xfrm>
            <a:off x="1827764" y="2097578"/>
            <a:ext cx="2352501" cy="1421475"/>
          </a:xfrm>
        </p:spPr>
        <p:txBody>
          <a:bodyPr anchor="ctr"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p:cNvSpPr>
            <a:spLocks noGrp="1"/>
          </p:cNvSpPr>
          <p:nvPr>
            <p:ph type="body" idx="15"/>
          </p:nvPr>
        </p:nvSpPr>
        <p:spPr>
          <a:xfrm>
            <a:off x="4963736" y="2102285"/>
            <a:ext cx="2352501" cy="1421475"/>
          </a:xfrm>
        </p:spPr>
        <p:txBody>
          <a:bodyPr anchor="ctr"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p:cNvSpPr>
            <a:spLocks noGrp="1"/>
          </p:cNvSpPr>
          <p:nvPr>
            <p:ph type="body" idx="16"/>
          </p:nvPr>
        </p:nvSpPr>
        <p:spPr>
          <a:xfrm>
            <a:off x="1043249" y="3767890"/>
            <a:ext cx="2352501" cy="1421475"/>
          </a:xfrm>
        </p:spPr>
        <p:txBody>
          <a:bodyPr anchor="ctr"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Text Placeholder 2"/>
          <p:cNvSpPr>
            <a:spLocks noGrp="1"/>
          </p:cNvSpPr>
          <p:nvPr>
            <p:ph type="body" idx="17"/>
          </p:nvPr>
        </p:nvSpPr>
        <p:spPr>
          <a:xfrm>
            <a:off x="5748250" y="3772597"/>
            <a:ext cx="2352501" cy="1421475"/>
          </a:xfrm>
        </p:spPr>
        <p:txBody>
          <a:bodyPr anchor="ctr"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2"/>
          <p:cNvSpPr>
            <a:spLocks noGrp="1"/>
          </p:cNvSpPr>
          <p:nvPr>
            <p:ph type="body" idx="18"/>
          </p:nvPr>
        </p:nvSpPr>
        <p:spPr>
          <a:xfrm>
            <a:off x="3403021" y="4964243"/>
            <a:ext cx="2352501" cy="1421475"/>
          </a:xfrm>
        </p:spPr>
        <p:txBody>
          <a:bodyPr anchor="ctr"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191962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Comparison Option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EAAB15-E3BF-489B-AC8A-7CC8552C7769}" type="slidenum">
              <a:rPr lang="en-US" smtClean="0"/>
              <a:t>‹#›</a:t>
            </a:fld>
            <a:endParaRPr lang="en-US"/>
          </a:p>
        </p:txBody>
      </p:sp>
      <p:sp>
        <p:nvSpPr>
          <p:cNvPr id="7"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sp>
        <p:nvSpPr>
          <p:cNvPr id="8" name="Text Placeholder 2"/>
          <p:cNvSpPr>
            <a:spLocks noGrp="1"/>
          </p:cNvSpPr>
          <p:nvPr>
            <p:ph type="body" idx="1"/>
          </p:nvPr>
        </p:nvSpPr>
        <p:spPr>
          <a:xfrm>
            <a:off x="628650" y="2097579"/>
            <a:ext cx="7886700" cy="279862"/>
          </a:xfrm>
        </p:spPr>
        <p:txBody>
          <a:bodyPr anchor="ctr" anchorCtr="0"/>
          <a:lstStyle>
            <a:lvl1pPr marL="0" indent="0" algn="ctr">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0" name="Straight Connector 9" descr="&quot;&quot;" title="&quot;&quot;"/>
          <p:cNvCxnSpPr/>
          <p:nvPr userDrawn="1"/>
        </p:nvCxnSpPr>
        <p:spPr>
          <a:xfrm>
            <a:off x="628650" y="2676698"/>
            <a:ext cx="7886700" cy="0"/>
          </a:xfrm>
          <a:prstGeom prst="line">
            <a:avLst/>
          </a:prstGeom>
          <a:ln w="127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3"/>
          </p:nvPr>
        </p:nvSpPr>
        <p:spPr>
          <a:xfrm>
            <a:off x="3022283" y="2488822"/>
            <a:ext cx="3099435" cy="375751"/>
          </a:xfrm>
          <a:solidFill>
            <a:schemeClr val="bg2"/>
          </a:solidFill>
          <a:ln w="12700">
            <a:solidFill>
              <a:schemeClr val="accent1"/>
            </a:solidFill>
          </a:ln>
        </p:spPr>
        <p:txBody>
          <a:bodyPr anchor="ctr" anchorCtr="0"/>
          <a:lstStyle>
            <a:lvl1pPr marL="0" indent="0" algn="ctr">
              <a:spcBef>
                <a:spcPts val="0"/>
              </a:spcBef>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4"/>
          </p:nvPr>
        </p:nvSpPr>
        <p:spPr>
          <a:xfrm>
            <a:off x="628650" y="3535012"/>
            <a:ext cx="2393633" cy="854108"/>
          </a:xfrm>
        </p:spPr>
        <p:txBody>
          <a:bodyPr anchor="t" anchorCtr="0"/>
          <a:lstStyle>
            <a:lvl1pPr marL="0" indent="0" algn="ctr">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Picture Placeholder 17"/>
          <p:cNvSpPr>
            <a:spLocks noGrp="1"/>
          </p:cNvSpPr>
          <p:nvPr>
            <p:ph type="pic" sz="quarter" idx="15" hasCustomPrompt="1"/>
          </p:nvPr>
        </p:nvSpPr>
        <p:spPr>
          <a:xfrm>
            <a:off x="1472046" y="2939287"/>
            <a:ext cx="706841" cy="549275"/>
          </a:xfrm>
        </p:spPr>
        <p:txBody>
          <a:bodyPr/>
          <a:lstStyle>
            <a:lvl1pPr marL="0" indent="0" algn="ctr">
              <a:buFontTx/>
              <a:buNone/>
              <a:defRPr sz="800" baseline="0"/>
            </a:lvl1pPr>
          </a:lstStyle>
          <a:p>
            <a:r>
              <a:rPr lang="en-US" dirty="0"/>
              <a:t>Delete this box and replace with an icon</a:t>
            </a:r>
          </a:p>
        </p:txBody>
      </p:sp>
      <p:sp>
        <p:nvSpPr>
          <p:cNvPr id="16" name="Picture Placeholder 17"/>
          <p:cNvSpPr>
            <a:spLocks noGrp="1"/>
          </p:cNvSpPr>
          <p:nvPr>
            <p:ph type="pic" sz="quarter" idx="17" hasCustomPrompt="1"/>
          </p:nvPr>
        </p:nvSpPr>
        <p:spPr>
          <a:xfrm>
            <a:off x="4218580" y="2939287"/>
            <a:ext cx="706841" cy="549275"/>
          </a:xfrm>
        </p:spPr>
        <p:txBody>
          <a:bodyPr/>
          <a:lstStyle>
            <a:lvl1pPr marL="0" indent="0" algn="ctr">
              <a:buFontTx/>
              <a:buNone/>
              <a:defRPr sz="800" baseline="0"/>
            </a:lvl1pPr>
          </a:lstStyle>
          <a:p>
            <a:r>
              <a:rPr lang="en-US" dirty="0"/>
              <a:t>Delete this box and replace with an icon</a:t>
            </a:r>
          </a:p>
        </p:txBody>
      </p:sp>
      <p:sp>
        <p:nvSpPr>
          <p:cNvPr id="17" name="Text Placeholder 2"/>
          <p:cNvSpPr>
            <a:spLocks noGrp="1"/>
          </p:cNvSpPr>
          <p:nvPr>
            <p:ph type="body" idx="18"/>
          </p:nvPr>
        </p:nvSpPr>
        <p:spPr>
          <a:xfrm>
            <a:off x="6121718" y="3535012"/>
            <a:ext cx="2393633" cy="854108"/>
          </a:xfrm>
        </p:spPr>
        <p:txBody>
          <a:bodyPr anchor="t" anchorCtr="0"/>
          <a:lstStyle>
            <a:lvl1pPr marL="0" indent="0" algn="ctr">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Picture Placeholder 17"/>
          <p:cNvSpPr>
            <a:spLocks noGrp="1"/>
          </p:cNvSpPr>
          <p:nvPr>
            <p:ph type="pic" sz="quarter" idx="19" hasCustomPrompt="1"/>
          </p:nvPr>
        </p:nvSpPr>
        <p:spPr>
          <a:xfrm>
            <a:off x="6965114" y="2939287"/>
            <a:ext cx="706841" cy="549275"/>
          </a:xfrm>
        </p:spPr>
        <p:txBody>
          <a:bodyPr/>
          <a:lstStyle>
            <a:lvl1pPr marL="0" indent="0" algn="ctr">
              <a:buFontTx/>
              <a:buNone/>
              <a:defRPr sz="800" baseline="0"/>
            </a:lvl1pPr>
          </a:lstStyle>
          <a:p>
            <a:r>
              <a:rPr lang="en-US" dirty="0"/>
              <a:t>Delete this box and replace with an icon</a:t>
            </a:r>
          </a:p>
        </p:txBody>
      </p:sp>
      <p:sp>
        <p:nvSpPr>
          <p:cNvPr id="19" name="Text Placeholder 2"/>
          <p:cNvSpPr>
            <a:spLocks noGrp="1"/>
          </p:cNvSpPr>
          <p:nvPr>
            <p:ph type="body" idx="20"/>
          </p:nvPr>
        </p:nvSpPr>
        <p:spPr>
          <a:xfrm>
            <a:off x="3375183" y="3535012"/>
            <a:ext cx="2393633" cy="854108"/>
          </a:xfrm>
        </p:spPr>
        <p:txBody>
          <a:bodyPr anchor="t" anchorCtr="0"/>
          <a:lstStyle>
            <a:lvl1pPr marL="0" indent="0" algn="ctr">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descr="&quot;&quot;" title="&quot;&quot;"/>
          <p:cNvCxnSpPr/>
          <p:nvPr userDrawn="1"/>
        </p:nvCxnSpPr>
        <p:spPr>
          <a:xfrm>
            <a:off x="628650" y="4646133"/>
            <a:ext cx="7886700" cy="0"/>
          </a:xfrm>
          <a:prstGeom prst="line">
            <a:avLst/>
          </a:prstGeom>
          <a:ln w="127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idx="21"/>
          </p:nvPr>
        </p:nvSpPr>
        <p:spPr>
          <a:xfrm>
            <a:off x="3022283" y="4458257"/>
            <a:ext cx="3099435" cy="375751"/>
          </a:xfrm>
          <a:solidFill>
            <a:schemeClr val="bg2"/>
          </a:solidFill>
          <a:ln w="12700">
            <a:solidFill>
              <a:schemeClr val="accent1"/>
            </a:solidFill>
          </a:ln>
        </p:spPr>
        <p:txBody>
          <a:bodyPr anchor="ctr" anchorCtr="0"/>
          <a:lstStyle>
            <a:lvl1pPr marL="0" indent="0" algn="ctr">
              <a:spcBef>
                <a:spcPts val="0"/>
              </a:spcBef>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2"/>
          <p:cNvSpPr>
            <a:spLocks noGrp="1"/>
          </p:cNvSpPr>
          <p:nvPr>
            <p:ph type="body" idx="22"/>
          </p:nvPr>
        </p:nvSpPr>
        <p:spPr>
          <a:xfrm>
            <a:off x="628650" y="5504447"/>
            <a:ext cx="2393633" cy="854108"/>
          </a:xfrm>
        </p:spPr>
        <p:txBody>
          <a:bodyPr anchor="t" anchorCtr="0"/>
          <a:lstStyle>
            <a:lvl1pPr marL="0" indent="0" algn="ctr">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17"/>
          <p:cNvSpPr>
            <a:spLocks noGrp="1"/>
          </p:cNvSpPr>
          <p:nvPr>
            <p:ph type="pic" sz="quarter" idx="23" hasCustomPrompt="1"/>
          </p:nvPr>
        </p:nvSpPr>
        <p:spPr>
          <a:xfrm>
            <a:off x="1472046" y="4908722"/>
            <a:ext cx="706841" cy="549275"/>
          </a:xfrm>
        </p:spPr>
        <p:txBody>
          <a:bodyPr/>
          <a:lstStyle>
            <a:lvl1pPr marL="0" indent="0" algn="ctr">
              <a:buFontTx/>
              <a:buNone/>
              <a:defRPr sz="800" baseline="0"/>
            </a:lvl1pPr>
          </a:lstStyle>
          <a:p>
            <a:r>
              <a:rPr lang="en-US" dirty="0"/>
              <a:t>Delete this box and replace with an icon</a:t>
            </a:r>
          </a:p>
        </p:txBody>
      </p:sp>
      <p:sp>
        <p:nvSpPr>
          <p:cNvPr id="24" name="Picture Placeholder 17"/>
          <p:cNvSpPr>
            <a:spLocks noGrp="1"/>
          </p:cNvSpPr>
          <p:nvPr>
            <p:ph type="pic" sz="quarter" idx="24" hasCustomPrompt="1"/>
          </p:nvPr>
        </p:nvSpPr>
        <p:spPr>
          <a:xfrm>
            <a:off x="4218580" y="4908722"/>
            <a:ext cx="706841" cy="549275"/>
          </a:xfrm>
        </p:spPr>
        <p:txBody>
          <a:bodyPr/>
          <a:lstStyle>
            <a:lvl1pPr marL="0" indent="0" algn="ctr">
              <a:buFontTx/>
              <a:buNone/>
              <a:defRPr sz="800" baseline="0"/>
            </a:lvl1pPr>
          </a:lstStyle>
          <a:p>
            <a:r>
              <a:rPr lang="en-US" dirty="0"/>
              <a:t>Delete this box and replace with an icon</a:t>
            </a:r>
          </a:p>
        </p:txBody>
      </p:sp>
      <p:sp>
        <p:nvSpPr>
          <p:cNvPr id="25" name="Text Placeholder 2"/>
          <p:cNvSpPr>
            <a:spLocks noGrp="1"/>
          </p:cNvSpPr>
          <p:nvPr>
            <p:ph type="body" idx="25"/>
          </p:nvPr>
        </p:nvSpPr>
        <p:spPr>
          <a:xfrm>
            <a:off x="6121718" y="5504447"/>
            <a:ext cx="2393633" cy="854108"/>
          </a:xfrm>
        </p:spPr>
        <p:txBody>
          <a:bodyPr anchor="t" anchorCtr="0"/>
          <a:lstStyle>
            <a:lvl1pPr marL="0" indent="0" algn="ctr">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Picture Placeholder 17"/>
          <p:cNvSpPr>
            <a:spLocks noGrp="1"/>
          </p:cNvSpPr>
          <p:nvPr>
            <p:ph type="pic" sz="quarter" idx="26" hasCustomPrompt="1"/>
          </p:nvPr>
        </p:nvSpPr>
        <p:spPr>
          <a:xfrm>
            <a:off x="6965114" y="4908722"/>
            <a:ext cx="706841" cy="549275"/>
          </a:xfrm>
        </p:spPr>
        <p:txBody>
          <a:bodyPr/>
          <a:lstStyle>
            <a:lvl1pPr marL="0" indent="0" algn="ctr">
              <a:buFontTx/>
              <a:buNone/>
              <a:defRPr sz="800" baseline="0"/>
            </a:lvl1pPr>
          </a:lstStyle>
          <a:p>
            <a:r>
              <a:rPr lang="en-US" dirty="0"/>
              <a:t>Delete this box and replace with an icon</a:t>
            </a:r>
          </a:p>
        </p:txBody>
      </p:sp>
      <p:sp>
        <p:nvSpPr>
          <p:cNvPr id="27" name="Text Placeholder 2"/>
          <p:cNvSpPr>
            <a:spLocks noGrp="1"/>
          </p:cNvSpPr>
          <p:nvPr>
            <p:ph type="body" idx="27"/>
          </p:nvPr>
        </p:nvSpPr>
        <p:spPr>
          <a:xfrm>
            <a:off x="3375183" y="5504447"/>
            <a:ext cx="2393633" cy="854108"/>
          </a:xfrm>
        </p:spPr>
        <p:txBody>
          <a:bodyPr anchor="t" anchorCtr="0"/>
          <a:lstStyle>
            <a:lvl1pPr marL="0" indent="0" algn="ctr">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255349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aming Option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sp>
        <p:nvSpPr>
          <p:cNvPr id="5" name="Text Placeholder 2"/>
          <p:cNvSpPr>
            <a:spLocks noGrp="1"/>
          </p:cNvSpPr>
          <p:nvPr>
            <p:ph type="body" idx="1"/>
          </p:nvPr>
        </p:nvSpPr>
        <p:spPr>
          <a:xfrm>
            <a:off x="1795548" y="2242199"/>
            <a:ext cx="6719802" cy="569483"/>
          </a:xfrm>
        </p:spPr>
        <p:txBody>
          <a:bodyPr anchor="b" anchorCtr="0"/>
          <a:lstStyle>
            <a:lvl1pPr marL="0" indent="0" algn="l">
              <a:spcBef>
                <a:spcPts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2"/>
          <p:cNvSpPr>
            <a:spLocks noGrp="1"/>
          </p:cNvSpPr>
          <p:nvPr>
            <p:ph type="body" idx="13"/>
          </p:nvPr>
        </p:nvSpPr>
        <p:spPr>
          <a:xfrm>
            <a:off x="1795548" y="2910815"/>
            <a:ext cx="6719802" cy="588843"/>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8" name="Straight Connector 7" descr="&quot;&quot;" title="&quot;&quot;"/>
          <p:cNvCxnSpPr/>
          <p:nvPr userDrawn="1"/>
        </p:nvCxnSpPr>
        <p:spPr>
          <a:xfrm>
            <a:off x="628650" y="2828308"/>
            <a:ext cx="78867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33305" y="2242199"/>
            <a:ext cx="565264" cy="707886"/>
          </a:xfrm>
          <a:prstGeom prst="rect">
            <a:avLst/>
          </a:prstGeom>
          <a:noFill/>
        </p:spPr>
        <p:txBody>
          <a:bodyPr wrap="square" rtlCol="0">
            <a:noAutofit/>
          </a:bodyPr>
          <a:lstStyle/>
          <a:p>
            <a:pPr algn="r"/>
            <a:r>
              <a:rPr lang="en-US" sz="4000" b="1" dirty="0">
                <a:solidFill>
                  <a:schemeClr val="accent4"/>
                </a:solidFill>
              </a:rPr>
              <a:t>1</a:t>
            </a:r>
          </a:p>
        </p:txBody>
      </p:sp>
      <p:sp>
        <p:nvSpPr>
          <p:cNvPr id="11" name="Text Placeholder 2"/>
          <p:cNvSpPr>
            <a:spLocks noGrp="1"/>
          </p:cNvSpPr>
          <p:nvPr>
            <p:ph type="body" idx="14"/>
          </p:nvPr>
        </p:nvSpPr>
        <p:spPr>
          <a:xfrm>
            <a:off x="628651" y="2910814"/>
            <a:ext cx="1069918" cy="588843"/>
          </a:xfrm>
        </p:spPr>
        <p:txBody>
          <a:bodyPr anchor="t" anchorCtr="0"/>
          <a:lstStyle>
            <a:lvl1pPr marL="0" indent="0" algn="r">
              <a:spcBef>
                <a:spcPts val="0"/>
              </a:spcBef>
              <a:buNone/>
              <a:defRPr sz="1800" b="0"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2" name="Text Placeholder 2"/>
          <p:cNvSpPr>
            <a:spLocks noGrp="1"/>
          </p:cNvSpPr>
          <p:nvPr>
            <p:ph type="body" idx="15"/>
          </p:nvPr>
        </p:nvSpPr>
        <p:spPr>
          <a:xfrm>
            <a:off x="1795547" y="3632904"/>
            <a:ext cx="6719802" cy="569483"/>
          </a:xfrm>
        </p:spPr>
        <p:txBody>
          <a:bodyPr anchor="b" anchorCtr="0"/>
          <a:lstStyle>
            <a:lvl1pPr marL="0" indent="0" algn="l">
              <a:spcBef>
                <a:spcPts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2"/>
          <p:cNvSpPr>
            <a:spLocks noGrp="1"/>
          </p:cNvSpPr>
          <p:nvPr>
            <p:ph type="body" idx="16"/>
          </p:nvPr>
        </p:nvSpPr>
        <p:spPr>
          <a:xfrm>
            <a:off x="1795547" y="4301520"/>
            <a:ext cx="6719802" cy="588843"/>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4" name="Straight Connector 13" descr="&quot;&quot;" title="&quot;&quot;"/>
          <p:cNvCxnSpPr/>
          <p:nvPr userDrawn="1"/>
        </p:nvCxnSpPr>
        <p:spPr>
          <a:xfrm>
            <a:off x="628649" y="4219013"/>
            <a:ext cx="78867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133304" y="3632904"/>
            <a:ext cx="565264" cy="707886"/>
          </a:xfrm>
          <a:prstGeom prst="rect">
            <a:avLst/>
          </a:prstGeom>
          <a:noFill/>
        </p:spPr>
        <p:txBody>
          <a:bodyPr wrap="square" rtlCol="0">
            <a:noAutofit/>
          </a:bodyPr>
          <a:lstStyle/>
          <a:p>
            <a:pPr algn="r"/>
            <a:r>
              <a:rPr lang="en-US" sz="4000" b="1" dirty="0">
                <a:solidFill>
                  <a:schemeClr val="accent4"/>
                </a:solidFill>
              </a:rPr>
              <a:t>2</a:t>
            </a:r>
          </a:p>
        </p:txBody>
      </p:sp>
      <p:sp>
        <p:nvSpPr>
          <p:cNvPr id="16" name="Text Placeholder 2"/>
          <p:cNvSpPr>
            <a:spLocks noGrp="1"/>
          </p:cNvSpPr>
          <p:nvPr>
            <p:ph type="body" idx="17"/>
          </p:nvPr>
        </p:nvSpPr>
        <p:spPr>
          <a:xfrm>
            <a:off x="628650" y="4301519"/>
            <a:ext cx="1069918" cy="588843"/>
          </a:xfrm>
        </p:spPr>
        <p:txBody>
          <a:bodyPr anchor="t" anchorCtr="0"/>
          <a:lstStyle>
            <a:lvl1pPr marL="0" indent="0" algn="r">
              <a:spcBef>
                <a:spcPts val="0"/>
              </a:spcBef>
              <a:buNone/>
              <a:defRPr sz="1800" b="0"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Text Placeholder 2"/>
          <p:cNvSpPr>
            <a:spLocks noGrp="1"/>
          </p:cNvSpPr>
          <p:nvPr>
            <p:ph type="body" idx="18"/>
          </p:nvPr>
        </p:nvSpPr>
        <p:spPr>
          <a:xfrm>
            <a:off x="1795546" y="5029653"/>
            <a:ext cx="6719802" cy="569483"/>
          </a:xfrm>
        </p:spPr>
        <p:txBody>
          <a:bodyPr anchor="b" anchorCtr="0"/>
          <a:lstStyle>
            <a:lvl1pPr marL="0" indent="0" algn="l">
              <a:spcBef>
                <a:spcPts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Text Placeholder 2"/>
          <p:cNvSpPr>
            <a:spLocks noGrp="1"/>
          </p:cNvSpPr>
          <p:nvPr>
            <p:ph type="body" idx="19"/>
          </p:nvPr>
        </p:nvSpPr>
        <p:spPr>
          <a:xfrm>
            <a:off x="1795546" y="5698269"/>
            <a:ext cx="6719802" cy="588843"/>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9" name="Straight Connector 18" descr="&quot;&quot;" title="&quot;&quot;"/>
          <p:cNvCxnSpPr/>
          <p:nvPr userDrawn="1"/>
        </p:nvCxnSpPr>
        <p:spPr>
          <a:xfrm>
            <a:off x="628648" y="5615762"/>
            <a:ext cx="78867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1133303" y="5029653"/>
            <a:ext cx="565264" cy="707886"/>
          </a:xfrm>
          <a:prstGeom prst="rect">
            <a:avLst/>
          </a:prstGeom>
          <a:noFill/>
        </p:spPr>
        <p:txBody>
          <a:bodyPr wrap="square" rtlCol="0">
            <a:noAutofit/>
          </a:bodyPr>
          <a:lstStyle/>
          <a:p>
            <a:pPr algn="r"/>
            <a:r>
              <a:rPr lang="en-US" sz="4000" b="1" dirty="0">
                <a:solidFill>
                  <a:schemeClr val="accent4"/>
                </a:solidFill>
              </a:rPr>
              <a:t>3</a:t>
            </a:r>
          </a:p>
        </p:txBody>
      </p:sp>
      <p:sp>
        <p:nvSpPr>
          <p:cNvPr id="21" name="Text Placeholder 2"/>
          <p:cNvSpPr>
            <a:spLocks noGrp="1"/>
          </p:cNvSpPr>
          <p:nvPr>
            <p:ph type="body" idx="20"/>
          </p:nvPr>
        </p:nvSpPr>
        <p:spPr>
          <a:xfrm>
            <a:off x="628649" y="5698268"/>
            <a:ext cx="1069918" cy="588843"/>
          </a:xfrm>
        </p:spPr>
        <p:txBody>
          <a:bodyPr anchor="t" anchorCtr="0"/>
          <a:lstStyle>
            <a:lvl1pPr marL="0" indent="0" algn="r">
              <a:spcBef>
                <a:spcPts val="0"/>
              </a:spcBef>
              <a:buNone/>
              <a:defRPr sz="1800" b="0"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Tree>
    <p:extLst>
      <p:ext uri="{BB962C8B-B14F-4D97-AF65-F5344CB8AC3E}">
        <p14:creationId xmlns:p14="http://schemas.microsoft.com/office/powerpoint/2010/main" val="301832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aming Option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sp>
        <p:nvSpPr>
          <p:cNvPr id="5" name="Text Placeholder 2"/>
          <p:cNvSpPr>
            <a:spLocks noGrp="1"/>
          </p:cNvSpPr>
          <p:nvPr>
            <p:ph type="body" idx="1"/>
          </p:nvPr>
        </p:nvSpPr>
        <p:spPr>
          <a:xfrm>
            <a:off x="628649" y="2097578"/>
            <a:ext cx="4417175" cy="412865"/>
          </a:xfrm>
        </p:spPr>
        <p:txBody>
          <a:bodyPr anchor="ctr" anchorCtr="0"/>
          <a:lstStyle>
            <a:lvl1pPr marL="0" indent="0" algn="l">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2"/>
          <p:cNvSpPr>
            <a:spLocks noGrp="1"/>
          </p:cNvSpPr>
          <p:nvPr>
            <p:ph type="body" idx="14"/>
          </p:nvPr>
        </p:nvSpPr>
        <p:spPr>
          <a:xfrm>
            <a:off x="370957" y="4682168"/>
            <a:ext cx="1989860" cy="588101"/>
          </a:xfrm>
        </p:spPr>
        <p:txBody>
          <a:bodyPr rIns="9144" anchor="b" anchorCtr="0"/>
          <a:lstStyle>
            <a:lvl1pPr marL="0" indent="0" algn="l">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7" name="Text Placeholder 2"/>
          <p:cNvSpPr>
            <a:spLocks noGrp="1"/>
          </p:cNvSpPr>
          <p:nvPr>
            <p:ph type="body" idx="15"/>
          </p:nvPr>
        </p:nvSpPr>
        <p:spPr>
          <a:xfrm>
            <a:off x="628649" y="2510443"/>
            <a:ext cx="4417175" cy="692059"/>
          </a:xfrm>
        </p:spPr>
        <p:txBody>
          <a:bodyPr anchor="t" anchorCtr="0"/>
          <a:lstStyle>
            <a:lvl1pPr marL="0" indent="0" algn="l">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2"/>
          <p:cNvSpPr>
            <a:spLocks noGrp="1"/>
          </p:cNvSpPr>
          <p:nvPr>
            <p:ph type="body" idx="16"/>
          </p:nvPr>
        </p:nvSpPr>
        <p:spPr>
          <a:xfrm>
            <a:off x="370957" y="5374894"/>
            <a:ext cx="1989860" cy="854108"/>
          </a:xfrm>
        </p:spPr>
        <p:txBody>
          <a:bodyPr rIns="0" anchor="t" anchorCtr="0"/>
          <a:lstStyle>
            <a:lvl1pPr marL="174625" indent="-169863" algn="l">
              <a:spcBef>
                <a:spcPts val="300"/>
              </a:spcBef>
              <a:buClr>
                <a:schemeClr val="accent4"/>
              </a:buClr>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2" name="Straight Connector 11" descr="&quot;&quot;" title="&quot;&quot;"/>
          <p:cNvCxnSpPr/>
          <p:nvPr userDrawn="1"/>
        </p:nvCxnSpPr>
        <p:spPr>
          <a:xfrm>
            <a:off x="370957" y="5270269"/>
            <a:ext cx="1989860" cy="0"/>
          </a:xfrm>
          <a:prstGeom prst="line">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descr="&quot;&quot;" title="&quot;&quot;"/>
          <p:cNvCxnSpPr/>
          <p:nvPr userDrawn="1"/>
        </p:nvCxnSpPr>
        <p:spPr>
          <a:xfrm flipV="1">
            <a:off x="2496417" y="4530436"/>
            <a:ext cx="0" cy="73983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descr="&quot;&quot;" title="&quot;&quot;"/>
          <p:cNvCxnSpPr/>
          <p:nvPr userDrawn="1"/>
        </p:nvCxnSpPr>
        <p:spPr>
          <a:xfrm>
            <a:off x="2491655" y="4530436"/>
            <a:ext cx="1989860" cy="0"/>
          </a:xfrm>
          <a:prstGeom prst="line">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 Placeholder 2"/>
          <p:cNvSpPr>
            <a:spLocks noGrp="1"/>
          </p:cNvSpPr>
          <p:nvPr>
            <p:ph type="body" idx="20"/>
          </p:nvPr>
        </p:nvSpPr>
        <p:spPr>
          <a:xfrm>
            <a:off x="2501180" y="3942335"/>
            <a:ext cx="1980335" cy="588101"/>
          </a:xfrm>
        </p:spPr>
        <p:txBody>
          <a:bodyPr rIns="9144" anchor="b" anchorCtr="0"/>
          <a:lstStyle>
            <a:lvl1pPr marL="0" indent="0" algn="l">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0" name="Text Placeholder 2"/>
          <p:cNvSpPr>
            <a:spLocks noGrp="1"/>
          </p:cNvSpPr>
          <p:nvPr>
            <p:ph type="body" idx="21"/>
          </p:nvPr>
        </p:nvSpPr>
        <p:spPr>
          <a:xfrm>
            <a:off x="2501180" y="4635060"/>
            <a:ext cx="1989860" cy="1593941"/>
          </a:xfrm>
        </p:spPr>
        <p:txBody>
          <a:bodyPr rIns="0" anchor="t" anchorCtr="0"/>
          <a:lstStyle>
            <a:lvl1pPr marL="174625" indent="-169863" algn="l">
              <a:spcBef>
                <a:spcPts val="300"/>
              </a:spcBef>
              <a:buClr>
                <a:schemeClr val="accent4"/>
              </a:buClr>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31" name="Straight Connector 30" descr="&quot;&quot;" title="&quot;&quot;"/>
          <p:cNvCxnSpPr/>
          <p:nvPr userDrawn="1"/>
        </p:nvCxnSpPr>
        <p:spPr>
          <a:xfrm flipV="1">
            <a:off x="4617114" y="3792323"/>
            <a:ext cx="0" cy="73983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descr="&quot;&quot;" title="&quot;&quot;"/>
          <p:cNvCxnSpPr/>
          <p:nvPr userDrawn="1"/>
        </p:nvCxnSpPr>
        <p:spPr>
          <a:xfrm>
            <a:off x="4612352" y="3792323"/>
            <a:ext cx="1989860" cy="0"/>
          </a:xfrm>
          <a:prstGeom prst="line">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 Placeholder 2"/>
          <p:cNvSpPr>
            <a:spLocks noGrp="1"/>
          </p:cNvSpPr>
          <p:nvPr>
            <p:ph type="body" idx="22"/>
          </p:nvPr>
        </p:nvSpPr>
        <p:spPr>
          <a:xfrm>
            <a:off x="4621877" y="3204222"/>
            <a:ext cx="1980335" cy="588101"/>
          </a:xfrm>
        </p:spPr>
        <p:txBody>
          <a:bodyPr rIns="9144" anchor="b" anchorCtr="0"/>
          <a:lstStyle>
            <a:lvl1pPr marL="0" indent="0" algn="l">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4" name="Text Placeholder 2"/>
          <p:cNvSpPr>
            <a:spLocks noGrp="1"/>
          </p:cNvSpPr>
          <p:nvPr>
            <p:ph type="body" idx="23"/>
          </p:nvPr>
        </p:nvSpPr>
        <p:spPr>
          <a:xfrm>
            <a:off x="4621877" y="3896947"/>
            <a:ext cx="1989860" cy="2332053"/>
          </a:xfrm>
        </p:spPr>
        <p:txBody>
          <a:bodyPr rIns="0" anchor="t" anchorCtr="0"/>
          <a:lstStyle>
            <a:lvl1pPr marL="174625" indent="-169863" algn="l">
              <a:spcBef>
                <a:spcPts val="300"/>
              </a:spcBef>
              <a:buClr>
                <a:schemeClr val="accent4"/>
              </a:buClr>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35" name="Straight Connector 34" descr="&quot;&quot;" title="&quot;&quot;"/>
          <p:cNvCxnSpPr/>
          <p:nvPr userDrawn="1"/>
        </p:nvCxnSpPr>
        <p:spPr>
          <a:xfrm flipV="1">
            <a:off x="6752098" y="3038301"/>
            <a:ext cx="0" cy="73983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descr="&quot;&quot;" title="&quot;&quot;"/>
          <p:cNvCxnSpPr/>
          <p:nvPr userDrawn="1"/>
        </p:nvCxnSpPr>
        <p:spPr>
          <a:xfrm>
            <a:off x="6747336" y="3038301"/>
            <a:ext cx="1989860" cy="0"/>
          </a:xfrm>
          <a:prstGeom prst="line">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 Placeholder 2"/>
          <p:cNvSpPr>
            <a:spLocks noGrp="1"/>
          </p:cNvSpPr>
          <p:nvPr>
            <p:ph type="body" idx="24"/>
          </p:nvPr>
        </p:nvSpPr>
        <p:spPr>
          <a:xfrm>
            <a:off x="6756861" y="2450200"/>
            <a:ext cx="1980335" cy="588101"/>
          </a:xfrm>
        </p:spPr>
        <p:txBody>
          <a:bodyPr rIns="9144" anchor="b" anchorCtr="0"/>
          <a:lstStyle>
            <a:lvl1pPr marL="0" indent="0" algn="l">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8" name="Text Placeholder 2"/>
          <p:cNvSpPr>
            <a:spLocks noGrp="1"/>
          </p:cNvSpPr>
          <p:nvPr>
            <p:ph type="body" idx="25"/>
          </p:nvPr>
        </p:nvSpPr>
        <p:spPr>
          <a:xfrm>
            <a:off x="6756861" y="3142926"/>
            <a:ext cx="1989860" cy="3086074"/>
          </a:xfrm>
        </p:spPr>
        <p:txBody>
          <a:bodyPr rIns="0" anchor="t" anchorCtr="0"/>
          <a:lstStyle>
            <a:lvl1pPr marL="174625" indent="-169863" algn="l">
              <a:spcBef>
                <a:spcPts val="300"/>
              </a:spcBef>
              <a:buClr>
                <a:schemeClr val="accent4"/>
              </a:buClr>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Tree>
    <p:extLst>
      <p:ext uri="{BB962C8B-B14F-4D97-AF65-F5344CB8AC3E}">
        <p14:creationId xmlns:p14="http://schemas.microsoft.com/office/powerpoint/2010/main" val="419556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ss Option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sp>
        <p:nvSpPr>
          <p:cNvPr id="5" name="Text Placeholder 2"/>
          <p:cNvSpPr>
            <a:spLocks noGrp="1"/>
          </p:cNvSpPr>
          <p:nvPr>
            <p:ph type="body" idx="1"/>
          </p:nvPr>
        </p:nvSpPr>
        <p:spPr>
          <a:xfrm>
            <a:off x="628650" y="2097579"/>
            <a:ext cx="7886700" cy="587432"/>
          </a:xfrm>
        </p:spPr>
        <p:txBody>
          <a:bodyPr anchor="ctr" anchorCtr="0"/>
          <a:lstStyle>
            <a:lvl1pPr marL="0" indent="0" algn="ctr">
              <a:spcBef>
                <a:spcPts val="0"/>
              </a:spcBef>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icture Placeholder 17"/>
          <p:cNvSpPr>
            <a:spLocks noGrp="1"/>
          </p:cNvSpPr>
          <p:nvPr>
            <p:ph type="pic" sz="quarter" idx="15" hasCustomPrompt="1"/>
          </p:nvPr>
        </p:nvSpPr>
        <p:spPr>
          <a:xfrm>
            <a:off x="1094380" y="2976779"/>
            <a:ext cx="706841" cy="549275"/>
          </a:xfrm>
        </p:spPr>
        <p:txBody>
          <a:bodyPr/>
          <a:lstStyle>
            <a:lvl1pPr marL="0" indent="0" algn="ctr">
              <a:buFontTx/>
              <a:buNone/>
              <a:defRPr sz="800" baseline="0"/>
            </a:lvl1pPr>
          </a:lstStyle>
          <a:p>
            <a:r>
              <a:rPr lang="en-US" dirty="0"/>
              <a:t>Delete this box and replace with an icon</a:t>
            </a:r>
          </a:p>
        </p:txBody>
      </p:sp>
      <p:sp>
        <p:nvSpPr>
          <p:cNvPr id="8" name="Picture Placeholder 17"/>
          <p:cNvSpPr>
            <a:spLocks noGrp="1"/>
          </p:cNvSpPr>
          <p:nvPr>
            <p:ph type="pic" sz="quarter" idx="16" hasCustomPrompt="1"/>
          </p:nvPr>
        </p:nvSpPr>
        <p:spPr>
          <a:xfrm>
            <a:off x="2656480" y="2977667"/>
            <a:ext cx="706841" cy="549275"/>
          </a:xfrm>
        </p:spPr>
        <p:txBody>
          <a:bodyPr/>
          <a:lstStyle>
            <a:lvl1pPr marL="0" indent="0" algn="ctr">
              <a:buFontTx/>
              <a:buNone/>
              <a:defRPr sz="800" baseline="0"/>
            </a:lvl1pPr>
          </a:lstStyle>
          <a:p>
            <a:r>
              <a:rPr lang="en-US" dirty="0"/>
              <a:t>Delete this box and replace with an icon</a:t>
            </a:r>
          </a:p>
        </p:txBody>
      </p:sp>
      <p:sp>
        <p:nvSpPr>
          <p:cNvPr id="10" name="Picture Placeholder 17"/>
          <p:cNvSpPr>
            <a:spLocks noGrp="1"/>
          </p:cNvSpPr>
          <p:nvPr>
            <p:ph type="pic" sz="quarter" idx="17" hasCustomPrompt="1"/>
          </p:nvPr>
        </p:nvSpPr>
        <p:spPr>
          <a:xfrm>
            <a:off x="4218580" y="2976779"/>
            <a:ext cx="706841" cy="549275"/>
          </a:xfrm>
        </p:spPr>
        <p:txBody>
          <a:bodyPr/>
          <a:lstStyle>
            <a:lvl1pPr marL="0" indent="0" algn="ctr">
              <a:buFontTx/>
              <a:buNone/>
              <a:defRPr sz="800" baseline="0"/>
            </a:lvl1pPr>
          </a:lstStyle>
          <a:p>
            <a:r>
              <a:rPr lang="en-US" dirty="0"/>
              <a:t>Delete this box and replace with an icon</a:t>
            </a:r>
          </a:p>
        </p:txBody>
      </p:sp>
      <p:sp>
        <p:nvSpPr>
          <p:cNvPr id="12" name="Picture Placeholder 17"/>
          <p:cNvSpPr>
            <a:spLocks noGrp="1"/>
          </p:cNvSpPr>
          <p:nvPr>
            <p:ph type="pic" sz="quarter" idx="18" hasCustomPrompt="1"/>
          </p:nvPr>
        </p:nvSpPr>
        <p:spPr>
          <a:xfrm>
            <a:off x="5780680" y="2976779"/>
            <a:ext cx="706841" cy="549275"/>
          </a:xfrm>
        </p:spPr>
        <p:txBody>
          <a:bodyPr/>
          <a:lstStyle>
            <a:lvl1pPr marL="0" indent="0" algn="ctr">
              <a:buFontTx/>
              <a:buNone/>
              <a:defRPr sz="800" baseline="0"/>
            </a:lvl1pPr>
          </a:lstStyle>
          <a:p>
            <a:r>
              <a:rPr lang="en-US" dirty="0"/>
              <a:t>Delete this box and replace with an icon</a:t>
            </a:r>
          </a:p>
        </p:txBody>
      </p:sp>
      <p:sp>
        <p:nvSpPr>
          <p:cNvPr id="14" name="Picture Placeholder 17"/>
          <p:cNvSpPr>
            <a:spLocks noGrp="1"/>
          </p:cNvSpPr>
          <p:nvPr>
            <p:ph type="pic" sz="quarter" idx="19" hasCustomPrompt="1"/>
          </p:nvPr>
        </p:nvSpPr>
        <p:spPr>
          <a:xfrm>
            <a:off x="7342780" y="2976779"/>
            <a:ext cx="706841" cy="549275"/>
          </a:xfrm>
        </p:spPr>
        <p:txBody>
          <a:bodyPr/>
          <a:lstStyle>
            <a:lvl1pPr marL="0" indent="0" algn="ctr">
              <a:buFontTx/>
              <a:buNone/>
              <a:defRPr sz="800" baseline="0"/>
            </a:lvl1pPr>
          </a:lstStyle>
          <a:p>
            <a:r>
              <a:rPr lang="en-US" dirty="0"/>
              <a:t>Delete this box and replace with an icon</a:t>
            </a:r>
          </a:p>
        </p:txBody>
      </p:sp>
      <p:sp>
        <p:nvSpPr>
          <p:cNvPr id="7" name="Chevron 6" descr="&quot;&quot;" title="&quot;&quot;"/>
          <p:cNvSpPr/>
          <p:nvPr userDrawn="1"/>
        </p:nvSpPr>
        <p:spPr>
          <a:xfrm>
            <a:off x="519113" y="3592012"/>
            <a:ext cx="1857375" cy="71437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descr="&quot;&quot;" title="&quot;&quot;"/>
          <p:cNvSpPr/>
          <p:nvPr userDrawn="1"/>
        </p:nvSpPr>
        <p:spPr>
          <a:xfrm>
            <a:off x="2081213" y="3592900"/>
            <a:ext cx="1857375" cy="71437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descr="&quot;&quot;" title="&quot;&quot;"/>
          <p:cNvSpPr/>
          <p:nvPr userDrawn="1"/>
        </p:nvSpPr>
        <p:spPr>
          <a:xfrm>
            <a:off x="3643313" y="3592012"/>
            <a:ext cx="1857375" cy="71437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descr="&quot;&quot;" title="&quot;&quot;"/>
          <p:cNvSpPr/>
          <p:nvPr userDrawn="1"/>
        </p:nvSpPr>
        <p:spPr>
          <a:xfrm>
            <a:off x="5205413" y="3592012"/>
            <a:ext cx="1857375" cy="71437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descr="&quot;&quot;" title="&quot;&quot;"/>
          <p:cNvSpPr/>
          <p:nvPr userDrawn="1"/>
        </p:nvSpPr>
        <p:spPr>
          <a:xfrm>
            <a:off x="6767513" y="3592012"/>
            <a:ext cx="1857375" cy="71437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2"/>
          <p:cNvSpPr>
            <a:spLocks noGrp="1"/>
          </p:cNvSpPr>
          <p:nvPr>
            <p:ph type="body" idx="20"/>
          </p:nvPr>
        </p:nvSpPr>
        <p:spPr>
          <a:xfrm>
            <a:off x="881929" y="3655148"/>
            <a:ext cx="1127846" cy="588101"/>
          </a:xfrm>
        </p:spPr>
        <p:txBody>
          <a:bodyPr rIns="9144" anchor="ctr" anchorCtr="0"/>
          <a:lstStyle>
            <a:lvl1pPr marL="0" indent="0" algn="ctr">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8" name="Text Placeholder 2"/>
          <p:cNvSpPr>
            <a:spLocks noGrp="1"/>
          </p:cNvSpPr>
          <p:nvPr>
            <p:ph type="body" idx="21"/>
          </p:nvPr>
        </p:nvSpPr>
        <p:spPr>
          <a:xfrm>
            <a:off x="2444029" y="3655148"/>
            <a:ext cx="1127846" cy="588101"/>
          </a:xfrm>
        </p:spPr>
        <p:txBody>
          <a:bodyPr rIns="9144" anchor="ctr" anchorCtr="0"/>
          <a:lstStyle>
            <a:lvl1pPr marL="0" indent="0" algn="ctr">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9" name="Text Placeholder 2"/>
          <p:cNvSpPr>
            <a:spLocks noGrp="1"/>
          </p:cNvSpPr>
          <p:nvPr>
            <p:ph type="body" idx="22"/>
          </p:nvPr>
        </p:nvSpPr>
        <p:spPr>
          <a:xfrm>
            <a:off x="4006129" y="3655147"/>
            <a:ext cx="1127846" cy="588101"/>
          </a:xfrm>
        </p:spPr>
        <p:txBody>
          <a:bodyPr rIns="9144" anchor="ctr" anchorCtr="0"/>
          <a:lstStyle>
            <a:lvl1pPr marL="0" indent="0" algn="ctr">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0" name="Text Placeholder 2"/>
          <p:cNvSpPr>
            <a:spLocks noGrp="1"/>
          </p:cNvSpPr>
          <p:nvPr>
            <p:ph type="body" idx="23"/>
          </p:nvPr>
        </p:nvSpPr>
        <p:spPr>
          <a:xfrm>
            <a:off x="5568229" y="3655147"/>
            <a:ext cx="1127846" cy="588101"/>
          </a:xfrm>
        </p:spPr>
        <p:txBody>
          <a:bodyPr rIns="9144" anchor="ctr" anchorCtr="0"/>
          <a:lstStyle>
            <a:lvl1pPr marL="0" indent="0" algn="ctr">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1" name="Text Placeholder 2"/>
          <p:cNvSpPr>
            <a:spLocks noGrp="1"/>
          </p:cNvSpPr>
          <p:nvPr>
            <p:ph type="body" idx="24"/>
          </p:nvPr>
        </p:nvSpPr>
        <p:spPr>
          <a:xfrm>
            <a:off x="7130329" y="3655146"/>
            <a:ext cx="1127846" cy="588101"/>
          </a:xfrm>
        </p:spPr>
        <p:txBody>
          <a:bodyPr rIns="9144" anchor="ctr" anchorCtr="0"/>
          <a:lstStyle>
            <a:lvl1pPr marL="0" indent="0" algn="ctr">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Tree>
    <p:extLst>
      <p:ext uri="{BB962C8B-B14F-4D97-AF65-F5344CB8AC3E}">
        <p14:creationId xmlns:p14="http://schemas.microsoft.com/office/powerpoint/2010/main" val="2475407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Option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sp>
        <p:nvSpPr>
          <p:cNvPr id="5" name="Text Placeholder 2"/>
          <p:cNvSpPr>
            <a:spLocks noGrp="1"/>
          </p:cNvSpPr>
          <p:nvPr>
            <p:ph type="body" idx="1"/>
          </p:nvPr>
        </p:nvSpPr>
        <p:spPr>
          <a:xfrm>
            <a:off x="628650" y="2097579"/>
            <a:ext cx="7886700" cy="279862"/>
          </a:xfrm>
        </p:spPr>
        <p:txBody>
          <a:bodyPr anchor="ctr" anchorCtr="0"/>
          <a:lstStyle>
            <a:lvl1pPr marL="0" indent="0" algn="ctr">
              <a:spcBef>
                <a:spcPts val="0"/>
              </a:spcBef>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Rectangle 7" descr="&quot;&quot;" title="&quot;&quot;"/>
          <p:cNvSpPr/>
          <p:nvPr userDrawn="1"/>
        </p:nvSpPr>
        <p:spPr>
          <a:xfrm>
            <a:off x="628650" y="2938546"/>
            <a:ext cx="2474769" cy="2890754"/>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idx="11"/>
          </p:nvPr>
        </p:nvSpPr>
        <p:spPr>
          <a:xfrm>
            <a:off x="706581" y="3002811"/>
            <a:ext cx="2310939"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2"/>
          <p:cNvSpPr>
            <a:spLocks noGrp="1"/>
          </p:cNvSpPr>
          <p:nvPr>
            <p:ph type="body" idx="13"/>
          </p:nvPr>
        </p:nvSpPr>
        <p:spPr>
          <a:xfrm>
            <a:off x="706581" y="3671427"/>
            <a:ext cx="2310939" cy="2074746"/>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Box 10"/>
          <p:cNvSpPr txBox="1"/>
          <p:nvPr userDrawn="1"/>
        </p:nvSpPr>
        <p:spPr>
          <a:xfrm>
            <a:off x="540328" y="2333637"/>
            <a:ext cx="623454" cy="707886"/>
          </a:xfrm>
          <a:prstGeom prst="rect">
            <a:avLst/>
          </a:prstGeom>
          <a:noFill/>
        </p:spPr>
        <p:txBody>
          <a:bodyPr wrap="square" rtlCol="0">
            <a:spAutoFit/>
          </a:bodyPr>
          <a:lstStyle/>
          <a:p>
            <a:r>
              <a:rPr lang="en-US" sz="4000" b="1" dirty="0">
                <a:solidFill>
                  <a:schemeClr val="accent4"/>
                </a:solidFill>
              </a:rPr>
              <a:t>1</a:t>
            </a:r>
          </a:p>
        </p:txBody>
      </p:sp>
      <p:sp>
        <p:nvSpPr>
          <p:cNvPr id="12" name="Rectangle 11" descr="&quot;&quot;" title="&quot;&quot;"/>
          <p:cNvSpPr/>
          <p:nvPr userDrawn="1"/>
        </p:nvSpPr>
        <p:spPr>
          <a:xfrm>
            <a:off x="6040581" y="2938546"/>
            <a:ext cx="2474769" cy="2890754"/>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4"/>
          </p:nvPr>
        </p:nvSpPr>
        <p:spPr>
          <a:xfrm>
            <a:off x="6118512" y="3002811"/>
            <a:ext cx="2310939"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5"/>
          </p:nvPr>
        </p:nvSpPr>
        <p:spPr>
          <a:xfrm>
            <a:off x="6118512" y="3671427"/>
            <a:ext cx="2310939" cy="2074746"/>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Box 14"/>
          <p:cNvSpPr txBox="1"/>
          <p:nvPr userDrawn="1"/>
        </p:nvSpPr>
        <p:spPr>
          <a:xfrm>
            <a:off x="5952259" y="2333637"/>
            <a:ext cx="623454" cy="707886"/>
          </a:xfrm>
          <a:prstGeom prst="rect">
            <a:avLst/>
          </a:prstGeom>
          <a:noFill/>
        </p:spPr>
        <p:txBody>
          <a:bodyPr wrap="square" rtlCol="0">
            <a:spAutoFit/>
          </a:bodyPr>
          <a:lstStyle/>
          <a:p>
            <a:r>
              <a:rPr lang="en-US" sz="4000" b="1" dirty="0">
                <a:solidFill>
                  <a:schemeClr val="accent4"/>
                </a:solidFill>
              </a:rPr>
              <a:t>3</a:t>
            </a:r>
          </a:p>
        </p:txBody>
      </p:sp>
      <p:sp>
        <p:nvSpPr>
          <p:cNvPr id="16" name="Rectangle 15" descr="&quot;&quot;" title="&quot;&quot;"/>
          <p:cNvSpPr/>
          <p:nvPr userDrawn="1"/>
        </p:nvSpPr>
        <p:spPr>
          <a:xfrm>
            <a:off x="3334615" y="2938546"/>
            <a:ext cx="2474769" cy="2890754"/>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p:cNvSpPr>
            <a:spLocks noGrp="1"/>
          </p:cNvSpPr>
          <p:nvPr>
            <p:ph type="body" idx="16"/>
          </p:nvPr>
        </p:nvSpPr>
        <p:spPr>
          <a:xfrm>
            <a:off x="3412546" y="3002811"/>
            <a:ext cx="2310939"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Text Placeholder 2"/>
          <p:cNvSpPr>
            <a:spLocks noGrp="1"/>
          </p:cNvSpPr>
          <p:nvPr>
            <p:ph type="body" idx="17"/>
          </p:nvPr>
        </p:nvSpPr>
        <p:spPr>
          <a:xfrm>
            <a:off x="3412546" y="3671427"/>
            <a:ext cx="2310939" cy="2074746"/>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Box 18"/>
          <p:cNvSpPr txBox="1"/>
          <p:nvPr userDrawn="1"/>
        </p:nvSpPr>
        <p:spPr>
          <a:xfrm>
            <a:off x="3246293" y="2333637"/>
            <a:ext cx="623454" cy="707886"/>
          </a:xfrm>
          <a:prstGeom prst="rect">
            <a:avLst/>
          </a:prstGeom>
          <a:noFill/>
        </p:spPr>
        <p:txBody>
          <a:bodyPr wrap="square" rtlCol="0">
            <a:spAutoFit/>
          </a:bodyPr>
          <a:lstStyle/>
          <a:p>
            <a:r>
              <a:rPr lang="en-US" sz="4000" b="1" dirty="0">
                <a:solidFill>
                  <a:schemeClr val="accent4"/>
                </a:solidFill>
              </a:rPr>
              <a:t>2</a:t>
            </a:r>
          </a:p>
        </p:txBody>
      </p:sp>
      <p:sp>
        <p:nvSpPr>
          <p:cNvPr id="20" name="Right Arrow 19" descr="&quot;&quot;" title="&quot;&quot;"/>
          <p:cNvSpPr/>
          <p:nvPr userDrawn="1"/>
        </p:nvSpPr>
        <p:spPr>
          <a:xfrm>
            <a:off x="628650" y="5902036"/>
            <a:ext cx="7886700" cy="58189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p:cNvSpPr>
            <a:spLocks noGrp="1"/>
          </p:cNvSpPr>
          <p:nvPr>
            <p:ph type="body" idx="18"/>
          </p:nvPr>
        </p:nvSpPr>
        <p:spPr>
          <a:xfrm>
            <a:off x="628650" y="6048202"/>
            <a:ext cx="7886700" cy="279862"/>
          </a:xfrm>
        </p:spPr>
        <p:txBody>
          <a:bodyPr anchor="ctr" anchorCtr="0"/>
          <a:lstStyle>
            <a:lvl1pPr marL="0" indent="0" algn="ctr">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617034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Option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sp>
        <p:nvSpPr>
          <p:cNvPr id="5" name="Text Placeholder 2"/>
          <p:cNvSpPr>
            <a:spLocks noGrp="1"/>
          </p:cNvSpPr>
          <p:nvPr>
            <p:ph type="body" idx="1"/>
          </p:nvPr>
        </p:nvSpPr>
        <p:spPr>
          <a:xfrm>
            <a:off x="628650" y="2097579"/>
            <a:ext cx="7886700" cy="279862"/>
          </a:xfrm>
        </p:spPr>
        <p:txBody>
          <a:bodyPr anchor="ctr" anchorCtr="0"/>
          <a:lstStyle>
            <a:lvl1pPr marL="0" indent="0" algn="ctr">
              <a:spcBef>
                <a:spcPts val="0"/>
              </a:spcBef>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Rounded Rectangle 5" descr="&quot;&quot;" title="&quot;&quot;"/>
          <p:cNvSpPr/>
          <p:nvPr userDrawn="1"/>
        </p:nvSpPr>
        <p:spPr>
          <a:xfrm>
            <a:off x="1824038" y="2502824"/>
            <a:ext cx="6691311" cy="1014152"/>
          </a:xfrm>
          <a:custGeom>
            <a:avLst/>
            <a:gdLst>
              <a:gd name="connsiteX0" fmla="*/ 0 w 7886700"/>
              <a:gd name="connsiteY0" fmla="*/ 169029 h 1014152"/>
              <a:gd name="connsiteX1" fmla="*/ 169029 w 7886700"/>
              <a:gd name="connsiteY1" fmla="*/ 0 h 1014152"/>
              <a:gd name="connsiteX2" fmla="*/ 7717671 w 7886700"/>
              <a:gd name="connsiteY2" fmla="*/ 0 h 1014152"/>
              <a:gd name="connsiteX3" fmla="*/ 7886700 w 7886700"/>
              <a:gd name="connsiteY3" fmla="*/ 169029 h 1014152"/>
              <a:gd name="connsiteX4" fmla="*/ 7886700 w 7886700"/>
              <a:gd name="connsiteY4" fmla="*/ 845123 h 1014152"/>
              <a:gd name="connsiteX5" fmla="*/ 7717671 w 7886700"/>
              <a:gd name="connsiteY5" fmla="*/ 1014152 h 1014152"/>
              <a:gd name="connsiteX6" fmla="*/ 169029 w 7886700"/>
              <a:gd name="connsiteY6" fmla="*/ 1014152 h 1014152"/>
              <a:gd name="connsiteX7" fmla="*/ 0 w 7886700"/>
              <a:gd name="connsiteY7" fmla="*/ 845123 h 1014152"/>
              <a:gd name="connsiteX8" fmla="*/ 0 w 7886700"/>
              <a:gd name="connsiteY8" fmla="*/ 169029 h 1014152"/>
              <a:gd name="connsiteX0" fmla="*/ 0 w 7886700"/>
              <a:gd name="connsiteY0" fmla="*/ 845123 h 1014152"/>
              <a:gd name="connsiteX1" fmla="*/ 169029 w 7886700"/>
              <a:gd name="connsiteY1" fmla="*/ 0 h 1014152"/>
              <a:gd name="connsiteX2" fmla="*/ 7717671 w 7886700"/>
              <a:gd name="connsiteY2" fmla="*/ 0 h 1014152"/>
              <a:gd name="connsiteX3" fmla="*/ 7886700 w 7886700"/>
              <a:gd name="connsiteY3" fmla="*/ 169029 h 1014152"/>
              <a:gd name="connsiteX4" fmla="*/ 7886700 w 7886700"/>
              <a:gd name="connsiteY4" fmla="*/ 845123 h 1014152"/>
              <a:gd name="connsiteX5" fmla="*/ 7717671 w 7886700"/>
              <a:gd name="connsiteY5" fmla="*/ 1014152 h 1014152"/>
              <a:gd name="connsiteX6" fmla="*/ 169029 w 7886700"/>
              <a:gd name="connsiteY6" fmla="*/ 1014152 h 1014152"/>
              <a:gd name="connsiteX7" fmla="*/ 0 w 7886700"/>
              <a:gd name="connsiteY7" fmla="*/ 845123 h 1014152"/>
              <a:gd name="connsiteX0" fmla="*/ 943580 w 8661251"/>
              <a:gd name="connsiteY0" fmla="*/ 1014152 h 1014152"/>
              <a:gd name="connsiteX1" fmla="*/ 943580 w 8661251"/>
              <a:gd name="connsiteY1" fmla="*/ 0 h 1014152"/>
              <a:gd name="connsiteX2" fmla="*/ 8492222 w 8661251"/>
              <a:gd name="connsiteY2" fmla="*/ 0 h 1014152"/>
              <a:gd name="connsiteX3" fmla="*/ 8661251 w 8661251"/>
              <a:gd name="connsiteY3" fmla="*/ 169029 h 1014152"/>
              <a:gd name="connsiteX4" fmla="*/ 8661251 w 8661251"/>
              <a:gd name="connsiteY4" fmla="*/ 845123 h 1014152"/>
              <a:gd name="connsiteX5" fmla="*/ 8492222 w 8661251"/>
              <a:gd name="connsiteY5" fmla="*/ 1014152 h 1014152"/>
              <a:gd name="connsiteX6" fmla="*/ 943580 w 8661251"/>
              <a:gd name="connsiteY6" fmla="*/ 1014152 h 1014152"/>
              <a:gd name="connsiteX0" fmla="*/ 559801 w 8277472"/>
              <a:gd name="connsiteY0" fmla="*/ 1014152 h 1014152"/>
              <a:gd name="connsiteX1" fmla="*/ 559801 w 8277472"/>
              <a:gd name="connsiteY1" fmla="*/ 0 h 1014152"/>
              <a:gd name="connsiteX2" fmla="*/ 8108443 w 8277472"/>
              <a:gd name="connsiteY2" fmla="*/ 0 h 1014152"/>
              <a:gd name="connsiteX3" fmla="*/ 8277472 w 8277472"/>
              <a:gd name="connsiteY3" fmla="*/ 169029 h 1014152"/>
              <a:gd name="connsiteX4" fmla="*/ 8277472 w 8277472"/>
              <a:gd name="connsiteY4" fmla="*/ 845123 h 1014152"/>
              <a:gd name="connsiteX5" fmla="*/ 8108443 w 8277472"/>
              <a:gd name="connsiteY5" fmla="*/ 1014152 h 1014152"/>
              <a:gd name="connsiteX6" fmla="*/ 559801 w 8277472"/>
              <a:gd name="connsiteY6" fmla="*/ 1014152 h 1014152"/>
              <a:gd name="connsiteX0" fmla="*/ 559801 w 8277472"/>
              <a:gd name="connsiteY0" fmla="*/ 1014152 h 1014152"/>
              <a:gd name="connsiteX1" fmla="*/ 559801 w 8277472"/>
              <a:gd name="connsiteY1" fmla="*/ 0 h 1014152"/>
              <a:gd name="connsiteX2" fmla="*/ 8108443 w 8277472"/>
              <a:gd name="connsiteY2" fmla="*/ 0 h 1014152"/>
              <a:gd name="connsiteX3" fmla="*/ 8277472 w 8277472"/>
              <a:gd name="connsiteY3" fmla="*/ 169029 h 1014152"/>
              <a:gd name="connsiteX4" fmla="*/ 8277472 w 8277472"/>
              <a:gd name="connsiteY4" fmla="*/ 845123 h 1014152"/>
              <a:gd name="connsiteX5" fmla="*/ 8108443 w 8277472"/>
              <a:gd name="connsiteY5" fmla="*/ 1014152 h 1014152"/>
              <a:gd name="connsiteX6" fmla="*/ 559801 w 8277472"/>
              <a:gd name="connsiteY6" fmla="*/ 1014152 h 1014152"/>
              <a:gd name="connsiteX0" fmla="*/ 997 w 7718668"/>
              <a:gd name="connsiteY0" fmla="*/ 1014152 h 1014152"/>
              <a:gd name="connsiteX1" fmla="*/ 997 w 7718668"/>
              <a:gd name="connsiteY1" fmla="*/ 0 h 1014152"/>
              <a:gd name="connsiteX2" fmla="*/ 7549639 w 7718668"/>
              <a:gd name="connsiteY2" fmla="*/ 0 h 1014152"/>
              <a:gd name="connsiteX3" fmla="*/ 7718668 w 7718668"/>
              <a:gd name="connsiteY3" fmla="*/ 169029 h 1014152"/>
              <a:gd name="connsiteX4" fmla="*/ 7718668 w 7718668"/>
              <a:gd name="connsiteY4" fmla="*/ 845123 h 1014152"/>
              <a:gd name="connsiteX5" fmla="*/ 7549639 w 7718668"/>
              <a:gd name="connsiteY5" fmla="*/ 1014152 h 1014152"/>
              <a:gd name="connsiteX6" fmla="*/ 997 w 7718668"/>
              <a:gd name="connsiteY6" fmla="*/ 1014152 h 101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8668" h="1014152">
                <a:moveTo>
                  <a:pt x="997" y="1014152"/>
                </a:moveTo>
                <a:cubicBezTo>
                  <a:pt x="2571" y="766545"/>
                  <a:pt x="-1888" y="531538"/>
                  <a:pt x="997" y="0"/>
                </a:cubicBezTo>
                <a:lnTo>
                  <a:pt x="7549639" y="0"/>
                </a:lnTo>
                <a:cubicBezTo>
                  <a:pt x="7642991" y="0"/>
                  <a:pt x="7718668" y="75677"/>
                  <a:pt x="7718668" y="169029"/>
                </a:cubicBezTo>
                <a:lnTo>
                  <a:pt x="7718668" y="845123"/>
                </a:lnTo>
                <a:cubicBezTo>
                  <a:pt x="7718668" y="938475"/>
                  <a:pt x="7642991" y="1014152"/>
                  <a:pt x="7549639" y="1014152"/>
                </a:cubicBezTo>
                <a:lnTo>
                  <a:pt x="997" y="1014152"/>
                </a:lnTo>
                <a:close/>
              </a:path>
            </a:pathLst>
          </a:cu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evron 6" descr="&quot;&quot;" title="&quot;'"/>
          <p:cNvSpPr/>
          <p:nvPr userDrawn="1"/>
        </p:nvSpPr>
        <p:spPr>
          <a:xfrm rot="5400000">
            <a:off x="640620" y="2654366"/>
            <a:ext cx="1354009" cy="1019175"/>
          </a:xfrm>
          <a:custGeom>
            <a:avLst/>
            <a:gdLst>
              <a:gd name="connsiteX0" fmla="*/ 0 w 1548478"/>
              <a:gd name="connsiteY0" fmla="*/ 0 h 1019175"/>
              <a:gd name="connsiteX1" fmla="*/ 1038891 w 1548478"/>
              <a:gd name="connsiteY1" fmla="*/ 0 h 1019175"/>
              <a:gd name="connsiteX2" fmla="*/ 1548478 w 1548478"/>
              <a:gd name="connsiteY2" fmla="*/ 509588 h 1019175"/>
              <a:gd name="connsiteX3" fmla="*/ 1038891 w 1548478"/>
              <a:gd name="connsiteY3" fmla="*/ 1019175 h 1019175"/>
              <a:gd name="connsiteX4" fmla="*/ 0 w 1548478"/>
              <a:gd name="connsiteY4" fmla="*/ 1019175 h 1019175"/>
              <a:gd name="connsiteX5" fmla="*/ 509588 w 1548478"/>
              <a:gd name="connsiteY5" fmla="*/ 509588 h 1019175"/>
              <a:gd name="connsiteX6" fmla="*/ 0 w 1548478"/>
              <a:gd name="connsiteY6" fmla="*/ 0 h 1019175"/>
              <a:gd name="connsiteX0" fmla="*/ 0 w 1348456"/>
              <a:gd name="connsiteY0" fmla="*/ 0 h 1019175"/>
              <a:gd name="connsiteX1" fmla="*/ 1038891 w 1348456"/>
              <a:gd name="connsiteY1" fmla="*/ 0 h 1019175"/>
              <a:gd name="connsiteX2" fmla="*/ 1348456 w 1348456"/>
              <a:gd name="connsiteY2" fmla="*/ 496888 h 1019175"/>
              <a:gd name="connsiteX3" fmla="*/ 1038891 w 1348456"/>
              <a:gd name="connsiteY3" fmla="*/ 1019175 h 1019175"/>
              <a:gd name="connsiteX4" fmla="*/ 0 w 1348456"/>
              <a:gd name="connsiteY4" fmla="*/ 1019175 h 1019175"/>
              <a:gd name="connsiteX5" fmla="*/ 509588 w 1348456"/>
              <a:gd name="connsiteY5" fmla="*/ 509588 h 1019175"/>
              <a:gd name="connsiteX6" fmla="*/ 0 w 1348456"/>
              <a:gd name="connsiteY6" fmla="*/ 0 h 1019175"/>
              <a:gd name="connsiteX0" fmla="*/ 0 w 1348456"/>
              <a:gd name="connsiteY0" fmla="*/ 0 h 1019175"/>
              <a:gd name="connsiteX1" fmla="*/ 1038891 w 1348456"/>
              <a:gd name="connsiteY1" fmla="*/ 0 h 1019175"/>
              <a:gd name="connsiteX2" fmla="*/ 1348456 w 1348456"/>
              <a:gd name="connsiteY2" fmla="*/ 496888 h 1019175"/>
              <a:gd name="connsiteX3" fmla="*/ 1038891 w 1348456"/>
              <a:gd name="connsiteY3" fmla="*/ 1019175 h 1019175"/>
              <a:gd name="connsiteX4" fmla="*/ 0 w 1348456"/>
              <a:gd name="connsiteY4" fmla="*/ 1019175 h 1019175"/>
              <a:gd name="connsiteX5" fmla="*/ 315916 w 1348456"/>
              <a:gd name="connsiteY5" fmla="*/ 500063 h 1019175"/>
              <a:gd name="connsiteX6" fmla="*/ 0 w 1348456"/>
              <a:gd name="connsiteY6"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456" h="1019175">
                <a:moveTo>
                  <a:pt x="0" y="0"/>
                </a:moveTo>
                <a:lnTo>
                  <a:pt x="1038891" y="0"/>
                </a:lnTo>
                <a:lnTo>
                  <a:pt x="1348456" y="496888"/>
                </a:lnTo>
                <a:lnTo>
                  <a:pt x="1038891" y="1019175"/>
                </a:lnTo>
                <a:lnTo>
                  <a:pt x="0" y="1019175"/>
                </a:lnTo>
                <a:lnTo>
                  <a:pt x="315916" y="50006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5" descr="&quot;&quot;" title="&quot;&quot;"/>
          <p:cNvSpPr/>
          <p:nvPr userDrawn="1"/>
        </p:nvSpPr>
        <p:spPr>
          <a:xfrm>
            <a:off x="1820864" y="3683924"/>
            <a:ext cx="6691311" cy="1014152"/>
          </a:xfrm>
          <a:custGeom>
            <a:avLst/>
            <a:gdLst>
              <a:gd name="connsiteX0" fmla="*/ 0 w 7886700"/>
              <a:gd name="connsiteY0" fmla="*/ 169029 h 1014152"/>
              <a:gd name="connsiteX1" fmla="*/ 169029 w 7886700"/>
              <a:gd name="connsiteY1" fmla="*/ 0 h 1014152"/>
              <a:gd name="connsiteX2" fmla="*/ 7717671 w 7886700"/>
              <a:gd name="connsiteY2" fmla="*/ 0 h 1014152"/>
              <a:gd name="connsiteX3" fmla="*/ 7886700 w 7886700"/>
              <a:gd name="connsiteY3" fmla="*/ 169029 h 1014152"/>
              <a:gd name="connsiteX4" fmla="*/ 7886700 w 7886700"/>
              <a:gd name="connsiteY4" fmla="*/ 845123 h 1014152"/>
              <a:gd name="connsiteX5" fmla="*/ 7717671 w 7886700"/>
              <a:gd name="connsiteY5" fmla="*/ 1014152 h 1014152"/>
              <a:gd name="connsiteX6" fmla="*/ 169029 w 7886700"/>
              <a:gd name="connsiteY6" fmla="*/ 1014152 h 1014152"/>
              <a:gd name="connsiteX7" fmla="*/ 0 w 7886700"/>
              <a:gd name="connsiteY7" fmla="*/ 845123 h 1014152"/>
              <a:gd name="connsiteX8" fmla="*/ 0 w 7886700"/>
              <a:gd name="connsiteY8" fmla="*/ 169029 h 1014152"/>
              <a:gd name="connsiteX0" fmla="*/ 0 w 7886700"/>
              <a:gd name="connsiteY0" fmla="*/ 845123 h 1014152"/>
              <a:gd name="connsiteX1" fmla="*/ 169029 w 7886700"/>
              <a:gd name="connsiteY1" fmla="*/ 0 h 1014152"/>
              <a:gd name="connsiteX2" fmla="*/ 7717671 w 7886700"/>
              <a:gd name="connsiteY2" fmla="*/ 0 h 1014152"/>
              <a:gd name="connsiteX3" fmla="*/ 7886700 w 7886700"/>
              <a:gd name="connsiteY3" fmla="*/ 169029 h 1014152"/>
              <a:gd name="connsiteX4" fmla="*/ 7886700 w 7886700"/>
              <a:gd name="connsiteY4" fmla="*/ 845123 h 1014152"/>
              <a:gd name="connsiteX5" fmla="*/ 7717671 w 7886700"/>
              <a:gd name="connsiteY5" fmla="*/ 1014152 h 1014152"/>
              <a:gd name="connsiteX6" fmla="*/ 169029 w 7886700"/>
              <a:gd name="connsiteY6" fmla="*/ 1014152 h 1014152"/>
              <a:gd name="connsiteX7" fmla="*/ 0 w 7886700"/>
              <a:gd name="connsiteY7" fmla="*/ 845123 h 1014152"/>
              <a:gd name="connsiteX0" fmla="*/ 943580 w 8661251"/>
              <a:gd name="connsiteY0" fmla="*/ 1014152 h 1014152"/>
              <a:gd name="connsiteX1" fmla="*/ 943580 w 8661251"/>
              <a:gd name="connsiteY1" fmla="*/ 0 h 1014152"/>
              <a:gd name="connsiteX2" fmla="*/ 8492222 w 8661251"/>
              <a:gd name="connsiteY2" fmla="*/ 0 h 1014152"/>
              <a:gd name="connsiteX3" fmla="*/ 8661251 w 8661251"/>
              <a:gd name="connsiteY3" fmla="*/ 169029 h 1014152"/>
              <a:gd name="connsiteX4" fmla="*/ 8661251 w 8661251"/>
              <a:gd name="connsiteY4" fmla="*/ 845123 h 1014152"/>
              <a:gd name="connsiteX5" fmla="*/ 8492222 w 8661251"/>
              <a:gd name="connsiteY5" fmla="*/ 1014152 h 1014152"/>
              <a:gd name="connsiteX6" fmla="*/ 943580 w 8661251"/>
              <a:gd name="connsiteY6" fmla="*/ 1014152 h 1014152"/>
              <a:gd name="connsiteX0" fmla="*/ 559801 w 8277472"/>
              <a:gd name="connsiteY0" fmla="*/ 1014152 h 1014152"/>
              <a:gd name="connsiteX1" fmla="*/ 559801 w 8277472"/>
              <a:gd name="connsiteY1" fmla="*/ 0 h 1014152"/>
              <a:gd name="connsiteX2" fmla="*/ 8108443 w 8277472"/>
              <a:gd name="connsiteY2" fmla="*/ 0 h 1014152"/>
              <a:gd name="connsiteX3" fmla="*/ 8277472 w 8277472"/>
              <a:gd name="connsiteY3" fmla="*/ 169029 h 1014152"/>
              <a:gd name="connsiteX4" fmla="*/ 8277472 w 8277472"/>
              <a:gd name="connsiteY4" fmla="*/ 845123 h 1014152"/>
              <a:gd name="connsiteX5" fmla="*/ 8108443 w 8277472"/>
              <a:gd name="connsiteY5" fmla="*/ 1014152 h 1014152"/>
              <a:gd name="connsiteX6" fmla="*/ 559801 w 8277472"/>
              <a:gd name="connsiteY6" fmla="*/ 1014152 h 1014152"/>
              <a:gd name="connsiteX0" fmla="*/ 559801 w 8277472"/>
              <a:gd name="connsiteY0" fmla="*/ 1014152 h 1014152"/>
              <a:gd name="connsiteX1" fmla="*/ 559801 w 8277472"/>
              <a:gd name="connsiteY1" fmla="*/ 0 h 1014152"/>
              <a:gd name="connsiteX2" fmla="*/ 8108443 w 8277472"/>
              <a:gd name="connsiteY2" fmla="*/ 0 h 1014152"/>
              <a:gd name="connsiteX3" fmla="*/ 8277472 w 8277472"/>
              <a:gd name="connsiteY3" fmla="*/ 169029 h 1014152"/>
              <a:gd name="connsiteX4" fmla="*/ 8277472 w 8277472"/>
              <a:gd name="connsiteY4" fmla="*/ 845123 h 1014152"/>
              <a:gd name="connsiteX5" fmla="*/ 8108443 w 8277472"/>
              <a:gd name="connsiteY5" fmla="*/ 1014152 h 1014152"/>
              <a:gd name="connsiteX6" fmla="*/ 559801 w 8277472"/>
              <a:gd name="connsiteY6" fmla="*/ 1014152 h 1014152"/>
              <a:gd name="connsiteX0" fmla="*/ 997 w 7718668"/>
              <a:gd name="connsiteY0" fmla="*/ 1014152 h 1014152"/>
              <a:gd name="connsiteX1" fmla="*/ 997 w 7718668"/>
              <a:gd name="connsiteY1" fmla="*/ 0 h 1014152"/>
              <a:gd name="connsiteX2" fmla="*/ 7549639 w 7718668"/>
              <a:gd name="connsiteY2" fmla="*/ 0 h 1014152"/>
              <a:gd name="connsiteX3" fmla="*/ 7718668 w 7718668"/>
              <a:gd name="connsiteY3" fmla="*/ 169029 h 1014152"/>
              <a:gd name="connsiteX4" fmla="*/ 7718668 w 7718668"/>
              <a:gd name="connsiteY4" fmla="*/ 845123 h 1014152"/>
              <a:gd name="connsiteX5" fmla="*/ 7549639 w 7718668"/>
              <a:gd name="connsiteY5" fmla="*/ 1014152 h 1014152"/>
              <a:gd name="connsiteX6" fmla="*/ 997 w 7718668"/>
              <a:gd name="connsiteY6" fmla="*/ 1014152 h 101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8668" h="1014152">
                <a:moveTo>
                  <a:pt x="997" y="1014152"/>
                </a:moveTo>
                <a:cubicBezTo>
                  <a:pt x="2571" y="766545"/>
                  <a:pt x="-1888" y="531538"/>
                  <a:pt x="997" y="0"/>
                </a:cubicBezTo>
                <a:lnTo>
                  <a:pt x="7549639" y="0"/>
                </a:lnTo>
                <a:cubicBezTo>
                  <a:pt x="7642991" y="0"/>
                  <a:pt x="7718668" y="75677"/>
                  <a:pt x="7718668" y="169029"/>
                </a:cubicBezTo>
                <a:lnTo>
                  <a:pt x="7718668" y="845123"/>
                </a:lnTo>
                <a:cubicBezTo>
                  <a:pt x="7718668" y="938475"/>
                  <a:pt x="7642991" y="1014152"/>
                  <a:pt x="7549639" y="1014152"/>
                </a:cubicBezTo>
                <a:lnTo>
                  <a:pt x="997" y="1014152"/>
                </a:lnTo>
                <a:close/>
              </a:path>
            </a:pathLst>
          </a:cu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evron 6" descr="&quot;&quot;" title="&quot;'"/>
          <p:cNvSpPr/>
          <p:nvPr userDrawn="1"/>
        </p:nvSpPr>
        <p:spPr>
          <a:xfrm rot="5400000">
            <a:off x="637446" y="3835466"/>
            <a:ext cx="1354009" cy="1019175"/>
          </a:xfrm>
          <a:custGeom>
            <a:avLst/>
            <a:gdLst>
              <a:gd name="connsiteX0" fmla="*/ 0 w 1548478"/>
              <a:gd name="connsiteY0" fmla="*/ 0 h 1019175"/>
              <a:gd name="connsiteX1" fmla="*/ 1038891 w 1548478"/>
              <a:gd name="connsiteY1" fmla="*/ 0 h 1019175"/>
              <a:gd name="connsiteX2" fmla="*/ 1548478 w 1548478"/>
              <a:gd name="connsiteY2" fmla="*/ 509588 h 1019175"/>
              <a:gd name="connsiteX3" fmla="*/ 1038891 w 1548478"/>
              <a:gd name="connsiteY3" fmla="*/ 1019175 h 1019175"/>
              <a:gd name="connsiteX4" fmla="*/ 0 w 1548478"/>
              <a:gd name="connsiteY4" fmla="*/ 1019175 h 1019175"/>
              <a:gd name="connsiteX5" fmla="*/ 509588 w 1548478"/>
              <a:gd name="connsiteY5" fmla="*/ 509588 h 1019175"/>
              <a:gd name="connsiteX6" fmla="*/ 0 w 1548478"/>
              <a:gd name="connsiteY6" fmla="*/ 0 h 1019175"/>
              <a:gd name="connsiteX0" fmla="*/ 0 w 1348456"/>
              <a:gd name="connsiteY0" fmla="*/ 0 h 1019175"/>
              <a:gd name="connsiteX1" fmla="*/ 1038891 w 1348456"/>
              <a:gd name="connsiteY1" fmla="*/ 0 h 1019175"/>
              <a:gd name="connsiteX2" fmla="*/ 1348456 w 1348456"/>
              <a:gd name="connsiteY2" fmla="*/ 496888 h 1019175"/>
              <a:gd name="connsiteX3" fmla="*/ 1038891 w 1348456"/>
              <a:gd name="connsiteY3" fmla="*/ 1019175 h 1019175"/>
              <a:gd name="connsiteX4" fmla="*/ 0 w 1348456"/>
              <a:gd name="connsiteY4" fmla="*/ 1019175 h 1019175"/>
              <a:gd name="connsiteX5" fmla="*/ 509588 w 1348456"/>
              <a:gd name="connsiteY5" fmla="*/ 509588 h 1019175"/>
              <a:gd name="connsiteX6" fmla="*/ 0 w 1348456"/>
              <a:gd name="connsiteY6" fmla="*/ 0 h 1019175"/>
              <a:gd name="connsiteX0" fmla="*/ 0 w 1348456"/>
              <a:gd name="connsiteY0" fmla="*/ 0 h 1019175"/>
              <a:gd name="connsiteX1" fmla="*/ 1038891 w 1348456"/>
              <a:gd name="connsiteY1" fmla="*/ 0 h 1019175"/>
              <a:gd name="connsiteX2" fmla="*/ 1348456 w 1348456"/>
              <a:gd name="connsiteY2" fmla="*/ 496888 h 1019175"/>
              <a:gd name="connsiteX3" fmla="*/ 1038891 w 1348456"/>
              <a:gd name="connsiteY3" fmla="*/ 1019175 h 1019175"/>
              <a:gd name="connsiteX4" fmla="*/ 0 w 1348456"/>
              <a:gd name="connsiteY4" fmla="*/ 1019175 h 1019175"/>
              <a:gd name="connsiteX5" fmla="*/ 315916 w 1348456"/>
              <a:gd name="connsiteY5" fmla="*/ 500063 h 1019175"/>
              <a:gd name="connsiteX6" fmla="*/ 0 w 1348456"/>
              <a:gd name="connsiteY6"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456" h="1019175">
                <a:moveTo>
                  <a:pt x="0" y="0"/>
                </a:moveTo>
                <a:lnTo>
                  <a:pt x="1038891" y="0"/>
                </a:lnTo>
                <a:lnTo>
                  <a:pt x="1348456" y="496888"/>
                </a:lnTo>
                <a:lnTo>
                  <a:pt x="1038891" y="1019175"/>
                </a:lnTo>
                <a:lnTo>
                  <a:pt x="0" y="1019175"/>
                </a:lnTo>
                <a:lnTo>
                  <a:pt x="315916" y="500063"/>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5" descr="&quot;&quot;" title="&quot;&quot;"/>
          <p:cNvSpPr/>
          <p:nvPr userDrawn="1"/>
        </p:nvSpPr>
        <p:spPr>
          <a:xfrm>
            <a:off x="1817690" y="4865024"/>
            <a:ext cx="6691311" cy="1014152"/>
          </a:xfrm>
          <a:custGeom>
            <a:avLst/>
            <a:gdLst>
              <a:gd name="connsiteX0" fmla="*/ 0 w 7886700"/>
              <a:gd name="connsiteY0" fmla="*/ 169029 h 1014152"/>
              <a:gd name="connsiteX1" fmla="*/ 169029 w 7886700"/>
              <a:gd name="connsiteY1" fmla="*/ 0 h 1014152"/>
              <a:gd name="connsiteX2" fmla="*/ 7717671 w 7886700"/>
              <a:gd name="connsiteY2" fmla="*/ 0 h 1014152"/>
              <a:gd name="connsiteX3" fmla="*/ 7886700 w 7886700"/>
              <a:gd name="connsiteY3" fmla="*/ 169029 h 1014152"/>
              <a:gd name="connsiteX4" fmla="*/ 7886700 w 7886700"/>
              <a:gd name="connsiteY4" fmla="*/ 845123 h 1014152"/>
              <a:gd name="connsiteX5" fmla="*/ 7717671 w 7886700"/>
              <a:gd name="connsiteY5" fmla="*/ 1014152 h 1014152"/>
              <a:gd name="connsiteX6" fmla="*/ 169029 w 7886700"/>
              <a:gd name="connsiteY6" fmla="*/ 1014152 h 1014152"/>
              <a:gd name="connsiteX7" fmla="*/ 0 w 7886700"/>
              <a:gd name="connsiteY7" fmla="*/ 845123 h 1014152"/>
              <a:gd name="connsiteX8" fmla="*/ 0 w 7886700"/>
              <a:gd name="connsiteY8" fmla="*/ 169029 h 1014152"/>
              <a:gd name="connsiteX0" fmla="*/ 0 w 7886700"/>
              <a:gd name="connsiteY0" fmla="*/ 845123 h 1014152"/>
              <a:gd name="connsiteX1" fmla="*/ 169029 w 7886700"/>
              <a:gd name="connsiteY1" fmla="*/ 0 h 1014152"/>
              <a:gd name="connsiteX2" fmla="*/ 7717671 w 7886700"/>
              <a:gd name="connsiteY2" fmla="*/ 0 h 1014152"/>
              <a:gd name="connsiteX3" fmla="*/ 7886700 w 7886700"/>
              <a:gd name="connsiteY3" fmla="*/ 169029 h 1014152"/>
              <a:gd name="connsiteX4" fmla="*/ 7886700 w 7886700"/>
              <a:gd name="connsiteY4" fmla="*/ 845123 h 1014152"/>
              <a:gd name="connsiteX5" fmla="*/ 7717671 w 7886700"/>
              <a:gd name="connsiteY5" fmla="*/ 1014152 h 1014152"/>
              <a:gd name="connsiteX6" fmla="*/ 169029 w 7886700"/>
              <a:gd name="connsiteY6" fmla="*/ 1014152 h 1014152"/>
              <a:gd name="connsiteX7" fmla="*/ 0 w 7886700"/>
              <a:gd name="connsiteY7" fmla="*/ 845123 h 1014152"/>
              <a:gd name="connsiteX0" fmla="*/ 943580 w 8661251"/>
              <a:gd name="connsiteY0" fmla="*/ 1014152 h 1014152"/>
              <a:gd name="connsiteX1" fmla="*/ 943580 w 8661251"/>
              <a:gd name="connsiteY1" fmla="*/ 0 h 1014152"/>
              <a:gd name="connsiteX2" fmla="*/ 8492222 w 8661251"/>
              <a:gd name="connsiteY2" fmla="*/ 0 h 1014152"/>
              <a:gd name="connsiteX3" fmla="*/ 8661251 w 8661251"/>
              <a:gd name="connsiteY3" fmla="*/ 169029 h 1014152"/>
              <a:gd name="connsiteX4" fmla="*/ 8661251 w 8661251"/>
              <a:gd name="connsiteY4" fmla="*/ 845123 h 1014152"/>
              <a:gd name="connsiteX5" fmla="*/ 8492222 w 8661251"/>
              <a:gd name="connsiteY5" fmla="*/ 1014152 h 1014152"/>
              <a:gd name="connsiteX6" fmla="*/ 943580 w 8661251"/>
              <a:gd name="connsiteY6" fmla="*/ 1014152 h 1014152"/>
              <a:gd name="connsiteX0" fmla="*/ 559801 w 8277472"/>
              <a:gd name="connsiteY0" fmla="*/ 1014152 h 1014152"/>
              <a:gd name="connsiteX1" fmla="*/ 559801 w 8277472"/>
              <a:gd name="connsiteY1" fmla="*/ 0 h 1014152"/>
              <a:gd name="connsiteX2" fmla="*/ 8108443 w 8277472"/>
              <a:gd name="connsiteY2" fmla="*/ 0 h 1014152"/>
              <a:gd name="connsiteX3" fmla="*/ 8277472 w 8277472"/>
              <a:gd name="connsiteY3" fmla="*/ 169029 h 1014152"/>
              <a:gd name="connsiteX4" fmla="*/ 8277472 w 8277472"/>
              <a:gd name="connsiteY4" fmla="*/ 845123 h 1014152"/>
              <a:gd name="connsiteX5" fmla="*/ 8108443 w 8277472"/>
              <a:gd name="connsiteY5" fmla="*/ 1014152 h 1014152"/>
              <a:gd name="connsiteX6" fmla="*/ 559801 w 8277472"/>
              <a:gd name="connsiteY6" fmla="*/ 1014152 h 1014152"/>
              <a:gd name="connsiteX0" fmla="*/ 559801 w 8277472"/>
              <a:gd name="connsiteY0" fmla="*/ 1014152 h 1014152"/>
              <a:gd name="connsiteX1" fmla="*/ 559801 w 8277472"/>
              <a:gd name="connsiteY1" fmla="*/ 0 h 1014152"/>
              <a:gd name="connsiteX2" fmla="*/ 8108443 w 8277472"/>
              <a:gd name="connsiteY2" fmla="*/ 0 h 1014152"/>
              <a:gd name="connsiteX3" fmla="*/ 8277472 w 8277472"/>
              <a:gd name="connsiteY3" fmla="*/ 169029 h 1014152"/>
              <a:gd name="connsiteX4" fmla="*/ 8277472 w 8277472"/>
              <a:gd name="connsiteY4" fmla="*/ 845123 h 1014152"/>
              <a:gd name="connsiteX5" fmla="*/ 8108443 w 8277472"/>
              <a:gd name="connsiteY5" fmla="*/ 1014152 h 1014152"/>
              <a:gd name="connsiteX6" fmla="*/ 559801 w 8277472"/>
              <a:gd name="connsiteY6" fmla="*/ 1014152 h 1014152"/>
              <a:gd name="connsiteX0" fmla="*/ 997 w 7718668"/>
              <a:gd name="connsiteY0" fmla="*/ 1014152 h 1014152"/>
              <a:gd name="connsiteX1" fmla="*/ 997 w 7718668"/>
              <a:gd name="connsiteY1" fmla="*/ 0 h 1014152"/>
              <a:gd name="connsiteX2" fmla="*/ 7549639 w 7718668"/>
              <a:gd name="connsiteY2" fmla="*/ 0 h 1014152"/>
              <a:gd name="connsiteX3" fmla="*/ 7718668 w 7718668"/>
              <a:gd name="connsiteY3" fmla="*/ 169029 h 1014152"/>
              <a:gd name="connsiteX4" fmla="*/ 7718668 w 7718668"/>
              <a:gd name="connsiteY4" fmla="*/ 845123 h 1014152"/>
              <a:gd name="connsiteX5" fmla="*/ 7549639 w 7718668"/>
              <a:gd name="connsiteY5" fmla="*/ 1014152 h 1014152"/>
              <a:gd name="connsiteX6" fmla="*/ 997 w 7718668"/>
              <a:gd name="connsiteY6" fmla="*/ 1014152 h 101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8668" h="1014152">
                <a:moveTo>
                  <a:pt x="997" y="1014152"/>
                </a:moveTo>
                <a:cubicBezTo>
                  <a:pt x="2571" y="766545"/>
                  <a:pt x="-1888" y="531538"/>
                  <a:pt x="997" y="0"/>
                </a:cubicBezTo>
                <a:lnTo>
                  <a:pt x="7549639" y="0"/>
                </a:lnTo>
                <a:cubicBezTo>
                  <a:pt x="7642991" y="0"/>
                  <a:pt x="7718668" y="75677"/>
                  <a:pt x="7718668" y="169029"/>
                </a:cubicBezTo>
                <a:lnTo>
                  <a:pt x="7718668" y="845123"/>
                </a:lnTo>
                <a:cubicBezTo>
                  <a:pt x="7718668" y="938475"/>
                  <a:pt x="7642991" y="1014152"/>
                  <a:pt x="7549639" y="1014152"/>
                </a:cubicBezTo>
                <a:lnTo>
                  <a:pt x="997" y="1014152"/>
                </a:lnTo>
                <a:close/>
              </a:path>
            </a:pathLst>
          </a:cu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evron 6" descr="&quot;'" title="&quot;&quot;"/>
          <p:cNvSpPr/>
          <p:nvPr userDrawn="1"/>
        </p:nvSpPr>
        <p:spPr>
          <a:xfrm rot="5400000">
            <a:off x="634272" y="5016566"/>
            <a:ext cx="1354009" cy="1019175"/>
          </a:xfrm>
          <a:custGeom>
            <a:avLst/>
            <a:gdLst>
              <a:gd name="connsiteX0" fmla="*/ 0 w 1548478"/>
              <a:gd name="connsiteY0" fmla="*/ 0 h 1019175"/>
              <a:gd name="connsiteX1" fmla="*/ 1038891 w 1548478"/>
              <a:gd name="connsiteY1" fmla="*/ 0 h 1019175"/>
              <a:gd name="connsiteX2" fmla="*/ 1548478 w 1548478"/>
              <a:gd name="connsiteY2" fmla="*/ 509588 h 1019175"/>
              <a:gd name="connsiteX3" fmla="*/ 1038891 w 1548478"/>
              <a:gd name="connsiteY3" fmla="*/ 1019175 h 1019175"/>
              <a:gd name="connsiteX4" fmla="*/ 0 w 1548478"/>
              <a:gd name="connsiteY4" fmla="*/ 1019175 h 1019175"/>
              <a:gd name="connsiteX5" fmla="*/ 509588 w 1548478"/>
              <a:gd name="connsiteY5" fmla="*/ 509588 h 1019175"/>
              <a:gd name="connsiteX6" fmla="*/ 0 w 1548478"/>
              <a:gd name="connsiteY6" fmla="*/ 0 h 1019175"/>
              <a:gd name="connsiteX0" fmla="*/ 0 w 1348456"/>
              <a:gd name="connsiteY0" fmla="*/ 0 h 1019175"/>
              <a:gd name="connsiteX1" fmla="*/ 1038891 w 1348456"/>
              <a:gd name="connsiteY1" fmla="*/ 0 h 1019175"/>
              <a:gd name="connsiteX2" fmla="*/ 1348456 w 1348456"/>
              <a:gd name="connsiteY2" fmla="*/ 496888 h 1019175"/>
              <a:gd name="connsiteX3" fmla="*/ 1038891 w 1348456"/>
              <a:gd name="connsiteY3" fmla="*/ 1019175 h 1019175"/>
              <a:gd name="connsiteX4" fmla="*/ 0 w 1348456"/>
              <a:gd name="connsiteY4" fmla="*/ 1019175 h 1019175"/>
              <a:gd name="connsiteX5" fmla="*/ 509588 w 1348456"/>
              <a:gd name="connsiteY5" fmla="*/ 509588 h 1019175"/>
              <a:gd name="connsiteX6" fmla="*/ 0 w 1348456"/>
              <a:gd name="connsiteY6" fmla="*/ 0 h 1019175"/>
              <a:gd name="connsiteX0" fmla="*/ 0 w 1348456"/>
              <a:gd name="connsiteY0" fmla="*/ 0 h 1019175"/>
              <a:gd name="connsiteX1" fmla="*/ 1038891 w 1348456"/>
              <a:gd name="connsiteY1" fmla="*/ 0 h 1019175"/>
              <a:gd name="connsiteX2" fmla="*/ 1348456 w 1348456"/>
              <a:gd name="connsiteY2" fmla="*/ 496888 h 1019175"/>
              <a:gd name="connsiteX3" fmla="*/ 1038891 w 1348456"/>
              <a:gd name="connsiteY3" fmla="*/ 1019175 h 1019175"/>
              <a:gd name="connsiteX4" fmla="*/ 0 w 1348456"/>
              <a:gd name="connsiteY4" fmla="*/ 1019175 h 1019175"/>
              <a:gd name="connsiteX5" fmla="*/ 315916 w 1348456"/>
              <a:gd name="connsiteY5" fmla="*/ 500063 h 1019175"/>
              <a:gd name="connsiteX6" fmla="*/ 0 w 1348456"/>
              <a:gd name="connsiteY6"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456" h="1019175">
                <a:moveTo>
                  <a:pt x="0" y="0"/>
                </a:moveTo>
                <a:lnTo>
                  <a:pt x="1038891" y="0"/>
                </a:lnTo>
                <a:lnTo>
                  <a:pt x="1348456" y="496888"/>
                </a:lnTo>
                <a:lnTo>
                  <a:pt x="1038891" y="1019175"/>
                </a:lnTo>
                <a:lnTo>
                  <a:pt x="0" y="1019175"/>
                </a:lnTo>
                <a:lnTo>
                  <a:pt x="315916" y="500063"/>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 Placeholder 2"/>
          <p:cNvSpPr>
            <a:spLocks noGrp="1"/>
          </p:cNvSpPr>
          <p:nvPr>
            <p:ph type="body" idx="11"/>
          </p:nvPr>
        </p:nvSpPr>
        <p:spPr>
          <a:xfrm>
            <a:off x="801689" y="2817768"/>
            <a:ext cx="1025523" cy="740773"/>
          </a:xfrm>
        </p:spPr>
        <p:txBody>
          <a:bodyPr anchor="ctr" anchorCtr="0"/>
          <a:lstStyle>
            <a:lvl1pPr marL="0" indent="0" algn="ctr">
              <a:spcBef>
                <a:spcPts val="0"/>
              </a:spcBef>
              <a:buNone/>
              <a:defRPr sz="20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3" name="Text Placeholder 2"/>
          <p:cNvSpPr>
            <a:spLocks noGrp="1"/>
          </p:cNvSpPr>
          <p:nvPr>
            <p:ph type="body" idx="13"/>
          </p:nvPr>
        </p:nvSpPr>
        <p:spPr>
          <a:xfrm>
            <a:off x="1957473" y="2580384"/>
            <a:ext cx="6424527" cy="861085"/>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4"/>
          </p:nvPr>
        </p:nvSpPr>
        <p:spPr>
          <a:xfrm>
            <a:off x="801689" y="3992753"/>
            <a:ext cx="1025523" cy="740773"/>
          </a:xfrm>
        </p:spPr>
        <p:txBody>
          <a:bodyPr anchor="ctr" anchorCtr="0"/>
          <a:lstStyle>
            <a:lvl1pPr marL="0" indent="0" algn="ctr">
              <a:spcBef>
                <a:spcPts val="0"/>
              </a:spcBef>
              <a:buNone/>
              <a:defRPr sz="20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5" name="Text Placeholder 2"/>
          <p:cNvSpPr>
            <a:spLocks noGrp="1"/>
          </p:cNvSpPr>
          <p:nvPr>
            <p:ph type="body" idx="15"/>
          </p:nvPr>
        </p:nvSpPr>
        <p:spPr>
          <a:xfrm>
            <a:off x="1957473" y="3755369"/>
            <a:ext cx="6424527" cy="861085"/>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p:cNvSpPr>
            <a:spLocks noGrp="1"/>
          </p:cNvSpPr>
          <p:nvPr>
            <p:ph type="body" idx="16"/>
          </p:nvPr>
        </p:nvSpPr>
        <p:spPr>
          <a:xfrm>
            <a:off x="808037" y="5153603"/>
            <a:ext cx="1025523" cy="740773"/>
          </a:xfrm>
        </p:spPr>
        <p:txBody>
          <a:bodyPr anchor="ctr" anchorCtr="0"/>
          <a:lstStyle>
            <a:lvl1pPr marL="0" indent="0" algn="ctr">
              <a:spcBef>
                <a:spcPts val="0"/>
              </a:spcBef>
              <a:buNone/>
              <a:defRPr sz="20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Text Placeholder 2"/>
          <p:cNvSpPr>
            <a:spLocks noGrp="1"/>
          </p:cNvSpPr>
          <p:nvPr>
            <p:ph type="body" idx="17"/>
          </p:nvPr>
        </p:nvSpPr>
        <p:spPr>
          <a:xfrm>
            <a:off x="1963821" y="4916219"/>
            <a:ext cx="6424527" cy="861085"/>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34268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Option 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cxnSp>
        <p:nvCxnSpPr>
          <p:cNvPr id="7" name="Straight Connector 6" descr="&quot;&quot;" title="&quot;&quot;"/>
          <p:cNvCxnSpPr/>
          <p:nvPr userDrawn="1"/>
        </p:nvCxnSpPr>
        <p:spPr>
          <a:xfrm flipH="1">
            <a:off x="4571999" y="2851267"/>
            <a:ext cx="1" cy="301752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quot;&quot;" title="&quot;&quot;"/>
          <p:cNvCxnSpPr/>
          <p:nvPr userDrawn="1"/>
        </p:nvCxnSpPr>
        <p:spPr>
          <a:xfrm>
            <a:off x="2880360" y="4360027"/>
            <a:ext cx="3383280" cy="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 name="Oval 9" descr="&quot;&quot;" title="&quot;&quot;"/>
          <p:cNvSpPr/>
          <p:nvPr userDrawn="1"/>
        </p:nvSpPr>
        <p:spPr>
          <a:xfrm>
            <a:off x="3516284" y="3304310"/>
            <a:ext cx="2111433" cy="2111433"/>
          </a:xfrm>
          <a:prstGeom prst="ellipse">
            <a:avLst/>
          </a:prstGeom>
          <a:solidFill>
            <a:schemeClr val="bg2"/>
          </a:solid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descr="&quot;&quot;" title="&quot;&quot;"/>
          <p:cNvSpPr/>
          <p:nvPr userDrawn="1"/>
        </p:nvSpPr>
        <p:spPr>
          <a:xfrm>
            <a:off x="5176879" y="3167542"/>
            <a:ext cx="652464" cy="614362"/>
          </a:xfrm>
          <a:custGeom>
            <a:avLst/>
            <a:gdLst>
              <a:gd name="connsiteX0" fmla="*/ 723900 w 1447800"/>
              <a:gd name="connsiteY0" fmla="*/ 0 h 1447800"/>
              <a:gd name="connsiteX1" fmla="*/ 1447800 w 1447800"/>
              <a:gd name="connsiteY1" fmla="*/ 723900 h 1447800"/>
              <a:gd name="connsiteX2" fmla="*/ 723900 w 1447800"/>
              <a:gd name="connsiteY2" fmla="*/ 723900 h 1447800"/>
              <a:gd name="connsiteX3" fmla="*/ 723900 w 1447800"/>
              <a:gd name="connsiteY3" fmla="*/ 0 h 1447800"/>
              <a:gd name="connsiteX0" fmla="*/ 723900 w 1447800"/>
              <a:gd name="connsiteY0" fmla="*/ 0 h 1447800"/>
              <a:gd name="connsiteX1" fmla="*/ 1447800 w 1447800"/>
              <a:gd name="connsiteY1" fmla="*/ 723900 h 14478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11907 w 735807"/>
              <a:gd name="connsiteY0" fmla="*/ 0 h 723900"/>
              <a:gd name="connsiteX1" fmla="*/ 735807 w 735807"/>
              <a:gd name="connsiteY1" fmla="*/ 723900 h 723900"/>
              <a:gd name="connsiteX2" fmla="*/ 11907 w 735807"/>
              <a:gd name="connsiteY2" fmla="*/ 0 h 723900"/>
              <a:gd name="connsiteX0" fmla="*/ 0 w 735807"/>
              <a:gd name="connsiteY0" fmla="*/ 107156 h 723900"/>
              <a:gd name="connsiteX1" fmla="*/ 735807 w 735807"/>
              <a:gd name="connsiteY1" fmla="*/ 723900 h 723900"/>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850106 w 850106"/>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588169 w 850106"/>
              <a:gd name="connsiteY1" fmla="*/ 733425 h 740569"/>
              <a:gd name="connsiteX0" fmla="*/ 0 w 588169"/>
              <a:gd name="connsiteY0" fmla="*/ 226219 h 859631"/>
              <a:gd name="connsiteX1" fmla="*/ 388144 w 588169"/>
              <a:gd name="connsiteY1" fmla="*/ 859631 h 859631"/>
              <a:gd name="connsiteX2" fmla="*/ 0 w 588169"/>
              <a:gd name="connsiteY2" fmla="*/ 226219 h 859631"/>
              <a:gd name="connsiteX0" fmla="*/ 128586 w 588169"/>
              <a:gd name="connsiteY0" fmla="*/ 0 h 859631"/>
              <a:gd name="connsiteX1" fmla="*/ 588169 w 588169"/>
              <a:gd name="connsiteY1" fmla="*/ 733425 h 859631"/>
              <a:gd name="connsiteX0" fmla="*/ 0 w 816769"/>
              <a:gd name="connsiteY0" fmla="*/ 226219 h 859631"/>
              <a:gd name="connsiteX1" fmla="*/ 388144 w 816769"/>
              <a:gd name="connsiteY1" fmla="*/ 859631 h 859631"/>
              <a:gd name="connsiteX2" fmla="*/ 0 w 816769"/>
              <a:gd name="connsiteY2" fmla="*/ 226219 h 859631"/>
              <a:gd name="connsiteX0" fmla="*/ 128586 w 816769"/>
              <a:gd name="connsiteY0" fmla="*/ 0 h 859631"/>
              <a:gd name="connsiteX1" fmla="*/ 816769 w 816769"/>
              <a:gd name="connsiteY1" fmla="*/ 647700 h 859631"/>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91440 w 816769"/>
              <a:gd name="connsiteY2" fmla="*/ 281940 h 823912"/>
              <a:gd name="connsiteX0" fmla="*/ 164305 w 816769"/>
              <a:gd name="connsiteY0" fmla="*/ 0 h 823912"/>
              <a:gd name="connsiteX1" fmla="*/ 816769 w 816769"/>
              <a:gd name="connsiteY1" fmla="*/ 611981 h 823912"/>
              <a:gd name="connsiteX0" fmla="*/ 296704 w 725329"/>
              <a:gd name="connsiteY0" fmla="*/ 823912 h 823912"/>
              <a:gd name="connsiteX1" fmla="*/ 0 w 725329"/>
              <a:gd name="connsiteY1" fmla="*/ 281940 h 823912"/>
              <a:gd name="connsiteX0" fmla="*/ 72865 w 725329"/>
              <a:gd name="connsiteY0" fmla="*/ 0 h 823912"/>
              <a:gd name="connsiteX1" fmla="*/ 725329 w 725329"/>
              <a:gd name="connsiteY1" fmla="*/ 611981 h 823912"/>
              <a:gd name="connsiteX0" fmla="*/ 223839 w 652464"/>
              <a:gd name="connsiteY0" fmla="*/ 823912 h 823912"/>
              <a:gd name="connsiteX1" fmla="*/ 5717 w 652464"/>
              <a:gd name="connsiteY1" fmla="*/ 34290 h 823912"/>
              <a:gd name="connsiteX0" fmla="*/ 0 w 652464"/>
              <a:gd name="connsiteY0" fmla="*/ 0 h 823912"/>
              <a:gd name="connsiteX1" fmla="*/ 652464 w 652464"/>
              <a:gd name="connsiteY1" fmla="*/ 611981 h 823912"/>
              <a:gd name="connsiteX0" fmla="*/ 614364 w 652464"/>
              <a:gd name="connsiteY0" fmla="*/ 614362 h 614362"/>
              <a:gd name="connsiteX1" fmla="*/ 5717 w 652464"/>
              <a:gd name="connsiteY1" fmla="*/ 34290 h 614362"/>
              <a:gd name="connsiteX0" fmla="*/ 0 w 652464"/>
              <a:gd name="connsiteY0" fmla="*/ 0 h 614362"/>
              <a:gd name="connsiteX1" fmla="*/ 652464 w 652464"/>
              <a:gd name="connsiteY1" fmla="*/ 611981 h 614362"/>
            </a:gdLst>
            <a:ahLst/>
            <a:cxnLst>
              <a:cxn ang="0">
                <a:pos x="connsiteX0" y="connsiteY0"/>
              </a:cxn>
              <a:cxn ang="0">
                <a:pos x="connsiteX1" y="connsiteY1"/>
              </a:cxn>
            </a:cxnLst>
            <a:rect l="l" t="t" r="r" b="b"/>
            <a:pathLst>
              <a:path w="652464" h="614362" stroke="0" extrusionOk="0">
                <a:moveTo>
                  <a:pt x="614364" y="614362"/>
                </a:moveTo>
                <a:cubicBezTo>
                  <a:pt x="484983" y="403225"/>
                  <a:pt x="5717" y="34290"/>
                  <a:pt x="5717" y="34290"/>
                </a:cubicBezTo>
              </a:path>
              <a:path w="652464" h="614362" fill="none">
                <a:moveTo>
                  <a:pt x="0" y="0"/>
                </a:moveTo>
                <a:cubicBezTo>
                  <a:pt x="380749" y="114300"/>
                  <a:pt x="564358" y="402682"/>
                  <a:pt x="652464" y="611981"/>
                </a:cubicBezTo>
              </a:path>
            </a:pathLst>
          </a:custGeom>
          <a:ln w="285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8" descr="&quot;&quot;" title="&quot;&quot;"/>
          <p:cNvSpPr/>
          <p:nvPr userDrawn="1"/>
        </p:nvSpPr>
        <p:spPr>
          <a:xfrm rot="5400000">
            <a:off x="5239920" y="4910748"/>
            <a:ext cx="652464" cy="614362"/>
          </a:xfrm>
          <a:custGeom>
            <a:avLst/>
            <a:gdLst>
              <a:gd name="connsiteX0" fmla="*/ 723900 w 1447800"/>
              <a:gd name="connsiteY0" fmla="*/ 0 h 1447800"/>
              <a:gd name="connsiteX1" fmla="*/ 1447800 w 1447800"/>
              <a:gd name="connsiteY1" fmla="*/ 723900 h 1447800"/>
              <a:gd name="connsiteX2" fmla="*/ 723900 w 1447800"/>
              <a:gd name="connsiteY2" fmla="*/ 723900 h 1447800"/>
              <a:gd name="connsiteX3" fmla="*/ 723900 w 1447800"/>
              <a:gd name="connsiteY3" fmla="*/ 0 h 1447800"/>
              <a:gd name="connsiteX0" fmla="*/ 723900 w 1447800"/>
              <a:gd name="connsiteY0" fmla="*/ 0 h 1447800"/>
              <a:gd name="connsiteX1" fmla="*/ 1447800 w 1447800"/>
              <a:gd name="connsiteY1" fmla="*/ 723900 h 14478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11907 w 735807"/>
              <a:gd name="connsiteY0" fmla="*/ 0 h 723900"/>
              <a:gd name="connsiteX1" fmla="*/ 735807 w 735807"/>
              <a:gd name="connsiteY1" fmla="*/ 723900 h 723900"/>
              <a:gd name="connsiteX2" fmla="*/ 11907 w 735807"/>
              <a:gd name="connsiteY2" fmla="*/ 0 h 723900"/>
              <a:gd name="connsiteX0" fmla="*/ 0 w 735807"/>
              <a:gd name="connsiteY0" fmla="*/ 107156 h 723900"/>
              <a:gd name="connsiteX1" fmla="*/ 735807 w 735807"/>
              <a:gd name="connsiteY1" fmla="*/ 723900 h 723900"/>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850106 w 850106"/>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588169 w 850106"/>
              <a:gd name="connsiteY1" fmla="*/ 733425 h 740569"/>
              <a:gd name="connsiteX0" fmla="*/ 0 w 588169"/>
              <a:gd name="connsiteY0" fmla="*/ 226219 h 859631"/>
              <a:gd name="connsiteX1" fmla="*/ 388144 w 588169"/>
              <a:gd name="connsiteY1" fmla="*/ 859631 h 859631"/>
              <a:gd name="connsiteX2" fmla="*/ 0 w 588169"/>
              <a:gd name="connsiteY2" fmla="*/ 226219 h 859631"/>
              <a:gd name="connsiteX0" fmla="*/ 128586 w 588169"/>
              <a:gd name="connsiteY0" fmla="*/ 0 h 859631"/>
              <a:gd name="connsiteX1" fmla="*/ 588169 w 588169"/>
              <a:gd name="connsiteY1" fmla="*/ 733425 h 859631"/>
              <a:gd name="connsiteX0" fmla="*/ 0 w 816769"/>
              <a:gd name="connsiteY0" fmla="*/ 226219 h 859631"/>
              <a:gd name="connsiteX1" fmla="*/ 388144 w 816769"/>
              <a:gd name="connsiteY1" fmla="*/ 859631 h 859631"/>
              <a:gd name="connsiteX2" fmla="*/ 0 w 816769"/>
              <a:gd name="connsiteY2" fmla="*/ 226219 h 859631"/>
              <a:gd name="connsiteX0" fmla="*/ 128586 w 816769"/>
              <a:gd name="connsiteY0" fmla="*/ 0 h 859631"/>
              <a:gd name="connsiteX1" fmla="*/ 816769 w 816769"/>
              <a:gd name="connsiteY1" fmla="*/ 647700 h 859631"/>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91440 w 816769"/>
              <a:gd name="connsiteY2" fmla="*/ 281940 h 823912"/>
              <a:gd name="connsiteX0" fmla="*/ 164305 w 816769"/>
              <a:gd name="connsiteY0" fmla="*/ 0 h 823912"/>
              <a:gd name="connsiteX1" fmla="*/ 816769 w 816769"/>
              <a:gd name="connsiteY1" fmla="*/ 611981 h 823912"/>
              <a:gd name="connsiteX0" fmla="*/ 296704 w 725329"/>
              <a:gd name="connsiteY0" fmla="*/ 823912 h 823912"/>
              <a:gd name="connsiteX1" fmla="*/ 0 w 725329"/>
              <a:gd name="connsiteY1" fmla="*/ 281940 h 823912"/>
              <a:gd name="connsiteX0" fmla="*/ 72865 w 725329"/>
              <a:gd name="connsiteY0" fmla="*/ 0 h 823912"/>
              <a:gd name="connsiteX1" fmla="*/ 725329 w 725329"/>
              <a:gd name="connsiteY1" fmla="*/ 611981 h 823912"/>
              <a:gd name="connsiteX0" fmla="*/ 223839 w 652464"/>
              <a:gd name="connsiteY0" fmla="*/ 823912 h 823912"/>
              <a:gd name="connsiteX1" fmla="*/ 5717 w 652464"/>
              <a:gd name="connsiteY1" fmla="*/ 34290 h 823912"/>
              <a:gd name="connsiteX0" fmla="*/ 0 w 652464"/>
              <a:gd name="connsiteY0" fmla="*/ 0 h 823912"/>
              <a:gd name="connsiteX1" fmla="*/ 652464 w 652464"/>
              <a:gd name="connsiteY1" fmla="*/ 611981 h 823912"/>
              <a:gd name="connsiteX0" fmla="*/ 614364 w 652464"/>
              <a:gd name="connsiteY0" fmla="*/ 614362 h 614362"/>
              <a:gd name="connsiteX1" fmla="*/ 5717 w 652464"/>
              <a:gd name="connsiteY1" fmla="*/ 34290 h 614362"/>
              <a:gd name="connsiteX0" fmla="*/ 0 w 652464"/>
              <a:gd name="connsiteY0" fmla="*/ 0 h 614362"/>
              <a:gd name="connsiteX1" fmla="*/ 652464 w 652464"/>
              <a:gd name="connsiteY1" fmla="*/ 611981 h 614362"/>
            </a:gdLst>
            <a:ahLst/>
            <a:cxnLst>
              <a:cxn ang="0">
                <a:pos x="connsiteX0" y="connsiteY0"/>
              </a:cxn>
              <a:cxn ang="0">
                <a:pos x="connsiteX1" y="connsiteY1"/>
              </a:cxn>
            </a:cxnLst>
            <a:rect l="l" t="t" r="r" b="b"/>
            <a:pathLst>
              <a:path w="652464" h="614362" stroke="0" extrusionOk="0">
                <a:moveTo>
                  <a:pt x="614364" y="614362"/>
                </a:moveTo>
                <a:cubicBezTo>
                  <a:pt x="484983" y="403225"/>
                  <a:pt x="5717" y="34290"/>
                  <a:pt x="5717" y="34290"/>
                </a:cubicBezTo>
              </a:path>
              <a:path w="652464" h="614362" fill="none">
                <a:moveTo>
                  <a:pt x="0" y="0"/>
                </a:moveTo>
                <a:cubicBezTo>
                  <a:pt x="380749" y="114300"/>
                  <a:pt x="564358" y="402682"/>
                  <a:pt x="652464" y="611981"/>
                </a:cubicBezTo>
              </a:path>
            </a:pathLst>
          </a:custGeom>
          <a:ln w="285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Arc 18" descr="&quot;&quot;" title="&quot;&quot;"/>
          <p:cNvSpPr/>
          <p:nvPr userDrawn="1"/>
        </p:nvSpPr>
        <p:spPr>
          <a:xfrm rot="10800000">
            <a:off x="3257503" y="4904860"/>
            <a:ext cx="652464" cy="614362"/>
          </a:xfrm>
          <a:custGeom>
            <a:avLst/>
            <a:gdLst>
              <a:gd name="connsiteX0" fmla="*/ 723900 w 1447800"/>
              <a:gd name="connsiteY0" fmla="*/ 0 h 1447800"/>
              <a:gd name="connsiteX1" fmla="*/ 1447800 w 1447800"/>
              <a:gd name="connsiteY1" fmla="*/ 723900 h 1447800"/>
              <a:gd name="connsiteX2" fmla="*/ 723900 w 1447800"/>
              <a:gd name="connsiteY2" fmla="*/ 723900 h 1447800"/>
              <a:gd name="connsiteX3" fmla="*/ 723900 w 1447800"/>
              <a:gd name="connsiteY3" fmla="*/ 0 h 1447800"/>
              <a:gd name="connsiteX0" fmla="*/ 723900 w 1447800"/>
              <a:gd name="connsiteY0" fmla="*/ 0 h 1447800"/>
              <a:gd name="connsiteX1" fmla="*/ 1447800 w 1447800"/>
              <a:gd name="connsiteY1" fmla="*/ 723900 h 14478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11907 w 735807"/>
              <a:gd name="connsiteY0" fmla="*/ 0 h 723900"/>
              <a:gd name="connsiteX1" fmla="*/ 735807 w 735807"/>
              <a:gd name="connsiteY1" fmla="*/ 723900 h 723900"/>
              <a:gd name="connsiteX2" fmla="*/ 11907 w 735807"/>
              <a:gd name="connsiteY2" fmla="*/ 0 h 723900"/>
              <a:gd name="connsiteX0" fmla="*/ 0 w 735807"/>
              <a:gd name="connsiteY0" fmla="*/ 107156 h 723900"/>
              <a:gd name="connsiteX1" fmla="*/ 735807 w 735807"/>
              <a:gd name="connsiteY1" fmla="*/ 723900 h 723900"/>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850106 w 850106"/>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588169 w 850106"/>
              <a:gd name="connsiteY1" fmla="*/ 733425 h 740569"/>
              <a:gd name="connsiteX0" fmla="*/ 0 w 588169"/>
              <a:gd name="connsiteY0" fmla="*/ 226219 h 859631"/>
              <a:gd name="connsiteX1" fmla="*/ 388144 w 588169"/>
              <a:gd name="connsiteY1" fmla="*/ 859631 h 859631"/>
              <a:gd name="connsiteX2" fmla="*/ 0 w 588169"/>
              <a:gd name="connsiteY2" fmla="*/ 226219 h 859631"/>
              <a:gd name="connsiteX0" fmla="*/ 128586 w 588169"/>
              <a:gd name="connsiteY0" fmla="*/ 0 h 859631"/>
              <a:gd name="connsiteX1" fmla="*/ 588169 w 588169"/>
              <a:gd name="connsiteY1" fmla="*/ 733425 h 859631"/>
              <a:gd name="connsiteX0" fmla="*/ 0 w 816769"/>
              <a:gd name="connsiteY0" fmla="*/ 226219 h 859631"/>
              <a:gd name="connsiteX1" fmla="*/ 388144 w 816769"/>
              <a:gd name="connsiteY1" fmla="*/ 859631 h 859631"/>
              <a:gd name="connsiteX2" fmla="*/ 0 w 816769"/>
              <a:gd name="connsiteY2" fmla="*/ 226219 h 859631"/>
              <a:gd name="connsiteX0" fmla="*/ 128586 w 816769"/>
              <a:gd name="connsiteY0" fmla="*/ 0 h 859631"/>
              <a:gd name="connsiteX1" fmla="*/ 816769 w 816769"/>
              <a:gd name="connsiteY1" fmla="*/ 647700 h 859631"/>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91440 w 816769"/>
              <a:gd name="connsiteY2" fmla="*/ 281940 h 823912"/>
              <a:gd name="connsiteX0" fmla="*/ 164305 w 816769"/>
              <a:gd name="connsiteY0" fmla="*/ 0 h 823912"/>
              <a:gd name="connsiteX1" fmla="*/ 816769 w 816769"/>
              <a:gd name="connsiteY1" fmla="*/ 611981 h 823912"/>
              <a:gd name="connsiteX0" fmla="*/ 296704 w 725329"/>
              <a:gd name="connsiteY0" fmla="*/ 823912 h 823912"/>
              <a:gd name="connsiteX1" fmla="*/ 0 w 725329"/>
              <a:gd name="connsiteY1" fmla="*/ 281940 h 823912"/>
              <a:gd name="connsiteX0" fmla="*/ 72865 w 725329"/>
              <a:gd name="connsiteY0" fmla="*/ 0 h 823912"/>
              <a:gd name="connsiteX1" fmla="*/ 725329 w 725329"/>
              <a:gd name="connsiteY1" fmla="*/ 611981 h 823912"/>
              <a:gd name="connsiteX0" fmla="*/ 223839 w 652464"/>
              <a:gd name="connsiteY0" fmla="*/ 823912 h 823912"/>
              <a:gd name="connsiteX1" fmla="*/ 5717 w 652464"/>
              <a:gd name="connsiteY1" fmla="*/ 34290 h 823912"/>
              <a:gd name="connsiteX0" fmla="*/ 0 w 652464"/>
              <a:gd name="connsiteY0" fmla="*/ 0 h 823912"/>
              <a:gd name="connsiteX1" fmla="*/ 652464 w 652464"/>
              <a:gd name="connsiteY1" fmla="*/ 611981 h 823912"/>
              <a:gd name="connsiteX0" fmla="*/ 614364 w 652464"/>
              <a:gd name="connsiteY0" fmla="*/ 614362 h 614362"/>
              <a:gd name="connsiteX1" fmla="*/ 5717 w 652464"/>
              <a:gd name="connsiteY1" fmla="*/ 34290 h 614362"/>
              <a:gd name="connsiteX0" fmla="*/ 0 w 652464"/>
              <a:gd name="connsiteY0" fmla="*/ 0 h 614362"/>
              <a:gd name="connsiteX1" fmla="*/ 652464 w 652464"/>
              <a:gd name="connsiteY1" fmla="*/ 611981 h 614362"/>
            </a:gdLst>
            <a:ahLst/>
            <a:cxnLst>
              <a:cxn ang="0">
                <a:pos x="connsiteX0" y="connsiteY0"/>
              </a:cxn>
              <a:cxn ang="0">
                <a:pos x="connsiteX1" y="connsiteY1"/>
              </a:cxn>
            </a:cxnLst>
            <a:rect l="l" t="t" r="r" b="b"/>
            <a:pathLst>
              <a:path w="652464" h="614362" stroke="0" extrusionOk="0">
                <a:moveTo>
                  <a:pt x="614364" y="614362"/>
                </a:moveTo>
                <a:cubicBezTo>
                  <a:pt x="484983" y="403225"/>
                  <a:pt x="5717" y="34290"/>
                  <a:pt x="5717" y="34290"/>
                </a:cubicBezTo>
              </a:path>
              <a:path w="652464" h="614362" fill="none">
                <a:moveTo>
                  <a:pt x="0" y="0"/>
                </a:moveTo>
                <a:cubicBezTo>
                  <a:pt x="380749" y="114300"/>
                  <a:pt x="564358" y="402682"/>
                  <a:pt x="652464" y="611981"/>
                </a:cubicBezTo>
              </a:path>
            </a:pathLst>
          </a:custGeom>
          <a:ln w="285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18" descr="&quot;&quot;" title="&quot;&quot;"/>
          <p:cNvSpPr/>
          <p:nvPr userDrawn="1"/>
        </p:nvSpPr>
        <p:spPr>
          <a:xfrm rot="16200000">
            <a:off x="3238451" y="3148491"/>
            <a:ext cx="652464" cy="614362"/>
          </a:xfrm>
          <a:custGeom>
            <a:avLst/>
            <a:gdLst>
              <a:gd name="connsiteX0" fmla="*/ 723900 w 1447800"/>
              <a:gd name="connsiteY0" fmla="*/ 0 h 1447800"/>
              <a:gd name="connsiteX1" fmla="*/ 1447800 w 1447800"/>
              <a:gd name="connsiteY1" fmla="*/ 723900 h 1447800"/>
              <a:gd name="connsiteX2" fmla="*/ 723900 w 1447800"/>
              <a:gd name="connsiteY2" fmla="*/ 723900 h 1447800"/>
              <a:gd name="connsiteX3" fmla="*/ 723900 w 1447800"/>
              <a:gd name="connsiteY3" fmla="*/ 0 h 1447800"/>
              <a:gd name="connsiteX0" fmla="*/ 723900 w 1447800"/>
              <a:gd name="connsiteY0" fmla="*/ 0 h 1447800"/>
              <a:gd name="connsiteX1" fmla="*/ 1447800 w 1447800"/>
              <a:gd name="connsiteY1" fmla="*/ 723900 h 14478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11907 w 735807"/>
              <a:gd name="connsiteY0" fmla="*/ 0 h 723900"/>
              <a:gd name="connsiteX1" fmla="*/ 735807 w 735807"/>
              <a:gd name="connsiteY1" fmla="*/ 723900 h 723900"/>
              <a:gd name="connsiteX2" fmla="*/ 11907 w 735807"/>
              <a:gd name="connsiteY2" fmla="*/ 0 h 723900"/>
              <a:gd name="connsiteX0" fmla="*/ 0 w 735807"/>
              <a:gd name="connsiteY0" fmla="*/ 107156 h 723900"/>
              <a:gd name="connsiteX1" fmla="*/ 735807 w 735807"/>
              <a:gd name="connsiteY1" fmla="*/ 723900 h 723900"/>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850106 w 850106"/>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588169 w 850106"/>
              <a:gd name="connsiteY1" fmla="*/ 733425 h 740569"/>
              <a:gd name="connsiteX0" fmla="*/ 0 w 588169"/>
              <a:gd name="connsiteY0" fmla="*/ 226219 h 859631"/>
              <a:gd name="connsiteX1" fmla="*/ 388144 w 588169"/>
              <a:gd name="connsiteY1" fmla="*/ 859631 h 859631"/>
              <a:gd name="connsiteX2" fmla="*/ 0 w 588169"/>
              <a:gd name="connsiteY2" fmla="*/ 226219 h 859631"/>
              <a:gd name="connsiteX0" fmla="*/ 128586 w 588169"/>
              <a:gd name="connsiteY0" fmla="*/ 0 h 859631"/>
              <a:gd name="connsiteX1" fmla="*/ 588169 w 588169"/>
              <a:gd name="connsiteY1" fmla="*/ 733425 h 859631"/>
              <a:gd name="connsiteX0" fmla="*/ 0 w 816769"/>
              <a:gd name="connsiteY0" fmla="*/ 226219 h 859631"/>
              <a:gd name="connsiteX1" fmla="*/ 388144 w 816769"/>
              <a:gd name="connsiteY1" fmla="*/ 859631 h 859631"/>
              <a:gd name="connsiteX2" fmla="*/ 0 w 816769"/>
              <a:gd name="connsiteY2" fmla="*/ 226219 h 859631"/>
              <a:gd name="connsiteX0" fmla="*/ 128586 w 816769"/>
              <a:gd name="connsiteY0" fmla="*/ 0 h 859631"/>
              <a:gd name="connsiteX1" fmla="*/ 816769 w 816769"/>
              <a:gd name="connsiteY1" fmla="*/ 647700 h 859631"/>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91440 w 816769"/>
              <a:gd name="connsiteY2" fmla="*/ 281940 h 823912"/>
              <a:gd name="connsiteX0" fmla="*/ 164305 w 816769"/>
              <a:gd name="connsiteY0" fmla="*/ 0 h 823912"/>
              <a:gd name="connsiteX1" fmla="*/ 816769 w 816769"/>
              <a:gd name="connsiteY1" fmla="*/ 611981 h 823912"/>
              <a:gd name="connsiteX0" fmla="*/ 296704 w 725329"/>
              <a:gd name="connsiteY0" fmla="*/ 823912 h 823912"/>
              <a:gd name="connsiteX1" fmla="*/ 0 w 725329"/>
              <a:gd name="connsiteY1" fmla="*/ 281940 h 823912"/>
              <a:gd name="connsiteX0" fmla="*/ 72865 w 725329"/>
              <a:gd name="connsiteY0" fmla="*/ 0 h 823912"/>
              <a:gd name="connsiteX1" fmla="*/ 725329 w 725329"/>
              <a:gd name="connsiteY1" fmla="*/ 611981 h 823912"/>
              <a:gd name="connsiteX0" fmla="*/ 223839 w 652464"/>
              <a:gd name="connsiteY0" fmla="*/ 823912 h 823912"/>
              <a:gd name="connsiteX1" fmla="*/ 5717 w 652464"/>
              <a:gd name="connsiteY1" fmla="*/ 34290 h 823912"/>
              <a:gd name="connsiteX0" fmla="*/ 0 w 652464"/>
              <a:gd name="connsiteY0" fmla="*/ 0 h 823912"/>
              <a:gd name="connsiteX1" fmla="*/ 652464 w 652464"/>
              <a:gd name="connsiteY1" fmla="*/ 611981 h 823912"/>
              <a:gd name="connsiteX0" fmla="*/ 614364 w 652464"/>
              <a:gd name="connsiteY0" fmla="*/ 614362 h 614362"/>
              <a:gd name="connsiteX1" fmla="*/ 5717 w 652464"/>
              <a:gd name="connsiteY1" fmla="*/ 34290 h 614362"/>
              <a:gd name="connsiteX0" fmla="*/ 0 w 652464"/>
              <a:gd name="connsiteY0" fmla="*/ 0 h 614362"/>
              <a:gd name="connsiteX1" fmla="*/ 652464 w 652464"/>
              <a:gd name="connsiteY1" fmla="*/ 611981 h 614362"/>
            </a:gdLst>
            <a:ahLst/>
            <a:cxnLst>
              <a:cxn ang="0">
                <a:pos x="connsiteX0" y="connsiteY0"/>
              </a:cxn>
              <a:cxn ang="0">
                <a:pos x="connsiteX1" y="connsiteY1"/>
              </a:cxn>
            </a:cxnLst>
            <a:rect l="l" t="t" r="r" b="b"/>
            <a:pathLst>
              <a:path w="652464" h="614362" stroke="0" extrusionOk="0">
                <a:moveTo>
                  <a:pt x="614364" y="614362"/>
                </a:moveTo>
                <a:cubicBezTo>
                  <a:pt x="484983" y="403225"/>
                  <a:pt x="5717" y="34290"/>
                  <a:pt x="5717" y="34290"/>
                </a:cubicBezTo>
              </a:path>
              <a:path w="652464" h="614362" fill="none">
                <a:moveTo>
                  <a:pt x="0" y="0"/>
                </a:moveTo>
                <a:cubicBezTo>
                  <a:pt x="380749" y="114300"/>
                  <a:pt x="564358" y="402682"/>
                  <a:pt x="652464" y="611981"/>
                </a:cubicBezTo>
              </a:path>
            </a:pathLst>
          </a:custGeom>
          <a:ln w="285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 Placeholder 2"/>
          <p:cNvSpPr>
            <a:spLocks noGrp="1"/>
          </p:cNvSpPr>
          <p:nvPr>
            <p:ph type="body" idx="11"/>
          </p:nvPr>
        </p:nvSpPr>
        <p:spPr>
          <a:xfrm>
            <a:off x="3416531" y="2339952"/>
            <a:ext cx="2310939" cy="569483"/>
          </a:xfrm>
        </p:spPr>
        <p:txBody>
          <a:bodyPr anchor="t"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Box 23" descr="1" title="1"/>
          <p:cNvSpPr txBox="1"/>
          <p:nvPr userDrawn="1"/>
        </p:nvSpPr>
        <p:spPr>
          <a:xfrm>
            <a:off x="4260273" y="1875118"/>
            <a:ext cx="623454" cy="553998"/>
          </a:xfrm>
          <a:prstGeom prst="rect">
            <a:avLst/>
          </a:prstGeom>
          <a:noFill/>
        </p:spPr>
        <p:txBody>
          <a:bodyPr wrap="square" rtlCol="0">
            <a:spAutoFit/>
          </a:bodyPr>
          <a:lstStyle/>
          <a:p>
            <a:pPr algn="ctr"/>
            <a:r>
              <a:rPr lang="en-US" sz="3000" b="1" dirty="0">
                <a:solidFill>
                  <a:schemeClr val="accent1"/>
                </a:solidFill>
              </a:rPr>
              <a:t>1</a:t>
            </a:r>
          </a:p>
        </p:txBody>
      </p:sp>
      <p:sp>
        <p:nvSpPr>
          <p:cNvPr id="31" name="Text Placeholder 2"/>
          <p:cNvSpPr>
            <a:spLocks noGrp="1"/>
          </p:cNvSpPr>
          <p:nvPr>
            <p:ph type="body" idx="15"/>
          </p:nvPr>
        </p:nvSpPr>
        <p:spPr>
          <a:xfrm>
            <a:off x="3516284" y="3632661"/>
            <a:ext cx="2111433" cy="1608749"/>
          </a:xfrm>
        </p:spPr>
        <p:txBody>
          <a:bodyPr anchor="ctr" anchorCtr="0"/>
          <a:lstStyle>
            <a:lvl1pPr marL="0" indent="0" algn="ctr">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2" name="Text Placeholder 2"/>
          <p:cNvSpPr>
            <a:spLocks noGrp="1"/>
          </p:cNvSpPr>
          <p:nvPr>
            <p:ph type="body" idx="16"/>
          </p:nvPr>
        </p:nvSpPr>
        <p:spPr>
          <a:xfrm>
            <a:off x="6327852" y="4075285"/>
            <a:ext cx="2310939" cy="569483"/>
          </a:xfrm>
        </p:spPr>
        <p:txBody>
          <a:bodyPr anchor="t"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3" name="TextBox 32" descr="2" title="2"/>
          <p:cNvSpPr txBox="1"/>
          <p:nvPr userDrawn="1"/>
        </p:nvSpPr>
        <p:spPr>
          <a:xfrm>
            <a:off x="7171594" y="3610451"/>
            <a:ext cx="623454" cy="553998"/>
          </a:xfrm>
          <a:prstGeom prst="rect">
            <a:avLst/>
          </a:prstGeom>
          <a:noFill/>
        </p:spPr>
        <p:txBody>
          <a:bodyPr wrap="square" rtlCol="0">
            <a:spAutoFit/>
          </a:bodyPr>
          <a:lstStyle/>
          <a:p>
            <a:pPr algn="ctr"/>
            <a:r>
              <a:rPr lang="en-US" sz="3000" b="1" dirty="0">
                <a:solidFill>
                  <a:schemeClr val="accent1"/>
                </a:solidFill>
              </a:rPr>
              <a:t>2</a:t>
            </a:r>
          </a:p>
        </p:txBody>
      </p:sp>
      <p:sp>
        <p:nvSpPr>
          <p:cNvPr id="34" name="Text Placeholder 2"/>
          <p:cNvSpPr>
            <a:spLocks noGrp="1"/>
          </p:cNvSpPr>
          <p:nvPr>
            <p:ph type="body" idx="17"/>
          </p:nvPr>
        </p:nvSpPr>
        <p:spPr>
          <a:xfrm>
            <a:off x="518374" y="4075285"/>
            <a:ext cx="2310939" cy="569483"/>
          </a:xfrm>
        </p:spPr>
        <p:txBody>
          <a:bodyPr anchor="t"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5" name="TextBox 34" descr="4" title="4"/>
          <p:cNvSpPr txBox="1"/>
          <p:nvPr userDrawn="1"/>
        </p:nvSpPr>
        <p:spPr>
          <a:xfrm>
            <a:off x="1362116" y="3632661"/>
            <a:ext cx="623454" cy="553998"/>
          </a:xfrm>
          <a:prstGeom prst="rect">
            <a:avLst/>
          </a:prstGeom>
          <a:noFill/>
        </p:spPr>
        <p:txBody>
          <a:bodyPr wrap="square" rtlCol="0">
            <a:spAutoFit/>
          </a:bodyPr>
          <a:lstStyle/>
          <a:p>
            <a:pPr algn="ctr"/>
            <a:r>
              <a:rPr lang="en-US" sz="3000" b="1" dirty="0">
                <a:solidFill>
                  <a:schemeClr val="accent1"/>
                </a:solidFill>
              </a:rPr>
              <a:t>4</a:t>
            </a:r>
          </a:p>
        </p:txBody>
      </p:sp>
      <p:sp>
        <p:nvSpPr>
          <p:cNvPr id="36" name="Text Placeholder 2"/>
          <p:cNvSpPr>
            <a:spLocks noGrp="1"/>
          </p:cNvSpPr>
          <p:nvPr>
            <p:ph type="body" idx="18"/>
          </p:nvPr>
        </p:nvSpPr>
        <p:spPr>
          <a:xfrm>
            <a:off x="3416531" y="6177649"/>
            <a:ext cx="2310939" cy="569483"/>
          </a:xfrm>
        </p:spPr>
        <p:txBody>
          <a:bodyPr anchor="t"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Box 36" descr="3" title="3"/>
          <p:cNvSpPr txBox="1"/>
          <p:nvPr userDrawn="1"/>
        </p:nvSpPr>
        <p:spPr>
          <a:xfrm>
            <a:off x="4260273" y="5712815"/>
            <a:ext cx="623454" cy="553998"/>
          </a:xfrm>
          <a:prstGeom prst="rect">
            <a:avLst/>
          </a:prstGeom>
          <a:noFill/>
        </p:spPr>
        <p:txBody>
          <a:bodyPr wrap="square" rtlCol="0">
            <a:spAutoFit/>
          </a:bodyPr>
          <a:lstStyle/>
          <a:p>
            <a:pPr algn="ctr"/>
            <a:r>
              <a:rPr lang="en-US" sz="3000" b="1" dirty="0">
                <a:solidFill>
                  <a:schemeClr val="accent1"/>
                </a:solidFill>
              </a:rPr>
              <a:t>3</a:t>
            </a:r>
          </a:p>
        </p:txBody>
      </p:sp>
    </p:spTree>
    <p:extLst>
      <p:ext uri="{BB962C8B-B14F-4D97-AF65-F5344CB8AC3E}">
        <p14:creationId xmlns:p14="http://schemas.microsoft.com/office/powerpoint/2010/main" val="2907110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Option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cxnSp>
        <p:nvCxnSpPr>
          <p:cNvPr id="6" name="Straight Connector 5" descr="&quot;&quot;" title="&quot;&quot;"/>
          <p:cNvCxnSpPr/>
          <p:nvPr userDrawn="1"/>
        </p:nvCxnSpPr>
        <p:spPr>
          <a:xfrm>
            <a:off x="628650" y="2360814"/>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Oval 6" descr="&quot;&quot;" title="&quot;&quot;"/>
          <p:cNvSpPr/>
          <p:nvPr userDrawn="1"/>
        </p:nvSpPr>
        <p:spPr>
          <a:xfrm>
            <a:off x="4364182" y="2152996"/>
            <a:ext cx="415637" cy="415637"/>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quot;&quot;" title="&quot;&quot;"/>
          <p:cNvSpPr/>
          <p:nvPr userDrawn="1"/>
        </p:nvSpPr>
        <p:spPr>
          <a:xfrm>
            <a:off x="958734" y="2152996"/>
            <a:ext cx="415637" cy="415637"/>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quot;&quot;" title="&quot;&quot;"/>
          <p:cNvSpPr/>
          <p:nvPr userDrawn="1"/>
        </p:nvSpPr>
        <p:spPr>
          <a:xfrm>
            <a:off x="7769630" y="2152996"/>
            <a:ext cx="415637" cy="415637"/>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quot;&quot;" title="&quot;&quot;"/>
          <p:cNvSpPr/>
          <p:nvPr userDrawn="1"/>
        </p:nvSpPr>
        <p:spPr>
          <a:xfrm>
            <a:off x="2661458" y="2152996"/>
            <a:ext cx="415637" cy="415637"/>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quot;&quot;" title="&quot;&quot;"/>
          <p:cNvSpPr/>
          <p:nvPr userDrawn="1"/>
        </p:nvSpPr>
        <p:spPr>
          <a:xfrm>
            <a:off x="6066907" y="2152996"/>
            <a:ext cx="415637" cy="41563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a:spLocks noGrp="1"/>
          </p:cNvSpPr>
          <p:nvPr>
            <p:ph type="body" idx="14"/>
          </p:nvPr>
        </p:nvSpPr>
        <p:spPr>
          <a:xfrm>
            <a:off x="475037" y="2646175"/>
            <a:ext cx="1383030" cy="396283"/>
          </a:xfrm>
        </p:spPr>
        <p:txBody>
          <a:bodyPr rIns="9144" anchor="ctr" anchorCtr="0"/>
          <a:lstStyle>
            <a:lvl1pPr marL="0" indent="0" algn="ctr">
              <a:buNone/>
              <a:defRPr sz="18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3" name="Text Placeholder 2"/>
          <p:cNvSpPr>
            <a:spLocks noGrp="1"/>
          </p:cNvSpPr>
          <p:nvPr>
            <p:ph type="body" idx="15"/>
          </p:nvPr>
        </p:nvSpPr>
        <p:spPr>
          <a:xfrm>
            <a:off x="2177761" y="2646174"/>
            <a:ext cx="1383030" cy="396283"/>
          </a:xfrm>
        </p:spPr>
        <p:txBody>
          <a:bodyPr rIns="9144" anchor="ctr" anchorCtr="0"/>
          <a:lstStyle>
            <a:lvl1pPr marL="0" indent="0" algn="ctr">
              <a:buNone/>
              <a:defRPr sz="18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4" name="Text Placeholder 2"/>
          <p:cNvSpPr>
            <a:spLocks noGrp="1"/>
          </p:cNvSpPr>
          <p:nvPr>
            <p:ph type="body" idx="16"/>
          </p:nvPr>
        </p:nvSpPr>
        <p:spPr>
          <a:xfrm>
            <a:off x="3876501" y="2646174"/>
            <a:ext cx="1383030" cy="396283"/>
          </a:xfrm>
        </p:spPr>
        <p:txBody>
          <a:bodyPr rIns="9144" anchor="ctr" anchorCtr="0"/>
          <a:lstStyle>
            <a:lvl1pPr marL="0" indent="0" algn="ctr">
              <a:buNone/>
              <a:defRPr sz="18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5" name="Text Placeholder 2"/>
          <p:cNvSpPr>
            <a:spLocks noGrp="1"/>
          </p:cNvSpPr>
          <p:nvPr>
            <p:ph type="body" idx="17"/>
          </p:nvPr>
        </p:nvSpPr>
        <p:spPr>
          <a:xfrm>
            <a:off x="5583210" y="2646174"/>
            <a:ext cx="1383030" cy="396283"/>
          </a:xfrm>
        </p:spPr>
        <p:txBody>
          <a:bodyPr rIns="9144" anchor="ctr" anchorCtr="0"/>
          <a:lstStyle>
            <a:lvl1pPr marL="0" indent="0" algn="ctr">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6" name="Text Placeholder 2"/>
          <p:cNvSpPr>
            <a:spLocks noGrp="1"/>
          </p:cNvSpPr>
          <p:nvPr>
            <p:ph type="body" idx="18"/>
          </p:nvPr>
        </p:nvSpPr>
        <p:spPr>
          <a:xfrm>
            <a:off x="7285933" y="2646174"/>
            <a:ext cx="1383030" cy="396283"/>
          </a:xfrm>
        </p:spPr>
        <p:txBody>
          <a:bodyPr rIns="9144" anchor="ctr" anchorCtr="0"/>
          <a:lstStyle>
            <a:lvl1pPr marL="0" indent="0" algn="ctr">
              <a:buNone/>
              <a:defRPr sz="18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8" name="Straight Connector 17" descr="&quot;&quot;" title="&quot;&quot;"/>
          <p:cNvCxnSpPr/>
          <p:nvPr userDrawn="1"/>
        </p:nvCxnSpPr>
        <p:spPr>
          <a:xfrm>
            <a:off x="6274725" y="3142211"/>
            <a:ext cx="0" cy="36576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Picture Placeholder 17"/>
          <p:cNvSpPr>
            <a:spLocks noGrp="1"/>
          </p:cNvSpPr>
          <p:nvPr>
            <p:ph type="pic" sz="quarter" idx="19" hasCustomPrompt="1"/>
          </p:nvPr>
        </p:nvSpPr>
        <p:spPr>
          <a:xfrm>
            <a:off x="3268028" y="3641160"/>
            <a:ext cx="706841" cy="549275"/>
          </a:xfrm>
        </p:spPr>
        <p:txBody>
          <a:bodyPr/>
          <a:lstStyle>
            <a:lvl1pPr marL="0" indent="0" algn="ctr">
              <a:buFontTx/>
              <a:buNone/>
              <a:defRPr sz="800" baseline="0"/>
            </a:lvl1pPr>
          </a:lstStyle>
          <a:p>
            <a:r>
              <a:rPr lang="en-US" dirty="0"/>
              <a:t>Delete this box and replace with an icon</a:t>
            </a:r>
          </a:p>
        </p:txBody>
      </p:sp>
      <p:sp>
        <p:nvSpPr>
          <p:cNvPr id="33" name="Table Placeholder 32"/>
          <p:cNvSpPr>
            <a:spLocks noGrp="1"/>
          </p:cNvSpPr>
          <p:nvPr>
            <p:ph type="tbl" sz="quarter" idx="20"/>
          </p:nvPr>
        </p:nvSpPr>
        <p:spPr>
          <a:xfrm>
            <a:off x="1166813" y="4281488"/>
            <a:ext cx="6810375" cy="2301875"/>
          </a:xfrm>
        </p:spPr>
        <p:txBody>
          <a:bodyPr/>
          <a:lstStyle/>
          <a:p>
            <a:endParaRPr lang="en-US"/>
          </a:p>
        </p:txBody>
      </p:sp>
      <p:sp>
        <p:nvSpPr>
          <p:cNvPr id="34" name="Picture Placeholder 17"/>
          <p:cNvSpPr>
            <a:spLocks noGrp="1"/>
          </p:cNvSpPr>
          <p:nvPr>
            <p:ph type="pic" sz="quarter" idx="21" hasCustomPrompt="1"/>
          </p:nvPr>
        </p:nvSpPr>
        <p:spPr>
          <a:xfrm>
            <a:off x="4940424" y="3632662"/>
            <a:ext cx="706841" cy="549275"/>
          </a:xfrm>
        </p:spPr>
        <p:txBody>
          <a:bodyPr/>
          <a:lstStyle>
            <a:lvl1pPr marL="0" indent="0" algn="ctr">
              <a:buFontTx/>
              <a:buNone/>
              <a:defRPr sz="800" baseline="0"/>
            </a:lvl1pPr>
          </a:lstStyle>
          <a:p>
            <a:r>
              <a:rPr lang="en-US" dirty="0"/>
              <a:t>Delete this box and replace with an icon</a:t>
            </a:r>
          </a:p>
        </p:txBody>
      </p:sp>
      <p:sp>
        <p:nvSpPr>
          <p:cNvPr id="35" name="Picture Placeholder 17"/>
          <p:cNvSpPr>
            <a:spLocks noGrp="1"/>
          </p:cNvSpPr>
          <p:nvPr>
            <p:ph type="pic" sz="quarter" idx="22" hasCustomPrompt="1"/>
          </p:nvPr>
        </p:nvSpPr>
        <p:spPr>
          <a:xfrm>
            <a:off x="6612819" y="3632892"/>
            <a:ext cx="706841" cy="549275"/>
          </a:xfrm>
        </p:spPr>
        <p:txBody>
          <a:bodyPr/>
          <a:lstStyle>
            <a:lvl1pPr marL="0" indent="0" algn="ctr">
              <a:buFontTx/>
              <a:buNone/>
              <a:defRPr sz="800" baseline="0"/>
            </a:lvl1pPr>
          </a:lstStyle>
          <a:p>
            <a:r>
              <a:rPr lang="en-US" dirty="0"/>
              <a:t>Delete this box and replace with an icon</a:t>
            </a:r>
          </a:p>
        </p:txBody>
      </p:sp>
      <p:sp>
        <p:nvSpPr>
          <p:cNvPr id="36" name="Freeform 35" descr="&quot;&quot;" title="&quot;&quot;"/>
          <p:cNvSpPr/>
          <p:nvPr userDrawn="1"/>
        </p:nvSpPr>
        <p:spPr>
          <a:xfrm>
            <a:off x="1163782" y="3499843"/>
            <a:ext cx="6833062" cy="282633"/>
          </a:xfrm>
          <a:custGeom>
            <a:avLst/>
            <a:gdLst>
              <a:gd name="connsiteX0" fmla="*/ 0 w 6833062"/>
              <a:gd name="connsiteY0" fmla="*/ 266008 h 282633"/>
              <a:gd name="connsiteX1" fmla="*/ 0 w 6833062"/>
              <a:gd name="connsiteY1" fmla="*/ 0 h 282633"/>
              <a:gd name="connsiteX2" fmla="*/ 6833062 w 6833062"/>
              <a:gd name="connsiteY2" fmla="*/ 0 h 282633"/>
              <a:gd name="connsiteX3" fmla="*/ 6833062 w 6833062"/>
              <a:gd name="connsiteY3" fmla="*/ 282633 h 282633"/>
              <a:gd name="connsiteX4" fmla="*/ 6833062 w 6833062"/>
              <a:gd name="connsiteY4" fmla="*/ 282633 h 282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062" h="282633">
                <a:moveTo>
                  <a:pt x="0" y="266008"/>
                </a:moveTo>
                <a:lnTo>
                  <a:pt x="0" y="0"/>
                </a:lnTo>
                <a:lnTo>
                  <a:pt x="6833062" y="0"/>
                </a:lnTo>
                <a:lnTo>
                  <a:pt x="6833062" y="282633"/>
                </a:lnTo>
                <a:lnTo>
                  <a:pt x="6833062" y="282633"/>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51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4"/>
              </a:buClr>
              <a:defRPr/>
            </a:lvl1pPr>
            <a:lvl2pPr marL="685800" indent="-228600">
              <a:buClr>
                <a:schemeClr val="accent5"/>
              </a:buClr>
              <a:buFont typeface="Calibri" panose="020F0502020204030204" pitchFamily="34" charset="0"/>
              <a:buChar char="›"/>
              <a:defRPr/>
            </a:lvl2pPr>
            <a:lvl3pPr marL="1143000" indent="-228600">
              <a:buClr>
                <a:schemeClr val="accent2"/>
              </a:buClr>
              <a:buFont typeface="Wingdings" panose="05000000000000000000" pitchFamily="2" charset="2"/>
              <a:buChar char="§"/>
              <a:defRPr/>
            </a:lvl3pPr>
            <a:lvl4pPr marL="1600200" indent="-228600">
              <a:buClr>
                <a:schemeClr val="accent3"/>
              </a:buClr>
              <a:buFont typeface="Calibri" panose="020F0502020204030204" pitchFamily="34" charset="0"/>
              <a:buChar char="–"/>
              <a:defRPr/>
            </a:lvl4pPr>
            <a:lvl5pPr marL="2057400" indent="-228600">
              <a:buClr>
                <a:schemeClr val="accent3"/>
              </a:buClr>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0EAAB15-E3BF-489B-AC8A-7CC8552C7769}" type="slidenum">
              <a:rPr lang="en-US" smtClean="0"/>
              <a:t>‹#›</a:t>
            </a:fld>
            <a:endParaRPr lang="en-US"/>
          </a:p>
        </p:txBody>
      </p:sp>
    </p:spTree>
    <p:extLst>
      <p:ext uri="{BB962C8B-B14F-4D97-AF65-F5344CB8AC3E}">
        <p14:creationId xmlns:p14="http://schemas.microsoft.com/office/powerpoint/2010/main" val="661141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Option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cxnSp>
        <p:nvCxnSpPr>
          <p:cNvPr id="6" name="Straight Connector 5" descr="&quot;&quot;" title="&quot;&quot;"/>
          <p:cNvCxnSpPr/>
          <p:nvPr userDrawn="1"/>
        </p:nvCxnSpPr>
        <p:spPr>
          <a:xfrm>
            <a:off x="287483" y="4189615"/>
            <a:ext cx="7675418" cy="0"/>
          </a:xfrm>
          <a:prstGeom prst="line">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descr="&quot;&quot;" title="&quot;&quot;"/>
          <p:cNvCxnSpPr/>
          <p:nvPr userDrawn="1"/>
        </p:nvCxnSpPr>
        <p:spPr>
          <a:xfrm flipV="1">
            <a:off x="529476" y="3743152"/>
            <a:ext cx="0" cy="377998"/>
          </a:xfrm>
          <a:prstGeom prst="line">
            <a:avLst/>
          </a:prstGeom>
          <a:ln w="15875">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descr="&quot;&quot;" title="&quot;&quot;"/>
          <p:cNvCxnSpPr/>
          <p:nvPr userDrawn="1"/>
        </p:nvCxnSpPr>
        <p:spPr>
          <a:xfrm flipV="1">
            <a:off x="7368426" y="3743152"/>
            <a:ext cx="0" cy="377998"/>
          </a:xfrm>
          <a:prstGeom prst="line">
            <a:avLst/>
          </a:prstGeom>
          <a:ln w="15875">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descr="&quot;&quot;" title="&quot;&quot;"/>
          <p:cNvCxnSpPr/>
          <p:nvPr userDrawn="1"/>
        </p:nvCxnSpPr>
        <p:spPr>
          <a:xfrm flipV="1">
            <a:off x="2239214" y="3743152"/>
            <a:ext cx="0" cy="377998"/>
          </a:xfrm>
          <a:prstGeom prst="line">
            <a:avLst/>
          </a:prstGeom>
          <a:ln w="15875">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descr="&quot;&quot;" title="&quot;&quot;"/>
          <p:cNvCxnSpPr/>
          <p:nvPr userDrawn="1"/>
        </p:nvCxnSpPr>
        <p:spPr>
          <a:xfrm flipV="1">
            <a:off x="3948952" y="3743152"/>
            <a:ext cx="0" cy="377998"/>
          </a:xfrm>
          <a:prstGeom prst="line">
            <a:avLst/>
          </a:prstGeom>
          <a:ln w="15875">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descr="&quot;&quot;" title="&quot;&quot;"/>
          <p:cNvCxnSpPr/>
          <p:nvPr userDrawn="1"/>
        </p:nvCxnSpPr>
        <p:spPr>
          <a:xfrm flipV="1">
            <a:off x="5658690" y="3743152"/>
            <a:ext cx="0" cy="377998"/>
          </a:xfrm>
          <a:prstGeom prst="line">
            <a:avLst/>
          </a:prstGeom>
          <a:ln w="158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4" name="Picture Placeholder 17"/>
          <p:cNvSpPr>
            <a:spLocks noGrp="1"/>
          </p:cNvSpPr>
          <p:nvPr>
            <p:ph type="pic" sz="quarter" idx="15" hasCustomPrompt="1"/>
          </p:nvPr>
        </p:nvSpPr>
        <p:spPr>
          <a:xfrm>
            <a:off x="529476" y="2239124"/>
            <a:ext cx="706841" cy="549275"/>
          </a:xfrm>
        </p:spPr>
        <p:txBody>
          <a:bodyPr/>
          <a:lstStyle>
            <a:lvl1pPr marL="0" indent="0" algn="ctr">
              <a:buFontTx/>
              <a:buNone/>
              <a:defRPr sz="800" baseline="0"/>
            </a:lvl1pPr>
          </a:lstStyle>
          <a:p>
            <a:r>
              <a:rPr lang="en-US" dirty="0"/>
              <a:t>Delete this box and replace with an icon</a:t>
            </a:r>
          </a:p>
        </p:txBody>
      </p:sp>
      <p:sp>
        <p:nvSpPr>
          <p:cNvPr id="15" name="Text Placeholder 2"/>
          <p:cNvSpPr>
            <a:spLocks noGrp="1"/>
          </p:cNvSpPr>
          <p:nvPr>
            <p:ph type="body" idx="1"/>
          </p:nvPr>
        </p:nvSpPr>
        <p:spPr>
          <a:xfrm>
            <a:off x="529475" y="2822632"/>
            <a:ext cx="1604125" cy="763155"/>
          </a:xfrm>
        </p:spPr>
        <p:txBody>
          <a:bodyPr anchor="t" anchorCtr="0"/>
          <a:lstStyle>
            <a:lvl1pPr marL="0" indent="0" algn="l">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Picture Placeholder 17"/>
          <p:cNvSpPr>
            <a:spLocks noGrp="1"/>
          </p:cNvSpPr>
          <p:nvPr>
            <p:ph type="pic" sz="quarter" idx="16" hasCustomPrompt="1"/>
          </p:nvPr>
        </p:nvSpPr>
        <p:spPr>
          <a:xfrm>
            <a:off x="2230931" y="2239124"/>
            <a:ext cx="706841" cy="549275"/>
          </a:xfrm>
        </p:spPr>
        <p:txBody>
          <a:bodyPr/>
          <a:lstStyle>
            <a:lvl1pPr marL="0" indent="0" algn="ctr">
              <a:buFontTx/>
              <a:buNone/>
              <a:defRPr sz="800" baseline="0"/>
            </a:lvl1pPr>
          </a:lstStyle>
          <a:p>
            <a:r>
              <a:rPr lang="en-US" dirty="0"/>
              <a:t>Delete this box and replace with an icon</a:t>
            </a:r>
          </a:p>
        </p:txBody>
      </p:sp>
      <p:sp>
        <p:nvSpPr>
          <p:cNvPr id="18" name="Text Placeholder 2"/>
          <p:cNvSpPr>
            <a:spLocks noGrp="1"/>
          </p:cNvSpPr>
          <p:nvPr>
            <p:ph type="body" idx="17"/>
          </p:nvPr>
        </p:nvSpPr>
        <p:spPr>
          <a:xfrm>
            <a:off x="2230930" y="2822632"/>
            <a:ext cx="1604125" cy="763155"/>
          </a:xfrm>
        </p:spPr>
        <p:txBody>
          <a:bodyPr anchor="t" anchorCtr="0"/>
          <a:lstStyle>
            <a:lvl1pPr marL="0" indent="0" algn="l">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Picture Placeholder 17"/>
          <p:cNvSpPr>
            <a:spLocks noGrp="1"/>
          </p:cNvSpPr>
          <p:nvPr>
            <p:ph type="pic" sz="quarter" idx="18" hasCustomPrompt="1"/>
          </p:nvPr>
        </p:nvSpPr>
        <p:spPr>
          <a:xfrm>
            <a:off x="3948952" y="2239124"/>
            <a:ext cx="706841" cy="549275"/>
          </a:xfrm>
        </p:spPr>
        <p:txBody>
          <a:bodyPr/>
          <a:lstStyle>
            <a:lvl1pPr marL="0" indent="0" algn="ctr">
              <a:buFontTx/>
              <a:buNone/>
              <a:defRPr sz="800" baseline="0"/>
            </a:lvl1pPr>
          </a:lstStyle>
          <a:p>
            <a:r>
              <a:rPr lang="en-US" dirty="0"/>
              <a:t>Delete this box and replace with an icon</a:t>
            </a:r>
          </a:p>
        </p:txBody>
      </p:sp>
      <p:sp>
        <p:nvSpPr>
          <p:cNvPr id="20" name="Text Placeholder 2"/>
          <p:cNvSpPr>
            <a:spLocks noGrp="1"/>
          </p:cNvSpPr>
          <p:nvPr>
            <p:ph type="body" idx="19"/>
          </p:nvPr>
        </p:nvSpPr>
        <p:spPr>
          <a:xfrm>
            <a:off x="3948951" y="2822632"/>
            <a:ext cx="1604125" cy="763155"/>
          </a:xfrm>
        </p:spPr>
        <p:txBody>
          <a:bodyPr anchor="t" anchorCtr="0"/>
          <a:lstStyle>
            <a:lvl1pPr marL="0" indent="0" algn="l">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Picture Placeholder 17"/>
          <p:cNvSpPr>
            <a:spLocks noGrp="1"/>
          </p:cNvSpPr>
          <p:nvPr>
            <p:ph type="pic" sz="quarter" idx="20" hasCustomPrompt="1"/>
          </p:nvPr>
        </p:nvSpPr>
        <p:spPr>
          <a:xfrm>
            <a:off x="5658690" y="2239124"/>
            <a:ext cx="706841" cy="549275"/>
          </a:xfrm>
        </p:spPr>
        <p:txBody>
          <a:bodyPr/>
          <a:lstStyle>
            <a:lvl1pPr marL="0" indent="0" algn="ctr">
              <a:buFontTx/>
              <a:buNone/>
              <a:defRPr sz="800" baseline="0"/>
            </a:lvl1pPr>
          </a:lstStyle>
          <a:p>
            <a:r>
              <a:rPr lang="en-US" dirty="0"/>
              <a:t>Delete this box and replace with an icon</a:t>
            </a:r>
          </a:p>
        </p:txBody>
      </p:sp>
      <p:sp>
        <p:nvSpPr>
          <p:cNvPr id="22" name="Text Placeholder 2"/>
          <p:cNvSpPr>
            <a:spLocks noGrp="1"/>
          </p:cNvSpPr>
          <p:nvPr>
            <p:ph type="body" idx="21"/>
          </p:nvPr>
        </p:nvSpPr>
        <p:spPr>
          <a:xfrm>
            <a:off x="5658689" y="2822632"/>
            <a:ext cx="1604125" cy="763155"/>
          </a:xfrm>
        </p:spPr>
        <p:txBody>
          <a:bodyPr anchor="t" anchorCtr="0"/>
          <a:lstStyle>
            <a:lvl1pPr marL="0" indent="0" algn="l">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17"/>
          <p:cNvSpPr>
            <a:spLocks noGrp="1"/>
          </p:cNvSpPr>
          <p:nvPr>
            <p:ph type="pic" sz="quarter" idx="22" hasCustomPrompt="1"/>
          </p:nvPr>
        </p:nvSpPr>
        <p:spPr>
          <a:xfrm>
            <a:off x="7368426" y="2239124"/>
            <a:ext cx="706841" cy="549275"/>
          </a:xfrm>
        </p:spPr>
        <p:txBody>
          <a:bodyPr/>
          <a:lstStyle>
            <a:lvl1pPr marL="0" indent="0" algn="ctr">
              <a:buFontTx/>
              <a:buNone/>
              <a:defRPr sz="800" baseline="0"/>
            </a:lvl1pPr>
          </a:lstStyle>
          <a:p>
            <a:r>
              <a:rPr lang="en-US" dirty="0"/>
              <a:t>Delete this box and replace with an icon</a:t>
            </a:r>
          </a:p>
        </p:txBody>
      </p:sp>
      <p:sp>
        <p:nvSpPr>
          <p:cNvPr id="24" name="Text Placeholder 2"/>
          <p:cNvSpPr>
            <a:spLocks noGrp="1"/>
          </p:cNvSpPr>
          <p:nvPr>
            <p:ph type="body" idx="23"/>
          </p:nvPr>
        </p:nvSpPr>
        <p:spPr>
          <a:xfrm>
            <a:off x="7368425" y="2822632"/>
            <a:ext cx="1604125" cy="763155"/>
          </a:xfrm>
        </p:spPr>
        <p:txBody>
          <a:bodyPr anchor="t" anchorCtr="0"/>
          <a:lstStyle>
            <a:lvl1pPr marL="0" indent="0" algn="l">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Right Bracket 26" descr="&quot;&quot;" title="&quot;&quot;"/>
          <p:cNvSpPr/>
          <p:nvPr userDrawn="1"/>
        </p:nvSpPr>
        <p:spPr bwMode="gray">
          <a:xfrm rot="5400000">
            <a:off x="1217222" y="3672451"/>
            <a:ext cx="300992" cy="1709739"/>
          </a:xfrm>
          <a:prstGeom prst="rightBracket">
            <a:avLst>
              <a:gd name="adj" fmla="val 0"/>
            </a:avLst>
          </a:prstGeom>
          <a:ln w="1270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5" name="Right Bracket 34" descr="&quot;&quot;" title="&quot;&quot;"/>
          <p:cNvSpPr/>
          <p:nvPr userDrawn="1"/>
        </p:nvSpPr>
        <p:spPr bwMode="gray">
          <a:xfrm rot="5400000">
            <a:off x="2960213" y="3672452"/>
            <a:ext cx="300992" cy="1709739"/>
          </a:xfrm>
          <a:prstGeom prst="rightBracket">
            <a:avLst>
              <a:gd name="adj" fmla="val 0"/>
            </a:avLst>
          </a:prstGeom>
          <a:ln w="1270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6" name="Text Placeholder 2"/>
          <p:cNvSpPr>
            <a:spLocks noGrp="1"/>
          </p:cNvSpPr>
          <p:nvPr>
            <p:ph type="body" idx="24"/>
          </p:nvPr>
        </p:nvSpPr>
        <p:spPr>
          <a:xfrm>
            <a:off x="512848" y="4814110"/>
            <a:ext cx="1604125" cy="763155"/>
          </a:xfrm>
        </p:spPr>
        <p:txBody>
          <a:bodyPr anchor="t" anchorCtr="0"/>
          <a:lstStyle>
            <a:lvl1pPr marL="0" indent="0" algn="l">
              <a:spcBef>
                <a:spcPts val="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 Placeholder 2"/>
          <p:cNvSpPr>
            <a:spLocks noGrp="1"/>
          </p:cNvSpPr>
          <p:nvPr>
            <p:ph type="body" idx="25"/>
          </p:nvPr>
        </p:nvSpPr>
        <p:spPr>
          <a:xfrm>
            <a:off x="2255839" y="4814109"/>
            <a:ext cx="1604125" cy="763155"/>
          </a:xfrm>
        </p:spPr>
        <p:txBody>
          <a:bodyPr anchor="t" anchorCtr="0"/>
          <a:lstStyle>
            <a:lvl1pPr marL="0" indent="0" algn="l">
              <a:spcBef>
                <a:spcPts val="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57447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
            <a:ext cx="7886700" cy="1074821"/>
          </a:xfrm>
        </p:spPr>
        <p:txBody>
          <a:bodyPr/>
          <a:lstStyle>
            <a:lvl1pPr algn="ct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Tree>
    <p:extLst>
      <p:ext uri="{BB962C8B-B14F-4D97-AF65-F5344CB8AC3E}">
        <p14:creationId xmlns:p14="http://schemas.microsoft.com/office/powerpoint/2010/main" val="420226811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Tree>
    <p:extLst>
      <p:ext uri="{BB962C8B-B14F-4D97-AF65-F5344CB8AC3E}">
        <p14:creationId xmlns:p14="http://schemas.microsoft.com/office/powerpoint/2010/main" val="2184394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2057403"/>
            <a:ext cx="3886200" cy="4495801"/>
          </a:xfrm>
        </p:spPr>
        <p:txBody>
          <a:bodyPr/>
          <a:lstStyle>
            <a:lvl1pPr>
              <a:buClr>
                <a:schemeClr val="accent4"/>
              </a:buClr>
              <a:defRPr/>
            </a:lvl1pPr>
            <a:lvl2pPr marL="514350" indent="-171450">
              <a:buClr>
                <a:schemeClr val="accent5"/>
              </a:buClr>
              <a:buFont typeface="Calibri" panose="020F0502020204030204" pitchFamily="34" charset="0"/>
              <a:buChar char="›"/>
              <a:defRPr/>
            </a:lvl2pPr>
            <a:lvl3pPr marL="857250" indent="-171450">
              <a:buClr>
                <a:schemeClr val="accent2"/>
              </a:buClr>
              <a:buFont typeface="Wingdings" panose="05000000000000000000" pitchFamily="2" charset="2"/>
              <a:buChar char="§"/>
              <a:defRPr/>
            </a:lvl3pPr>
            <a:lvl4pPr marL="1200150" indent="-171450">
              <a:buClr>
                <a:schemeClr val="accent3"/>
              </a:buClr>
              <a:buFont typeface="Calibri" panose="020F0502020204030204" pitchFamily="34" charset="0"/>
              <a:buChar char="–"/>
              <a:defRPr/>
            </a:lvl4pPr>
            <a:lvl5pPr marL="1543050" indent="-171450">
              <a:buClr>
                <a:schemeClr val="accent3"/>
              </a:buClr>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0EAAB15-E3BF-489B-AC8A-7CC8552C7769}" type="slidenum">
              <a:rPr lang="en-US" smtClean="0"/>
              <a:t>‹#›</a:t>
            </a:fld>
            <a:endParaRPr lang="en-US" dirty="0"/>
          </a:p>
        </p:txBody>
      </p:sp>
      <p:sp>
        <p:nvSpPr>
          <p:cNvPr id="5" name="Content Placeholder 2"/>
          <p:cNvSpPr>
            <a:spLocks noGrp="1"/>
          </p:cNvSpPr>
          <p:nvPr>
            <p:ph idx="13"/>
          </p:nvPr>
        </p:nvSpPr>
        <p:spPr>
          <a:xfrm>
            <a:off x="4629150" y="2055817"/>
            <a:ext cx="3886200" cy="4495801"/>
          </a:xfrm>
        </p:spPr>
        <p:txBody>
          <a:bodyPr/>
          <a:lstStyle>
            <a:lvl1pPr>
              <a:buClr>
                <a:schemeClr val="accent4"/>
              </a:buClr>
              <a:defRPr/>
            </a:lvl1pPr>
            <a:lvl2pPr marL="514350" indent="-171450">
              <a:buClr>
                <a:schemeClr val="accent5"/>
              </a:buClr>
              <a:buFont typeface="Calibri" panose="020F0502020204030204" pitchFamily="34" charset="0"/>
              <a:buChar char="›"/>
              <a:defRPr/>
            </a:lvl2pPr>
            <a:lvl3pPr marL="857250" indent="-171450">
              <a:buClr>
                <a:schemeClr val="accent2"/>
              </a:buClr>
              <a:buFont typeface="Wingdings" panose="05000000000000000000" pitchFamily="2" charset="2"/>
              <a:buChar char="§"/>
              <a:defRPr/>
            </a:lvl3pPr>
            <a:lvl4pPr marL="1200150" indent="-171450">
              <a:buClr>
                <a:schemeClr val="accent3"/>
              </a:buClr>
              <a:buFont typeface="Calibri" panose="020F0502020204030204" pitchFamily="34" charset="0"/>
              <a:buChar char="–"/>
              <a:defRPr/>
            </a:lvl4pPr>
            <a:lvl5pPr marL="1543050" indent="-171450">
              <a:buClr>
                <a:schemeClr val="accent3"/>
              </a:buClr>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0305455"/>
      </p:ext>
    </p:extLst>
  </p:cSld>
  <p:clrMapOvr>
    <a:masterClrMapping/>
  </p:clrMapOvr>
  <p:extLst>
    <p:ext uri="{DCECCB84-F9BA-43D5-87BE-67443E8EF086}">
      <p15:sldGuideLst xmlns:p15="http://schemas.microsoft.com/office/powerpoint/2012/main">
        <p15:guide id="1" orient="horz" pos="1295">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7" name="Content Placeholder 3"/>
          <p:cNvSpPr>
            <a:spLocks noGrp="1"/>
          </p:cNvSpPr>
          <p:nvPr>
            <p:ph sz="half" idx="13"/>
          </p:nvPr>
        </p:nvSpPr>
        <p:spPr>
          <a:xfrm>
            <a:off x="628650" y="2310190"/>
            <a:ext cx="2286000" cy="1535113"/>
          </a:xfrm>
          <a:solidFill>
            <a:schemeClr val="accent3"/>
          </a:solidFill>
        </p:spPr>
        <p:txBody>
          <a:bodyPr tIns="365760"/>
          <a:lstStyle>
            <a:lvl1pPr marL="0" indent="0">
              <a:spcBef>
                <a:spcPts val="600"/>
              </a:spcBef>
              <a:buClr>
                <a:schemeClr val="accent4"/>
              </a:buClr>
              <a:buFontTx/>
              <a:buNone/>
              <a:defRPr sz="1800" baseline="0">
                <a:solidFill>
                  <a:schemeClr val="tx1"/>
                </a:solidFill>
              </a:defRPr>
            </a:lvl1pPr>
          </a:lstStyle>
          <a:p>
            <a:pPr lvl="0"/>
            <a:r>
              <a:rPr lang="en-US" dirty="0"/>
              <a:t>Click to edit Master text styles</a:t>
            </a:r>
          </a:p>
        </p:txBody>
      </p:sp>
      <p:sp>
        <p:nvSpPr>
          <p:cNvPr id="14" name="Content Placeholder 3"/>
          <p:cNvSpPr>
            <a:spLocks noGrp="1"/>
          </p:cNvSpPr>
          <p:nvPr>
            <p:ph sz="half" idx="14"/>
          </p:nvPr>
        </p:nvSpPr>
        <p:spPr>
          <a:xfrm>
            <a:off x="3299806" y="2310190"/>
            <a:ext cx="2286000" cy="1535113"/>
          </a:xfrm>
          <a:solidFill>
            <a:schemeClr val="bg2"/>
          </a:solidFill>
          <a:ln>
            <a:solidFill>
              <a:schemeClr val="accent1"/>
            </a:solidFill>
          </a:ln>
        </p:spPr>
        <p:txBody>
          <a:bodyPr tIns="91440" bIns="91440"/>
          <a:lstStyle>
            <a:lvl1pPr marL="0" indent="0">
              <a:spcBef>
                <a:spcPts val="600"/>
              </a:spcBef>
              <a:buClr>
                <a:schemeClr val="accent4"/>
              </a:buClr>
              <a:buFontTx/>
              <a:buNone/>
              <a:defRPr sz="1800">
                <a:solidFill>
                  <a:schemeClr val="accent1"/>
                </a:solidFill>
              </a:defRPr>
            </a:lvl1pPr>
          </a:lstStyle>
          <a:p>
            <a:pPr lvl="0"/>
            <a:r>
              <a:rPr lang="en-US" dirty="0"/>
              <a:t>Click to edit Master text styles</a:t>
            </a:r>
          </a:p>
        </p:txBody>
      </p:sp>
      <p:sp>
        <p:nvSpPr>
          <p:cNvPr id="18" name="Content Placeholder 3"/>
          <p:cNvSpPr>
            <a:spLocks noGrp="1"/>
          </p:cNvSpPr>
          <p:nvPr>
            <p:ph sz="half" idx="15"/>
          </p:nvPr>
        </p:nvSpPr>
        <p:spPr>
          <a:xfrm>
            <a:off x="6077715" y="2310190"/>
            <a:ext cx="2286000" cy="1535113"/>
          </a:xfrm>
          <a:solidFill>
            <a:schemeClr val="accent4">
              <a:lumMod val="40000"/>
              <a:lumOff val="60000"/>
            </a:schemeClr>
          </a:solidFill>
        </p:spPr>
        <p:txBody>
          <a:bodyPr tIns="365760"/>
          <a:lstStyle>
            <a:lvl1pPr marL="0" indent="0">
              <a:spcBef>
                <a:spcPts val="600"/>
              </a:spcBef>
              <a:buClr>
                <a:schemeClr val="accent4"/>
              </a:buClr>
              <a:buFontTx/>
              <a:buNone/>
              <a:defRPr sz="1800">
                <a:solidFill>
                  <a:schemeClr val="tx1"/>
                </a:solidFill>
              </a:defRPr>
            </a:lvl1pPr>
          </a:lstStyle>
          <a:p>
            <a:pPr lvl="0"/>
            <a:r>
              <a:rPr lang="en-US" dirty="0"/>
              <a:t>Click to edit Master text styles</a:t>
            </a:r>
          </a:p>
        </p:txBody>
      </p:sp>
      <p:sp>
        <p:nvSpPr>
          <p:cNvPr id="31" name="Content Placeholder 3"/>
          <p:cNvSpPr>
            <a:spLocks noGrp="1"/>
          </p:cNvSpPr>
          <p:nvPr>
            <p:ph sz="half" idx="16"/>
          </p:nvPr>
        </p:nvSpPr>
        <p:spPr>
          <a:xfrm>
            <a:off x="628650" y="4131328"/>
            <a:ext cx="2286000" cy="1535113"/>
          </a:xfrm>
          <a:solidFill>
            <a:schemeClr val="accent1"/>
          </a:solidFill>
          <a:ln>
            <a:noFill/>
          </a:ln>
        </p:spPr>
        <p:txBody>
          <a:bodyPr tIns="91440" bIns="91440"/>
          <a:lstStyle>
            <a:lvl1pPr marL="0" indent="0">
              <a:spcBef>
                <a:spcPts val="600"/>
              </a:spcBef>
              <a:buClr>
                <a:schemeClr val="accent4"/>
              </a:buClr>
              <a:buFontTx/>
              <a:buNone/>
              <a:defRPr sz="1800">
                <a:solidFill>
                  <a:schemeClr val="bg2"/>
                </a:solidFill>
              </a:defRPr>
            </a:lvl1pPr>
          </a:lstStyle>
          <a:p>
            <a:pPr lvl="0"/>
            <a:r>
              <a:rPr lang="en-US" dirty="0"/>
              <a:t>Click to edit Master text styles</a:t>
            </a:r>
          </a:p>
        </p:txBody>
      </p:sp>
      <p:sp>
        <p:nvSpPr>
          <p:cNvPr id="33" name="Content Placeholder 3"/>
          <p:cNvSpPr>
            <a:spLocks noGrp="1"/>
          </p:cNvSpPr>
          <p:nvPr>
            <p:ph sz="half" idx="17"/>
          </p:nvPr>
        </p:nvSpPr>
        <p:spPr>
          <a:xfrm>
            <a:off x="3311712" y="4131328"/>
            <a:ext cx="2286000" cy="1535113"/>
          </a:xfrm>
          <a:solidFill>
            <a:schemeClr val="bg1"/>
          </a:solidFill>
          <a:ln w="12700">
            <a:solidFill>
              <a:schemeClr val="accent4"/>
            </a:solidFill>
            <a:prstDash val="sysDash"/>
          </a:ln>
        </p:spPr>
        <p:txBody>
          <a:bodyPr tIns="365760"/>
          <a:lstStyle>
            <a:lvl1pPr marL="0" indent="0">
              <a:spcBef>
                <a:spcPts val="600"/>
              </a:spcBef>
              <a:buClr>
                <a:schemeClr val="accent4"/>
              </a:buClr>
              <a:buFontTx/>
              <a:buNone/>
              <a:defRPr sz="1800">
                <a:solidFill>
                  <a:schemeClr val="accent1"/>
                </a:solidFill>
              </a:defRPr>
            </a:lvl1pPr>
          </a:lstStyle>
          <a:p>
            <a:pPr lvl="0"/>
            <a:r>
              <a:rPr lang="en-US" dirty="0"/>
              <a:t>Click to edit Master text styles</a:t>
            </a:r>
          </a:p>
        </p:txBody>
      </p:sp>
      <p:sp>
        <p:nvSpPr>
          <p:cNvPr id="34" name="Content Placeholder 3"/>
          <p:cNvSpPr>
            <a:spLocks noGrp="1"/>
          </p:cNvSpPr>
          <p:nvPr>
            <p:ph sz="half" idx="18"/>
          </p:nvPr>
        </p:nvSpPr>
        <p:spPr>
          <a:xfrm>
            <a:off x="6077715" y="4114536"/>
            <a:ext cx="2286000" cy="1535113"/>
          </a:xfrm>
          <a:solidFill>
            <a:schemeClr val="accent4"/>
          </a:solidFill>
          <a:ln>
            <a:noFill/>
          </a:ln>
        </p:spPr>
        <p:txBody>
          <a:bodyPr tIns="91440" bIns="91440"/>
          <a:lstStyle>
            <a:lvl1pPr marL="0" indent="0">
              <a:spcBef>
                <a:spcPts val="600"/>
              </a:spcBef>
              <a:buClr>
                <a:schemeClr val="accent4"/>
              </a:buClr>
              <a:buFontTx/>
              <a:buNone/>
              <a:defRPr sz="1800">
                <a:solidFill>
                  <a:schemeClr val="bg2"/>
                </a:solidFill>
              </a:defRPr>
            </a:lvl1pPr>
          </a:lstStyle>
          <a:p>
            <a:pPr lvl="0"/>
            <a:r>
              <a:rPr lang="en-US" dirty="0"/>
              <a:t>Click to edit Master text styles</a:t>
            </a:r>
          </a:p>
        </p:txBody>
      </p:sp>
      <p:sp>
        <p:nvSpPr>
          <p:cNvPr id="35" name="Content Placeholder 3"/>
          <p:cNvSpPr>
            <a:spLocks noGrp="1"/>
          </p:cNvSpPr>
          <p:nvPr>
            <p:ph sz="half" idx="19" hasCustomPrompt="1"/>
          </p:nvPr>
        </p:nvSpPr>
        <p:spPr>
          <a:xfrm>
            <a:off x="628650" y="5848738"/>
            <a:ext cx="7102186" cy="734624"/>
          </a:xfrm>
          <a:solidFill>
            <a:schemeClr val="bg2"/>
          </a:solidFill>
          <a:ln>
            <a:noFill/>
          </a:ln>
        </p:spPr>
        <p:txBody>
          <a:bodyPr tIns="91440" bIns="91440"/>
          <a:lstStyle>
            <a:lvl1pPr marL="0" indent="0">
              <a:spcBef>
                <a:spcPts val="600"/>
              </a:spcBef>
              <a:buClr>
                <a:schemeClr val="accent4"/>
              </a:buClr>
              <a:buFontTx/>
              <a:buNone/>
              <a:defRPr sz="1200" baseline="0">
                <a:solidFill>
                  <a:schemeClr val="tx1"/>
                </a:solidFill>
              </a:defRPr>
            </a:lvl1pPr>
          </a:lstStyle>
          <a:p>
            <a:pPr lvl="0"/>
            <a:r>
              <a:rPr lang="en-US" dirty="0"/>
              <a:t>These are text box options. Delete the ones you don’t use. You can adjust the fill and/or outline color to suit your needs. You can also adjust the size of the box. Do not add additional text boxes to the slide. Copy and paste corner icons from page one of the template. Delete this box.</a:t>
            </a:r>
          </a:p>
        </p:txBody>
      </p:sp>
    </p:spTree>
    <p:extLst>
      <p:ext uri="{BB962C8B-B14F-4D97-AF65-F5344CB8AC3E}">
        <p14:creationId xmlns:p14="http://schemas.microsoft.com/office/powerpoint/2010/main" val="371825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mparison Option A">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a:xfrm>
            <a:off x="1145893" y="2590800"/>
            <a:ext cx="2971801" cy="783806"/>
          </a:xfrm>
        </p:spPr>
        <p:txBody>
          <a:bodyPr anchor="b" anchorCtr="0"/>
          <a:lstStyle>
            <a:lvl1pPr marL="0" indent="0" algn="ctr">
              <a:spcBef>
                <a:spcPts val="0"/>
              </a:spcBef>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userDrawn="1">
            <p:ph sz="half" idx="2"/>
          </p:nvPr>
        </p:nvSpPr>
        <p:spPr>
          <a:xfrm>
            <a:off x="1145893" y="3327601"/>
            <a:ext cx="2971802" cy="2438400"/>
          </a:xfrm>
        </p:spPr>
        <p:txBody>
          <a:bodyPr/>
          <a:lstStyle>
            <a:lvl1pPr marL="174625" indent="-169863">
              <a:spcBef>
                <a:spcPts val="300"/>
              </a:spcBef>
              <a:buClr>
                <a:schemeClr val="accent4"/>
              </a:buClr>
              <a:defRPr sz="1800"/>
            </a:lvl1pPr>
          </a:lstStyle>
          <a:p>
            <a:pPr lvl="0"/>
            <a:r>
              <a:rPr lang="en-US" dirty="0"/>
              <a:t>Click to edit Master text styles</a:t>
            </a:r>
          </a:p>
        </p:txBody>
      </p:sp>
      <p:sp>
        <p:nvSpPr>
          <p:cNvPr id="9" name="Slide Number Placeholder 8"/>
          <p:cNvSpPr>
            <a:spLocks noGrp="1"/>
          </p:cNvSpPr>
          <p:nvPr userDrawn="1">
            <p:ph type="sldNum" sz="quarter" idx="12"/>
          </p:nvPr>
        </p:nvSpPr>
        <p:spPr/>
        <p:txBody>
          <a:bodyPr/>
          <a:lstStyle/>
          <a:p>
            <a:fld id="{50EAAB15-E3BF-489B-AC8A-7CC8552C7769}" type="slidenum">
              <a:rPr lang="en-US" smtClean="0"/>
              <a:t>‹#›</a:t>
            </a:fld>
            <a:endParaRPr lang="en-US"/>
          </a:p>
        </p:txBody>
      </p:sp>
      <p:sp>
        <p:nvSpPr>
          <p:cNvPr id="17" name="Text Placeholder 2"/>
          <p:cNvSpPr>
            <a:spLocks noGrp="1"/>
          </p:cNvSpPr>
          <p:nvPr userDrawn="1">
            <p:ph type="body" idx="13"/>
          </p:nvPr>
        </p:nvSpPr>
        <p:spPr>
          <a:xfrm>
            <a:off x="5225207" y="2590800"/>
            <a:ext cx="2987046" cy="783806"/>
          </a:xfrm>
        </p:spPr>
        <p:txBody>
          <a:bodyPr anchor="b" anchorCtr="0"/>
          <a:lstStyle>
            <a:lvl1pPr marL="0" indent="0" algn="ctr">
              <a:spcBef>
                <a:spcPts val="0"/>
              </a:spcBef>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p:cNvSpPr>
            <a:spLocks noGrp="1"/>
          </p:cNvSpPr>
          <p:nvPr userDrawn="1">
            <p:ph sz="half" idx="14"/>
          </p:nvPr>
        </p:nvSpPr>
        <p:spPr>
          <a:xfrm>
            <a:off x="5225207" y="3327602"/>
            <a:ext cx="2987046" cy="2438400"/>
          </a:xfrm>
        </p:spPr>
        <p:txBody>
          <a:bodyPr/>
          <a:lstStyle>
            <a:lvl1pPr marL="174625" indent="-169863">
              <a:spcBef>
                <a:spcPts val="300"/>
              </a:spcBef>
              <a:buClr>
                <a:schemeClr val="accent4"/>
              </a:buClr>
              <a:defRPr sz="1800"/>
            </a:lvl1pPr>
          </a:lstStyle>
          <a:p>
            <a:pPr lvl="0"/>
            <a:r>
              <a:rPr lang="en-US" dirty="0"/>
              <a:t>Click to edit Master text styles</a:t>
            </a:r>
          </a:p>
        </p:txBody>
      </p:sp>
      <p:grpSp>
        <p:nvGrpSpPr>
          <p:cNvPr id="5" name="Group 4"/>
          <p:cNvGrpSpPr/>
          <p:nvPr userDrawn="1"/>
        </p:nvGrpSpPr>
        <p:grpSpPr>
          <a:xfrm>
            <a:off x="636671" y="2413201"/>
            <a:ext cx="3564963" cy="3796406"/>
            <a:chOff x="636671" y="2413201"/>
            <a:chExt cx="3564963" cy="3796406"/>
          </a:xfrm>
        </p:grpSpPr>
        <p:sp>
          <p:nvSpPr>
            <p:cNvPr id="35" name="Rectangle 34"/>
            <p:cNvSpPr/>
            <p:nvPr userDrawn="1"/>
          </p:nvSpPr>
          <p:spPr>
            <a:xfrm>
              <a:off x="841095" y="2514600"/>
              <a:ext cx="3360539" cy="36950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36671" y="2413201"/>
              <a:ext cx="704947"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itle Placeholder 1"/>
          <p:cNvSpPr>
            <a:spLocks noGrp="1"/>
          </p:cNvSpPr>
          <p:nvPr userDrawn="1">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grpSp>
        <p:nvGrpSpPr>
          <p:cNvPr id="2" name="Group 1"/>
          <p:cNvGrpSpPr/>
          <p:nvPr userDrawn="1"/>
        </p:nvGrpSpPr>
        <p:grpSpPr>
          <a:xfrm>
            <a:off x="4724683" y="2413201"/>
            <a:ext cx="3564962" cy="3796406"/>
            <a:chOff x="4724683" y="2413201"/>
            <a:chExt cx="3564962" cy="3796406"/>
          </a:xfrm>
        </p:grpSpPr>
        <p:sp>
          <p:nvSpPr>
            <p:cNvPr id="47" name="Rectangle 46" descr="&quot;&quot;" title="&quot;&quot;"/>
            <p:cNvSpPr/>
            <p:nvPr userDrawn="1"/>
          </p:nvSpPr>
          <p:spPr>
            <a:xfrm>
              <a:off x="4929106" y="2514600"/>
              <a:ext cx="3360539" cy="36950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descr="&quot;&quot;" title="&quot;&quot;"/>
            <p:cNvSpPr/>
            <p:nvPr userDrawn="1"/>
          </p:nvSpPr>
          <p:spPr>
            <a:xfrm>
              <a:off x="4724683" y="2413201"/>
              <a:ext cx="704947"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 Placeholder 55"/>
          <p:cNvSpPr>
            <a:spLocks noGrp="1"/>
          </p:cNvSpPr>
          <p:nvPr userDrawn="1">
            <p:ph type="body" sz="quarter" idx="15"/>
          </p:nvPr>
        </p:nvSpPr>
        <p:spPr>
          <a:xfrm>
            <a:off x="628650" y="1989138"/>
            <a:ext cx="7886700" cy="423862"/>
          </a:xfrm>
        </p:spPr>
        <p:txBody>
          <a:bodyPr/>
          <a:lstStyle>
            <a:lvl1pPr marL="0" indent="0" algn="ctr">
              <a:buFontTx/>
              <a:buNone/>
              <a:defRPr sz="2000" b="1" i="1">
                <a:solidFill>
                  <a:schemeClr val="accent4"/>
                </a:solidFill>
              </a:defRPr>
            </a:lvl1pPr>
          </a:lstStyle>
          <a:p>
            <a:pPr lvl="0"/>
            <a:r>
              <a:rPr lang="en-US" dirty="0"/>
              <a:t>Click to edit Master text styles</a:t>
            </a:r>
          </a:p>
        </p:txBody>
      </p:sp>
      <p:sp>
        <p:nvSpPr>
          <p:cNvPr id="15" name="Picture Placeholder 17"/>
          <p:cNvSpPr>
            <a:spLocks noGrp="1"/>
          </p:cNvSpPr>
          <p:nvPr userDrawn="1">
            <p:ph type="pic" sz="quarter" idx="16" hasCustomPrompt="1"/>
          </p:nvPr>
        </p:nvSpPr>
        <p:spPr>
          <a:xfrm>
            <a:off x="616456" y="2527584"/>
            <a:ext cx="693421" cy="549275"/>
          </a:xfrm>
        </p:spPr>
        <p:txBody>
          <a:bodyPr/>
          <a:lstStyle>
            <a:lvl1pPr marL="0" indent="0">
              <a:buFontTx/>
              <a:buNone/>
              <a:defRPr sz="800" baseline="0"/>
            </a:lvl1pPr>
          </a:lstStyle>
          <a:p>
            <a:r>
              <a:rPr lang="en-US" dirty="0"/>
              <a:t>Delete this box and replace with an icon</a:t>
            </a:r>
          </a:p>
        </p:txBody>
      </p:sp>
      <p:sp>
        <p:nvSpPr>
          <p:cNvPr id="19" name="Picture Placeholder 17"/>
          <p:cNvSpPr>
            <a:spLocks noGrp="1"/>
          </p:cNvSpPr>
          <p:nvPr userDrawn="1">
            <p:ph type="pic" sz="quarter" idx="17" hasCustomPrompt="1"/>
          </p:nvPr>
        </p:nvSpPr>
        <p:spPr>
          <a:xfrm>
            <a:off x="4678159" y="2550867"/>
            <a:ext cx="693421" cy="549275"/>
          </a:xfrm>
        </p:spPr>
        <p:txBody>
          <a:bodyPr/>
          <a:lstStyle>
            <a:lvl1pPr marL="0" indent="0">
              <a:buFontTx/>
              <a:buNone/>
              <a:defRPr sz="800" baseline="0"/>
            </a:lvl1pPr>
          </a:lstStyle>
          <a:p>
            <a:r>
              <a:rPr lang="en-US" dirty="0"/>
              <a:t>Delete this box and replace with an icon</a:t>
            </a:r>
          </a:p>
        </p:txBody>
      </p:sp>
    </p:spTree>
    <p:extLst>
      <p:ext uri="{BB962C8B-B14F-4D97-AF65-F5344CB8AC3E}">
        <p14:creationId xmlns:p14="http://schemas.microsoft.com/office/powerpoint/2010/main" val="403811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mparison Option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EAAB15-E3BF-489B-AC8A-7CC8552C7769}" type="slidenum">
              <a:rPr lang="en-US" smtClean="0"/>
              <a:t>‹#›</a:t>
            </a:fld>
            <a:endParaRPr lang="en-US"/>
          </a:p>
        </p:txBody>
      </p:sp>
      <p:sp>
        <p:nvSpPr>
          <p:cNvPr id="9"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grpSp>
        <p:nvGrpSpPr>
          <p:cNvPr id="12" name="Group 11"/>
          <p:cNvGrpSpPr/>
          <p:nvPr userDrawn="1"/>
        </p:nvGrpSpPr>
        <p:grpSpPr>
          <a:xfrm>
            <a:off x="628650" y="2209800"/>
            <a:ext cx="7886700" cy="1676400"/>
            <a:chOff x="628650" y="2209800"/>
            <a:chExt cx="7886700" cy="1676400"/>
          </a:xfrm>
        </p:grpSpPr>
        <p:sp>
          <p:nvSpPr>
            <p:cNvPr id="10" name="Rectangle 9"/>
            <p:cNvSpPr/>
            <p:nvPr userDrawn="1"/>
          </p:nvSpPr>
          <p:spPr>
            <a:xfrm>
              <a:off x="628650" y="2209800"/>
              <a:ext cx="7886700" cy="1676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7400" y="2286000"/>
              <a:ext cx="6380747"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2"/>
          <p:cNvSpPr>
            <a:spLocks noGrp="1"/>
          </p:cNvSpPr>
          <p:nvPr>
            <p:ph type="body" idx="1"/>
          </p:nvPr>
        </p:nvSpPr>
        <p:spPr>
          <a:xfrm>
            <a:off x="628650" y="2209800"/>
            <a:ext cx="1428750" cy="1676400"/>
          </a:xfrm>
        </p:spPr>
        <p:txBody>
          <a:bodyPr anchor="ctr" anchorCtr="0"/>
          <a:lstStyle>
            <a:lvl1pPr marL="0" indent="0" algn="ctr">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grpSp>
        <p:nvGrpSpPr>
          <p:cNvPr id="20" name="Group 19"/>
          <p:cNvGrpSpPr/>
          <p:nvPr userDrawn="1"/>
        </p:nvGrpSpPr>
        <p:grpSpPr>
          <a:xfrm>
            <a:off x="628650" y="4079040"/>
            <a:ext cx="7886700" cy="1676400"/>
            <a:chOff x="628650" y="4079040"/>
            <a:chExt cx="7886700" cy="1676400"/>
          </a:xfrm>
        </p:grpSpPr>
        <p:sp>
          <p:nvSpPr>
            <p:cNvPr id="14" name="Rectangle 13"/>
            <p:cNvSpPr/>
            <p:nvPr userDrawn="1"/>
          </p:nvSpPr>
          <p:spPr>
            <a:xfrm>
              <a:off x="628650" y="4079040"/>
              <a:ext cx="7886700" cy="167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057400" y="4155240"/>
              <a:ext cx="6380747"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2"/>
          <p:cNvSpPr>
            <a:spLocks noGrp="1"/>
          </p:cNvSpPr>
          <p:nvPr userDrawn="1">
            <p:ph type="body" idx="13"/>
          </p:nvPr>
        </p:nvSpPr>
        <p:spPr>
          <a:xfrm>
            <a:off x="628650" y="4079040"/>
            <a:ext cx="1428750" cy="1676400"/>
          </a:xfrm>
        </p:spPr>
        <p:txBody>
          <a:bodyPr anchor="ctr" anchorCtr="0"/>
          <a:lstStyle>
            <a:lvl1pPr marL="0" indent="0" algn="ctr">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8" name="Content Placeholder 3"/>
          <p:cNvSpPr>
            <a:spLocks noGrp="1"/>
          </p:cNvSpPr>
          <p:nvPr>
            <p:ph sz="half" idx="2"/>
          </p:nvPr>
        </p:nvSpPr>
        <p:spPr>
          <a:xfrm>
            <a:off x="2124462" y="2847473"/>
            <a:ext cx="2335244" cy="962527"/>
          </a:xfrm>
        </p:spPr>
        <p:txBody>
          <a:bodyPr/>
          <a:lstStyle>
            <a:lvl1pPr marL="0" indent="0">
              <a:spcBef>
                <a:spcPts val="600"/>
              </a:spcBef>
              <a:buClr>
                <a:schemeClr val="accent4"/>
              </a:buClr>
              <a:buFontTx/>
              <a:buNone/>
              <a:defRPr sz="1800"/>
            </a:lvl1pPr>
          </a:lstStyle>
          <a:p>
            <a:pPr lvl="0"/>
            <a:r>
              <a:rPr lang="en-US" dirty="0"/>
              <a:t>Click to edit Master text styles</a:t>
            </a:r>
          </a:p>
        </p:txBody>
      </p:sp>
      <p:sp>
        <p:nvSpPr>
          <p:cNvPr id="17" name="Content Placeholder 3"/>
          <p:cNvSpPr>
            <a:spLocks noGrp="1"/>
          </p:cNvSpPr>
          <p:nvPr>
            <p:ph sz="half" idx="14"/>
          </p:nvPr>
        </p:nvSpPr>
        <p:spPr>
          <a:xfrm>
            <a:off x="2124462" y="4716712"/>
            <a:ext cx="2335244" cy="962527"/>
          </a:xfrm>
        </p:spPr>
        <p:txBody>
          <a:bodyPr/>
          <a:lstStyle>
            <a:lvl1pPr marL="0" indent="0">
              <a:spcBef>
                <a:spcPts val="600"/>
              </a:spcBef>
              <a:buClr>
                <a:schemeClr val="accent4"/>
              </a:buClr>
              <a:buFontTx/>
              <a:buNone/>
              <a:defRPr sz="1800"/>
            </a:lvl1pPr>
          </a:lstStyle>
          <a:p>
            <a:pPr lvl="0"/>
            <a:r>
              <a:rPr lang="en-US" dirty="0"/>
              <a:t>Click to edit Master text styles</a:t>
            </a:r>
          </a:p>
        </p:txBody>
      </p:sp>
      <p:sp>
        <p:nvSpPr>
          <p:cNvPr id="18" name="Content Placeholder 3"/>
          <p:cNvSpPr>
            <a:spLocks noGrp="1"/>
          </p:cNvSpPr>
          <p:nvPr>
            <p:ph sz="half" idx="15"/>
          </p:nvPr>
        </p:nvSpPr>
        <p:spPr>
          <a:xfrm>
            <a:off x="4572000" y="2847472"/>
            <a:ext cx="3810000" cy="962527"/>
          </a:xfrm>
        </p:spPr>
        <p:txBody>
          <a:bodyPr/>
          <a:lstStyle>
            <a:lvl1pPr marL="0" indent="0">
              <a:spcBef>
                <a:spcPts val="600"/>
              </a:spcBef>
              <a:buClr>
                <a:schemeClr val="accent4"/>
              </a:buClr>
              <a:buFontTx/>
              <a:buNone/>
              <a:defRPr sz="1800"/>
            </a:lvl1pPr>
          </a:lstStyle>
          <a:p>
            <a:pPr lvl="0"/>
            <a:r>
              <a:rPr lang="en-US" dirty="0"/>
              <a:t>Click to edit Master text styles</a:t>
            </a:r>
          </a:p>
        </p:txBody>
      </p:sp>
      <p:sp>
        <p:nvSpPr>
          <p:cNvPr id="19" name="Content Placeholder 3"/>
          <p:cNvSpPr>
            <a:spLocks noGrp="1"/>
          </p:cNvSpPr>
          <p:nvPr>
            <p:ph sz="half" idx="16"/>
          </p:nvPr>
        </p:nvSpPr>
        <p:spPr>
          <a:xfrm>
            <a:off x="4572000" y="4716713"/>
            <a:ext cx="3810000" cy="962527"/>
          </a:xfrm>
        </p:spPr>
        <p:txBody>
          <a:bodyPr/>
          <a:lstStyle>
            <a:lvl1pPr marL="0" indent="0">
              <a:spcBef>
                <a:spcPts val="600"/>
              </a:spcBef>
              <a:buClr>
                <a:schemeClr val="accent4"/>
              </a:buClr>
              <a:buFontTx/>
              <a:buNone/>
              <a:defRPr sz="1800"/>
            </a:lvl1pPr>
          </a:lstStyle>
          <a:p>
            <a:pPr lvl="0"/>
            <a:r>
              <a:rPr lang="en-US" dirty="0"/>
              <a:t>Click to edit Master text styles</a:t>
            </a:r>
          </a:p>
        </p:txBody>
      </p:sp>
      <p:sp>
        <p:nvSpPr>
          <p:cNvPr id="21" name="Picture Placeholder 17"/>
          <p:cNvSpPr>
            <a:spLocks noGrp="1"/>
          </p:cNvSpPr>
          <p:nvPr>
            <p:ph type="pic" sz="quarter" idx="17" hasCustomPrompt="1"/>
          </p:nvPr>
        </p:nvSpPr>
        <p:spPr>
          <a:xfrm>
            <a:off x="2124462" y="2298197"/>
            <a:ext cx="693421" cy="549275"/>
          </a:xfrm>
        </p:spPr>
        <p:txBody>
          <a:bodyPr/>
          <a:lstStyle>
            <a:lvl1pPr marL="0" indent="0">
              <a:buFontTx/>
              <a:buNone/>
              <a:defRPr sz="800" baseline="0"/>
            </a:lvl1pPr>
          </a:lstStyle>
          <a:p>
            <a:r>
              <a:rPr lang="en-US" dirty="0"/>
              <a:t>Delete this box and replace with an icon</a:t>
            </a:r>
          </a:p>
        </p:txBody>
      </p:sp>
      <p:sp>
        <p:nvSpPr>
          <p:cNvPr id="22" name="Picture Placeholder 17"/>
          <p:cNvSpPr>
            <a:spLocks noGrp="1"/>
          </p:cNvSpPr>
          <p:nvPr>
            <p:ph type="pic" sz="quarter" idx="18" hasCustomPrompt="1"/>
          </p:nvPr>
        </p:nvSpPr>
        <p:spPr>
          <a:xfrm>
            <a:off x="2124461" y="4155240"/>
            <a:ext cx="693421" cy="549275"/>
          </a:xfrm>
        </p:spPr>
        <p:txBody>
          <a:bodyPr/>
          <a:lstStyle>
            <a:lvl1pPr marL="0" indent="0">
              <a:buFontTx/>
              <a:buNone/>
              <a:defRPr sz="800" baseline="0"/>
            </a:lvl1pPr>
          </a:lstStyle>
          <a:p>
            <a:r>
              <a:rPr lang="en-US" dirty="0"/>
              <a:t>Delete this box and replace with an icon</a:t>
            </a:r>
          </a:p>
        </p:txBody>
      </p:sp>
      <p:sp>
        <p:nvSpPr>
          <p:cNvPr id="23" name="Picture Placeholder 17"/>
          <p:cNvSpPr>
            <a:spLocks noGrp="1"/>
          </p:cNvSpPr>
          <p:nvPr>
            <p:ph type="pic" sz="quarter" idx="19" hasCustomPrompt="1"/>
          </p:nvPr>
        </p:nvSpPr>
        <p:spPr>
          <a:xfrm>
            <a:off x="4572000" y="2298196"/>
            <a:ext cx="693421" cy="549275"/>
          </a:xfrm>
        </p:spPr>
        <p:txBody>
          <a:bodyPr/>
          <a:lstStyle>
            <a:lvl1pPr marL="0" indent="0">
              <a:buFontTx/>
              <a:buNone/>
              <a:defRPr sz="800" baseline="0"/>
            </a:lvl1pPr>
          </a:lstStyle>
          <a:p>
            <a:r>
              <a:rPr lang="en-US" dirty="0"/>
              <a:t>Delete this box and replace with an icon</a:t>
            </a:r>
          </a:p>
        </p:txBody>
      </p:sp>
      <p:sp>
        <p:nvSpPr>
          <p:cNvPr id="24" name="Picture Placeholder 17"/>
          <p:cNvSpPr>
            <a:spLocks noGrp="1"/>
          </p:cNvSpPr>
          <p:nvPr>
            <p:ph type="pic" sz="quarter" idx="20" hasCustomPrompt="1"/>
          </p:nvPr>
        </p:nvSpPr>
        <p:spPr>
          <a:xfrm>
            <a:off x="4571999" y="4155240"/>
            <a:ext cx="693421" cy="549275"/>
          </a:xfrm>
        </p:spPr>
        <p:txBody>
          <a:bodyPr/>
          <a:lstStyle>
            <a:lvl1pPr marL="0" indent="0">
              <a:buFontTx/>
              <a:buNone/>
              <a:defRPr sz="800" baseline="0"/>
            </a:lvl1pPr>
          </a:lstStyle>
          <a:p>
            <a:r>
              <a:rPr lang="en-US" dirty="0"/>
              <a:t>Delete this box and replace with an icon</a:t>
            </a:r>
          </a:p>
        </p:txBody>
      </p:sp>
    </p:spTree>
    <p:extLst>
      <p:ext uri="{BB962C8B-B14F-4D97-AF65-F5344CB8AC3E}">
        <p14:creationId xmlns:p14="http://schemas.microsoft.com/office/powerpoint/2010/main" val="217747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mparison Option C">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0EAAB15-E3BF-489B-AC8A-7CC8552C7769}" type="slidenum">
              <a:rPr lang="en-US" smtClean="0"/>
              <a:t>‹#›</a:t>
            </a:fld>
            <a:endParaRPr lang="en-US"/>
          </a:p>
        </p:txBody>
      </p:sp>
      <p:sp>
        <p:nvSpPr>
          <p:cNvPr id="12" name="Rectangle 11" descr="&quot;&quot;" title="&quot;&quot;"/>
          <p:cNvSpPr/>
          <p:nvPr userDrawn="1"/>
        </p:nvSpPr>
        <p:spPr bwMode="gray">
          <a:xfrm>
            <a:off x="5210175" y="2914736"/>
            <a:ext cx="3476625" cy="365125"/>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spcBef>
                <a:spcPts val="500"/>
              </a:spcBef>
              <a:defRPr/>
            </a:pPr>
            <a:endParaRPr lang="en-US" sz="1000" dirty="0" err="1">
              <a:solidFill>
                <a:schemeClr val="bg1"/>
              </a:solidFill>
            </a:endParaRPr>
          </a:p>
        </p:txBody>
      </p:sp>
      <p:sp>
        <p:nvSpPr>
          <p:cNvPr id="13" name="Rectangle 12" descr="&quot;&quot;" title="&quot;&quot;"/>
          <p:cNvSpPr/>
          <p:nvPr userDrawn="1"/>
        </p:nvSpPr>
        <p:spPr bwMode="gray">
          <a:xfrm>
            <a:off x="457200" y="2914736"/>
            <a:ext cx="3376613" cy="36512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spcBef>
                <a:spcPts val="500"/>
              </a:spcBef>
              <a:defRPr/>
            </a:pPr>
            <a:endParaRPr lang="en-US" sz="1000" dirty="0" err="1">
              <a:solidFill>
                <a:schemeClr val="bg1"/>
              </a:solidFill>
            </a:endParaRPr>
          </a:p>
        </p:txBody>
      </p:sp>
      <p:sp>
        <p:nvSpPr>
          <p:cNvPr id="19" name="Title Placeholder 1"/>
          <p:cNvSpPr>
            <a:spLocks noGrp="1"/>
          </p:cNvSpPr>
          <p:nvPr userDrawn="1">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sp>
        <p:nvSpPr>
          <p:cNvPr id="20" name="Text Placeholder 2"/>
          <p:cNvSpPr>
            <a:spLocks noGrp="1"/>
          </p:cNvSpPr>
          <p:nvPr userDrawn="1">
            <p:ph type="body" idx="1"/>
          </p:nvPr>
        </p:nvSpPr>
        <p:spPr>
          <a:xfrm>
            <a:off x="457200" y="2914736"/>
            <a:ext cx="3200400" cy="365125"/>
          </a:xfrm>
        </p:spPr>
        <p:txBody>
          <a:bodyPr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1" name="Content Placeholder 3"/>
          <p:cNvSpPr>
            <a:spLocks noGrp="1"/>
          </p:cNvSpPr>
          <p:nvPr userDrawn="1">
            <p:ph sz="half" idx="2"/>
          </p:nvPr>
        </p:nvSpPr>
        <p:spPr>
          <a:xfrm>
            <a:off x="1114926" y="3516257"/>
            <a:ext cx="2542674" cy="3036943"/>
          </a:xfrm>
        </p:spPr>
        <p:txBody>
          <a:bodyPr/>
          <a:lstStyle>
            <a:lvl1pPr marL="0" indent="0">
              <a:spcBef>
                <a:spcPts val="600"/>
              </a:spcBef>
              <a:buClr>
                <a:schemeClr val="accent4"/>
              </a:buClr>
              <a:buFontTx/>
              <a:buNone/>
              <a:defRPr sz="1800"/>
            </a:lvl1pPr>
          </a:lstStyle>
          <a:p>
            <a:pPr lvl="0"/>
            <a:r>
              <a:rPr lang="en-US" dirty="0"/>
              <a:t>Click to edit Master text styles</a:t>
            </a:r>
          </a:p>
        </p:txBody>
      </p:sp>
      <p:sp>
        <p:nvSpPr>
          <p:cNvPr id="22" name="Text Placeholder 2"/>
          <p:cNvSpPr>
            <a:spLocks noGrp="1"/>
          </p:cNvSpPr>
          <p:nvPr userDrawn="1">
            <p:ph type="body" idx="13"/>
          </p:nvPr>
        </p:nvSpPr>
        <p:spPr>
          <a:xfrm>
            <a:off x="5476875" y="2909972"/>
            <a:ext cx="3200400" cy="365125"/>
          </a:xfrm>
        </p:spPr>
        <p:txBody>
          <a:bodyPr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grpSp>
        <p:nvGrpSpPr>
          <p:cNvPr id="31" name="Group 30" descr="&quot;&quot;" title="&quot;&quot;"/>
          <p:cNvGrpSpPr/>
          <p:nvPr userDrawn="1"/>
        </p:nvGrpSpPr>
        <p:grpSpPr>
          <a:xfrm>
            <a:off x="3666833" y="2187546"/>
            <a:ext cx="1810334" cy="1809975"/>
            <a:chOff x="3826670" y="4349307"/>
            <a:chExt cx="1490958" cy="1490662"/>
          </a:xfrm>
        </p:grpSpPr>
        <p:grpSp>
          <p:nvGrpSpPr>
            <p:cNvPr id="30" name="Group 29"/>
            <p:cNvGrpSpPr/>
            <p:nvPr userDrawn="1"/>
          </p:nvGrpSpPr>
          <p:grpSpPr>
            <a:xfrm>
              <a:off x="3826670" y="4349307"/>
              <a:ext cx="1490958" cy="1490662"/>
              <a:chOff x="3826670" y="4349307"/>
              <a:chExt cx="1490958" cy="1490662"/>
            </a:xfrm>
          </p:grpSpPr>
          <p:sp>
            <p:nvSpPr>
              <p:cNvPr id="26" name="Moon 25"/>
              <p:cNvSpPr/>
              <p:nvPr userDrawn="1"/>
            </p:nvSpPr>
            <p:spPr>
              <a:xfrm>
                <a:off x="3826670" y="4349307"/>
                <a:ext cx="745628" cy="1490662"/>
              </a:xfrm>
              <a:custGeom>
                <a:avLst/>
                <a:gdLst>
                  <a:gd name="connsiteX0" fmla="*/ 745331 w 745331"/>
                  <a:gd name="connsiteY0" fmla="*/ 1490662 h 1490662"/>
                  <a:gd name="connsiteX1" fmla="*/ 0 w 745331"/>
                  <a:gd name="connsiteY1" fmla="*/ 745331 h 1490662"/>
                  <a:gd name="connsiteX2" fmla="*/ 745331 w 745331"/>
                  <a:gd name="connsiteY2" fmla="*/ 0 h 1490662"/>
                  <a:gd name="connsiteX3" fmla="*/ 372665 w 745331"/>
                  <a:gd name="connsiteY3" fmla="*/ 745331 h 1490662"/>
                  <a:gd name="connsiteX4" fmla="*/ 745331 w 745331"/>
                  <a:gd name="connsiteY4" fmla="*/ 1490662 h 1490662"/>
                  <a:gd name="connsiteX0" fmla="*/ 745331 w 838497"/>
                  <a:gd name="connsiteY0" fmla="*/ 1490662 h 1490662"/>
                  <a:gd name="connsiteX1" fmla="*/ 0 w 838497"/>
                  <a:gd name="connsiteY1" fmla="*/ 745331 h 1490662"/>
                  <a:gd name="connsiteX2" fmla="*/ 745331 w 838497"/>
                  <a:gd name="connsiteY2" fmla="*/ 0 h 1490662"/>
                  <a:gd name="connsiteX3" fmla="*/ 745331 w 838497"/>
                  <a:gd name="connsiteY3" fmla="*/ 1490662 h 1490662"/>
                  <a:gd name="connsiteX0" fmla="*/ 745331 w 799583"/>
                  <a:gd name="connsiteY0" fmla="*/ 1490662 h 1490662"/>
                  <a:gd name="connsiteX1" fmla="*/ 0 w 799583"/>
                  <a:gd name="connsiteY1" fmla="*/ 745331 h 1490662"/>
                  <a:gd name="connsiteX2" fmla="*/ 745331 w 799583"/>
                  <a:gd name="connsiteY2" fmla="*/ 0 h 1490662"/>
                  <a:gd name="connsiteX3" fmla="*/ 745331 w 799583"/>
                  <a:gd name="connsiteY3" fmla="*/ 1490662 h 1490662"/>
                  <a:gd name="connsiteX0" fmla="*/ 745331 w 745331"/>
                  <a:gd name="connsiteY0" fmla="*/ 1490662 h 1490662"/>
                  <a:gd name="connsiteX1" fmla="*/ 0 w 745331"/>
                  <a:gd name="connsiteY1" fmla="*/ 745331 h 1490662"/>
                  <a:gd name="connsiteX2" fmla="*/ 745331 w 745331"/>
                  <a:gd name="connsiteY2" fmla="*/ 0 h 1490662"/>
                  <a:gd name="connsiteX3" fmla="*/ 745331 w 745331"/>
                  <a:gd name="connsiteY3" fmla="*/ 1490662 h 1490662"/>
                  <a:gd name="connsiteX0" fmla="*/ 745331 w 1042458"/>
                  <a:gd name="connsiteY0" fmla="*/ 1490662 h 1490662"/>
                  <a:gd name="connsiteX1" fmla="*/ 0 w 1042458"/>
                  <a:gd name="connsiteY1" fmla="*/ 745331 h 1490662"/>
                  <a:gd name="connsiteX2" fmla="*/ 745331 w 1042458"/>
                  <a:gd name="connsiteY2" fmla="*/ 0 h 1490662"/>
                  <a:gd name="connsiteX3" fmla="*/ 745331 w 1042458"/>
                  <a:gd name="connsiteY3" fmla="*/ 1490662 h 1490662"/>
                  <a:gd name="connsiteX0" fmla="*/ 745331 w 745376"/>
                  <a:gd name="connsiteY0" fmla="*/ 1490662 h 1490662"/>
                  <a:gd name="connsiteX1" fmla="*/ 0 w 745376"/>
                  <a:gd name="connsiteY1" fmla="*/ 745331 h 1490662"/>
                  <a:gd name="connsiteX2" fmla="*/ 745331 w 745376"/>
                  <a:gd name="connsiteY2" fmla="*/ 0 h 1490662"/>
                  <a:gd name="connsiteX3" fmla="*/ 745331 w 745376"/>
                  <a:gd name="connsiteY3" fmla="*/ 1490662 h 1490662"/>
                  <a:gd name="connsiteX0" fmla="*/ 745331 w 914928"/>
                  <a:gd name="connsiteY0" fmla="*/ 1490662 h 1490662"/>
                  <a:gd name="connsiteX1" fmla="*/ 0 w 914928"/>
                  <a:gd name="connsiteY1" fmla="*/ 745331 h 1490662"/>
                  <a:gd name="connsiteX2" fmla="*/ 745331 w 914928"/>
                  <a:gd name="connsiteY2" fmla="*/ 0 h 1490662"/>
                  <a:gd name="connsiteX3" fmla="*/ 745331 w 914928"/>
                  <a:gd name="connsiteY3" fmla="*/ 1490662 h 1490662"/>
                  <a:gd name="connsiteX0" fmla="*/ 745331 w 745628"/>
                  <a:gd name="connsiteY0" fmla="*/ 1490662 h 1490662"/>
                  <a:gd name="connsiteX1" fmla="*/ 0 w 745628"/>
                  <a:gd name="connsiteY1" fmla="*/ 745331 h 1490662"/>
                  <a:gd name="connsiteX2" fmla="*/ 745331 w 745628"/>
                  <a:gd name="connsiteY2" fmla="*/ 0 h 1490662"/>
                  <a:gd name="connsiteX3" fmla="*/ 745331 w 745628"/>
                  <a:gd name="connsiteY3" fmla="*/ 1490662 h 1490662"/>
                </a:gdLst>
                <a:ahLst/>
                <a:cxnLst>
                  <a:cxn ang="0">
                    <a:pos x="connsiteX0" y="connsiteY0"/>
                  </a:cxn>
                  <a:cxn ang="0">
                    <a:pos x="connsiteX1" y="connsiteY1"/>
                  </a:cxn>
                  <a:cxn ang="0">
                    <a:pos x="connsiteX2" y="connsiteY2"/>
                  </a:cxn>
                  <a:cxn ang="0">
                    <a:pos x="connsiteX3" y="connsiteY3"/>
                  </a:cxn>
                </a:cxnLst>
                <a:rect l="l" t="t" r="r" b="b"/>
                <a:pathLst>
                  <a:path w="745628" h="1490662">
                    <a:moveTo>
                      <a:pt x="745331" y="1490662"/>
                    </a:moveTo>
                    <a:cubicBezTo>
                      <a:pt x="333696" y="1490662"/>
                      <a:pt x="0" y="1156966"/>
                      <a:pt x="0" y="745331"/>
                    </a:cubicBezTo>
                    <a:cubicBezTo>
                      <a:pt x="0" y="333696"/>
                      <a:pt x="333696" y="0"/>
                      <a:pt x="745331" y="0"/>
                    </a:cubicBezTo>
                    <a:cubicBezTo>
                      <a:pt x="745728" y="776685"/>
                      <a:pt x="745727" y="733028"/>
                      <a:pt x="745331" y="149066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5"/>
              <p:cNvSpPr/>
              <p:nvPr userDrawn="1"/>
            </p:nvSpPr>
            <p:spPr>
              <a:xfrm flipH="1">
                <a:off x="4572000" y="4349307"/>
                <a:ext cx="745628" cy="1490662"/>
              </a:xfrm>
              <a:custGeom>
                <a:avLst/>
                <a:gdLst>
                  <a:gd name="connsiteX0" fmla="*/ 745331 w 745331"/>
                  <a:gd name="connsiteY0" fmla="*/ 1490662 h 1490662"/>
                  <a:gd name="connsiteX1" fmla="*/ 0 w 745331"/>
                  <a:gd name="connsiteY1" fmla="*/ 745331 h 1490662"/>
                  <a:gd name="connsiteX2" fmla="*/ 745331 w 745331"/>
                  <a:gd name="connsiteY2" fmla="*/ 0 h 1490662"/>
                  <a:gd name="connsiteX3" fmla="*/ 372665 w 745331"/>
                  <a:gd name="connsiteY3" fmla="*/ 745331 h 1490662"/>
                  <a:gd name="connsiteX4" fmla="*/ 745331 w 745331"/>
                  <a:gd name="connsiteY4" fmla="*/ 1490662 h 1490662"/>
                  <a:gd name="connsiteX0" fmla="*/ 745331 w 838497"/>
                  <a:gd name="connsiteY0" fmla="*/ 1490662 h 1490662"/>
                  <a:gd name="connsiteX1" fmla="*/ 0 w 838497"/>
                  <a:gd name="connsiteY1" fmla="*/ 745331 h 1490662"/>
                  <a:gd name="connsiteX2" fmla="*/ 745331 w 838497"/>
                  <a:gd name="connsiteY2" fmla="*/ 0 h 1490662"/>
                  <a:gd name="connsiteX3" fmla="*/ 745331 w 838497"/>
                  <a:gd name="connsiteY3" fmla="*/ 1490662 h 1490662"/>
                  <a:gd name="connsiteX0" fmla="*/ 745331 w 799583"/>
                  <a:gd name="connsiteY0" fmla="*/ 1490662 h 1490662"/>
                  <a:gd name="connsiteX1" fmla="*/ 0 w 799583"/>
                  <a:gd name="connsiteY1" fmla="*/ 745331 h 1490662"/>
                  <a:gd name="connsiteX2" fmla="*/ 745331 w 799583"/>
                  <a:gd name="connsiteY2" fmla="*/ 0 h 1490662"/>
                  <a:gd name="connsiteX3" fmla="*/ 745331 w 799583"/>
                  <a:gd name="connsiteY3" fmla="*/ 1490662 h 1490662"/>
                  <a:gd name="connsiteX0" fmla="*/ 745331 w 745331"/>
                  <a:gd name="connsiteY0" fmla="*/ 1490662 h 1490662"/>
                  <a:gd name="connsiteX1" fmla="*/ 0 w 745331"/>
                  <a:gd name="connsiteY1" fmla="*/ 745331 h 1490662"/>
                  <a:gd name="connsiteX2" fmla="*/ 745331 w 745331"/>
                  <a:gd name="connsiteY2" fmla="*/ 0 h 1490662"/>
                  <a:gd name="connsiteX3" fmla="*/ 745331 w 745331"/>
                  <a:gd name="connsiteY3" fmla="*/ 1490662 h 1490662"/>
                  <a:gd name="connsiteX0" fmla="*/ 745331 w 1042458"/>
                  <a:gd name="connsiteY0" fmla="*/ 1490662 h 1490662"/>
                  <a:gd name="connsiteX1" fmla="*/ 0 w 1042458"/>
                  <a:gd name="connsiteY1" fmla="*/ 745331 h 1490662"/>
                  <a:gd name="connsiteX2" fmla="*/ 745331 w 1042458"/>
                  <a:gd name="connsiteY2" fmla="*/ 0 h 1490662"/>
                  <a:gd name="connsiteX3" fmla="*/ 745331 w 1042458"/>
                  <a:gd name="connsiteY3" fmla="*/ 1490662 h 1490662"/>
                  <a:gd name="connsiteX0" fmla="*/ 745331 w 745376"/>
                  <a:gd name="connsiteY0" fmla="*/ 1490662 h 1490662"/>
                  <a:gd name="connsiteX1" fmla="*/ 0 w 745376"/>
                  <a:gd name="connsiteY1" fmla="*/ 745331 h 1490662"/>
                  <a:gd name="connsiteX2" fmla="*/ 745331 w 745376"/>
                  <a:gd name="connsiteY2" fmla="*/ 0 h 1490662"/>
                  <a:gd name="connsiteX3" fmla="*/ 745331 w 745376"/>
                  <a:gd name="connsiteY3" fmla="*/ 1490662 h 1490662"/>
                  <a:gd name="connsiteX0" fmla="*/ 745331 w 914928"/>
                  <a:gd name="connsiteY0" fmla="*/ 1490662 h 1490662"/>
                  <a:gd name="connsiteX1" fmla="*/ 0 w 914928"/>
                  <a:gd name="connsiteY1" fmla="*/ 745331 h 1490662"/>
                  <a:gd name="connsiteX2" fmla="*/ 745331 w 914928"/>
                  <a:gd name="connsiteY2" fmla="*/ 0 h 1490662"/>
                  <a:gd name="connsiteX3" fmla="*/ 745331 w 914928"/>
                  <a:gd name="connsiteY3" fmla="*/ 1490662 h 1490662"/>
                  <a:gd name="connsiteX0" fmla="*/ 745331 w 745628"/>
                  <a:gd name="connsiteY0" fmla="*/ 1490662 h 1490662"/>
                  <a:gd name="connsiteX1" fmla="*/ 0 w 745628"/>
                  <a:gd name="connsiteY1" fmla="*/ 745331 h 1490662"/>
                  <a:gd name="connsiteX2" fmla="*/ 745331 w 745628"/>
                  <a:gd name="connsiteY2" fmla="*/ 0 h 1490662"/>
                  <a:gd name="connsiteX3" fmla="*/ 745331 w 745628"/>
                  <a:gd name="connsiteY3" fmla="*/ 1490662 h 1490662"/>
                </a:gdLst>
                <a:ahLst/>
                <a:cxnLst>
                  <a:cxn ang="0">
                    <a:pos x="connsiteX0" y="connsiteY0"/>
                  </a:cxn>
                  <a:cxn ang="0">
                    <a:pos x="connsiteX1" y="connsiteY1"/>
                  </a:cxn>
                  <a:cxn ang="0">
                    <a:pos x="connsiteX2" y="connsiteY2"/>
                  </a:cxn>
                  <a:cxn ang="0">
                    <a:pos x="connsiteX3" y="connsiteY3"/>
                  </a:cxn>
                </a:cxnLst>
                <a:rect l="l" t="t" r="r" b="b"/>
                <a:pathLst>
                  <a:path w="745628" h="1490662">
                    <a:moveTo>
                      <a:pt x="745331" y="1490662"/>
                    </a:moveTo>
                    <a:cubicBezTo>
                      <a:pt x="333696" y="1490662"/>
                      <a:pt x="0" y="1156966"/>
                      <a:pt x="0" y="745331"/>
                    </a:cubicBezTo>
                    <a:cubicBezTo>
                      <a:pt x="0" y="333696"/>
                      <a:pt x="333696" y="0"/>
                      <a:pt x="745331" y="0"/>
                    </a:cubicBezTo>
                    <a:cubicBezTo>
                      <a:pt x="745728" y="776685"/>
                      <a:pt x="745727" y="733028"/>
                      <a:pt x="745331" y="14906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userDrawn="1"/>
          </p:nvSpPr>
          <p:spPr>
            <a:xfrm>
              <a:off x="4052777" y="4575266"/>
              <a:ext cx="1038745" cy="10387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Content Placeholder 3"/>
          <p:cNvSpPr>
            <a:spLocks noGrp="1"/>
          </p:cNvSpPr>
          <p:nvPr>
            <p:ph sz="half" idx="14"/>
          </p:nvPr>
        </p:nvSpPr>
        <p:spPr>
          <a:xfrm>
            <a:off x="5476875" y="3516256"/>
            <a:ext cx="2550222" cy="3036943"/>
          </a:xfrm>
        </p:spPr>
        <p:txBody>
          <a:bodyPr/>
          <a:lstStyle>
            <a:lvl1pPr marL="0" indent="0" algn="r">
              <a:spcBef>
                <a:spcPts val="600"/>
              </a:spcBef>
              <a:buClr>
                <a:schemeClr val="accent4"/>
              </a:buClr>
              <a:buFontTx/>
              <a:buNone/>
              <a:defRPr sz="1800"/>
            </a:lvl1pPr>
          </a:lstStyle>
          <a:p>
            <a:pPr lvl="0"/>
            <a:r>
              <a:rPr lang="en-US" dirty="0"/>
              <a:t>Click to edit Master text styles</a:t>
            </a:r>
          </a:p>
        </p:txBody>
      </p:sp>
      <p:sp>
        <p:nvSpPr>
          <p:cNvPr id="15" name="Picture Placeholder 17"/>
          <p:cNvSpPr>
            <a:spLocks noGrp="1"/>
          </p:cNvSpPr>
          <p:nvPr>
            <p:ph type="pic" sz="quarter" idx="15" hasCustomPrompt="1"/>
          </p:nvPr>
        </p:nvSpPr>
        <p:spPr>
          <a:xfrm>
            <a:off x="4233018" y="2817895"/>
            <a:ext cx="693421" cy="549275"/>
          </a:xfrm>
        </p:spPr>
        <p:txBody>
          <a:bodyPr/>
          <a:lstStyle>
            <a:lvl1pPr marL="0" indent="0">
              <a:buFontTx/>
              <a:buNone/>
              <a:defRPr sz="800" baseline="0"/>
            </a:lvl1pPr>
          </a:lstStyle>
          <a:p>
            <a:r>
              <a:rPr lang="en-US" dirty="0"/>
              <a:t>Delete this box and replace with an icon</a:t>
            </a:r>
          </a:p>
        </p:txBody>
      </p:sp>
      <p:sp>
        <p:nvSpPr>
          <p:cNvPr id="16" name="Picture Placeholder 17"/>
          <p:cNvSpPr>
            <a:spLocks noGrp="1"/>
          </p:cNvSpPr>
          <p:nvPr>
            <p:ph type="pic" sz="quarter" idx="16" hasCustomPrompt="1"/>
          </p:nvPr>
        </p:nvSpPr>
        <p:spPr>
          <a:xfrm>
            <a:off x="385030" y="3516256"/>
            <a:ext cx="693421" cy="549275"/>
          </a:xfrm>
        </p:spPr>
        <p:txBody>
          <a:bodyPr/>
          <a:lstStyle>
            <a:lvl1pPr marL="0" indent="0">
              <a:buFontTx/>
              <a:buNone/>
              <a:defRPr sz="800" baseline="0"/>
            </a:lvl1pPr>
          </a:lstStyle>
          <a:p>
            <a:r>
              <a:rPr lang="en-US" dirty="0"/>
              <a:t>Delete this box and replace with an icon</a:t>
            </a:r>
          </a:p>
        </p:txBody>
      </p:sp>
      <p:sp>
        <p:nvSpPr>
          <p:cNvPr id="17" name="Picture Placeholder 17"/>
          <p:cNvSpPr>
            <a:spLocks noGrp="1"/>
          </p:cNvSpPr>
          <p:nvPr>
            <p:ph type="pic" sz="quarter" idx="17" hasCustomPrompt="1"/>
          </p:nvPr>
        </p:nvSpPr>
        <p:spPr>
          <a:xfrm>
            <a:off x="8060228" y="3516255"/>
            <a:ext cx="693421" cy="549275"/>
          </a:xfrm>
        </p:spPr>
        <p:txBody>
          <a:bodyPr/>
          <a:lstStyle>
            <a:lvl1pPr marL="0" indent="0">
              <a:buFontTx/>
              <a:buNone/>
              <a:defRPr sz="800" baseline="0"/>
            </a:lvl1pPr>
          </a:lstStyle>
          <a:p>
            <a:r>
              <a:rPr lang="en-US" dirty="0"/>
              <a:t>Delete this box and replace with an icon</a:t>
            </a:r>
          </a:p>
        </p:txBody>
      </p:sp>
    </p:spTree>
    <p:extLst>
      <p:ext uri="{BB962C8B-B14F-4D97-AF65-F5344CB8AC3E}">
        <p14:creationId xmlns:p14="http://schemas.microsoft.com/office/powerpoint/2010/main" val="157203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mparison Option A">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EAAB15-E3BF-489B-AC8A-7CC8552C7769}" type="slidenum">
              <a:rPr lang="en-US" smtClean="0"/>
              <a:t>‹#›</a:t>
            </a:fld>
            <a:endParaRPr lang="en-US"/>
          </a:p>
        </p:txBody>
      </p:sp>
      <p:sp>
        <p:nvSpPr>
          <p:cNvPr id="6" name="Text Placeholder 2"/>
          <p:cNvSpPr>
            <a:spLocks noGrp="1"/>
          </p:cNvSpPr>
          <p:nvPr>
            <p:ph type="body" idx="1"/>
          </p:nvPr>
        </p:nvSpPr>
        <p:spPr>
          <a:xfrm>
            <a:off x="473242" y="2767263"/>
            <a:ext cx="2470483" cy="767749"/>
          </a:xfrm>
        </p:spPr>
        <p:txBody>
          <a:bodyPr anchor="b" anchorCtr="0"/>
          <a:lstStyle>
            <a:lvl1pPr marL="0" indent="0" algn="ctr">
              <a:spcBef>
                <a:spcPts val="0"/>
              </a:spcBef>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3"/>
          <p:cNvSpPr>
            <a:spLocks noGrp="1"/>
          </p:cNvSpPr>
          <p:nvPr>
            <p:ph sz="half" idx="2"/>
          </p:nvPr>
        </p:nvSpPr>
        <p:spPr>
          <a:xfrm>
            <a:off x="473242" y="3599181"/>
            <a:ext cx="2470484" cy="2520882"/>
          </a:xfrm>
        </p:spPr>
        <p:txBody>
          <a:bodyPr/>
          <a:lstStyle>
            <a:lvl1pPr marL="174625" indent="-169863">
              <a:spcBef>
                <a:spcPts val="300"/>
              </a:spcBef>
              <a:buClr>
                <a:schemeClr val="accent4"/>
              </a:buClr>
              <a:defRPr sz="1800"/>
            </a:lvl1pPr>
          </a:lstStyle>
          <a:p>
            <a:pPr lvl="0"/>
            <a:r>
              <a:rPr lang="en-US" dirty="0"/>
              <a:t>Click to edit Master text styles</a:t>
            </a:r>
          </a:p>
        </p:txBody>
      </p:sp>
      <p:sp>
        <p:nvSpPr>
          <p:cNvPr id="11" name="Title Placeholder 1"/>
          <p:cNvSpPr>
            <a:spLocks noGrp="1"/>
          </p:cNvSpPr>
          <p:nvPr userDrawn="1">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sp>
        <p:nvSpPr>
          <p:cNvPr id="12" name="Text Placeholder 55"/>
          <p:cNvSpPr>
            <a:spLocks noGrp="1"/>
          </p:cNvSpPr>
          <p:nvPr userDrawn="1">
            <p:ph type="body" sz="quarter" idx="15"/>
          </p:nvPr>
        </p:nvSpPr>
        <p:spPr>
          <a:xfrm>
            <a:off x="628650" y="1989138"/>
            <a:ext cx="7886700" cy="423862"/>
          </a:xfrm>
        </p:spPr>
        <p:txBody>
          <a:bodyPr anchor="ctr" anchorCtr="0"/>
          <a:lstStyle>
            <a:lvl1pPr marL="0" indent="0" algn="ctr">
              <a:spcBef>
                <a:spcPts val="0"/>
              </a:spcBef>
              <a:buFontTx/>
              <a:buNone/>
              <a:defRPr sz="2000" b="1" i="1">
                <a:solidFill>
                  <a:schemeClr val="accent4"/>
                </a:solidFill>
              </a:defRPr>
            </a:lvl1pPr>
          </a:lstStyle>
          <a:p>
            <a:pPr lvl="0"/>
            <a:r>
              <a:rPr lang="en-US" dirty="0"/>
              <a:t>Click to edit Master text styles</a:t>
            </a:r>
          </a:p>
        </p:txBody>
      </p:sp>
      <p:grpSp>
        <p:nvGrpSpPr>
          <p:cNvPr id="24" name="Group 23" descr="&quot;&quot;" title="&quot;&quot;"/>
          <p:cNvGrpSpPr/>
          <p:nvPr userDrawn="1"/>
        </p:nvGrpSpPr>
        <p:grpSpPr>
          <a:xfrm>
            <a:off x="140871" y="2413202"/>
            <a:ext cx="2868529" cy="3771030"/>
            <a:chOff x="140871" y="2413202"/>
            <a:chExt cx="2868529" cy="3771030"/>
          </a:xfrm>
        </p:grpSpPr>
        <p:sp>
          <p:nvSpPr>
            <p:cNvPr id="9" name="Rectangle 8"/>
            <p:cNvSpPr/>
            <p:nvPr userDrawn="1"/>
          </p:nvSpPr>
          <p:spPr>
            <a:xfrm>
              <a:off x="345295" y="2514600"/>
              <a:ext cx="2664105" cy="36696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40871" y="2413202"/>
              <a:ext cx="704947" cy="525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descr="&quot;&quot;" title="&quot;&quot;"/>
          <p:cNvGrpSpPr/>
          <p:nvPr userDrawn="1"/>
        </p:nvGrpSpPr>
        <p:grpSpPr>
          <a:xfrm>
            <a:off x="3033463" y="2413202"/>
            <a:ext cx="2868529" cy="3771030"/>
            <a:chOff x="3033463" y="2413202"/>
            <a:chExt cx="2868529" cy="3771030"/>
          </a:xfrm>
        </p:grpSpPr>
        <p:sp>
          <p:nvSpPr>
            <p:cNvPr id="13" name="Rectangle 12"/>
            <p:cNvSpPr/>
            <p:nvPr userDrawn="1"/>
          </p:nvSpPr>
          <p:spPr>
            <a:xfrm>
              <a:off x="3237887" y="2514600"/>
              <a:ext cx="2664105" cy="36696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033463" y="2413202"/>
              <a:ext cx="704947" cy="525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descr="&quot;&quot;" title="&quot;&quot;"/>
          <p:cNvGrpSpPr/>
          <p:nvPr userDrawn="1"/>
        </p:nvGrpSpPr>
        <p:grpSpPr>
          <a:xfrm>
            <a:off x="5926055" y="2413202"/>
            <a:ext cx="2868529" cy="3771030"/>
            <a:chOff x="5926055" y="2413202"/>
            <a:chExt cx="2868529" cy="3771030"/>
          </a:xfrm>
        </p:grpSpPr>
        <p:sp>
          <p:nvSpPr>
            <p:cNvPr id="15" name="Rectangle 14"/>
            <p:cNvSpPr/>
            <p:nvPr userDrawn="1"/>
          </p:nvSpPr>
          <p:spPr>
            <a:xfrm>
              <a:off x="6130479" y="2514600"/>
              <a:ext cx="2664105" cy="36696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926055" y="2413202"/>
              <a:ext cx="704947" cy="525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Placeholder 2"/>
          <p:cNvSpPr>
            <a:spLocks noGrp="1"/>
          </p:cNvSpPr>
          <p:nvPr>
            <p:ph type="body" idx="16"/>
          </p:nvPr>
        </p:nvSpPr>
        <p:spPr>
          <a:xfrm>
            <a:off x="3341328" y="2767263"/>
            <a:ext cx="2470483" cy="767749"/>
          </a:xfrm>
        </p:spPr>
        <p:txBody>
          <a:bodyPr anchor="b" anchorCtr="0"/>
          <a:lstStyle>
            <a:lvl1pPr marL="0" indent="0" algn="ctr">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p:cNvSpPr>
            <a:spLocks noGrp="1"/>
          </p:cNvSpPr>
          <p:nvPr>
            <p:ph sz="half" idx="17"/>
          </p:nvPr>
        </p:nvSpPr>
        <p:spPr>
          <a:xfrm>
            <a:off x="3341328" y="3599181"/>
            <a:ext cx="2470484" cy="2520882"/>
          </a:xfrm>
        </p:spPr>
        <p:txBody>
          <a:bodyPr/>
          <a:lstStyle>
            <a:lvl1pPr marL="174625" indent="-169863">
              <a:spcBef>
                <a:spcPts val="300"/>
              </a:spcBef>
              <a:buClr>
                <a:schemeClr val="accent4"/>
              </a:buClr>
              <a:defRPr sz="1800"/>
            </a:lvl1pPr>
          </a:lstStyle>
          <a:p>
            <a:pPr lvl="0"/>
            <a:r>
              <a:rPr lang="en-US" dirty="0"/>
              <a:t>Click to edit Master text styles</a:t>
            </a:r>
          </a:p>
        </p:txBody>
      </p:sp>
      <p:sp>
        <p:nvSpPr>
          <p:cNvPr id="29" name="Text Placeholder 2"/>
          <p:cNvSpPr>
            <a:spLocks noGrp="1"/>
          </p:cNvSpPr>
          <p:nvPr>
            <p:ph type="body" idx="18"/>
          </p:nvPr>
        </p:nvSpPr>
        <p:spPr>
          <a:xfrm>
            <a:off x="6224337" y="2764590"/>
            <a:ext cx="2470483" cy="767749"/>
          </a:xfrm>
        </p:spPr>
        <p:txBody>
          <a:bodyPr anchor="b" anchorCtr="0"/>
          <a:lstStyle>
            <a:lvl1pPr marL="0" indent="0" algn="ctr">
              <a:spcBef>
                <a:spcPts val="0"/>
              </a:spcBef>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Content Placeholder 3"/>
          <p:cNvSpPr>
            <a:spLocks noGrp="1"/>
          </p:cNvSpPr>
          <p:nvPr>
            <p:ph sz="half" idx="19"/>
          </p:nvPr>
        </p:nvSpPr>
        <p:spPr>
          <a:xfrm>
            <a:off x="6224337" y="3596508"/>
            <a:ext cx="2470484" cy="2520882"/>
          </a:xfrm>
        </p:spPr>
        <p:txBody>
          <a:bodyPr/>
          <a:lstStyle>
            <a:lvl1pPr marL="174625" indent="-169863">
              <a:spcBef>
                <a:spcPts val="300"/>
              </a:spcBef>
              <a:buClr>
                <a:schemeClr val="accent4"/>
              </a:buClr>
              <a:defRPr sz="1800"/>
            </a:lvl1pPr>
          </a:lstStyle>
          <a:p>
            <a:pPr lvl="0"/>
            <a:r>
              <a:rPr lang="en-US" dirty="0"/>
              <a:t>Click to edit Master text styles</a:t>
            </a:r>
          </a:p>
        </p:txBody>
      </p:sp>
      <p:sp>
        <p:nvSpPr>
          <p:cNvPr id="20" name="Picture Placeholder 17"/>
          <p:cNvSpPr>
            <a:spLocks noGrp="1"/>
          </p:cNvSpPr>
          <p:nvPr>
            <p:ph type="pic" sz="quarter" idx="14" hasCustomPrompt="1"/>
          </p:nvPr>
        </p:nvSpPr>
        <p:spPr>
          <a:xfrm>
            <a:off x="255114" y="2366294"/>
            <a:ext cx="693421" cy="549275"/>
          </a:xfrm>
        </p:spPr>
        <p:txBody>
          <a:bodyPr/>
          <a:lstStyle>
            <a:lvl1pPr marL="0" indent="0">
              <a:buFontTx/>
              <a:buNone/>
              <a:defRPr sz="800" baseline="0"/>
            </a:lvl1pPr>
          </a:lstStyle>
          <a:p>
            <a:r>
              <a:rPr lang="en-US" dirty="0"/>
              <a:t>Delete this box and replace with an icon</a:t>
            </a:r>
          </a:p>
        </p:txBody>
      </p:sp>
      <p:sp>
        <p:nvSpPr>
          <p:cNvPr id="21" name="Picture Placeholder 17"/>
          <p:cNvSpPr>
            <a:spLocks noGrp="1"/>
          </p:cNvSpPr>
          <p:nvPr>
            <p:ph type="pic" sz="quarter" idx="20" hasCustomPrompt="1"/>
          </p:nvPr>
        </p:nvSpPr>
        <p:spPr>
          <a:xfrm>
            <a:off x="3148430" y="2349033"/>
            <a:ext cx="693421" cy="549275"/>
          </a:xfrm>
        </p:spPr>
        <p:txBody>
          <a:bodyPr/>
          <a:lstStyle>
            <a:lvl1pPr marL="0" indent="0">
              <a:buFontTx/>
              <a:buNone/>
              <a:defRPr sz="800" baseline="0"/>
            </a:lvl1pPr>
          </a:lstStyle>
          <a:p>
            <a:r>
              <a:rPr lang="en-US" dirty="0"/>
              <a:t>Delete this box and replace with an icon</a:t>
            </a:r>
          </a:p>
        </p:txBody>
      </p:sp>
      <p:sp>
        <p:nvSpPr>
          <p:cNvPr id="22" name="Picture Placeholder 17"/>
          <p:cNvSpPr>
            <a:spLocks noGrp="1"/>
          </p:cNvSpPr>
          <p:nvPr>
            <p:ph type="pic" sz="quarter" idx="21" hasCustomPrompt="1"/>
          </p:nvPr>
        </p:nvSpPr>
        <p:spPr>
          <a:xfrm>
            <a:off x="5986191" y="2346360"/>
            <a:ext cx="693421" cy="549275"/>
          </a:xfrm>
        </p:spPr>
        <p:txBody>
          <a:bodyPr/>
          <a:lstStyle>
            <a:lvl1pPr marL="0" indent="0">
              <a:buFontTx/>
              <a:buNone/>
              <a:defRPr sz="800" baseline="0"/>
            </a:lvl1pPr>
          </a:lstStyle>
          <a:p>
            <a:r>
              <a:rPr lang="en-US" dirty="0"/>
              <a:t>Delete this box and replace with an icon</a:t>
            </a:r>
          </a:p>
        </p:txBody>
      </p:sp>
    </p:spTree>
    <p:extLst>
      <p:ext uri="{BB962C8B-B14F-4D97-AF65-F5344CB8AC3E}">
        <p14:creationId xmlns:p14="http://schemas.microsoft.com/office/powerpoint/2010/main" val="4960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mparison Option B">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EAAB15-E3BF-489B-AC8A-7CC8552C7769}" type="slidenum">
              <a:rPr lang="en-US" smtClean="0"/>
              <a:t>‹#›</a:t>
            </a:fld>
            <a:endParaRPr lang="en-US"/>
          </a:p>
        </p:txBody>
      </p:sp>
      <p:sp>
        <p:nvSpPr>
          <p:cNvPr id="5" name="Text Placeholder 2"/>
          <p:cNvSpPr>
            <a:spLocks noGrp="1"/>
          </p:cNvSpPr>
          <p:nvPr>
            <p:ph type="body" idx="1"/>
          </p:nvPr>
        </p:nvSpPr>
        <p:spPr>
          <a:xfrm>
            <a:off x="3183191" y="2276812"/>
            <a:ext cx="5332159" cy="1181283"/>
          </a:xfrm>
        </p:spPr>
        <p:txBody>
          <a:bodyPr anchor="t" anchorCtr="0"/>
          <a:lstStyle>
            <a:lvl1pPr marL="0" indent="0" algn="l">
              <a:spcBef>
                <a:spcPts val="60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cxnSp>
        <p:nvCxnSpPr>
          <p:cNvPr id="8" name="Straight Connector 7" descr="&quot;&quot;" title="&quot;&quot;"/>
          <p:cNvCxnSpPr/>
          <p:nvPr userDrawn="1"/>
        </p:nvCxnSpPr>
        <p:spPr>
          <a:xfrm>
            <a:off x="3092335" y="2276812"/>
            <a:ext cx="0" cy="118128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5" hasCustomPrompt="1"/>
          </p:nvPr>
        </p:nvSpPr>
        <p:spPr>
          <a:xfrm>
            <a:off x="1894725" y="2383365"/>
            <a:ext cx="931863" cy="931862"/>
          </a:xfrm>
        </p:spPr>
        <p:txBody>
          <a:bodyPr anchor="ctr"/>
          <a:lstStyle>
            <a:lvl1pPr marL="0" indent="0" algn="ctr">
              <a:buFontTx/>
              <a:buNone/>
              <a:defRPr sz="1000" baseline="0"/>
            </a:lvl1pPr>
          </a:lstStyle>
          <a:p>
            <a:r>
              <a:rPr lang="en-US" dirty="0"/>
              <a:t>Delete this box and replace it with an icon</a:t>
            </a:r>
          </a:p>
        </p:txBody>
      </p:sp>
      <p:sp>
        <p:nvSpPr>
          <p:cNvPr id="15" name="Text Placeholder 2"/>
          <p:cNvSpPr>
            <a:spLocks noGrp="1"/>
          </p:cNvSpPr>
          <p:nvPr>
            <p:ph type="body" idx="16"/>
          </p:nvPr>
        </p:nvSpPr>
        <p:spPr>
          <a:xfrm>
            <a:off x="3183191" y="3604369"/>
            <a:ext cx="5332159" cy="1181283"/>
          </a:xfrm>
        </p:spPr>
        <p:txBody>
          <a:bodyPr anchor="t" anchorCtr="0"/>
          <a:lstStyle>
            <a:lvl1pPr marL="0" indent="0" algn="l">
              <a:spcBef>
                <a:spcPts val="60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6" name="Straight Connector 15" descr="&quot;&quot;" title="&quot;&quot;"/>
          <p:cNvCxnSpPr/>
          <p:nvPr userDrawn="1"/>
        </p:nvCxnSpPr>
        <p:spPr>
          <a:xfrm>
            <a:off x="3092335" y="3604369"/>
            <a:ext cx="0" cy="118128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Picture Placeholder 13"/>
          <p:cNvSpPr>
            <a:spLocks noGrp="1"/>
          </p:cNvSpPr>
          <p:nvPr>
            <p:ph type="pic" sz="quarter" idx="17" hasCustomPrompt="1"/>
          </p:nvPr>
        </p:nvSpPr>
        <p:spPr>
          <a:xfrm>
            <a:off x="1894725" y="3710922"/>
            <a:ext cx="931863" cy="931862"/>
          </a:xfrm>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000"/>
            </a:lvl1pPr>
          </a:lstStyle>
          <a:p>
            <a:r>
              <a:rPr lang="en-US" dirty="0"/>
              <a:t>Delete this box and replace it with an icon</a:t>
            </a:r>
          </a:p>
        </p:txBody>
      </p:sp>
      <p:sp>
        <p:nvSpPr>
          <p:cNvPr id="18" name="Text Placeholder 2"/>
          <p:cNvSpPr>
            <a:spLocks noGrp="1"/>
          </p:cNvSpPr>
          <p:nvPr>
            <p:ph type="body" idx="18"/>
          </p:nvPr>
        </p:nvSpPr>
        <p:spPr>
          <a:xfrm>
            <a:off x="3183191" y="4930375"/>
            <a:ext cx="5332159" cy="1181283"/>
          </a:xfrm>
        </p:spPr>
        <p:txBody>
          <a:bodyPr anchor="t" anchorCtr="0"/>
          <a:lstStyle>
            <a:lvl1pPr marL="0" indent="0" algn="l">
              <a:spcBef>
                <a:spcPts val="60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9" name="Straight Connector 18" descr="&quot;&quot;" title="&quot;&quot;"/>
          <p:cNvCxnSpPr/>
          <p:nvPr userDrawn="1"/>
        </p:nvCxnSpPr>
        <p:spPr>
          <a:xfrm>
            <a:off x="3092335" y="4930375"/>
            <a:ext cx="0" cy="118128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Picture Placeholder 13"/>
          <p:cNvSpPr>
            <a:spLocks noGrp="1"/>
          </p:cNvSpPr>
          <p:nvPr>
            <p:ph type="pic" sz="quarter" idx="19" hasCustomPrompt="1"/>
          </p:nvPr>
        </p:nvSpPr>
        <p:spPr>
          <a:xfrm>
            <a:off x="1894725" y="5036928"/>
            <a:ext cx="931863" cy="931862"/>
          </a:xfrm>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000"/>
            </a:lvl1pPr>
          </a:lstStyle>
          <a:p>
            <a:r>
              <a:rPr lang="en-US" dirty="0"/>
              <a:t>Delete this box and replace it with an icon</a:t>
            </a:r>
          </a:p>
        </p:txBody>
      </p:sp>
    </p:spTree>
    <p:extLst>
      <p:ext uri="{BB962C8B-B14F-4D97-AF65-F5344CB8AC3E}">
        <p14:creationId xmlns:p14="http://schemas.microsoft.com/office/powerpoint/2010/main" val="158791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mparison Option A">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0EAAB15-E3BF-489B-AC8A-7CC8552C7769}" type="slidenum">
              <a:rPr lang="en-US" smtClean="0"/>
              <a:t>‹#›</a:t>
            </a:fld>
            <a:endParaRPr lang="en-US"/>
          </a:p>
        </p:txBody>
      </p:sp>
      <p:sp>
        <p:nvSpPr>
          <p:cNvPr id="8"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a:t>Click to edit Master title style</a:t>
            </a:r>
          </a:p>
        </p:txBody>
      </p:sp>
      <p:sp>
        <p:nvSpPr>
          <p:cNvPr id="9" name="Rectangle 8" descr="&quot;&quot;" title="&quot;&quot;"/>
          <p:cNvSpPr/>
          <p:nvPr userDrawn="1"/>
        </p:nvSpPr>
        <p:spPr>
          <a:xfrm>
            <a:off x="290944" y="2187487"/>
            <a:ext cx="2205644" cy="4015047"/>
          </a:xfrm>
          <a:prstGeom prst="rect">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a:spLocks noGrp="1"/>
          </p:cNvSpPr>
          <p:nvPr>
            <p:ph type="body" idx="1"/>
          </p:nvPr>
        </p:nvSpPr>
        <p:spPr>
          <a:xfrm>
            <a:off x="290944" y="2866396"/>
            <a:ext cx="2028307"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p:cNvSpPr>
            <a:spLocks noGrp="1"/>
          </p:cNvSpPr>
          <p:nvPr>
            <p:ph type="body" idx="13"/>
          </p:nvPr>
        </p:nvSpPr>
        <p:spPr>
          <a:xfrm>
            <a:off x="290944" y="3535012"/>
            <a:ext cx="2028307" cy="2667522"/>
          </a:xfrm>
        </p:spPr>
        <p:txBody>
          <a:bodyPr anchor="t" anchorCtr="0"/>
          <a:lstStyle>
            <a:lvl1pPr marL="0" indent="0" algn="l">
              <a:spcBef>
                <a:spcPts val="60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Picture Placeholder 17"/>
          <p:cNvSpPr>
            <a:spLocks noGrp="1"/>
          </p:cNvSpPr>
          <p:nvPr>
            <p:ph type="pic" sz="quarter" idx="14" hasCustomPrompt="1"/>
          </p:nvPr>
        </p:nvSpPr>
        <p:spPr>
          <a:xfrm>
            <a:off x="357188" y="2252663"/>
            <a:ext cx="706841" cy="549275"/>
          </a:xfrm>
        </p:spPr>
        <p:txBody>
          <a:bodyPr/>
          <a:lstStyle>
            <a:lvl1pPr marL="0" indent="0">
              <a:buFontTx/>
              <a:buNone/>
              <a:defRPr sz="800" baseline="0"/>
            </a:lvl1pPr>
          </a:lstStyle>
          <a:p>
            <a:r>
              <a:rPr lang="en-US" dirty="0"/>
              <a:t>Delete this box and replace with an icon</a:t>
            </a:r>
          </a:p>
        </p:txBody>
      </p:sp>
      <p:sp>
        <p:nvSpPr>
          <p:cNvPr id="19" name="Rectangle 18" descr="&quot;&quot;" title="&quot;&quot;"/>
          <p:cNvSpPr/>
          <p:nvPr userDrawn="1"/>
        </p:nvSpPr>
        <p:spPr>
          <a:xfrm>
            <a:off x="2402121" y="2369045"/>
            <a:ext cx="2205644" cy="4015047"/>
          </a:xfrm>
          <a:prstGeom prst="rect">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p:cNvSpPr>
            <a:spLocks noGrp="1"/>
          </p:cNvSpPr>
          <p:nvPr>
            <p:ph type="body" idx="15"/>
          </p:nvPr>
        </p:nvSpPr>
        <p:spPr>
          <a:xfrm>
            <a:off x="2402121" y="3047954"/>
            <a:ext cx="2028307"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ext Placeholder 2"/>
          <p:cNvSpPr>
            <a:spLocks noGrp="1"/>
          </p:cNvSpPr>
          <p:nvPr>
            <p:ph type="body" idx="16"/>
          </p:nvPr>
        </p:nvSpPr>
        <p:spPr>
          <a:xfrm>
            <a:off x="2402121" y="3716570"/>
            <a:ext cx="2028307" cy="2667522"/>
          </a:xfrm>
        </p:spPr>
        <p:txBody>
          <a:bodyPr anchor="t" anchorCtr="0"/>
          <a:lstStyle>
            <a:lvl1pPr marL="0" indent="0" algn="l">
              <a:spcBef>
                <a:spcPts val="60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Picture Placeholder 17"/>
          <p:cNvSpPr>
            <a:spLocks noGrp="1"/>
          </p:cNvSpPr>
          <p:nvPr>
            <p:ph type="pic" sz="quarter" idx="17" hasCustomPrompt="1"/>
          </p:nvPr>
        </p:nvSpPr>
        <p:spPr>
          <a:xfrm>
            <a:off x="2468365" y="2434221"/>
            <a:ext cx="706841" cy="549275"/>
          </a:xfrm>
        </p:spPr>
        <p:txBody>
          <a:bodyPr/>
          <a:lstStyle>
            <a:lvl1pPr marL="0" indent="0">
              <a:buFontTx/>
              <a:buNone/>
              <a:defRPr sz="800" baseline="0"/>
            </a:lvl1pPr>
          </a:lstStyle>
          <a:p>
            <a:r>
              <a:rPr lang="en-US" dirty="0"/>
              <a:t>Delete this box and replace with an icon</a:t>
            </a:r>
          </a:p>
        </p:txBody>
      </p:sp>
      <p:sp>
        <p:nvSpPr>
          <p:cNvPr id="23" name="Rectangle 22" descr="&quot;&quot;" title="&quot;&quot;"/>
          <p:cNvSpPr/>
          <p:nvPr userDrawn="1"/>
        </p:nvSpPr>
        <p:spPr>
          <a:xfrm>
            <a:off x="4488359" y="2187487"/>
            <a:ext cx="2205644" cy="4015047"/>
          </a:xfrm>
          <a:prstGeom prst="rect">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
          <p:cNvSpPr>
            <a:spLocks noGrp="1"/>
          </p:cNvSpPr>
          <p:nvPr>
            <p:ph type="body" idx="18"/>
          </p:nvPr>
        </p:nvSpPr>
        <p:spPr>
          <a:xfrm>
            <a:off x="4488359" y="2866396"/>
            <a:ext cx="2028307"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2"/>
          <p:cNvSpPr>
            <a:spLocks noGrp="1"/>
          </p:cNvSpPr>
          <p:nvPr>
            <p:ph type="body" idx="19"/>
          </p:nvPr>
        </p:nvSpPr>
        <p:spPr>
          <a:xfrm>
            <a:off x="4488359" y="3535012"/>
            <a:ext cx="2028307" cy="2667522"/>
          </a:xfrm>
        </p:spPr>
        <p:txBody>
          <a:bodyPr anchor="t" anchorCtr="0"/>
          <a:lstStyle>
            <a:lvl1pPr marL="0" indent="0" algn="l">
              <a:spcBef>
                <a:spcPts val="60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Picture Placeholder 17"/>
          <p:cNvSpPr>
            <a:spLocks noGrp="1"/>
          </p:cNvSpPr>
          <p:nvPr>
            <p:ph type="pic" sz="quarter" idx="20" hasCustomPrompt="1"/>
          </p:nvPr>
        </p:nvSpPr>
        <p:spPr>
          <a:xfrm>
            <a:off x="4554603" y="2252663"/>
            <a:ext cx="706841" cy="549275"/>
          </a:xfrm>
        </p:spPr>
        <p:txBody>
          <a:bodyPr/>
          <a:lstStyle>
            <a:lvl1pPr marL="0" indent="0">
              <a:buFontTx/>
              <a:buNone/>
              <a:defRPr sz="800" baseline="0"/>
            </a:lvl1pPr>
          </a:lstStyle>
          <a:p>
            <a:r>
              <a:rPr lang="en-US" dirty="0"/>
              <a:t>Delete this box and replace with an icon</a:t>
            </a:r>
          </a:p>
        </p:txBody>
      </p:sp>
      <p:sp>
        <p:nvSpPr>
          <p:cNvPr id="27" name="Rectangle 26" descr="&quot;&quot;" title="&quot;&quot;"/>
          <p:cNvSpPr/>
          <p:nvPr userDrawn="1"/>
        </p:nvSpPr>
        <p:spPr>
          <a:xfrm>
            <a:off x="6599536" y="2369045"/>
            <a:ext cx="2205644" cy="4015047"/>
          </a:xfrm>
          <a:prstGeom prst="rect">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
          <p:cNvSpPr>
            <a:spLocks noGrp="1"/>
          </p:cNvSpPr>
          <p:nvPr>
            <p:ph type="body" idx="21"/>
          </p:nvPr>
        </p:nvSpPr>
        <p:spPr>
          <a:xfrm>
            <a:off x="6599536" y="3047954"/>
            <a:ext cx="2028307"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Text Placeholder 2"/>
          <p:cNvSpPr>
            <a:spLocks noGrp="1"/>
          </p:cNvSpPr>
          <p:nvPr>
            <p:ph type="body" idx="22"/>
          </p:nvPr>
        </p:nvSpPr>
        <p:spPr>
          <a:xfrm>
            <a:off x="6599536" y="3716570"/>
            <a:ext cx="2028307" cy="2667522"/>
          </a:xfrm>
        </p:spPr>
        <p:txBody>
          <a:bodyPr anchor="t" anchorCtr="0"/>
          <a:lstStyle>
            <a:lvl1pPr marL="0" indent="0" algn="l">
              <a:spcBef>
                <a:spcPts val="60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17"/>
          <p:cNvSpPr>
            <a:spLocks noGrp="1"/>
          </p:cNvSpPr>
          <p:nvPr>
            <p:ph type="pic" sz="quarter" idx="23" hasCustomPrompt="1"/>
          </p:nvPr>
        </p:nvSpPr>
        <p:spPr>
          <a:xfrm>
            <a:off x="6665780" y="2434221"/>
            <a:ext cx="706841" cy="549275"/>
          </a:xfrm>
        </p:spPr>
        <p:txBody>
          <a:bodyPr/>
          <a:lstStyle>
            <a:lvl1pPr marL="0" indent="0">
              <a:buFontTx/>
              <a:buNone/>
              <a:defRPr sz="800" baseline="0"/>
            </a:lvl1pPr>
          </a:lstStyle>
          <a:p>
            <a:r>
              <a:rPr lang="en-US" dirty="0"/>
              <a:t>Delete this box and replace with an icon</a:t>
            </a:r>
          </a:p>
        </p:txBody>
      </p:sp>
    </p:spTree>
    <p:extLst>
      <p:ext uri="{BB962C8B-B14F-4D97-AF65-F5344CB8AC3E}">
        <p14:creationId xmlns:p14="http://schemas.microsoft.com/office/powerpoint/2010/main" val="362172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28650" y="2057399"/>
            <a:ext cx="7886700" cy="449580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0" y="6400800"/>
            <a:ext cx="5905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AAB15-E3BF-489B-AC8A-7CC8552C7769}" type="slidenum">
              <a:rPr lang="en-US" smtClean="0"/>
              <a:t>‹#›</a:t>
            </a:fld>
            <a:endParaRPr lang="en-US" dirty="0"/>
          </a:p>
        </p:txBody>
      </p:sp>
    </p:spTree>
    <p:extLst>
      <p:ext uri="{BB962C8B-B14F-4D97-AF65-F5344CB8AC3E}">
        <p14:creationId xmlns:p14="http://schemas.microsoft.com/office/powerpoint/2010/main" val="373541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3" r:id="rId3"/>
    <p:sldLayoutId id="2147483665" r:id="rId4"/>
    <p:sldLayoutId id="2147483663" r:id="rId5"/>
    <p:sldLayoutId id="2147483664"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2" r:id="rId22"/>
    <p:sldLayoutId id="2147483684" r:id="rId23"/>
  </p:sldLayoutIdLst>
  <p:hf hdr="0" ftr="0" dt="0"/>
  <p:txStyles>
    <p:titleStyle>
      <a:lvl1pPr algn="l" defTabSz="914400" rtl="0" eaLnBrk="1" latinLnBrk="0" hangingPunct="1">
        <a:lnSpc>
          <a:spcPct val="90000"/>
        </a:lnSpc>
        <a:spcBef>
          <a:spcPct val="0"/>
        </a:spcBef>
        <a:buNone/>
        <a:defRPr sz="4000" b="1" kern="1200">
          <a:solidFill>
            <a:schemeClr val="accent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qioprogram.org/qionews/articles/history-qio-progra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qioprogram.org/about/why-cms-has-qio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ivantaqio.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www.keproqio.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3.xml"/><Relationship Id="rId4" Type="http://schemas.openxmlformats.org/officeDocument/2006/relationships/hyperlink" Target="https://tmfnetworks.org/Networks/Community-Coalitions/Change-Packages/itg/CCCP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hyperlink" Target="https://livantaqio.com/en/Provider/MO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livantaqio.com/en/Provider/Contact_Update" TargetMode="External"/><Relationship Id="rId2" Type="http://schemas.openxmlformats.org/officeDocument/2006/relationships/hyperlink" Target="https://livantaqio.com/en/Provider/MOA_Initiate" TargetMode="External"/><Relationship Id="rId1" Type="http://schemas.openxmlformats.org/officeDocument/2006/relationships/slideLayout" Target="../slideLayouts/slideLayout2.xml"/><Relationship Id="rId4" Type="http://schemas.openxmlformats.org/officeDocument/2006/relationships/hyperlink" Target="https://livantaqio.com/en/ClaimReview/MOA/moa.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qioprogram.org/about/why-cms-has-qios" TargetMode="External"/><Relationship Id="rId2" Type="http://schemas.openxmlformats.org/officeDocument/2006/relationships/hyperlink" Target="https://www.healthcatalyst.com/insights/quality-improvement-healthcare-5-guiding-principles" TargetMode="External"/><Relationship Id="rId1" Type="http://schemas.openxmlformats.org/officeDocument/2006/relationships/slideLayout" Target="../slideLayouts/slideLayout2.xml"/><Relationship Id="rId4" Type="http://schemas.openxmlformats.org/officeDocument/2006/relationships/hyperlink" Target="https://qioprogram.org/qionews/articles/history-qio-program"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mailto:Ardis.Reed@tmf.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catalyst.com/insights/quality-improvement-healthcare-5-guiding-principl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qioprogram.org/qionews/articles/history-qio-progr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qioprogram.org/qionews/articles/history-qio-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qioprogram.org/qionews/articles/history-qio-progra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9411"/>
            <a:ext cx="7772400" cy="1799514"/>
          </a:xfrm>
        </p:spPr>
        <p:txBody>
          <a:bodyPr/>
          <a:lstStyle/>
          <a:p>
            <a:r>
              <a:rPr lang="en-US" dirty="0"/>
              <a:t>What is a QIN-QIO?</a:t>
            </a:r>
            <a:br>
              <a:rPr lang="en-US" dirty="0"/>
            </a:br>
            <a:r>
              <a:rPr lang="en-US" dirty="0"/>
              <a:t>What is a BFCC-QIO?</a:t>
            </a:r>
          </a:p>
        </p:txBody>
      </p:sp>
      <p:sp>
        <p:nvSpPr>
          <p:cNvPr id="3" name="Subtitle 2"/>
          <p:cNvSpPr>
            <a:spLocks noGrp="1"/>
          </p:cNvSpPr>
          <p:nvPr>
            <p:ph type="subTitle" idx="1"/>
          </p:nvPr>
        </p:nvSpPr>
        <p:spPr/>
        <p:txBody>
          <a:bodyPr/>
          <a:lstStyle/>
          <a:p>
            <a:r>
              <a:rPr lang="en-US" sz="3200" dirty="0"/>
              <a:t>Ardis A. Reed, MPH, RD, LD, CDCES</a:t>
            </a:r>
          </a:p>
          <a:p>
            <a:r>
              <a:rPr lang="en-US" sz="3200" dirty="0"/>
              <a:t>TMF Health Quality Institute</a:t>
            </a:r>
          </a:p>
        </p:txBody>
      </p:sp>
    </p:spTree>
    <p:extLst>
      <p:ext uri="{BB962C8B-B14F-4D97-AF65-F5344CB8AC3E}">
        <p14:creationId xmlns:p14="http://schemas.microsoft.com/office/powerpoint/2010/main" val="17399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3430"/>
            <a:ext cx="7886700" cy="1074821"/>
          </a:xfrm>
        </p:spPr>
        <p:txBody>
          <a:bodyPr/>
          <a:lstStyle/>
          <a:p>
            <a:r>
              <a:rPr lang="en-US" dirty="0"/>
              <a:t>Quality Assurance vs Quality Improvement</a:t>
            </a:r>
          </a:p>
        </p:txBody>
      </p:sp>
      <p:sp>
        <p:nvSpPr>
          <p:cNvPr id="3" name="Content Placeholder 2"/>
          <p:cNvSpPr>
            <a:spLocks noGrp="1"/>
          </p:cNvSpPr>
          <p:nvPr>
            <p:ph idx="1"/>
          </p:nvPr>
        </p:nvSpPr>
        <p:spPr>
          <a:xfrm>
            <a:off x="628650" y="2280976"/>
            <a:ext cx="7886700" cy="4272224"/>
          </a:xfrm>
        </p:spPr>
        <p:txBody>
          <a:bodyPr/>
          <a:lstStyle/>
          <a:p>
            <a:r>
              <a:rPr lang="en-US" b="1" dirty="0"/>
              <a:t>Quality Assurance </a:t>
            </a:r>
            <a:r>
              <a:rPr lang="en-US" dirty="0"/>
              <a:t>reviews the minimum </a:t>
            </a:r>
            <a:r>
              <a:rPr lang="en-US" b="1" dirty="0"/>
              <a:t>level of quality service </a:t>
            </a:r>
            <a:r>
              <a:rPr lang="en-US" dirty="0"/>
              <a:t>and the process identifies and can potentially punish individuals or licensed health entities that may be providing sub-standard care.</a:t>
            </a:r>
          </a:p>
          <a:p>
            <a:r>
              <a:rPr lang="en-US" b="1" dirty="0"/>
              <a:t>Quality Improvement </a:t>
            </a:r>
            <a:r>
              <a:rPr lang="en-US" dirty="0"/>
              <a:t>standards are </a:t>
            </a:r>
            <a:r>
              <a:rPr lang="en-US" b="1" dirty="0"/>
              <a:t>evidence-based processes that are adapted</a:t>
            </a:r>
            <a:r>
              <a:rPr lang="en-US" dirty="0"/>
              <a:t> and implemented to have an effective process for continually measuring and improving the care delivered by all providers through technical assistance and </a:t>
            </a:r>
            <a:r>
              <a:rPr lang="en-US" b="1" dirty="0"/>
              <a:t>is not punitive</a:t>
            </a:r>
            <a:r>
              <a:rPr lang="en-US" dirty="0"/>
              <a:t>.</a:t>
            </a:r>
          </a:p>
        </p:txBody>
      </p:sp>
      <p:sp>
        <p:nvSpPr>
          <p:cNvPr id="4" name="Slide Number Placeholder 3"/>
          <p:cNvSpPr>
            <a:spLocks noGrp="1"/>
          </p:cNvSpPr>
          <p:nvPr>
            <p:ph type="sldNum" sz="quarter" idx="12"/>
          </p:nvPr>
        </p:nvSpPr>
        <p:spPr/>
        <p:txBody>
          <a:bodyPr/>
          <a:lstStyle/>
          <a:p>
            <a:fld id="{50EAAB15-E3BF-489B-AC8A-7CC8552C7769}" type="slidenum">
              <a:rPr lang="en-US" smtClean="0"/>
              <a:pPr/>
              <a:t>10</a:t>
            </a:fld>
            <a:endParaRPr lang="en-US"/>
          </a:p>
        </p:txBody>
      </p:sp>
    </p:spTree>
    <p:extLst>
      <p:ext uri="{BB962C8B-B14F-4D97-AF65-F5344CB8AC3E}">
        <p14:creationId xmlns:p14="http://schemas.microsoft.com/office/powerpoint/2010/main" val="544575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the Transition to QIOs</a:t>
            </a:r>
          </a:p>
        </p:txBody>
      </p:sp>
      <p:sp>
        <p:nvSpPr>
          <p:cNvPr id="3" name="Content Placeholder 2"/>
          <p:cNvSpPr>
            <a:spLocks noGrp="1"/>
          </p:cNvSpPr>
          <p:nvPr>
            <p:ph idx="1"/>
          </p:nvPr>
        </p:nvSpPr>
        <p:spPr/>
        <p:txBody>
          <a:bodyPr/>
          <a:lstStyle/>
          <a:p>
            <a:r>
              <a:rPr lang="en-US" dirty="0"/>
              <a:t>Each state and territory was assigned a Quality Organization now known as a Quality Improvement Organization (QIO).</a:t>
            </a:r>
          </a:p>
          <a:p>
            <a:pPr>
              <a:spcBef>
                <a:spcPts val="3000"/>
              </a:spcBef>
            </a:pPr>
            <a:r>
              <a:rPr lang="en-US" dirty="0"/>
              <a:t>Oversite of Medicare and the QIO Program transitioned from HCFA to the newly named, Centers for Medicare &amp; Medicaid Services (CMS).</a:t>
            </a:r>
          </a:p>
          <a:p>
            <a:endParaRPr lang="en-US" dirty="0"/>
          </a:p>
          <a:p>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11</a:t>
            </a:fld>
            <a:endParaRPr lang="en-US"/>
          </a:p>
        </p:txBody>
      </p:sp>
    </p:spTree>
    <p:extLst>
      <p:ext uri="{BB962C8B-B14F-4D97-AF65-F5344CB8AC3E}">
        <p14:creationId xmlns:p14="http://schemas.microsoft.com/office/powerpoint/2010/main" val="347692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of the QIO Program</a:t>
            </a:r>
          </a:p>
        </p:txBody>
      </p:sp>
      <p:sp>
        <p:nvSpPr>
          <p:cNvPr id="3" name="Content Placeholder 2"/>
          <p:cNvSpPr>
            <a:spLocks noGrp="1"/>
          </p:cNvSpPr>
          <p:nvPr>
            <p:ph idx="1"/>
          </p:nvPr>
        </p:nvSpPr>
        <p:spPr/>
        <p:txBody>
          <a:bodyPr/>
          <a:lstStyle/>
          <a:p>
            <a:r>
              <a:rPr lang="en-US" sz="2400" dirty="0"/>
              <a:t>The QIO Program has achieved success in a number of areas, including reducing the incidence of pressure ulcers, the use of antipsychotic medications and unnecessary hospital readmissions. </a:t>
            </a:r>
          </a:p>
          <a:p>
            <a:pPr>
              <a:spcBef>
                <a:spcPts val="1800"/>
              </a:spcBef>
            </a:pPr>
            <a:r>
              <a:rPr lang="en-US" sz="2400" dirty="0"/>
              <a:t>QIOs have played an important role in driving recognition of quality improvement. They also have provided technical assistance and tools, and shared best practices to achieve their overall goal of enhancing the quality of services delivered to Medicare beneficiaries.</a:t>
            </a:r>
          </a:p>
          <a:p>
            <a:pPr marL="0" indent="0" algn="r">
              <a:buNone/>
            </a:pPr>
            <a:endParaRPr lang="en-US" sz="1800" i="1" dirty="0"/>
          </a:p>
          <a:p>
            <a:pPr marL="0" indent="0" algn="r">
              <a:buNone/>
            </a:pPr>
            <a:endParaRPr lang="en-US" sz="1800" i="1" dirty="0"/>
          </a:p>
          <a:p>
            <a:pPr marL="0" indent="0">
              <a:spcBef>
                <a:spcPts val="2400"/>
              </a:spcBef>
              <a:buNone/>
            </a:pPr>
            <a:r>
              <a:rPr lang="en-US" sz="1800" dirty="0">
                <a:hlinkClick r:id="rId3" tooltip="History of the QIO Program"/>
              </a:rPr>
              <a:t>https://qioprogram.org/qionews/articles/history-qio-program</a:t>
            </a:r>
            <a:endParaRPr lang="en-US" sz="1800" dirty="0"/>
          </a:p>
        </p:txBody>
      </p:sp>
      <p:sp>
        <p:nvSpPr>
          <p:cNvPr id="4" name="Slide Number Placeholder 3"/>
          <p:cNvSpPr>
            <a:spLocks noGrp="1"/>
          </p:cNvSpPr>
          <p:nvPr>
            <p:ph type="sldNum" sz="quarter" idx="12"/>
          </p:nvPr>
        </p:nvSpPr>
        <p:spPr/>
        <p:txBody>
          <a:bodyPr/>
          <a:lstStyle/>
          <a:p>
            <a:fld id="{50EAAB15-E3BF-489B-AC8A-7CC8552C7769}" type="slidenum">
              <a:rPr lang="en-US" smtClean="0"/>
              <a:t>12</a:t>
            </a:fld>
            <a:endParaRPr lang="en-US"/>
          </a:p>
        </p:txBody>
      </p:sp>
    </p:spTree>
    <p:extLst>
      <p:ext uri="{BB962C8B-B14F-4D97-AF65-F5344CB8AC3E}">
        <p14:creationId xmlns:p14="http://schemas.microsoft.com/office/powerpoint/2010/main" val="56711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8002884" cy="1074821"/>
          </a:xfrm>
        </p:spPr>
        <p:txBody>
          <a:bodyPr/>
          <a:lstStyle/>
          <a:p>
            <a:r>
              <a:rPr lang="en-US" sz="3600" dirty="0"/>
              <a:t>CMS Quality Improvement Organizations</a:t>
            </a:r>
          </a:p>
        </p:txBody>
      </p:sp>
      <p:sp>
        <p:nvSpPr>
          <p:cNvPr id="3" name="Content Placeholder 2"/>
          <p:cNvSpPr>
            <a:spLocks noGrp="1"/>
          </p:cNvSpPr>
          <p:nvPr>
            <p:ph idx="1"/>
          </p:nvPr>
        </p:nvSpPr>
        <p:spPr/>
        <p:txBody>
          <a:bodyPr/>
          <a:lstStyle/>
          <a:p>
            <a:r>
              <a:rPr lang="en-US" sz="2600" dirty="0"/>
              <a:t>In 2014, CMS established a new functional structure for the Quality Improvement Organization (QIO) Program. </a:t>
            </a:r>
          </a:p>
          <a:p>
            <a:pPr>
              <a:spcBef>
                <a:spcPts val="1800"/>
              </a:spcBef>
            </a:pPr>
            <a:r>
              <a:rPr lang="en-US" sz="2600" dirty="0"/>
              <a:t>Under the new structure, CMS separated case review from quality improvement work, with both segments of the QIO Program serving all 50 states and our territories.</a:t>
            </a:r>
          </a:p>
        </p:txBody>
      </p:sp>
      <p:sp>
        <p:nvSpPr>
          <p:cNvPr id="4" name="Slide Number Placeholder 3"/>
          <p:cNvSpPr>
            <a:spLocks noGrp="1"/>
          </p:cNvSpPr>
          <p:nvPr>
            <p:ph type="sldNum" sz="quarter" idx="12"/>
          </p:nvPr>
        </p:nvSpPr>
        <p:spPr/>
        <p:txBody>
          <a:bodyPr/>
          <a:lstStyle/>
          <a:p>
            <a:fld id="{50EAAB15-E3BF-489B-AC8A-7CC8552C7769}" type="slidenum">
              <a:rPr lang="en-US" smtClean="0"/>
              <a:pPr/>
              <a:t>13</a:t>
            </a:fld>
            <a:endParaRPr lang="en-US"/>
          </a:p>
        </p:txBody>
      </p:sp>
    </p:spTree>
    <p:extLst>
      <p:ext uri="{BB962C8B-B14F-4D97-AF65-F5344CB8AC3E}">
        <p14:creationId xmlns:p14="http://schemas.microsoft.com/office/powerpoint/2010/main" val="3861546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QIO Program Today</a:t>
            </a:r>
          </a:p>
        </p:txBody>
      </p:sp>
      <p:sp>
        <p:nvSpPr>
          <p:cNvPr id="3" name="Content Placeholder 2"/>
          <p:cNvSpPr>
            <a:spLocks noGrp="1"/>
          </p:cNvSpPr>
          <p:nvPr>
            <p:ph idx="1"/>
          </p:nvPr>
        </p:nvSpPr>
        <p:spPr/>
        <p:txBody>
          <a:bodyPr/>
          <a:lstStyle/>
          <a:p>
            <a:r>
              <a:rPr lang="en-US" dirty="0"/>
              <a:t>As previously highlighted, CMS established a new functional structure for the QIO program in 2014 separating case review and quality improvement work, creating QIN-QIOs and BFCC-QIOs.</a:t>
            </a:r>
          </a:p>
          <a:p>
            <a:r>
              <a:rPr lang="en-US" dirty="0"/>
              <a:t>To maximize efficiencies and provide consistency, the program was regionalized and each state and territory no longer has an individual QIO.</a:t>
            </a:r>
          </a:p>
          <a:p>
            <a:r>
              <a:rPr lang="en-US" dirty="0"/>
              <a:t>Currently there are:</a:t>
            </a:r>
          </a:p>
          <a:p>
            <a:pPr lvl="1"/>
            <a:r>
              <a:rPr lang="en-US" dirty="0"/>
              <a:t>12 regional QIN-QIOs</a:t>
            </a:r>
          </a:p>
          <a:p>
            <a:pPr lvl="1"/>
            <a:r>
              <a:rPr lang="en-US" dirty="0"/>
              <a:t>Two BFCC-QIOs</a:t>
            </a:r>
          </a:p>
        </p:txBody>
      </p:sp>
      <p:sp>
        <p:nvSpPr>
          <p:cNvPr id="4" name="Slide Number Placeholder 3"/>
          <p:cNvSpPr>
            <a:spLocks noGrp="1"/>
          </p:cNvSpPr>
          <p:nvPr>
            <p:ph type="sldNum" sz="quarter" idx="12"/>
          </p:nvPr>
        </p:nvSpPr>
        <p:spPr/>
        <p:txBody>
          <a:bodyPr/>
          <a:lstStyle/>
          <a:p>
            <a:fld id="{50EAAB15-E3BF-489B-AC8A-7CC8552C7769}" type="slidenum">
              <a:rPr lang="en-US" smtClean="0"/>
              <a:t>14</a:t>
            </a:fld>
            <a:endParaRPr lang="en-US"/>
          </a:p>
        </p:txBody>
      </p:sp>
    </p:spTree>
    <p:extLst>
      <p:ext uri="{BB962C8B-B14F-4D97-AF65-F5344CB8AC3E}">
        <p14:creationId xmlns:p14="http://schemas.microsoft.com/office/powerpoint/2010/main" val="2148759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QIOs</a:t>
            </a:r>
          </a:p>
        </p:txBody>
      </p:sp>
      <p:sp>
        <p:nvSpPr>
          <p:cNvPr id="3" name="Content Placeholder 2"/>
          <p:cNvSpPr>
            <a:spLocks noGrp="1"/>
          </p:cNvSpPr>
          <p:nvPr>
            <p:ph idx="1"/>
          </p:nvPr>
        </p:nvSpPr>
        <p:spPr>
          <a:xfrm>
            <a:off x="628650" y="2270125"/>
            <a:ext cx="7886700" cy="3569844"/>
          </a:xfrm>
        </p:spPr>
        <p:txBody>
          <a:bodyPr/>
          <a:lstStyle/>
          <a:p>
            <a:r>
              <a:rPr lang="en-US" dirty="0"/>
              <a:t>Quality Innovation Network–Quality Improvement Organization (QIN-QIO) </a:t>
            </a:r>
            <a:r>
              <a:rPr lang="en-US" i="1" dirty="0">
                <a:solidFill>
                  <a:srgbClr val="FF0000"/>
                </a:solidFill>
              </a:rPr>
              <a:t>system</a:t>
            </a:r>
            <a:endParaRPr lang="en-US" dirty="0"/>
          </a:p>
          <a:p>
            <a:pPr marL="0" indent="0">
              <a:buNone/>
            </a:pPr>
            <a:endParaRPr lang="en-US" dirty="0"/>
          </a:p>
          <a:p>
            <a:r>
              <a:rPr lang="en-US" dirty="0"/>
              <a:t>Beneficiary and Family Centered Care–Quality Improvement Organization (BFCC-QIO) </a:t>
            </a:r>
            <a:r>
              <a:rPr lang="en-US" i="1" dirty="0">
                <a:solidFill>
                  <a:srgbClr val="FF0000"/>
                </a:solidFill>
              </a:rPr>
              <a:t>individual</a:t>
            </a:r>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15</a:t>
            </a:fld>
            <a:endParaRPr lang="en-US"/>
          </a:p>
        </p:txBody>
      </p:sp>
    </p:spTree>
    <p:extLst>
      <p:ext uri="{BB962C8B-B14F-4D97-AF65-F5344CB8AC3E}">
        <p14:creationId xmlns:p14="http://schemas.microsoft.com/office/powerpoint/2010/main" val="64333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35464"/>
            <a:ext cx="8133513" cy="1074821"/>
          </a:xfrm>
        </p:spPr>
        <p:txBody>
          <a:bodyPr/>
          <a:lstStyle/>
          <a:p>
            <a:r>
              <a:rPr lang="en-US" dirty="0"/>
              <a:t>Role of the Quality Innovation Network – QIOs</a:t>
            </a:r>
          </a:p>
        </p:txBody>
      </p:sp>
      <p:sp>
        <p:nvSpPr>
          <p:cNvPr id="3" name="Content Placeholder 2"/>
          <p:cNvSpPr>
            <a:spLocks noGrp="1"/>
          </p:cNvSpPr>
          <p:nvPr>
            <p:ph idx="1"/>
          </p:nvPr>
        </p:nvSpPr>
        <p:spPr>
          <a:xfrm>
            <a:off x="628650" y="2280976"/>
            <a:ext cx="7886700" cy="4272224"/>
          </a:xfrm>
        </p:spPr>
        <p:txBody>
          <a:bodyPr/>
          <a:lstStyle/>
          <a:p>
            <a:pPr marL="0" indent="0">
              <a:buNone/>
            </a:pPr>
            <a:r>
              <a:rPr lang="en-US" sz="2400" dirty="0"/>
              <a:t>QIN-QIOs:</a:t>
            </a:r>
          </a:p>
          <a:p>
            <a:r>
              <a:rPr lang="en-US" sz="2400" dirty="0"/>
              <a:t>work with providers, community partners, Medicare beneficiaries and caregivers on </a:t>
            </a:r>
            <a:r>
              <a:rPr lang="en-US" sz="2400" b="1" dirty="0"/>
              <a:t>data-driven</a:t>
            </a:r>
            <a:r>
              <a:rPr lang="en-US" sz="2400" dirty="0"/>
              <a:t> quality improvement initiatives designed to improve the quality of care for people with specific health conditions.</a:t>
            </a:r>
          </a:p>
          <a:p>
            <a:r>
              <a:rPr lang="en-US" sz="2400" dirty="0"/>
              <a:t>QIN-QIOs are able to help quickly </a:t>
            </a:r>
            <a:r>
              <a:rPr lang="en-US" sz="2400" b="1" dirty="0"/>
              <a:t>spread best practices </a:t>
            </a:r>
            <a:r>
              <a:rPr lang="en-US" sz="2400" dirty="0"/>
              <a:t>for better care while accommodating local conditions and cultural factors. </a:t>
            </a:r>
          </a:p>
          <a:p>
            <a:pPr marL="0" indent="0">
              <a:buNone/>
            </a:pPr>
            <a:endParaRPr lang="en-US" sz="2400" dirty="0"/>
          </a:p>
          <a:p>
            <a:pPr marL="0" indent="0">
              <a:buNone/>
            </a:pPr>
            <a:endParaRPr lang="en-US" sz="2400" dirty="0"/>
          </a:p>
          <a:p>
            <a:pPr marL="0" indent="0">
              <a:buNone/>
            </a:pPr>
            <a:r>
              <a:rPr lang="en-US" sz="1600" dirty="0">
                <a:hlinkClick r:id="rId3" tooltip="About QIOs"/>
              </a:rPr>
              <a:t>https://qioprogram.org/about/why-cms-has-qios</a:t>
            </a:r>
            <a:endParaRPr lang="en-US" sz="1600" dirty="0"/>
          </a:p>
        </p:txBody>
      </p:sp>
      <p:sp>
        <p:nvSpPr>
          <p:cNvPr id="4" name="Slide Number Placeholder 3"/>
          <p:cNvSpPr>
            <a:spLocks noGrp="1"/>
          </p:cNvSpPr>
          <p:nvPr>
            <p:ph type="sldNum" sz="quarter" idx="12"/>
          </p:nvPr>
        </p:nvSpPr>
        <p:spPr/>
        <p:txBody>
          <a:bodyPr/>
          <a:lstStyle/>
          <a:p>
            <a:fld id="{50EAAB15-E3BF-489B-AC8A-7CC8552C7769}" type="slidenum">
              <a:rPr lang="en-US" smtClean="0"/>
              <a:t>16</a:t>
            </a:fld>
            <a:endParaRPr lang="en-US"/>
          </a:p>
        </p:txBody>
      </p:sp>
    </p:spTree>
    <p:extLst>
      <p:ext uri="{BB962C8B-B14F-4D97-AF65-F5344CB8AC3E}">
        <p14:creationId xmlns:p14="http://schemas.microsoft.com/office/powerpoint/2010/main" val="191234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QIN-QIOs</a:t>
            </a:r>
          </a:p>
        </p:txBody>
      </p:sp>
      <p:sp>
        <p:nvSpPr>
          <p:cNvPr id="3" name="Content Placeholder 2"/>
          <p:cNvSpPr>
            <a:spLocks noGrp="1"/>
          </p:cNvSpPr>
          <p:nvPr>
            <p:ph idx="1"/>
          </p:nvPr>
        </p:nvSpPr>
        <p:spPr/>
        <p:txBody>
          <a:bodyPr/>
          <a:lstStyle/>
          <a:p>
            <a:r>
              <a:rPr lang="en-US" dirty="0"/>
              <a:t>Twelve regional QIN-QIOs oversee and implement CMS quality improvement initiatives throughout 50 states and our territories.</a:t>
            </a:r>
          </a:p>
          <a:p>
            <a:r>
              <a:rPr lang="en-US" dirty="0"/>
              <a:t>QIN-QIOs collaborate with national and local partners on major initiatives to improve patient safety and health care quality.</a:t>
            </a:r>
          </a:p>
          <a:p>
            <a:r>
              <a:rPr lang="en-US" dirty="0"/>
              <a:t>QIN-QIOs engage providers and stakeholders in learning and action networks and improvement </a:t>
            </a:r>
            <a:r>
              <a:rPr lang="en-US" dirty="0" err="1"/>
              <a:t>collaboratives</a:t>
            </a:r>
            <a:r>
              <a:rPr lang="en-US" dirty="0"/>
              <a:t> that rapidly effect large-scale change for the better.</a:t>
            </a:r>
          </a:p>
        </p:txBody>
      </p:sp>
      <p:sp>
        <p:nvSpPr>
          <p:cNvPr id="4" name="Slide Number Placeholder 3"/>
          <p:cNvSpPr>
            <a:spLocks noGrp="1"/>
          </p:cNvSpPr>
          <p:nvPr>
            <p:ph type="sldNum" sz="quarter" idx="12"/>
          </p:nvPr>
        </p:nvSpPr>
        <p:spPr/>
        <p:txBody>
          <a:bodyPr/>
          <a:lstStyle/>
          <a:p>
            <a:fld id="{50EAAB15-E3BF-489B-AC8A-7CC8552C7769}" type="slidenum">
              <a:rPr lang="en-US" smtClean="0"/>
              <a:t>17</a:t>
            </a:fld>
            <a:endParaRPr lang="en-US"/>
          </a:p>
        </p:txBody>
      </p:sp>
    </p:spTree>
    <p:extLst>
      <p:ext uri="{BB962C8B-B14F-4D97-AF65-F5344CB8AC3E}">
        <p14:creationId xmlns:p14="http://schemas.microsoft.com/office/powerpoint/2010/main" val="49251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1"/>
            <a:ext cx="7886700" cy="178904"/>
          </a:xfrm>
        </p:spPr>
        <p:txBody>
          <a:bodyPr/>
          <a:lstStyle/>
          <a:p>
            <a:r>
              <a:rPr lang="en-US" sz="800" dirty="0">
                <a:solidFill>
                  <a:schemeClr val="bg1"/>
                </a:solidFill>
              </a:rPr>
              <a:t>Quality Innovation Network Map</a:t>
            </a:r>
          </a:p>
        </p:txBody>
      </p:sp>
      <p:pic>
        <p:nvPicPr>
          <p:cNvPr id="5" name="Content Placeholder 4" descr="Map showing the different QIN regions across the U.S."/>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025893" y="1003853"/>
            <a:ext cx="7489457" cy="5787065"/>
          </a:xfrm>
        </p:spPr>
      </p:pic>
      <p:sp>
        <p:nvSpPr>
          <p:cNvPr id="4" name="Slide Number Placeholder 3"/>
          <p:cNvSpPr>
            <a:spLocks noGrp="1"/>
          </p:cNvSpPr>
          <p:nvPr>
            <p:ph type="sldNum" sz="quarter" idx="12"/>
          </p:nvPr>
        </p:nvSpPr>
        <p:spPr/>
        <p:txBody>
          <a:bodyPr/>
          <a:lstStyle/>
          <a:p>
            <a:fld id="{50EAAB15-E3BF-489B-AC8A-7CC8552C7769}" type="slidenum">
              <a:rPr lang="en-US" smtClean="0"/>
              <a:t>18</a:t>
            </a:fld>
            <a:endParaRPr lang="en-US"/>
          </a:p>
        </p:txBody>
      </p:sp>
    </p:spTree>
    <p:extLst>
      <p:ext uri="{BB962C8B-B14F-4D97-AF65-F5344CB8AC3E}">
        <p14:creationId xmlns:p14="http://schemas.microsoft.com/office/powerpoint/2010/main" val="1172263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886700" cy="786581"/>
          </a:xfrm>
        </p:spPr>
        <p:txBody>
          <a:bodyPr/>
          <a:lstStyle/>
          <a:p>
            <a:r>
              <a:rPr lang="en-US" dirty="0"/>
              <a:t>TMF QIN-QIO Service Area</a:t>
            </a:r>
          </a:p>
        </p:txBody>
      </p:sp>
      <p:pic>
        <p:nvPicPr>
          <p:cNvPr id="5" name="Content Placeholder 4" descr="Map showing the states and territory in the TMF QIN-QIO service area, which include Arkansas, Mississippi, Nebraska, Puerto Rico, Texas and the U.S. Virgin Islands. "/>
          <p:cNvPicPr>
            <a:picLocks noGrp="1" noChangeAspect="1"/>
          </p:cNvPicPr>
          <p:nvPr>
            <p:ph idx="1"/>
          </p:nvPr>
        </p:nvPicPr>
        <p:blipFill>
          <a:blip r:embed="rId3"/>
          <a:stretch>
            <a:fillRect/>
          </a:stretch>
        </p:blipFill>
        <p:spPr>
          <a:xfrm>
            <a:off x="291070" y="1836175"/>
            <a:ext cx="5002583" cy="4495800"/>
          </a:xfrm>
          <a:prstGeom prst="rect">
            <a:avLst/>
          </a:prstGeom>
        </p:spPr>
      </p:pic>
      <p:sp>
        <p:nvSpPr>
          <p:cNvPr id="4" name="Slide Number Placeholder 3"/>
          <p:cNvSpPr>
            <a:spLocks noGrp="1"/>
          </p:cNvSpPr>
          <p:nvPr>
            <p:ph type="sldNum" sz="quarter" idx="12"/>
          </p:nvPr>
        </p:nvSpPr>
        <p:spPr/>
        <p:txBody>
          <a:bodyPr/>
          <a:lstStyle/>
          <a:p>
            <a:fld id="{50EAAB15-E3BF-489B-AC8A-7CC8552C7769}" type="slidenum">
              <a:rPr lang="en-US" smtClean="0"/>
              <a:t>19</a:t>
            </a:fld>
            <a:endParaRPr lang="en-US" dirty="0"/>
          </a:p>
        </p:txBody>
      </p:sp>
      <p:sp>
        <p:nvSpPr>
          <p:cNvPr id="6" name="TextBox 5"/>
          <p:cNvSpPr txBox="1"/>
          <p:nvPr/>
        </p:nvSpPr>
        <p:spPr>
          <a:xfrm>
            <a:off x="5417575" y="2418735"/>
            <a:ext cx="3388968" cy="1846659"/>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accent1"/>
                </a:solidFill>
              </a:rPr>
              <a:t>3,928,911 Medicare beneficiaries impacted</a:t>
            </a:r>
            <a:endParaRPr lang="en-US" sz="2400" dirty="0">
              <a:solidFill>
                <a:schemeClr val="accent1"/>
              </a:solidFill>
            </a:endParaRPr>
          </a:p>
          <a:p>
            <a:pPr marL="285750" indent="-285750">
              <a:buFont typeface="Arial" panose="020B0604020202020204" pitchFamily="34" charset="0"/>
              <a:buChar char="•"/>
            </a:pPr>
            <a:endParaRPr lang="en-US" sz="2400" b="1" dirty="0">
              <a:solidFill>
                <a:schemeClr val="accent1"/>
              </a:solidFill>
            </a:endParaRPr>
          </a:p>
          <a:p>
            <a:pPr marL="285750" indent="-285750">
              <a:buFont typeface="Arial" panose="020B0604020202020204" pitchFamily="34" charset="0"/>
              <a:buChar char="•"/>
            </a:pPr>
            <a:r>
              <a:rPr lang="en-US" sz="2400" b="1" dirty="0">
                <a:solidFill>
                  <a:schemeClr val="accent1"/>
                </a:solidFill>
              </a:rPr>
              <a:t>48 communities</a:t>
            </a:r>
            <a:endParaRPr lang="en-US" sz="2400" dirty="0">
              <a:solidFill>
                <a:schemeClr val="accent1"/>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7807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0EAAB15-E3BF-489B-AC8A-7CC8552C7769}" type="slidenum">
              <a:rPr lang="en-US" smtClean="0"/>
              <a:t>2</a:t>
            </a:fld>
            <a:endParaRPr lang="en-US"/>
          </a:p>
        </p:txBody>
      </p:sp>
      <p:sp>
        <p:nvSpPr>
          <p:cNvPr id="3" name="Text Placeholder 2"/>
          <p:cNvSpPr>
            <a:spLocks noGrp="1"/>
          </p:cNvSpPr>
          <p:nvPr>
            <p:ph type="body" idx="1"/>
          </p:nvPr>
        </p:nvSpPr>
        <p:spPr>
          <a:xfrm>
            <a:off x="486463" y="5855057"/>
            <a:ext cx="4591127" cy="510458"/>
          </a:xfrm>
        </p:spPr>
        <p:txBody>
          <a:bodyPr/>
          <a:lstStyle/>
          <a:p>
            <a:r>
              <a:rPr lang="en-US" dirty="0"/>
              <a:t>Ardis A. Reed, MPH, RD, LD, CDCES</a:t>
            </a:r>
          </a:p>
        </p:txBody>
      </p:sp>
      <p:pic>
        <p:nvPicPr>
          <p:cNvPr id="14" name="Content Placeholder 13" descr="Headshot of Ardis Ree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155" y="1155561"/>
            <a:ext cx="3372105" cy="4713565"/>
          </a:xfrm>
        </p:spPr>
      </p:pic>
      <p:sp>
        <p:nvSpPr>
          <p:cNvPr id="5" name="Title 4"/>
          <p:cNvSpPr>
            <a:spLocks noGrp="1"/>
          </p:cNvSpPr>
          <p:nvPr>
            <p:ph type="title"/>
          </p:nvPr>
        </p:nvSpPr>
        <p:spPr>
          <a:xfrm>
            <a:off x="628650" y="914401"/>
            <a:ext cx="7886700" cy="241160"/>
          </a:xfrm>
        </p:spPr>
        <p:txBody>
          <a:bodyPr/>
          <a:lstStyle/>
          <a:p>
            <a:r>
              <a:rPr lang="en-US" sz="800" dirty="0">
                <a:solidFill>
                  <a:schemeClr val="bg1"/>
                </a:solidFill>
              </a:rPr>
              <a:t>Your Speaker</a:t>
            </a:r>
          </a:p>
        </p:txBody>
      </p:sp>
      <p:sp>
        <p:nvSpPr>
          <p:cNvPr id="8" name="Content Placeholder 7"/>
          <p:cNvSpPr>
            <a:spLocks noGrp="1"/>
          </p:cNvSpPr>
          <p:nvPr>
            <p:ph sz="half" idx="17"/>
          </p:nvPr>
        </p:nvSpPr>
        <p:spPr>
          <a:xfrm>
            <a:off x="4572000" y="1276141"/>
            <a:ext cx="4400550" cy="4461468"/>
          </a:xfrm>
        </p:spPr>
        <p:txBody>
          <a:bodyPr/>
          <a:lstStyle/>
          <a:p>
            <a:pPr marL="228600" indent="-228600">
              <a:lnSpc>
                <a:spcPct val="120000"/>
              </a:lnSpc>
              <a:spcBef>
                <a:spcPts val="600"/>
              </a:spcBef>
              <a:spcAft>
                <a:spcPts val="0"/>
              </a:spcAft>
              <a:buFont typeface="Wingdings" panose="05000000000000000000" pitchFamily="2" charset="2"/>
              <a:buChar char="§"/>
            </a:pPr>
            <a:r>
              <a:rPr lang="en-US" dirty="0"/>
              <a:t>TMF Quality Innovation Network Quality-Improvement Organization (QIN-QIO) Chronic Disease Subject Matter Expert</a:t>
            </a:r>
          </a:p>
          <a:p>
            <a:pPr marL="228600" indent="-228600">
              <a:lnSpc>
                <a:spcPct val="120000"/>
              </a:lnSpc>
              <a:spcBef>
                <a:spcPts val="600"/>
              </a:spcBef>
              <a:buFont typeface="Wingdings" panose="05000000000000000000" pitchFamily="2" charset="2"/>
              <a:buChar char="§"/>
            </a:pPr>
            <a:r>
              <a:rPr lang="en-US" dirty="0"/>
              <a:t>Part of the writing group that revised the current Competencies for Diabetes Educators and the 2017 National Standards for Diabetes Self-Management Education and Support (DSMES)</a:t>
            </a:r>
          </a:p>
          <a:p>
            <a:pPr marL="228600" indent="-228600">
              <a:lnSpc>
                <a:spcPct val="120000"/>
              </a:lnSpc>
              <a:spcBef>
                <a:spcPts val="600"/>
              </a:spcBef>
              <a:spcAft>
                <a:spcPts val="0"/>
              </a:spcAft>
              <a:buFont typeface="Wingdings" panose="05000000000000000000" pitchFamily="2" charset="2"/>
              <a:buChar char="§"/>
            </a:pPr>
            <a:r>
              <a:rPr lang="en-US" dirty="0"/>
              <a:t>Appointed to the Texas Diabetes Council by Governor Greg Abbott </a:t>
            </a:r>
          </a:p>
        </p:txBody>
      </p:sp>
    </p:spTree>
    <p:extLst>
      <p:ext uri="{BB962C8B-B14F-4D97-AF65-F5344CB8AC3E}">
        <p14:creationId xmlns:p14="http://schemas.microsoft.com/office/powerpoint/2010/main" val="2883957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Your Involvement</a:t>
            </a:r>
            <a:endParaRPr lang="en-US" dirty="0"/>
          </a:p>
        </p:txBody>
      </p:sp>
      <p:sp>
        <p:nvSpPr>
          <p:cNvPr id="3" name="Content Placeholder 2"/>
          <p:cNvSpPr>
            <a:spLocks noGrp="1"/>
          </p:cNvSpPr>
          <p:nvPr>
            <p:ph idx="1"/>
          </p:nvPr>
        </p:nvSpPr>
        <p:spPr/>
        <p:txBody>
          <a:bodyPr/>
          <a:lstStyle/>
          <a:p>
            <a:r>
              <a:rPr lang="en-US" dirty="0"/>
              <a:t>Participation is voluntary.</a:t>
            </a:r>
          </a:p>
          <a:p>
            <a:r>
              <a:rPr lang="en-US" dirty="0"/>
              <a:t>Work is data-driven so you will be asked to collect data and send it to TMF.</a:t>
            </a:r>
          </a:p>
          <a:p>
            <a:r>
              <a:rPr lang="en-US" dirty="0"/>
              <a:t>Data from our partners is aggregated before it is sent to CMS.</a:t>
            </a:r>
          </a:p>
          <a:p>
            <a:r>
              <a:rPr lang="en-US" dirty="0"/>
              <a:t>Involvement is through a contract cycle but you can withdraw at anytime.</a:t>
            </a:r>
          </a:p>
          <a:p>
            <a:r>
              <a:rPr lang="en-US" dirty="0"/>
              <a:t>All QIN-QIO services are free of charge.</a:t>
            </a:r>
          </a:p>
          <a:p>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pPr/>
              <a:t>20</a:t>
            </a:fld>
            <a:endParaRPr lang="en-US"/>
          </a:p>
        </p:txBody>
      </p:sp>
    </p:spTree>
    <p:extLst>
      <p:ext uri="{BB962C8B-B14F-4D97-AF65-F5344CB8AC3E}">
        <p14:creationId xmlns:p14="http://schemas.microsoft.com/office/powerpoint/2010/main" val="357850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5077"/>
            <a:ext cx="7886700" cy="1074821"/>
          </a:xfrm>
        </p:spPr>
        <p:txBody>
          <a:bodyPr/>
          <a:lstStyle/>
          <a:p>
            <a:r>
              <a:rPr lang="en-US" dirty="0"/>
              <a:t>Role of Beneficiary Family Centered Care-QIOs</a:t>
            </a:r>
          </a:p>
        </p:txBody>
      </p:sp>
      <p:sp>
        <p:nvSpPr>
          <p:cNvPr id="3" name="Content Placeholder 2"/>
          <p:cNvSpPr>
            <a:spLocks noGrp="1"/>
          </p:cNvSpPr>
          <p:nvPr>
            <p:ph idx="1"/>
          </p:nvPr>
        </p:nvSpPr>
        <p:spPr>
          <a:xfrm>
            <a:off x="628650" y="2260879"/>
            <a:ext cx="7886700" cy="4292321"/>
          </a:xfrm>
        </p:spPr>
        <p:txBody>
          <a:bodyPr/>
          <a:lstStyle/>
          <a:p>
            <a:pPr marL="0" indent="0">
              <a:buNone/>
            </a:pPr>
            <a:r>
              <a:rPr lang="en-US" sz="2400" dirty="0"/>
              <a:t>BFCC–QIOS:</a:t>
            </a:r>
          </a:p>
          <a:p>
            <a:r>
              <a:rPr lang="en-US" sz="2400" dirty="0"/>
              <a:t>Manage all complaints and quality of care reviews to ensure consistency in the review process</a:t>
            </a:r>
          </a:p>
          <a:p>
            <a:r>
              <a:rPr lang="en-US" sz="2400" dirty="0"/>
              <a:t>Handle cases in which Medicare patients want to appeal a health care provider’s decision to discharge them from the hospital or discontinue other types of services</a:t>
            </a:r>
          </a:p>
          <a:p>
            <a:r>
              <a:rPr lang="en-US" sz="2400" dirty="0"/>
              <a:t>Use the Immediate Advocacy process to address complaints quickly</a:t>
            </a:r>
          </a:p>
          <a:p>
            <a:r>
              <a:rPr lang="en-US" sz="2400" dirty="0"/>
              <a:t>Provide health care navigation services</a:t>
            </a:r>
          </a:p>
        </p:txBody>
      </p:sp>
      <p:sp>
        <p:nvSpPr>
          <p:cNvPr id="4" name="Slide Number Placeholder 3"/>
          <p:cNvSpPr>
            <a:spLocks noGrp="1"/>
          </p:cNvSpPr>
          <p:nvPr>
            <p:ph type="sldNum" sz="quarter" idx="12"/>
          </p:nvPr>
        </p:nvSpPr>
        <p:spPr/>
        <p:txBody>
          <a:bodyPr/>
          <a:lstStyle/>
          <a:p>
            <a:fld id="{50EAAB15-E3BF-489B-AC8A-7CC8552C7769}" type="slidenum">
              <a:rPr lang="en-US" smtClean="0"/>
              <a:t>21</a:t>
            </a:fld>
            <a:endParaRPr lang="en-US"/>
          </a:p>
        </p:txBody>
      </p:sp>
    </p:spTree>
    <p:extLst>
      <p:ext uri="{BB962C8B-B14F-4D97-AF65-F5344CB8AC3E}">
        <p14:creationId xmlns:p14="http://schemas.microsoft.com/office/powerpoint/2010/main" val="3626495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err="1"/>
              <a:t>Livanta</a:t>
            </a:r>
            <a:endParaRPr lang="en-US" dirty="0"/>
          </a:p>
        </p:txBody>
      </p:sp>
      <p:sp>
        <p:nvSpPr>
          <p:cNvPr id="3" name="Content Placeholder 2"/>
          <p:cNvSpPr>
            <a:spLocks noGrp="1"/>
          </p:cNvSpPr>
          <p:nvPr>
            <p:ph sz="half" idx="2"/>
          </p:nvPr>
        </p:nvSpPr>
        <p:spPr/>
        <p:txBody>
          <a:bodyPr/>
          <a:lstStyle/>
          <a:p>
            <a:r>
              <a:rPr lang="en-US" dirty="0"/>
              <a:t>Help Line:</a:t>
            </a:r>
          </a:p>
          <a:p>
            <a:r>
              <a:rPr lang="en-US" dirty="0"/>
              <a:t>1-888-755-5580</a:t>
            </a:r>
          </a:p>
          <a:p>
            <a:r>
              <a:rPr lang="en-US" dirty="0"/>
              <a:t>Covers Nebraska</a:t>
            </a:r>
          </a:p>
          <a:p>
            <a:r>
              <a:rPr lang="en-US" dirty="0">
                <a:hlinkClick r:id="rId3" tooltip="Livanta QIO website"/>
              </a:rPr>
              <a:t>www.livantaqio.com/</a:t>
            </a:r>
            <a:endParaRPr lang="en-US" sz="2000" dirty="0"/>
          </a:p>
          <a:p>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22</a:t>
            </a:fld>
            <a:endParaRPr lang="en-US"/>
          </a:p>
        </p:txBody>
      </p:sp>
      <p:sp>
        <p:nvSpPr>
          <p:cNvPr id="5" name="Text Placeholder 4"/>
          <p:cNvSpPr>
            <a:spLocks noGrp="1"/>
          </p:cNvSpPr>
          <p:nvPr>
            <p:ph type="body" idx="13"/>
          </p:nvPr>
        </p:nvSpPr>
        <p:spPr/>
        <p:txBody>
          <a:bodyPr/>
          <a:lstStyle/>
          <a:p>
            <a:r>
              <a:rPr lang="en-US" dirty="0" err="1"/>
              <a:t>Kepro</a:t>
            </a:r>
            <a:endParaRPr lang="en-US" dirty="0"/>
          </a:p>
        </p:txBody>
      </p:sp>
      <p:sp>
        <p:nvSpPr>
          <p:cNvPr id="6" name="Content Placeholder 5"/>
          <p:cNvSpPr>
            <a:spLocks noGrp="1"/>
          </p:cNvSpPr>
          <p:nvPr>
            <p:ph sz="half" idx="14"/>
          </p:nvPr>
        </p:nvSpPr>
        <p:spPr/>
        <p:txBody>
          <a:bodyPr/>
          <a:lstStyle/>
          <a:p>
            <a:r>
              <a:rPr lang="en-US" dirty="0"/>
              <a:t>Regional Zone Helpline</a:t>
            </a:r>
          </a:p>
          <a:p>
            <a:r>
              <a:rPr lang="en-US" dirty="0">
                <a:hlinkClick r:id="rId4" tooltip="Kepro QIO website"/>
              </a:rPr>
              <a:t>www.keproqio.com</a:t>
            </a:r>
            <a:endParaRPr lang="en-US" dirty="0"/>
          </a:p>
          <a:p>
            <a:endParaRPr lang="en-US" dirty="0"/>
          </a:p>
        </p:txBody>
      </p:sp>
      <p:sp>
        <p:nvSpPr>
          <p:cNvPr id="7" name="Title 6"/>
          <p:cNvSpPr>
            <a:spLocks noGrp="1"/>
          </p:cNvSpPr>
          <p:nvPr>
            <p:ph type="title"/>
          </p:nvPr>
        </p:nvSpPr>
        <p:spPr/>
        <p:txBody>
          <a:bodyPr/>
          <a:lstStyle/>
          <a:p>
            <a:r>
              <a:rPr lang="en-US" dirty="0"/>
              <a:t>Two BFCC QIOs</a:t>
            </a:r>
          </a:p>
        </p:txBody>
      </p:sp>
      <p:pic>
        <p:nvPicPr>
          <p:cNvPr id="14" name="Picture 13" descr="&quot;&quot;" title="&quot;&quot;"/>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749863" y="2550867"/>
            <a:ext cx="647571" cy="416604"/>
          </a:xfrm>
          <a:prstGeom prst="rect">
            <a:avLst/>
          </a:prstGeom>
        </p:spPr>
      </p:pic>
      <p:pic>
        <p:nvPicPr>
          <p:cNvPr id="15" name="Picture 14" descr="&quot;&quot;" title="&quot;&quot;"/>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830250" y="2517721"/>
            <a:ext cx="647571" cy="416604"/>
          </a:xfrm>
          <a:prstGeom prst="rect">
            <a:avLst/>
          </a:prstGeom>
        </p:spPr>
      </p:pic>
    </p:spTree>
    <p:extLst>
      <p:ext uri="{BB962C8B-B14F-4D97-AF65-F5344CB8AC3E}">
        <p14:creationId xmlns:p14="http://schemas.microsoft.com/office/powerpoint/2010/main" val="3340077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0EAAB15-E3BF-489B-AC8A-7CC8552C7769}" type="slidenum">
              <a:rPr lang="en-US" smtClean="0"/>
              <a:t>23</a:t>
            </a:fld>
            <a:endParaRPr lang="en-US" dirty="0"/>
          </a:p>
        </p:txBody>
      </p:sp>
      <p:sp>
        <p:nvSpPr>
          <p:cNvPr id="3" name="Title 2"/>
          <p:cNvSpPr>
            <a:spLocks noGrp="1"/>
          </p:cNvSpPr>
          <p:nvPr>
            <p:ph type="title"/>
          </p:nvPr>
        </p:nvSpPr>
        <p:spPr/>
        <p:txBody>
          <a:bodyPr/>
          <a:lstStyle/>
          <a:p>
            <a:r>
              <a:rPr lang="en-US" dirty="0"/>
              <a:t>Current QIN-QIO Work in Nebraska</a:t>
            </a:r>
          </a:p>
        </p:txBody>
      </p:sp>
      <p:sp>
        <p:nvSpPr>
          <p:cNvPr id="5" name="Text Placeholder 4"/>
          <p:cNvSpPr>
            <a:spLocks noGrp="1"/>
          </p:cNvSpPr>
          <p:nvPr>
            <p:ph type="body" idx="11"/>
          </p:nvPr>
        </p:nvSpPr>
        <p:spPr/>
        <p:txBody>
          <a:bodyPr/>
          <a:lstStyle/>
          <a:p>
            <a:r>
              <a:rPr lang="en-US" dirty="0"/>
              <a:t>TMF Health Quality Institute</a:t>
            </a:r>
          </a:p>
        </p:txBody>
      </p:sp>
      <p:sp>
        <p:nvSpPr>
          <p:cNvPr id="6" name="Text Placeholder 5"/>
          <p:cNvSpPr>
            <a:spLocks noGrp="1"/>
          </p:cNvSpPr>
          <p:nvPr>
            <p:ph type="body" idx="13"/>
          </p:nvPr>
        </p:nvSpPr>
        <p:spPr/>
        <p:txBody>
          <a:bodyPr/>
          <a:lstStyle/>
          <a:p>
            <a:pPr marL="4762" indent="0">
              <a:buNone/>
            </a:pPr>
            <a:r>
              <a:rPr lang="en-US" dirty="0"/>
              <a:t>Community Coalitions</a:t>
            </a:r>
          </a:p>
          <a:p>
            <a:pPr marL="4762" indent="0">
              <a:buNone/>
            </a:pPr>
            <a:r>
              <a:rPr lang="en-US" dirty="0"/>
              <a:t>       </a:t>
            </a:r>
            <a:r>
              <a:rPr lang="en-US" b="1" dirty="0">
                <a:solidFill>
                  <a:schemeClr val="accent4"/>
                </a:solidFill>
              </a:rPr>
              <a:t>Ardis Reed</a:t>
            </a:r>
          </a:p>
          <a:p>
            <a:pPr marL="4762" indent="0">
              <a:buNone/>
            </a:pPr>
            <a:r>
              <a:rPr lang="en-US" dirty="0"/>
              <a:t>Nursing Home Quality</a:t>
            </a:r>
          </a:p>
          <a:p>
            <a:pPr marL="4762" indent="0">
              <a:buNone/>
            </a:pPr>
            <a:r>
              <a:rPr lang="en-US" dirty="0"/>
              <a:t>       </a:t>
            </a:r>
            <a:r>
              <a:rPr lang="en-US" b="1" dirty="0">
                <a:solidFill>
                  <a:schemeClr val="accent4"/>
                </a:solidFill>
              </a:rPr>
              <a:t>Carla Smith</a:t>
            </a:r>
          </a:p>
          <a:p>
            <a:pPr marL="4762" indent="0">
              <a:buNone/>
            </a:pPr>
            <a:r>
              <a:rPr lang="en-US" b="1" dirty="0">
                <a:solidFill>
                  <a:schemeClr val="accent4"/>
                </a:solidFill>
              </a:rPr>
              <a:t>       Melody Malone</a:t>
            </a:r>
          </a:p>
          <a:p>
            <a:pPr marL="4762" indent="0">
              <a:buNone/>
            </a:pPr>
            <a:r>
              <a:rPr lang="en-US" b="1" dirty="0">
                <a:solidFill>
                  <a:schemeClr val="accent4"/>
                </a:solidFill>
              </a:rPr>
              <a:t>       Deb </a:t>
            </a:r>
            <a:r>
              <a:rPr lang="en-US" b="1" dirty="0" err="1">
                <a:solidFill>
                  <a:schemeClr val="accent4"/>
                </a:solidFill>
              </a:rPr>
              <a:t>Majo</a:t>
            </a:r>
            <a:endParaRPr lang="en-US" b="1" dirty="0">
              <a:solidFill>
                <a:schemeClr val="accent4"/>
              </a:solidFill>
            </a:endParaRPr>
          </a:p>
          <a:p>
            <a:pPr marL="4762" indent="0">
              <a:buNone/>
            </a:pPr>
            <a:r>
              <a:rPr lang="en-US" sz="1600" dirty="0"/>
              <a:t>         </a:t>
            </a:r>
          </a:p>
        </p:txBody>
      </p:sp>
      <p:sp>
        <p:nvSpPr>
          <p:cNvPr id="7" name="Text Placeholder 6"/>
          <p:cNvSpPr>
            <a:spLocks noGrp="1"/>
          </p:cNvSpPr>
          <p:nvPr>
            <p:ph type="body" idx="14"/>
          </p:nvPr>
        </p:nvSpPr>
        <p:spPr>
          <a:xfrm>
            <a:off x="6118512" y="3002811"/>
            <a:ext cx="2310939" cy="755457"/>
          </a:xfrm>
        </p:spPr>
        <p:txBody>
          <a:bodyPr/>
          <a:lstStyle/>
          <a:p>
            <a:r>
              <a:rPr lang="en-US" dirty="0" err="1"/>
              <a:t>Livanta</a:t>
            </a:r>
            <a:r>
              <a:rPr lang="en-US" dirty="0"/>
              <a:t> Beneficiary and Family Centered Care – BFCC-QIO</a:t>
            </a:r>
          </a:p>
        </p:txBody>
      </p:sp>
      <p:sp>
        <p:nvSpPr>
          <p:cNvPr id="8" name="Text Placeholder 7"/>
          <p:cNvSpPr>
            <a:spLocks noGrp="1"/>
          </p:cNvSpPr>
          <p:nvPr>
            <p:ph type="body" idx="15"/>
          </p:nvPr>
        </p:nvSpPr>
        <p:spPr/>
        <p:txBody>
          <a:bodyPr/>
          <a:lstStyle/>
          <a:p>
            <a:r>
              <a:rPr lang="en-US" dirty="0"/>
              <a:t>To file concerns, complaints and navigate care for Medicare beneficiaries, call: </a:t>
            </a:r>
          </a:p>
          <a:p>
            <a:pPr marL="4762" indent="0">
              <a:buNone/>
            </a:pPr>
            <a:r>
              <a:rPr lang="en-US" b="1" dirty="0">
                <a:solidFill>
                  <a:schemeClr val="accent4"/>
                </a:solidFill>
              </a:rPr>
              <a:t>    1-888-755-5580 </a:t>
            </a:r>
          </a:p>
          <a:p>
            <a:endParaRPr lang="en-US" dirty="0"/>
          </a:p>
        </p:txBody>
      </p:sp>
      <p:sp>
        <p:nvSpPr>
          <p:cNvPr id="9" name="Text Placeholder 8"/>
          <p:cNvSpPr>
            <a:spLocks noGrp="1"/>
          </p:cNvSpPr>
          <p:nvPr>
            <p:ph type="body" idx="16"/>
          </p:nvPr>
        </p:nvSpPr>
        <p:spPr/>
        <p:txBody>
          <a:bodyPr/>
          <a:lstStyle/>
          <a:p>
            <a:r>
              <a:rPr lang="en-US" dirty="0" err="1"/>
              <a:t>Telligen</a:t>
            </a:r>
            <a:r>
              <a:rPr lang="en-US" dirty="0"/>
              <a:t> and Nebraska Hospital Association</a:t>
            </a:r>
          </a:p>
        </p:txBody>
      </p:sp>
      <p:sp>
        <p:nvSpPr>
          <p:cNvPr id="10" name="Text Placeholder 9"/>
          <p:cNvSpPr>
            <a:spLocks noGrp="1"/>
          </p:cNvSpPr>
          <p:nvPr>
            <p:ph type="body" idx="17"/>
          </p:nvPr>
        </p:nvSpPr>
        <p:spPr/>
        <p:txBody>
          <a:bodyPr/>
          <a:lstStyle/>
          <a:p>
            <a:pPr marL="4762" indent="0">
              <a:buNone/>
            </a:pPr>
            <a:r>
              <a:rPr lang="en-US" dirty="0"/>
              <a:t>Hospital Quality Improvement (HQIC)</a:t>
            </a:r>
          </a:p>
          <a:p>
            <a:pPr marL="4762" indent="0">
              <a:buNone/>
            </a:pPr>
            <a:r>
              <a:rPr lang="en-US" dirty="0"/>
              <a:t>    </a:t>
            </a:r>
            <a:r>
              <a:rPr lang="en-US" b="1" dirty="0">
                <a:solidFill>
                  <a:schemeClr val="accent4"/>
                </a:solidFill>
              </a:rPr>
              <a:t>Dana Steiner </a:t>
            </a:r>
          </a:p>
        </p:txBody>
      </p:sp>
      <p:sp>
        <p:nvSpPr>
          <p:cNvPr id="11" name="Text Placeholder 10"/>
          <p:cNvSpPr>
            <a:spLocks noGrp="1"/>
          </p:cNvSpPr>
          <p:nvPr>
            <p:ph type="body" idx="18"/>
          </p:nvPr>
        </p:nvSpPr>
        <p:spPr/>
        <p:txBody>
          <a:bodyPr/>
          <a:lstStyle/>
          <a:p>
            <a:r>
              <a:rPr lang="en-US" dirty="0"/>
              <a:t>Improved Outcomes for Medicare </a:t>
            </a:r>
            <a:r>
              <a:rPr lang="en-US" dirty="0" err="1"/>
              <a:t>Beneficiaires</a:t>
            </a:r>
            <a:endParaRPr lang="en-US" dirty="0"/>
          </a:p>
        </p:txBody>
      </p:sp>
    </p:spTree>
    <p:extLst>
      <p:ext uri="{BB962C8B-B14F-4D97-AF65-F5344CB8AC3E}">
        <p14:creationId xmlns:p14="http://schemas.microsoft.com/office/powerpoint/2010/main" val="3974395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Current QIO Priority Areas (2019-2024)</a:t>
            </a:r>
          </a:p>
        </p:txBody>
      </p:sp>
      <p:sp>
        <p:nvSpPr>
          <p:cNvPr id="3" name="Content Placeholder 2"/>
          <p:cNvSpPr>
            <a:spLocks noGrp="1"/>
          </p:cNvSpPr>
          <p:nvPr>
            <p:ph idx="1"/>
          </p:nvPr>
        </p:nvSpPr>
        <p:spPr/>
        <p:txBody>
          <a:bodyPr/>
          <a:lstStyle/>
          <a:p>
            <a:r>
              <a:rPr lang="en-US" dirty="0"/>
              <a:t>Improve Behavioral Health Outcomes</a:t>
            </a:r>
          </a:p>
          <a:p>
            <a:pPr lvl="1"/>
            <a:r>
              <a:rPr lang="en-US" dirty="0"/>
              <a:t>Focusing on decreasing opioid misuse</a:t>
            </a:r>
          </a:p>
          <a:p>
            <a:r>
              <a:rPr lang="en-US" dirty="0"/>
              <a:t>Improve Patient Safety</a:t>
            </a:r>
          </a:p>
          <a:p>
            <a:r>
              <a:rPr lang="en-US" dirty="0"/>
              <a:t>Improve Chronic Disease Self-Management</a:t>
            </a:r>
          </a:p>
          <a:p>
            <a:pPr lvl="1"/>
            <a:r>
              <a:rPr lang="en-US" dirty="0"/>
              <a:t>Cardiac and vascular health</a:t>
            </a:r>
          </a:p>
          <a:p>
            <a:pPr lvl="1"/>
            <a:r>
              <a:rPr lang="en-US" dirty="0"/>
              <a:t>Diabetes</a:t>
            </a:r>
          </a:p>
          <a:p>
            <a:pPr lvl="1"/>
            <a:r>
              <a:rPr lang="en-US" dirty="0"/>
              <a:t>Slowing and preventing end-stage renal disease (ESRD)</a:t>
            </a:r>
          </a:p>
          <a:p>
            <a:r>
              <a:rPr lang="en-US" dirty="0"/>
              <a:t>Improve Quality of Care Transitions</a:t>
            </a:r>
          </a:p>
          <a:p>
            <a:r>
              <a:rPr lang="en-US" dirty="0"/>
              <a:t>Improve Nursing Home Quality</a:t>
            </a:r>
          </a:p>
        </p:txBody>
      </p:sp>
      <p:sp>
        <p:nvSpPr>
          <p:cNvPr id="4" name="Slide Number Placeholder 3"/>
          <p:cNvSpPr>
            <a:spLocks noGrp="1"/>
          </p:cNvSpPr>
          <p:nvPr>
            <p:ph type="sldNum" sz="quarter" idx="12"/>
          </p:nvPr>
        </p:nvSpPr>
        <p:spPr/>
        <p:txBody>
          <a:bodyPr/>
          <a:lstStyle/>
          <a:p>
            <a:fld id="{50EAAB15-E3BF-489B-AC8A-7CC8552C7769}" type="slidenum">
              <a:rPr lang="en-US" smtClean="0"/>
              <a:pPr/>
              <a:t>24</a:t>
            </a:fld>
            <a:endParaRPr lang="en-US" dirty="0"/>
          </a:p>
        </p:txBody>
      </p:sp>
    </p:spTree>
    <p:extLst>
      <p:ext uri="{BB962C8B-B14F-4D97-AF65-F5344CB8AC3E}">
        <p14:creationId xmlns:p14="http://schemas.microsoft.com/office/powerpoint/2010/main" val="425798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0EAAB15-E3BF-489B-AC8A-7CC8552C7769}" type="slidenum">
              <a:rPr lang="en-US" smtClean="0"/>
              <a:t>25</a:t>
            </a:fld>
            <a:endParaRPr lang="en-US" dirty="0"/>
          </a:p>
        </p:txBody>
      </p:sp>
      <p:sp>
        <p:nvSpPr>
          <p:cNvPr id="3" name="Title 2"/>
          <p:cNvSpPr>
            <a:spLocks noGrp="1"/>
          </p:cNvSpPr>
          <p:nvPr>
            <p:ph type="title"/>
          </p:nvPr>
        </p:nvSpPr>
        <p:spPr>
          <a:xfrm>
            <a:off x="628650" y="838198"/>
            <a:ext cx="7886700" cy="1074821"/>
          </a:xfrm>
        </p:spPr>
        <p:txBody>
          <a:bodyPr/>
          <a:lstStyle/>
          <a:p>
            <a:r>
              <a:rPr lang="en-US" dirty="0"/>
              <a:t>Regional Community Coalitions</a:t>
            </a:r>
            <a:br>
              <a:rPr lang="en-US" dirty="0"/>
            </a:br>
            <a:r>
              <a:rPr lang="en-US" sz="2800" dirty="0"/>
              <a:t>Community Health Touch Points</a:t>
            </a:r>
          </a:p>
        </p:txBody>
      </p:sp>
      <p:sp>
        <p:nvSpPr>
          <p:cNvPr id="5" name="Content Placeholder 4"/>
          <p:cNvSpPr>
            <a:spLocks noGrp="1"/>
          </p:cNvSpPr>
          <p:nvPr>
            <p:ph sz="half" idx="2"/>
          </p:nvPr>
        </p:nvSpPr>
        <p:spPr>
          <a:xfrm>
            <a:off x="1455559" y="2291436"/>
            <a:ext cx="2897803" cy="1866905"/>
          </a:xfrm>
        </p:spPr>
        <p:txBody>
          <a:bodyPr/>
          <a:lstStyle/>
          <a:p>
            <a:r>
              <a:rPr lang="en-US" sz="1750" dirty="0"/>
              <a:t>Acute         </a:t>
            </a:r>
          </a:p>
          <a:p>
            <a:r>
              <a:rPr lang="en-US" sz="1750" dirty="0"/>
              <a:t>Critical access hospitals  </a:t>
            </a:r>
          </a:p>
          <a:p>
            <a:r>
              <a:rPr lang="en-US" sz="1750" dirty="0"/>
              <a:t>Rural health clinics</a:t>
            </a:r>
            <a:endParaRPr lang="en-US" sz="1750" b="1" dirty="0">
              <a:solidFill>
                <a:srgbClr val="FF0000"/>
              </a:solidFill>
            </a:endParaRPr>
          </a:p>
          <a:p>
            <a:r>
              <a:rPr lang="en-US" sz="1750" dirty="0"/>
              <a:t>Private provider offices</a:t>
            </a:r>
            <a:endParaRPr lang="en-US" sz="1750" b="1" dirty="0">
              <a:solidFill>
                <a:srgbClr val="FF0000"/>
              </a:solidFill>
            </a:endParaRPr>
          </a:p>
          <a:p>
            <a:r>
              <a:rPr lang="en-US" sz="1750" dirty="0"/>
              <a:t>Psychiatric and rehabilitation services </a:t>
            </a:r>
            <a:endParaRPr lang="en-US" sz="1750" b="1" dirty="0">
              <a:solidFill>
                <a:srgbClr val="FF0000"/>
              </a:solidFill>
            </a:endParaRPr>
          </a:p>
          <a:p>
            <a:r>
              <a:rPr lang="en-US" sz="1750" dirty="0"/>
              <a:t>Provider associations</a:t>
            </a:r>
          </a:p>
        </p:txBody>
      </p:sp>
      <p:sp>
        <p:nvSpPr>
          <p:cNvPr id="8" name="Text Placeholder 7"/>
          <p:cNvSpPr>
            <a:spLocks noGrp="1"/>
          </p:cNvSpPr>
          <p:nvPr>
            <p:ph type="body" idx="15"/>
          </p:nvPr>
        </p:nvSpPr>
        <p:spPr>
          <a:xfrm>
            <a:off x="5365173" y="2041560"/>
            <a:ext cx="3152774" cy="399011"/>
          </a:xfrm>
        </p:spPr>
        <p:txBody>
          <a:bodyPr/>
          <a:lstStyle/>
          <a:p>
            <a:r>
              <a:rPr lang="en-US" sz="2800" dirty="0"/>
              <a:t>Population Health</a:t>
            </a:r>
          </a:p>
        </p:txBody>
      </p:sp>
      <p:sp>
        <p:nvSpPr>
          <p:cNvPr id="9" name="Content Placeholder 8"/>
          <p:cNvSpPr>
            <a:spLocks noGrp="1"/>
          </p:cNvSpPr>
          <p:nvPr>
            <p:ph sz="half" idx="16"/>
          </p:nvPr>
        </p:nvSpPr>
        <p:spPr>
          <a:xfrm>
            <a:off x="5362575" y="2405627"/>
            <a:ext cx="3249797" cy="1797756"/>
          </a:xfrm>
        </p:spPr>
        <p:txBody>
          <a:bodyPr/>
          <a:lstStyle/>
          <a:p>
            <a:pPr>
              <a:lnSpc>
                <a:spcPct val="100000"/>
              </a:lnSpc>
            </a:pPr>
            <a:r>
              <a:rPr lang="en-US" sz="1750" dirty="0"/>
              <a:t>Department of Health and Human Services</a:t>
            </a:r>
          </a:p>
          <a:p>
            <a:pPr>
              <a:lnSpc>
                <a:spcPct val="100000"/>
              </a:lnSpc>
            </a:pPr>
            <a:r>
              <a:rPr lang="en-US" sz="1750" dirty="0"/>
              <a:t>District health departments</a:t>
            </a:r>
          </a:p>
          <a:p>
            <a:pPr>
              <a:lnSpc>
                <a:spcPct val="100000"/>
              </a:lnSpc>
            </a:pPr>
            <a:r>
              <a:rPr lang="en-US" sz="1750" dirty="0"/>
              <a:t>Area Agency on Aging</a:t>
            </a:r>
          </a:p>
          <a:p>
            <a:pPr>
              <a:lnSpc>
                <a:spcPct val="100000"/>
              </a:lnSpc>
            </a:pPr>
            <a:r>
              <a:rPr lang="en-US" sz="1750" dirty="0"/>
              <a:t>The Centers for Disease Control and Prevention</a:t>
            </a:r>
          </a:p>
          <a:p>
            <a:endParaRPr lang="en-US" dirty="0"/>
          </a:p>
        </p:txBody>
      </p:sp>
      <p:sp>
        <p:nvSpPr>
          <p:cNvPr id="11" name="Text Placeholder 10"/>
          <p:cNvSpPr>
            <a:spLocks noGrp="1"/>
          </p:cNvSpPr>
          <p:nvPr>
            <p:ph type="body" idx="18"/>
          </p:nvPr>
        </p:nvSpPr>
        <p:spPr>
          <a:xfrm>
            <a:off x="1420001" y="4631731"/>
            <a:ext cx="3152774" cy="571882"/>
          </a:xfrm>
        </p:spPr>
        <p:txBody>
          <a:bodyPr/>
          <a:lstStyle/>
          <a:p>
            <a:r>
              <a:rPr lang="en-US" sz="2400" dirty="0"/>
              <a:t>Community Non-Profits</a:t>
            </a:r>
            <a:r>
              <a:rPr lang="en-US" dirty="0"/>
              <a:t>	</a:t>
            </a:r>
          </a:p>
        </p:txBody>
      </p:sp>
      <p:sp>
        <p:nvSpPr>
          <p:cNvPr id="12" name="Content Placeholder 11"/>
          <p:cNvSpPr>
            <a:spLocks noGrp="1"/>
          </p:cNvSpPr>
          <p:nvPr>
            <p:ph sz="half" idx="19"/>
          </p:nvPr>
        </p:nvSpPr>
        <p:spPr>
          <a:xfrm>
            <a:off x="1401129" y="4938792"/>
            <a:ext cx="3071118" cy="1517593"/>
          </a:xfrm>
        </p:spPr>
        <p:txBody>
          <a:bodyPr/>
          <a:lstStyle/>
          <a:p>
            <a:r>
              <a:rPr lang="en-US" sz="1750" dirty="0"/>
              <a:t>YMCA</a:t>
            </a:r>
          </a:p>
          <a:p>
            <a:r>
              <a:rPr lang="en-US" sz="1750" dirty="0"/>
              <a:t>Lions clubs</a:t>
            </a:r>
          </a:p>
          <a:p>
            <a:r>
              <a:rPr lang="en-US" sz="1750" dirty="0"/>
              <a:t>Health ministries</a:t>
            </a:r>
          </a:p>
          <a:p>
            <a:r>
              <a:rPr lang="en-US" sz="1750" dirty="0"/>
              <a:t>Food pantries</a:t>
            </a:r>
          </a:p>
          <a:p>
            <a:endParaRPr lang="en-US" dirty="0"/>
          </a:p>
          <a:p>
            <a:endParaRPr lang="en-US" dirty="0"/>
          </a:p>
          <a:p>
            <a:pPr marL="4762" indent="0">
              <a:buNone/>
            </a:pPr>
            <a:endParaRPr lang="en-US" dirty="0"/>
          </a:p>
        </p:txBody>
      </p:sp>
      <p:sp>
        <p:nvSpPr>
          <p:cNvPr id="14" name="Text Placeholder 13"/>
          <p:cNvSpPr>
            <a:spLocks noGrp="1"/>
          </p:cNvSpPr>
          <p:nvPr>
            <p:ph type="body" idx="21"/>
          </p:nvPr>
        </p:nvSpPr>
        <p:spPr>
          <a:xfrm>
            <a:off x="5362576" y="4518661"/>
            <a:ext cx="3152774" cy="399011"/>
          </a:xfrm>
        </p:spPr>
        <p:txBody>
          <a:bodyPr/>
          <a:lstStyle/>
          <a:p>
            <a:r>
              <a:rPr lang="en-US" sz="2400" dirty="0"/>
              <a:t>Connections</a:t>
            </a:r>
          </a:p>
        </p:txBody>
      </p:sp>
      <p:sp>
        <p:nvSpPr>
          <p:cNvPr id="15" name="Content Placeholder 14"/>
          <p:cNvSpPr>
            <a:spLocks noGrp="1"/>
          </p:cNvSpPr>
          <p:nvPr>
            <p:ph sz="half" idx="22"/>
          </p:nvPr>
        </p:nvSpPr>
        <p:spPr>
          <a:xfrm>
            <a:off x="5314064" y="4889510"/>
            <a:ext cx="3249797" cy="1718119"/>
          </a:xfrm>
        </p:spPr>
        <p:txBody>
          <a:bodyPr/>
          <a:lstStyle/>
          <a:p>
            <a:r>
              <a:rPr lang="en-US" sz="1750" dirty="0"/>
              <a:t>Health care providers and clinicians </a:t>
            </a:r>
          </a:p>
          <a:p>
            <a:r>
              <a:rPr lang="en-US" sz="1750" dirty="0"/>
              <a:t>Health care systems</a:t>
            </a:r>
          </a:p>
          <a:p>
            <a:r>
              <a:rPr lang="en-US" sz="1750" dirty="0"/>
              <a:t>Social determinants of health</a:t>
            </a:r>
          </a:p>
          <a:p>
            <a:r>
              <a:rPr lang="en-US" sz="1750" dirty="0"/>
              <a:t>Funding and support</a:t>
            </a:r>
          </a:p>
          <a:p>
            <a:r>
              <a:rPr lang="en-US" sz="1750" dirty="0"/>
              <a:t>Community members</a:t>
            </a:r>
          </a:p>
        </p:txBody>
      </p:sp>
      <p:sp>
        <p:nvSpPr>
          <p:cNvPr id="17" name="Text Placeholder 16"/>
          <p:cNvSpPr>
            <a:spLocks noGrp="1"/>
          </p:cNvSpPr>
          <p:nvPr>
            <p:ph type="body" idx="1"/>
          </p:nvPr>
        </p:nvSpPr>
        <p:spPr>
          <a:xfrm>
            <a:off x="1340815" y="1962796"/>
            <a:ext cx="2964036" cy="399011"/>
          </a:xfrm>
        </p:spPr>
        <p:txBody>
          <a:bodyPr/>
          <a:lstStyle/>
          <a:p>
            <a:r>
              <a:rPr lang="en-US" sz="2800" dirty="0"/>
              <a:t>Medical </a:t>
            </a:r>
          </a:p>
        </p:txBody>
      </p:sp>
      <p:pic>
        <p:nvPicPr>
          <p:cNvPr id="18" name="Picture 17" descr="&quot;&quot;" title="&quot;&quot;"/>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841321" y="1886293"/>
            <a:ext cx="344727" cy="432712"/>
          </a:xfrm>
          <a:prstGeom prst="rect">
            <a:avLst/>
          </a:prstGeom>
        </p:spPr>
      </p:pic>
      <p:pic>
        <p:nvPicPr>
          <p:cNvPr id="19" name="Picture 18" descr="&quot;&quot;" title="&quot;&quot;"/>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837446" y="4503277"/>
            <a:ext cx="421181" cy="429777"/>
          </a:xfrm>
          <a:prstGeom prst="rect">
            <a:avLst/>
          </a:prstGeom>
        </p:spPr>
      </p:pic>
      <p:pic>
        <p:nvPicPr>
          <p:cNvPr id="20" name="Picture 19" descr="&quot;&quot;" title="&quot;&quot;"/>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638814" y="4518661"/>
            <a:ext cx="647571" cy="416604"/>
          </a:xfrm>
          <a:prstGeom prst="rect">
            <a:avLst/>
          </a:prstGeom>
        </p:spPr>
      </p:pic>
      <p:pic>
        <p:nvPicPr>
          <p:cNvPr id="21" name="Picture 16" descr="&quot;&quot;" title="&quot;&quot;"/>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04186" y="1995749"/>
            <a:ext cx="409878" cy="40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264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5077"/>
            <a:ext cx="7886700" cy="1074821"/>
          </a:xfrm>
        </p:spPr>
        <p:txBody>
          <a:bodyPr/>
          <a:lstStyle/>
          <a:p>
            <a:r>
              <a:rPr lang="en-US" sz="3200" dirty="0"/>
              <a:t>National Targets – Community Coalitions and Opioid-related Adverse Drug Events</a:t>
            </a:r>
          </a:p>
        </p:txBody>
      </p:sp>
      <p:sp>
        <p:nvSpPr>
          <p:cNvPr id="3" name="Content Placeholder 2"/>
          <p:cNvSpPr>
            <a:spLocks noGrp="1"/>
          </p:cNvSpPr>
          <p:nvPr>
            <p:ph idx="1"/>
          </p:nvPr>
        </p:nvSpPr>
        <p:spPr>
          <a:xfrm>
            <a:off x="628650" y="2230734"/>
            <a:ext cx="7886700" cy="4191837"/>
          </a:xfrm>
        </p:spPr>
        <p:txBody>
          <a:bodyPr/>
          <a:lstStyle/>
          <a:p>
            <a:r>
              <a:rPr lang="en-US" sz="2600" dirty="0"/>
              <a:t>Engage community coalitions to increase access to behavioral health (BH) services for 6.8 million beneficiaries by 15.7%.</a:t>
            </a:r>
          </a:p>
          <a:p>
            <a:pPr>
              <a:spcBef>
                <a:spcPts val="1800"/>
              </a:spcBef>
            </a:pPr>
            <a:r>
              <a:rPr lang="en-US" sz="2600" dirty="0"/>
              <a:t>Decrease opioid-related adverse events by 7%, including deaths, with a focus on Medicare fee-for-service high-risk and BH-risk beneficiaries.</a:t>
            </a:r>
          </a:p>
          <a:p>
            <a:pPr lvl="1"/>
            <a:r>
              <a:rPr lang="en-US" dirty="0"/>
              <a:t>Decrease opioid prescribing (for prescriptions &gt; 90 morphine milligram equivalents (MME) daily)  </a:t>
            </a:r>
          </a:p>
          <a:p>
            <a:pPr lvl="2"/>
            <a:r>
              <a:rPr lang="en-US" dirty="0"/>
              <a:t>12.5% by acute and specialty hospitals</a:t>
            </a:r>
          </a:p>
          <a:p>
            <a:pPr lvl="2"/>
            <a:r>
              <a:rPr lang="en-US" dirty="0"/>
              <a:t>12.5% by long-term care (LTC)</a:t>
            </a:r>
          </a:p>
          <a:p>
            <a:pPr lvl="2"/>
            <a:r>
              <a:rPr lang="en-US" dirty="0"/>
              <a:t>12% by outpatient facilities</a:t>
            </a:r>
          </a:p>
          <a:p>
            <a:pPr lvl="2"/>
            <a:endParaRPr lang="en-US" dirty="0"/>
          </a:p>
          <a:p>
            <a:pPr lvl="2"/>
            <a:endParaRPr lang="en-US" dirty="0"/>
          </a:p>
        </p:txBody>
      </p:sp>
    </p:spTree>
    <p:extLst>
      <p:ext uri="{BB962C8B-B14F-4D97-AF65-F5344CB8AC3E}">
        <p14:creationId xmlns:p14="http://schemas.microsoft.com/office/powerpoint/2010/main" val="297454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Target – All-cause Harm</a:t>
            </a:r>
          </a:p>
        </p:txBody>
      </p:sp>
      <p:sp>
        <p:nvSpPr>
          <p:cNvPr id="3" name="Content Placeholder 2"/>
          <p:cNvSpPr>
            <a:spLocks noGrp="1"/>
          </p:cNvSpPr>
          <p:nvPr>
            <p:ph idx="1"/>
          </p:nvPr>
        </p:nvSpPr>
        <p:spPr/>
        <p:txBody>
          <a:bodyPr/>
          <a:lstStyle/>
          <a:p>
            <a:pPr marL="0" indent="0">
              <a:buNone/>
            </a:pPr>
            <a:r>
              <a:rPr lang="en-US" sz="2800" dirty="0"/>
              <a:t>Reduce all-cause harm in hospitals, community-based facilities and LTC settings by 2024, including: </a:t>
            </a:r>
          </a:p>
          <a:p>
            <a:r>
              <a:rPr lang="en-US" sz="2400" dirty="0"/>
              <a:t>Reduce by 9.7% all-cause harm in hospitals and reduce adverse drug events (ADEs) across all settings.</a:t>
            </a:r>
          </a:p>
          <a:p>
            <a:pPr lvl="1"/>
            <a:r>
              <a:rPr lang="en-US" sz="2000" dirty="0"/>
              <a:t>Reduce ADEs in all community settings by 6.5%.</a:t>
            </a:r>
          </a:p>
          <a:p>
            <a:pPr lvl="1"/>
            <a:r>
              <a:rPr lang="en-US" sz="2000" dirty="0"/>
              <a:t>Reduce ADEs in LTCs for high-risk beneficiaries by 13%.</a:t>
            </a:r>
          </a:p>
          <a:p>
            <a:pPr lvl="2"/>
            <a:r>
              <a:rPr lang="en-US" sz="1800" dirty="0"/>
              <a:t>High risk = three or more medications including, but not limited to, anticoagulant, diabetes, opioid or antipsychotic medications</a:t>
            </a:r>
          </a:p>
          <a:p>
            <a:r>
              <a:rPr lang="en-US" sz="2400" dirty="0"/>
              <a:t>Reduce </a:t>
            </a:r>
            <a:r>
              <a:rPr lang="en-US" sz="2400" i="1" dirty="0"/>
              <a:t>C. difficile</a:t>
            </a:r>
            <a:r>
              <a:rPr lang="en-US" sz="2400" dirty="0"/>
              <a:t> infections in all settings.</a:t>
            </a:r>
          </a:p>
          <a:p>
            <a:r>
              <a:rPr lang="en-US" sz="2400" dirty="0"/>
              <a:t>Developmental: Reduce hospitalizations for nursing home-onset </a:t>
            </a:r>
            <a:r>
              <a:rPr lang="en-US" sz="2400" i="1" dirty="0"/>
              <a:t>C. difficile </a:t>
            </a:r>
            <a:r>
              <a:rPr lang="en-US" sz="2400" dirty="0"/>
              <a:t>infections</a:t>
            </a:r>
            <a:r>
              <a:rPr lang="en-US" sz="2400" i="1" dirty="0"/>
              <a:t>.</a:t>
            </a:r>
          </a:p>
        </p:txBody>
      </p:sp>
    </p:spTree>
    <p:extLst>
      <p:ext uri="{BB962C8B-B14F-4D97-AF65-F5344CB8AC3E}">
        <p14:creationId xmlns:p14="http://schemas.microsoft.com/office/powerpoint/2010/main" val="2926091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95554"/>
            <a:ext cx="7886700" cy="1074821"/>
          </a:xfrm>
        </p:spPr>
        <p:txBody>
          <a:bodyPr/>
          <a:lstStyle/>
          <a:p>
            <a:r>
              <a:rPr lang="en-US" sz="3600" dirty="0"/>
              <a:t>National Target – Cardiovascular Disease</a:t>
            </a:r>
          </a:p>
        </p:txBody>
      </p:sp>
      <p:sp>
        <p:nvSpPr>
          <p:cNvPr id="3" name="Content Placeholder 2"/>
          <p:cNvSpPr>
            <a:spLocks noGrp="1"/>
          </p:cNvSpPr>
          <p:nvPr>
            <p:ph idx="1"/>
          </p:nvPr>
        </p:nvSpPr>
        <p:spPr>
          <a:xfrm>
            <a:off x="628650" y="2277374"/>
            <a:ext cx="7886700" cy="4275826"/>
          </a:xfrm>
        </p:spPr>
        <p:txBody>
          <a:bodyPr/>
          <a:lstStyle/>
          <a:p>
            <a:r>
              <a:rPr lang="en-US" sz="2600" dirty="0"/>
              <a:t>Achieve 13.8% reduction in smoking prevalence for Medicare (69,000 beneficiaries)</a:t>
            </a:r>
          </a:p>
          <a:p>
            <a:r>
              <a:rPr lang="en-US" sz="2600" dirty="0"/>
              <a:t>Achieve at least 80% performance on ABCS</a:t>
            </a:r>
          </a:p>
          <a:p>
            <a:pPr lvl="1"/>
            <a:r>
              <a:rPr lang="en-US" sz="2200" dirty="0"/>
              <a:t>A: Improve </a:t>
            </a:r>
            <a:r>
              <a:rPr lang="en-US" sz="2200" b="1" dirty="0"/>
              <a:t>A</a:t>
            </a:r>
            <a:r>
              <a:rPr lang="en-US" sz="2200" dirty="0"/>
              <a:t>spirin use</a:t>
            </a:r>
          </a:p>
          <a:p>
            <a:pPr lvl="1"/>
            <a:r>
              <a:rPr lang="en-US" sz="2200" dirty="0"/>
              <a:t>B: Control </a:t>
            </a:r>
            <a:r>
              <a:rPr lang="en-US" sz="2200" b="1" dirty="0"/>
              <a:t>B</a:t>
            </a:r>
            <a:r>
              <a:rPr lang="en-US" sz="2200" dirty="0"/>
              <a:t>lood pressure</a:t>
            </a:r>
          </a:p>
          <a:p>
            <a:pPr lvl="1"/>
            <a:r>
              <a:rPr lang="en-US" sz="2200" dirty="0"/>
              <a:t>C: Manage </a:t>
            </a:r>
            <a:r>
              <a:rPr lang="en-US" sz="2200" b="1" dirty="0"/>
              <a:t>C</a:t>
            </a:r>
            <a:r>
              <a:rPr lang="en-US" sz="2200" dirty="0"/>
              <a:t>holesterol</a:t>
            </a:r>
          </a:p>
          <a:p>
            <a:pPr lvl="1"/>
            <a:r>
              <a:rPr lang="en-US" sz="2200" dirty="0"/>
              <a:t>S: Support </a:t>
            </a:r>
            <a:r>
              <a:rPr lang="en-US" sz="2200" b="1" dirty="0"/>
              <a:t>S</a:t>
            </a:r>
            <a:r>
              <a:rPr lang="en-US" sz="2200" dirty="0"/>
              <a:t>moking cessation</a:t>
            </a:r>
          </a:p>
          <a:p>
            <a:pPr lvl="1"/>
            <a:r>
              <a:rPr lang="en-US" sz="2200" b="1" dirty="0"/>
              <a:t>Promote cardiac rehabilitation</a:t>
            </a:r>
          </a:p>
          <a:p>
            <a:pPr lvl="1"/>
            <a:endParaRPr lang="en-US" sz="2400" dirty="0"/>
          </a:p>
          <a:p>
            <a:pPr lvl="1"/>
            <a:endParaRPr lang="en-US" sz="2400" dirty="0"/>
          </a:p>
        </p:txBody>
      </p:sp>
    </p:spTree>
    <p:extLst>
      <p:ext uri="{BB962C8B-B14F-4D97-AF65-F5344CB8AC3E}">
        <p14:creationId xmlns:p14="http://schemas.microsoft.com/office/powerpoint/2010/main" val="1041560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2423"/>
            <a:ext cx="7886700" cy="1074821"/>
          </a:xfrm>
        </p:spPr>
        <p:txBody>
          <a:bodyPr/>
          <a:lstStyle/>
          <a:p>
            <a:r>
              <a:rPr lang="en-US" dirty="0"/>
              <a:t>National Target – Diabetes</a:t>
            </a:r>
          </a:p>
        </p:txBody>
      </p:sp>
      <p:sp>
        <p:nvSpPr>
          <p:cNvPr id="3" name="Content Placeholder 2"/>
          <p:cNvSpPr>
            <a:spLocks noGrp="1"/>
          </p:cNvSpPr>
          <p:nvPr>
            <p:ph idx="1"/>
          </p:nvPr>
        </p:nvSpPr>
        <p:spPr>
          <a:xfrm>
            <a:off x="628650" y="2127244"/>
            <a:ext cx="7886700" cy="4495801"/>
          </a:xfrm>
        </p:spPr>
        <p:txBody>
          <a:bodyPr/>
          <a:lstStyle/>
          <a:p>
            <a:r>
              <a:rPr lang="en-US" sz="2800" dirty="0"/>
              <a:t>Prevent 25,171 Medicare beneficiaries from developing diabetes by 2024.</a:t>
            </a:r>
          </a:p>
          <a:p>
            <a:r>
              <a:rPr lang="en-US" sz="2800" dirty="0"/>
              <a:t>Identify patients at high-risk of developing complications </a:t>
            </a:r>
            <a:r>
              <a:rPr lang="en-US" dirty="0"/>
              <a:t>related to having diabetes.</a:t>
            </a:r>
            <a:endParaRPr lang="en-US" sz="2800" dirty="0"/>
          </a:p>
          <a:p>
            <a:r>
              <a:rPr lang="en-US" sz="2800" dirty="0"/>
              <a:t>Improve diabetes management for at least 238,464 Medicare beneficiaries.</a:t>
            </a:r>
          </a:p>
          <a:p>
            <a:pPr lvl="1"/>
            <a:r>
              <a:rPr lang="en-US" sz="2400" dirty="0"/>
              <a:t>Achieve at least 55% referral of Medicare </a:t>
            </a:r>
            <a:r>
              <a:rPr lang="en-US" dirty="0"/>
              <a:t>beneficiaries, who are served by a QIN-QIO and identified </a:t>
            </a:r>
            <a:r>
              <a:rPr lang="en-US" sz="2400" dirty="0"/>
              <a:t>as </a:t>
            </a:r>
            <a:r>
              <a:rPr lang="en-US" b="1" dirty="0"/>
              <a:t>pre-diabetic, </a:t>
            </a:r>
            <a:r>
              <a:rPr lang="en-US" dirty="0"/>
              <a:t>to a Centers for Disease Control and Prevention Diabetes Prevention Program (DPP)</a:t>
            </a:r>
            <a:r>
              <a:rPr lang="en-US" sz="2400" dirty="0"/>
              <a:t>.</a:t>
            </a:r>
          </a:p>
        </p:txBody>
      </p:sp>
    </p:spTree>
    <p:extLst>
      <p:ext uri="{BB962C8B-B14F-4D97-AF65-F5344CB8AC3E}">
        <p14:creationId xmlns:p14="http://schemas.microsoft.com/office/powerpoint/2010/main" val="78863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 Pre-Test</a:t>
            </a:r>
          </a:p>
        </p:txBody>
      </p:sp>
      <p:sp>
        <p:nvSpPr>
          <p:cNvPr id="3" name="Content Placeholder 2"/>
          <p:cNvSpPr>
            <a:spLocks noGrp="1"/>
          </p:cNvSpPr>
          <p:nvPr>
            <p:ph idx="1"/>
          </p:nvPr>
        </p:nvSpPr>
        <p:spPr/>
        <p:txBody>
          <a:bodyPr/>
          <a:lstStyle/>
          <a:p>
            <a:pPr marL="514350" indent="-514350">
              <a:buFont typeface="+mj-lt"/>
              <a:buAutoNum type="arabicPeriod"/>
            </a:pPr>
            <a:r>
              <a:rPr lang="en-US" sz="2400" dirty="0"/>
              <a:t>The Centers for Medicare &amp; Medicaid Services (CMS) is the oversight agency that directs Quality Innovation Network-Quality Improvement Organization (QIN-QIO) activities and budget.</a:t>
            </a:r>
          </a:p>
          <a:p>
            <a:pPr marL="514350" indent="-514350">
              <a:buFont typeface="+mj-lt"/>
              <a:buAutoNum type="arabicPeriod"/>
            </a:pPr>
            <a:r>
              <a:rPr lang="en-US" sz="2400" dirty="0"/>
              <a:t>QIN-QIOs lead CMS quality improvement efforts for a network of states and territories.</a:t>
            </a:r>
          </a:p>
          <a:p>
            <a:pPr marL="514350" indent="-514350">
              <a:buFont typeface="+mj-lt"/>
              <a:buAutoNum type="arabicPeriod"/>
            </a:pPr>
            <a:r>
              <a:rPr lang="en-US" sz="2400" dirty="0"/>
              <a:t>There is one type of CMS QIO.</a:t>
            </a:r>
          </a:p>
          <a:p>
            <a:pPr marL="0" indent="0">
              <a:buNone/>
            </a:pPr>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3</a:t>
            </a:fld>
            <a:endParaRPr lang="en-US"/>
          </a:p>
        </p:txBody>
      </p:sp>
    </p:spTree>
    <p:extLst>
      <p:ext uri="{BB962C8B-B14F-4D97-AF65-F5344CB8AC3E}">
        <p14:creationId xmlns:p14="http://schemas.microsoft.com/office/powerpoint/2010/main" val="1991437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069676"/>
            <a:ext cx="7962691" cy="1074821"/>
          </a:xfrm>
        </p:spPr>
        <p:txBody>
          <a:bodyPr/>
          <a:lstStyle/>
          <a:p>
            <a:r>
              <a:rPr lang="en-US" sz="3600" dirty="0"/>
              <a:t>National Target – Chronic Kidney Disease</a:t>
            </a:r>
          </a:p>
        </p:txBody>
      </p:sp>
      <p:sp>
        <p:nvSpPr>
          <p:cNvPr id="3" name="Content Placeholder 2"/>
          <p:cNvSpPr>
            <a:spLocks noGrp="1"/>
          </p:cNvSpPr>
          <p:nvPr>
            <p:ph idx="1"/>
          </p:nvPr>
        </p:nvSpPr>
        <p:spPr>
          <a:xfrm>
            <a:off x="628650" y="2238554"/>
            <a:ext cx="7886700" cy="4495801"/>
          </a:xfrm>
        </p:spPr>
        <p:txBody>
          <a:bodyPr/>
          <a:lstStyle/>
          <a:p>
            <a:r>
              <a:rPr lang="en-US" dirty="0"/>
              <a:t>Screen, diagnose and manage 238,464 Medicare beneficiaries with chronic kidney disease (CKD).</a:t>
            </a:r>
          </a:p>
          <a:p>
            <a:pPr lvl="1"/>
            <a:r>
              <a:rPr lang="en-US" dirty="0"/>
              <a:t>Prevent progression to ESRD.</a:t>
            </a:r>
          </a:p>
          <a:p>
            <a:r>
              <a:rPr lang="en-US" dirty="0"/>
              <a:t>Identify patients at high risk for developing CKD.</a:t>
            </a:r>
          </a:p>
          <a:p>
            <a:r>
              <a:rPr lang="en-US" dirty="0"/>
              <a:t>Improve outcomes for patients with kidney disease.</a:t>
            </a:r>
          </a:p>
        </p:txBody>
      </p:sp>
    </p:spTree>
    <p:extLst>
      <p:ext uri="{BB962C8B-B14F-4D97-AF65-F5344CB8AC3E}">
        <p14:creationId xmlns:p14="http://schemas.microsoft.com/office/powerpoint/2010/main" val="2552403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9796"/>
            <a:ext cx="8229600" cy="1066800"/>
          </a:xfrm>
        </p:spPr>
        <p:txBody>
          <a:bodyPr/>
          <a:lstStyle/>
          <a:p>
            <a:r>
              <a:rPr lang="en-US" dirty="0"/>
              <a:t>National Target – Hospital Admissions and Readmissions</a:t>
            </a:r>
          </a:p>
        </p:txBody>
      </p:sp>
      <p:sp>
        <p:nvSpPr>
          <p:cNvPr id="3" name="Content Placeholder 2"/>
          <p:cNvSpPr>
            <a:spLocks noGrp="1"/>
          </p:cNvSpPr>
          <p:nvPr>
            <p:ph idx="1"/>
          </p:nvPr>
        </p:nvSpPr>
        <p:spPr>
          <a:xfrm>
            <a:off x="457200" y="2421651"/>
            <a:ext cx="8229600" cy="4071275"/>
          </a:xfrm>
        </p:spPr>
        <p:txBody>
          <a:bodyPr/>
          <a:lstStyle/>
          <a:p>
            <a:r>
              <a:rPr lang="en-US" sz="2200" dirty="0"/>
              <a:t>Reduce hospital admissions by 4.1% nationally.</a:t>
            </a:r>
          </a:p>
          <a:p>
            <a:r>
              <a:rPr lang="en-US" sz="2200" dirty="0"/>
              <a:t>Reduce hospital readmissions by 5.4% nationally.</a:t>
            </a:r>
          </a:p>
          <a:p>
            <a:r>
              <a:rPr lang="en-US" sz="2200" dirty="0"/>
              <a:t>Reduce community-based ADEs for Medicare beneficiaries by 6.8%.</a:t>
            </a:r>
          </a:p>
          <a:p>
            <a:r>
              <a:rPr lang="en-US" sz="2200" dirty="0"/>
              <a:t>Reduce rate of ED visits and admissions of super-utilizers among the Medicare population by 12.24%.</a:t>
            </a:r>
          </a:p>
          <a:p>
            <a:r>
              <a:rPr lang="en-US" sz="2200" dirty="0"/>
              <a:t>Developmental:</a:t>
            </a:r>
            <a:r>
              <a:rPr lang="en-US" sz="2200" i="1" dirty="0"/>
              <a:t> </a:t>
            </a:r>
            <a:r>
              <a:rPr lang="en-US" sz="2200" dirty="0"/>
              <a:t>Monitor potentially preventable ED visits and observations stays.</a:t>
            </a:r>
          </a:p>
          <a:p>
            <a:r>
              <a:rPr lang="en-US" sz="2200" dirty="0"/>
              <a:t>Developmental:</a:t>
            </a:r>
            <a:r>
              <a:rPr lang="en-US" sz="2200" i="1" dirty="0"/>
              <a:t> </a:t>
            </a:r>
            <a:r>
              <a:rPr lang="en-US" sz="2200" dirty="0"/>
              <a:t>Monitor access to care that leads to hospital use.</a:t>
            </a:r>
          </a:p>
          <a:p>
            <a:r>
              <a:rPr lang="en-US" sz="2200" dirty="0"/>
              <a:t>Developmental:</a:t>
            </a:r>
            <a:r>
              <a:rPr lang="en-US" sz="2200" i="1" dirty="0"/>
              <a:t> </a:t>
            </a:r>
            <a:r>
              <a:rPr lang="en-US" sz="2200" dirty="0"/>
              <a:t>Reduce potentially avoidable admissions, readmissions and super-utilization in Medicare Advantage patients.</a:t>
            </a:r>
          </a:p>
        </p:txBody>
      </p:sp>
    </p:spTree>
    <p:extLst>
      <p:ext uri="{BB962C8B-B14F-4D97-AF65-F5344CB8AC3E}">
        <p14:creationId xmlns:p14="http://schemas.microsoft.com/office/powerpoint/2010/main" val="2067956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29" y="1144304"/>
            <a:ext cx="8185741" cy="1074821"/>
          </a:xfrm>
        </p:spPr>
        <p:txBody>
          <a:bodyPr/>
          <a:lstStyle/>
          <a:p>
            <a:r>
              <a:rPr lang="en-US" dirty="0"/>
              <a:t>National Target: Improve Quality and Patient Safety in LTC Settings by 2024</a:t>
            </a:r>
          </a:p>
        </p:txBody>
      </p:sp>
      <p:sp>
        <p:nvSpPr>
          <p:cNvPr id="3" name="Content Placeholder 2"/>
          <p:cNvSpPr>
            <a:spLocks noGrp="1"/>
          </p:cNvSpPr>
          <p:nvPr>
            <p:ph idx="1"/>
          </p:nvPr>
        </p:nvSpPr>
        <p:spPr>
          <a:xfrm>
            <a:off x="628650" y="2398143"/>
            <a:ext cx="7886700" cy="4155057"/>
          </a:xfrm>
        </p:spPr>
        <p:txBody>
          <a:bodyPr/>
          <a:lstStyle/>
          <a:p>
            <a:r>
              <a:rPr lang="en-US" sz="2400" dirty="0"/>
              <a:t>Improve the mean total quality score for all nursing homes.</a:t>
            </a:r>
          </a:p>
          <a:p>
            <a:r>
              <a:rPr lang="en-US" sz="2400" dirty="0"/>
              <a:t>Reduce the percentage of nursing homes with a total quality score of less than 1,258.</a:t>
            </a:r>
          </a:p>
          <a:p>
            <a:pPr lvl="1"/>
            <a:r>
              <a:rPr lang="en-US" sz="2000" dirty="0"/>
              <a:t>Homes with two-star or lower rating on the quality measures domain</a:t>
            </a:r>
          </a:p>
          <a:p>
            <a:r>
              <a:rPr lang="en-US" sz="2400" dirty="0"/>
              <a:t>Reduce ADEs in nursing homes. </a:t>
            </a:r>
          </a:p>
          <a:p>
            <a:r>
              <a:rPr lang="en-US" sz="2400" dirty="0"/>
              <a:t>Reduce healthcare-related infections in nursing homes.</a:t>
            </a:r>
          </a:p>
          <a:p>
            <a:pPr lvl="1"/>
            <a:r>
              <a:rPr lang="en-US" sz="2000" dirty="0"/>
              <a:t>QIN-QIO to contribute to development of a national baseline.</a:t>
            </a:r>
          </a:p>
          <a:p>
            <a:r>
              <a:rPr lang="en-US" sz="2400" dirty="0"/>
              <a:t>Reduce ED visits and readmissions in short-stay nursing home residents by 2024.</a:t>
            </a:r>
          </a:p>
        </p:txBody>
      </p:sp>
    </p:spTree>
    <p:extLst>
      <p:ext uri="{BB962C8B-B14F-4D97-AF65-F5344CB8AC3E}">
        <p14:creationId xmlns:p14="http://schemas.microsoft.com/office/powerpoint/2010/main" val="4205638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886700" cy="704193"/>
          </a:xfrm>
        </p:spPr>
        <p:txBody>
          <a:bodyPr/>
          <a:lstStyle/>
          <a:p>
            <a:r>
              <a:rPr lang="en-US" dirty="0"/>
              <a:t>How can a QIN-QIO help you?</a:t>
            </a:r>
          </a:p>
        </p:txBody>
      </p:sp>
      <p:sp>
        <p:nvSpPr>
          <p:cNvPr id="3" name="Content Placeholder 2"/>
          <p:cNvSpPr>
            <a:spLocks noGrp="1"/>
          </p:cNvSpPr>
          <p:nvPr>
            <p:ph idx="1"/>
          </p:nvPr>
        </p:nvSpPr>
        <p:spPr>
          <a:xfrm>
            <a:off x="628650" y="1692167"/>
            <a:ext cx="7886700" cy="4861034"/>
          </a:xfrm>
        </p:spPr>
        <p:txBody>
          <a:bodyPr/>
          <a:lstStyle/>
          <a:p>
            <a:r>
              <a:rPr lang="en-US" dirty="0"/>
              <a:t>Provide free technical assistance for your project.</a:t>
            </a:r>
          </a:p>
          <a:p>
            <a:r>
              <a:rPr lang="en-US" dirty="0"/>
              <a:t>Teach you how to conduct a quality improvement process and support your new role in quality improvement.</a:t>
            </a:r>
          </a:p>
          <a:p>
            <a:r>
              <a:rPr lang="en-US" dirty="0"/>
              <a:t>Align with your quality improvement goals and objectives.</a:t>
            </a:r>
          </a:p>
          <a:p>
            <a:r>
              <a:rPr lang="en-US" dirty="0"/>
              <a:t>Be a second pair of </a:t>
            </a:r>
            <a:r>
              <a:rPr lang="en-US" dirty="0" err="1"/>
              <a:t>contructive</a:t>
            </a:r>
            <a:r>
              <a:rPr lang="en-US" dirty="0"/>
              <a:t> critical eyes for your project.</a:t>
            </a:r>
          </a:p>
          <a:p>
            <a:r>
              <a:rPr lang="en-US" dirty="0"/>
              <a:t>Help you look at a project with evidence-based processes.</a:t>
            </a:r>
          </a:p>
          <a:p>
            <a:r>
              <a:rPr lang="en-US" dirty="0"/>
              <a:t>Help you shine with your leadership.</a:t>
            </a:r>
          </a:p>
        </p:txBody>
      </p:sp>
      <p:sp>
        <p:nvSpPr>
          <p:cNvPr id="4" name="Slide Number Placeholder 3"/>
          <p:cNvSpPr>
            <a:spLocks noGrp="1"/>
          </p:cNvSpPr>
          <p:nvPr>
            <p:ph type="sldNum" sz="quarter" idx="12"/>
          </p:nvPr>
        </p:nvSpPr>
        <p:spPr/>
        <p:txBody>
          <a:bodyPr/>
          <a:lstStyle/>
          <a:p>
            <a:fld id="{50EAAB15-E3BF-489B-AC8A-7CC8552C7769}" type="slidenum">
              <a:rPr lang="en-US" smtClean="0"/>
              <a:t>33</a:t>
            </a:fld>
            <a:endParaRPr lang="en-US"/>
          </a:p>
        </p:txBody>
      </p:sp>
    </p:spTree>
    <p:extLst>
      <p:ext uri="{BB962C8B-B14F-4D97-AF65-F5344CB8AC3E}">
        <p14:creationId xmlns:p14="http://schemas.microsoft.com/office/powerpoint/2010/main" val="2294383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5464"/>
            <a:ext cx="7886700" cy="1074821"/>
          </a:xfrm>
        </p:spPr>
        <p:txBody>
          <a:bodyPr/>
          <a:lstStyle/>
          <a:p>
            <a:r>
              <a:rPr lang="en-US" dirty="0"/>
              <a:t>Health Quality Improvement Associations</a:t>
            </a:r>
          </a:p>
        </p:txBody>
      </p:sp>
      <p:sp>
        <p:nvSpPr>
          <p:cNvPr id="3" name="Content Placeholder 2"/>
          <p:cNvSpPr>
            <a:spLocks noGrp="1"/>
          </p:cNvSpPr>
          <p:nvPr>
            <p:ph idx="1"/>
          </p:nvPr>
        </p:nvSpPr>
        <p:spPr>
          <a:xfrm>
            <a:off x="628650" y="2502040"/>
            <a:ext cx="7886700" cy="4051160"/>
          </a:xfrm>
        </p:spPr>
        <p:txBody>
          <a:bodyPr/>
          <a:lstStyle/>
          <a:p>
            <a:r>
              <a:rPr lang="en-US" dirty="0"/>
              <a:t>American Health Quality Association (AHQA)</a:t>
            </a:r>
          </a:p>
          <a:p>
            <a:r>
              <a:rPr lang="en-US" dirty="0"/>
              <a:t>Institute for Healthcare Improvement (IHI)</a:t>
            </a:r>
          </a:p>
          <a:p>
            <a:r>
              <a:rPr lang="en-US" dirty="0"/>
              <a:t>National Association for Healthcare Quality (NAHQ)</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pPr/>
              <a:t>34</a:t>
            </a:fld>
            <a:endParaRPr lang="en-US"/>
          </a:p>
        </p:txBody>
      </p:sp>
    </p:spTree>
    <p:extLst>
      <p:ext uri="{BB962C8B-B14F-4D97-AF65-F5344CB8AC3E}">
        <p14:creationId xmlns:p14="http://schemas.microsoft.com/office/powerpoint/2010/main" val="1300844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 Post Test</a:t>
            </a:r>
          </a:p>
        </p:txBody>
      </p:sp>
      <p:sp>
        <p:nvSpPr>
          <p:cNvPr id="3" name="Content Placeholder 2"/>
          <p:cNvSpPr>
            <a:spLocks noGrp="1"/>
          </p:cNvSpPr>
          <p:nvPr>
            <p:ph idx="1"/>
          </p:nvPr>
        </p:nvSpPr>
        <p:spPr/>
        <p:txBody>
          <a:bodyPr/>
          <a:lstStyle/>
          <a:p>
            <a:pPr marL="514350" indent="-514350">
              <a:buFont typeface="+mj-lt"/>
              <a:buAutoNum type="arabicPeriod"/>
            </a:pPr>
            <a:r>
              <a:rPr lang="en-US" dirty="0"/>
              <a:t>CMS is the oversight agency that directs QIN-QIO activities and budget.</a:t>
            </a:r>
          </a:p>
          <a:p>
            <a:pPr marL="514350" indent="-514350">
              <a:buFont typeface="+mj-lt"/>
              <a:buAutoNum type="arabicPeriod"/>
            </a:pPr>
            <a:r>
              <a:rPr lang="en-US" dirty="0"/>
              <a:t>QIN-QIOs lead CMS quality improvement efforts for a network of states and territories.</a:t>
            </a:r>
          </a:p>
          <a:p>
            <a:pPr marL="514350" indent="-514350">
              <a:buFont typeface="+mj-lt"/>
              <a:buAutoNum type="arabicPeriod"/>
            </a:pPr>
            <a:r>
              <a:rPr lang="en-US" dirty="0"/>
              <a:t>There is one type of CMS QIO.</a:t>
            </a:r>
          </a:p>
          <a:p>
            <a:pPr marL="0" indent="0">
              <a:buNone/>
            </a:pPr>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35</a:t>
            </a:fld>
            <a:endParaRPr lang="en-US"/>
          </a:p>
        </p:txBody>
      </p:sp>
    </p:spTree>
    <p:extLst>
      <p:ext uri="{BB962C8B-B14F-4D97-AF65-F5344CB8AC3E}">
        <p14:creationId xmlns:p14="http://schemas.microsoft.com/office/powerpoint/2010/main" val="3235215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861" y="1165861"/>
            <a:ext cx="6358822" cy="777240"/>
          </a:xfrm>
        </p:spPr>
        <p:txBody>
          <a:bodyPr/>
          <a:lstStyle/>
          <a:p>
            <a:pPr algn="ctr"/>
            <a:r>
              <a:rPr lang="en-US" sz="2400" dirty="0">
                <a:solidFill>
                  <a:schemeClr val="accent6"/>
                </a:solidFill>
              </a:rPr>
              <a:t>Download Vaccination and Immunization Quality Improvement Change Packages</a:t>
            </a:r>
          </a:p>
        </p:txBody>
      </p:sp>
      <p:pic>
        <p:nvPicPr>
          <p:cNvPr id="5" name="Content Placeholder 4" descr="Screen shot of the Community Coalitions's webpage housing the change packages"/>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845101" y="2045970"/>
            <a:ext cx="7425847" cy="3440431"/>
          </a:xfrm>
          <a:prstGeom prst="rect">
            <a:avLst/>
          </a:prstGeom>
        </p:spPr>
      </p:pic>
      <p:sp>
        <p:nvSpPr>
          <p:cNvPr id="4" name="Slide Number Placeholder 3"/>
          <p:cNvSpPr>
            <a:spLocks noGrp="1"/>
          </p:cNvSpPr>
          <p:nvPr>
            <p:ph type="sldNum" sz="quarter" idx="12"/>
          </p:nvPr>
        </p:nvSpPr>
        <p:spPr/>
        <p:txBody>
          <a:bodyPr/>
          <a:lstStyle/>
          <a:p>
            <a:pPr fontAlgn="base">
              <a:spcBef>
                <a:spcPct val="0"/>
              </a:spcBef>
              <a:spcAft>
                <a:spcPct val="0"/>
              </a:spcAft>
              <a:defRPr/>
            </a:pPr>
            <a:fld id="{50EAAB15-E3BF-489B-AC8A-7CC8552C7769}" type="slidenum">
              <a:rPr lang="en-US">
                <a:solidFill>
                  <a:prstClr val="black">
                    <a:tint val="75000"/>
                  </a:prstClr>
                </a:solidFill>
                <a:latin typeface="Arial" charset="0"/>
              </a:rPr>
              <a:pPr fontAlgn="base">
                <a:spcBef>
                  <a:spcPct val="0"/>
                </a:spcBef>
                <a:spcAft>
                  <a:spcPct val="0"/>
                </a:spcAft>
                <a:defRPr/>
              </a:pPr>
              <a:t>36</a:t>
            </a:fld>
            <a:endParaRPr lang="en-US" dirty="0">
              <a:solidFill>
                <a:prstClr val="black">
                  <a:tint val="75000"/>
                </a:prstClr>
              </a:solidFill>
              <a:latin typeface="Arial" charset="0"/>
            </a:endParaRPr>
          </a:p>
        </p:txBody>
      </p:sp>
      <p:sp>
        <p:nvSpPr>
          <p:cNvPr id="3" name="Content Placeholder 2"/>
          <p:cNvSpPr>
            <a:spLocks noGrp="1"/>
          </p:cNvSpPr>
          <p:nvPr>
            <p:ph idx="13"/>
          </p:nvPr>
        </p:nvSpPr>
        <p:spPr>
          <a:xfrm>
            <a:off x="1384843" y="5812872"/>
            <a:ext cx="6384701" cy="397803"/>
          </a:xfrm>
        </p:spPr>
        <p:txBody>
          <a:bodyPr/>
          <a:lstStyle/>
          <a:p>
            <a:pPr marL="0" indent="0" algn="ctr">
              <a:buNone/>
            </a:pPr>
            <a:r>
              <a:rPr lang="en-US" sz="1350" dirty="0">
                <a:hlinkClick r:id="rId4" tooltip="Community Coalitions Network Change Packages webpage"/>
              </a:rPr>
              <a:t>https://tmfnetworks.org/Networks/Community-Coalitions/Change-Packages/itg/CCCP1</a:t>
            </a:r>
            <a:endParaRPr lang="en-US" sz="1350" dirty="0"/>
          </a:p>
        </p:txBody>
      </p:sp>
      <p:cxnSp>
        <p:nvCxnSpPr>
          <p:cNvPr id="7" name="Straight Arrow Connector 6" descr="&quot;&quot;"/>
          <p:cNvCxnSpPr/>
          <p:nvPr/>
        </p:nvCxnSpPr>
        <p:spPr>
          <a:xfrm flipH="1">
            <a:off x="3468653" y="3182323"/>
            <a:ext cx="978909" cy="391196"/>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576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Electronic MOA now required</a:t>
            </a:r>
          </a:p>
        </p:txBody>
      </p:sp>
      <p:sp>
        <p:nvSpPr>
          <p:cNvPr id="3" name="Slide Number Placeholder 2"/>
          <p:cNvSpPr>
            <a:spLocks noGrp="1"/>
          </p:cNvSpPr>
          <p:nvPr>
            <p:ph type="sldNum" sz="quarter" idx="10"/>
          </p:nvPr>
        </p:nvSpPr>
        <p:spPr/>
        <p:txBody>
          <a:bodyPr/>
          <a:lstStyle/>
          <a:p>
            <a:fld id="{50EAAB15-E3BF-489B-AC8A-7CC8552C7769}" type="slidenum">
              <a:rPr lang="en-US" smtClean="0"/>
              <a:t>37</a:t>
            </a:fld>
            <a:endParaRPr lang="en-US" dirty="0"/>
          </a:p>
        </p:txBody>
      </p:sp>
      <p:pic>
        <p:nvPicPr>
          <p:cNvPr id="5" name="Picture 4"/>
          <p:cNvPicPr>
            <a:picLocks noChangeAspect="1"/>
          </p:cNvPicPr>
          <p:nvPr/>
        </p:nvPicPr>
        <p:blipFill>
          <a:blip r:embed="rId3"/>
          <a:stretch>
            <a:fillRect/>
          </a:stretch>
        </p:blipFill>
        <p:spPr>
          <a:xfrm>
            <a:off x="156176" y="1348740"/>
            <a:ext cx="8831647" cy="4389120"/>
          </a:xfrm>
          <a:prstGeom prst="rect">
            <a:avLst/>
          </a:prstGeom>
        </p:spPr>
      </p:pic>
    </p:spTree>
    <p:extLst>
      <p:ext uri="{BB962C8B-B14F-4D97-AF65-F5344CB8AC3E}">
        <p14:creationId xmlns:p14="http://schemas.microsoft.com/office/powerpoint/2010/main" val="619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needed by: Acute, IPF,LTAC</a:t>
            </a:r>
          </a:p>
        </p:txBody>
      </p:sp>
      <p:sp>
        <p:nvSpPr>
          <p:cNvPr id="3" name="Content Placeholder 2"/>
          <p:cNvSpPr>
            <a:spLocks noGrp="1"/>
          </p:cNvSpPr>
          <p:nvPr>
            <p:ph idx="1"/>
          </p:nvPr>
        </p:nvSpPr>
        <p:spPr/>
        <p:txBody>
          <a:bodyPr/>
          <a:lstStyle/>
          <a:p>
            <a:r>
              <a:rPr lang="en-US" sz="2400" dirty="0"/>
              <a:t>Located in CMS Regions 2, 3, 5, 7, or 9: Nebraska is Region 7</a:t>
            </a:r>
          </a:p>
          <a:p>
            <a:pPr lvl="1"/>
            <a:r>
              <a:rPr lang="en-US" sz="2000" dirty="0"/>
              <a:t>If your organization has </a:t>
            </a:r>
            <a:r>
              <a:rPr lang="en-US" sz="2000" b="1" dirty="0"/>
              <a:t>NOT</a:t>
            </a:r>
            <a:r>
              <a:rPr lang="en-US" sz="2000" dirty="0"/>
              <a:t> already submitted an MOA with </a:t>
            </a:r>
            <a:r>
              <a:rPr lang="en-US" sz="2000" dirty="0" err="1"/>
              <a:t>Livanta</a:t>
            </a:r>
            <a:r>
              <a:rPr lang="en-US" sz="2000" dirty="0"/>
              <a:t>, you </a:t>
            </a:r>
            <a:r>
              <a:rPr lang="en-US" sz="2000" b="1" u="sng" dirty="0"/>
              <a:t>must</a:t>
            </a:r>
            <a:r>
              <a:rPr lang="en-US" sz="2000" dirty="0"/>
              <a:t> do so now.</a:t>
            </a:r>
          </a:p>
          <a:p>
            <a:pPr lvl="1"/>
            <a:r>
              <a:rPr lang="en-US" sz="2000" dirty="0" err="1"/>
              <a:t>Livanta’s</a:t>
            </a:r>
            <a:r>
              <a:rPr lang="en-US" sz="2000" dirty="0"/>
              <a:t> MOA for acute care organizations in CMS Regions 2, 3, 5, 7, and 9, which covers case review and claim review activities, can be found at </a:t>
            </a:r>
            <a:r>
              <a:rPr lang="en-US" sz="2000" dirty="0">
                <a:hlinkClick r:id="rId2"/>
              </a:rPr>
              <a:t>https://LivantaQIO.com/en/Provider/MOA</a:t>
            </a:r>
            <a:r>
              <a:rPr lang="en-US" sz="2000" dirty="0"/>
              <a:t>.</a:t>
            </a:r>
          </a:p>
          <a:p>
            <a:pPr lvl="1"/>
            <a:r>
              <a:rPr lang="en-US" sz="2000" dirty="0"/>
              <a:t>If your organization has already submitted an MOA with </a:t>
            </a:r>
            <a:r>
              <a:rPr lang="en-US" sz="2000" dirty="0" err="1"/>
              <a:t>Livanta</a:t>
            </a:r>
            <a:r>
              <a:rPr lang="en-US" sz="2000" dirty="0"/>
              <a:t>, no further action is required at this time. Optionally, you may wish to update your contact information for </a:t>
            </a:r>
            <a:r>
              <a:rPr lang="en-US" sz="2000" dirty="0" err="1"/>
              <a:t>Livanta</a:t>
            </a:r>
            <a:r>
              <a:rPr lang="en-US" sz="2000" dirty="0"/>
              <a:t> using the Contact Update Form, which is also available at </a:t>
            </a:r>
            <a:r>
              <a:rPr lang="en-US" sz="2000" dirty="0">
                <a:hlinkClick r:id="rId2"/>
              </a:rPr>
              <a:t>https://LivantaQIO.com/en/Provider/MOA</a:t>
            </a:r>
            <a:endParaRPr lang="en-US" sz="2000" dirty="0"/>
          </a:p>
          <a:p>
            <a:endParaRPr lang="en-US" sz="2400" dirty="0"/>
          </a:p>
        </p:txBody>
      </p:sp>
      <p:sp>
        <p:nvSpPr>
          <p:cNvPr id="4" name="Slide Number Placeholder 3"/>
          <p:cNvSpPr>
            <a:spLocks noGrp="1"/>
          </p:cNvSpPr>
          <p:nvPr>
            <p:ph type="sldNum" sz="quarter" idx="12"/>
          </p:nvPr>
        </p:nvSpPr>
        <p:spPr/>
        <p:txBody>
          <a:bodyPr/>
          <a:lstStyle/>
          <a:p>
            <a:fld id="{50EAAB15-E3BF-489B-AC8A-7CC8552C7769}" type="slidenum">
              <a:rPr lang="en-US" smtClean="0"/>
              <a:t>38</a:t>
            </a:fld>
            <a:endParaRPr lang="en-US"/>
          </a:p>
        </p:txBody>
      </p:sp>
    </p:spTree>
    <p:extLst>
      <p:ext uri="{BB962C8B-B14F-4D97-AF65-F5344CB8AC3E}">
        <p14:creationId xmlns:p14="http://schemas.microsoft.com/office/powerpoint/2010/main" val="1979985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Obligation</a:t>
            </a:r>
          </a:p>
        </p:txBody>
      </p:sp>
      <p:sp>
        <p:nvSpPr>
          <p:cNvPr id="3" name="Content Placeholder 2"/>
          <p:cNvSpPr>
            <a:spLocks noGrp="1"/>
          </p:cNvSpPr>
          <p:nvPr>
            <p:ph idx="1"/>
          </p:nvPr>
        </p:nvSpPr>
        <p:spPr/>
        <p:txBody>
          <a:bodyPr/>
          <a:lstStyle/>
          <a:p>
            <a:r>
              <a:rPr lang="en-US" dirty="0" err="1"/>
              <a:t>Livanta</a:t>
            </a:r>
            <a:r>
              <a:rPr lang="en-US" dirty="0"/>
              <a:t> is contractually obligated to provide CMS with a list of providers that do not submit a signed MOA if CMS requests it. </a:t>
            </a:r>
          </a:p>
          <a:p>
            <a:r>
              <a:rPr lang="en-US" dirty="0"/>
              <a:t>To maintain compliance with Medicare rules, it is critical that </a:t>
            </a:r>
            <a:r>
              <a:rPr lang="en-US" dirty="0" err="1"/>
              <a:t>Livanta</a:t>
            </a:r>
            <a:r>
              <a:rPr lang="en-US" dirty="0"/>
              <a:t> receives your organization’s MOA. </a:t>
            </a:r>
          </a:p>
          <a:p>
            <a:r>
              <a:rPr lang="en-US" dirty="0"/>
              <a:t>Please review the following guidance to ensure compliance with the MOA requirement</a:t>
            </a:r>
          </a:p>
          <a:p>
            <a:br>
              <a:rPr lang="en-US" dirty="0"/>
            </a:br>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39</a:t>
            </a:fld>
            <a:endParaRPr lang="en-US"/>
          </a:p>
        </p:txBody>
      </p:sp>
    </p:spTree>
    <p:extLst>
      <p:ext uri="{BB962C8B-B14F-4D97-AF65-F5344CB8AC3E}">
        <p14:creationId xmlns:p14="http://schemas.microsoft.com/office/powerpoint/2010/main" val="261756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Define Quality Innovation Network-Quality Improvement Organization (QIN-QIO) and Beneficiary and Family Centered Care (BFCC)-QIO.</a:t>
            </a:r>
          </a:p>
          <a:p>
            <a:r>
              <a:rPr lang="en-US" dirty="0"/>
              <a:t>Explain the difference between a QIN-QIO and BFCC-QIO.</a:t>
            </a:r>
          </a:p>
          <a:p>
            <a:r>
              <a:rPr lang="en-US" dirty="0"/>
              <a:t>List three QIN-QIO projects going on in your state.</a:t>
            </a:r>
          </a:p>
          <a:p>
            <a:r>
              <a:rPr lang="en-US" dirty="0"/>
              <a:t>Discuss how the QIN-QIO can assist in your role as a quality improvement leader.</a:t>
            </a:r>
          </a:p>
          <a:p>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4</a:t>
            </a:fld>
            <a:endParaRPr lang="en-US"/>
          </a:p>
        </p:txBody>
      </p:sp>
    </p:spTree>
    <p:extLst>
      <p:ext uri="{BB962C8B-B14F-4D97-AF65-F5344CB8AC3E}">
        <p14:creationId xmlns:p14="http://schemas.microsoft.com/office/powerpoint/2010/main" val="352863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a:t>
            </a:r>
          </a:p>
        </p:txBody>
      </p:sp>
      <p:sp>
        <p:nvSpPr>
          <p:cNvPr id="3" name="Content Placeholder 2"/>
          <p:cNvSpPr>
            <a:spLocks noGrp="1"/>
          </p:cNvSpPr>
          <p:nvPr>
            <p:ph idx="1"/>
          </p:nvPr>
        </p:nvSpPr>
        <p:spPr/>
        <p:txBody>
          <a:bodyPr/>
          <a:lstStyle/>
          <a:p>
            <a:r>
              <a:rPr lang="en-US" dirty="0"/>
              <a:t>MOA Online Forms</a:t>
            </a:r>
          </a:p>
          <a:p>
            <a:r>
              <a:rPr lang="en-US" dirty="0">
                <a:hlinkClick r:id="rId2"/>
              </a:rPr>
              <a:t>Click here for the e-MOA online form.</a:t>
            </a:r>
            <a:endParaRPr lang="en-US" dirty="0"/>
          </a:p>
          <a:p>
            <a:br>
              <a:rPr lang="en-US" dirty="0"/>
            </a:br>
            <a:r>
              <a:rPr lang="en-US" dirty="0"/>
              <a:t>Contact Update Form</a:t>
            </a:r>
          </a:p>
          <a:p>
            <a:r>
              <a:rPr lang="en-US" dirty="0">
                <a:hlinkClick r:id="rId3"/>
              </a:rPr>
              <a:t>Click here for the e-MOA online Contact Update form.</a:t>
            </a:r>
            <a:endParaRPr lang="en-US" dirty="0"/>
          </a:p>
          <a:p>
            <a:r>
              <a:rPr lang="en-US" dirty="0">
                <a:hlinkClick r:id="rId4"/>
              </a:rPr>
              <a:t>https://livantaqio.com/en/ClaimReview/MOA/moa.html</a:t>
            </a:r>
            <a:endParaRPr lang="en-US" dirty="0"/>
          </a:p>
          <a:p>
            <a:br>
              <a:rPr lang="en-US" dirty="0"/>
            </a:br>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40</a:t>
            </a:fld>
            <a:endParaRPr lang="en-US"/>
          </a:p>
        </p:txBody>
      </p:sp>
    </p:spTree>
    <p:extLst>
      <p:ext uri="{BB962C8B-B14F-4D97-AF65-F5344CB8AC3E}">
        <p14:creationId xmlns:p14="http://schemas.microsoft.com/office/powerpoint/2010/main" val="2446681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34978"/>
            <a:ext cx="7886700" cy="567559"/>
          </a:xfrm>
        </p:spPr>
        <p:txBody>
          <a:bodyPr/>
          <a:lstStyle/>
          <a:p>
            <a:r>
              <a:rPr lang="en-US" dirty="0"/>
              <a:t>Acronyms</a:t>
            </a:r>
          </a:p>
        </p:txBody>
      </p:sp>
      <p:graphicFrame>
        <p:nvGraphicFramePr>
          <p:cNvPr id="5" name="Content Placeholder 4" descr="Acronyms"/>
          <p:cNvGraphicFramePr>
            <a:graphicFrameLocks noGrp="1"/>
          </p:cNvGraphicFramePr>
          <p:nvPr>
            <p:ph idx="1"/>
            <p:extLst>
              <p:ext uri="{D42A27DB-BD31-4B8C-83A1-F6EECF244321}">
                <p14:modId xmlns:p14="http://schemas.microsoft.com/office/powerpoint/2010/main" val="3664369885"/>
              </p:ext>
            </p:extLst>
          </p:nvPr>
        </p:nvGraphicFramePr>
        <p:xfrm>
          <a:off x="628650" y="1737458"/>
          <a:ext cx="7886700" cy="4845904"/>
        </p:xfrm>
        <a:graphic>
          <a:graphicData uri="http://schemas.openxmlformats.org/drawingml/2006/table">
            <a:tbl>
              <a:tblPr firstRow="1" bandRow="1">
                <a:tableStyleId>{5C22544A-7EE6-4342-B048-85BDC9FD1C3A}</a:tableStyleId>
              </a:tblPr>
              <a:tblGrid>
                <a:gridCol w="1220247">
                  <a:extLst>
                    <a:ext uri="{9D8B030D-6E8A-4147-A177-3AD203B41FA5}">
                      <a16:colId xmlns:a16="http://schemas.microsoft.com/office/drawing/2014/main" val="1300998822"/>
                    </a:ext>
                  </a:extLst>
                </a:gridCol>
                <a:gridCol w="6666453">
                  <a:extLst>
                    <a:ext uri="{9D8B030D-6E8A-4147-A177-3AD203B41FA5}">
                      <a16:colId xmlns:a16="http://schemas.microsoft.com/office/drawing/2014/main" val="3137768881"/>
                    </a:ext>
                  </a:extLst>
                </a:gridCol>
              </a:tblGrid>
              <a:tr h="370840">
                <a:tc>
                  <a:txBody>
                    <a:bodyPr/>
                    <a:lstStyle/>
                    <a:p>
                      <a:r>
                        <a:rPr lang="en-US" b="0" dirty="0">
                          <a:solidFill>
                            <a:schemeClr val="tx1">
                              <a:alpha val="99000"/>
                            </a:schemeClr>
                          </a:solidFill>
                        </a:rPr>
                        <a:t>ADE</a:t>
                      </a:r>
                    </a:p>
                  </a:txBody>
                  <a:tcPr>
                    <a:solidFill>
                      <a:schemeClr val="bg1">
                        <a:lumMod val="85000"/>
                      </a:schemeClr>
                    </a:solidFill>
                  </a:tcPr>
                </a:tc>
                <a:tc>
                  <a:txBody>
                    <a:bodyPr/>
                    <a:lstStyle/>
                    <a:p>
                      <a:r>
                        <a:rPr lang="en-US" b="0" dirty="0">
                          <a:solidFill>
                            <a:schemeClr val="tx1">
                              <a:alpha val="99000"/>
                            </a:schemeClr>
                          </a:solidFill>
                        </a:rPr>
                        <a:t>Adverse Drug Event</a:t>
                      </a:r>
                    </a:p>
                  </a:txBody>
                  <a:tcPr>
                    <a:solidFill>
                      <a:schemeClr val="bg1">
                        <a:lumMod val="85000"/>
                      </a:schemeClr>
                    </a:solidFill>
                  </a:tcPr>
                </a:tc>
                <a:extLst>
                  <a:ext uri="{0D108BD9-81ED-4DB2-BD59-A6C34878D82A}">
                    <a16:rowId xmlns:a16="http://schemas.microsoft.com/office/drawing/2014/main" val="1160626171"/>
                  </a:ext>
                </a:extLst>
              </a:tr>
              <a:tr h="370840">
                <a:tc>
                  <a:txBody>
                    <a:bodyPr/>
                    <a:lstStyle/>
                    <a:p>
                      <a:r>
                        <a:rPr lang="en-US" dirty="0"/>
                        <a:t>BFCC</a:t>
                      </a:r>
                    </a:p>
                  </a:txBody>
                  <a:tcPr/>
                </a:tc>
                <a:tc>
                  <a:txBody>
                    <a:bodyPr/>
                    <a:lstStyle/>
                    <a:p>
                      <a:r>
                        <a:rPr lang="en-US" dirty="0"/>
                        <a:t>Beneficiary Family Centered Care</a:t>
                      </a:r>
                    </a:p>
                  </a:txBody>
                  <a:tcPr/>
                </a:tc>
                <a:extLst>
                  <a:ext uri="{0D108BD9-81ED-4DB2-BD59-A6C34878D82A}">
                    <a16:rowId xmlns:a16="http://schemas.microsoft.com/office/drawing/2014/main" val="660596030"/>
                  </a:ext>
                </a:extLst>
              </a:tr>
              <a:tr h="370840">
                <a:tc>
                  <a:txBody>
                    <a:bodyPr/>
                    <a:lstStyle/>
                    <a:p>
                      <a:r>
                        <a:rPr lang="en-US" dirty="0"/>
                        <a:t>BH</a:t>
                      </a:r>
                    </a:p>
                  </a:txBody>
                  <a:tcPr/>
                </a:tc>
                <a:tc>
                  <a:txBody>
                    <a:bodyPr/>
                    <a:lstStyle/>
                    <a:p>
                      <a:r>
                        <a:rPr lang="en-US" dirty="0"/>
                        <a:t>Behavioral</a:t>
                      </a:r>
                      <a:r>
                        <a:rPr lang="en-US" baseline="0" dirty="0"/>
                        <a:t> Health</a:t>
                      </a:r>
                      <a:endParaRPr lang="en-US" dirty="0"/>
                    </a:p>
                  </a:txBody>
                  <a:tcPr/>
                </a:tc>
                <a:extLst>
                  <a:ext uri="{0D108BD9-81ED-4DB2-BD59-A6C34878D82A}">
                    <a16:rowId xmlns:a16="http://schemas.microsoft.com/office/drawing/2014/main" val="1151090346"/>
                  </a:ext>
                </a:extLst>
              </a:tr>
              <a:tr h="370840">
                <a:tc>
                  <a:txBody>
                    <a:bodyPr/>
                    <a:lstStyle/>
                    <a:p>
                      <a:r>
                        <a:rPr lang="en-US" dirty="0"/>
                        <a:t>CKD</a:t>
                      </a:r>
                    </a:p>
                  </a:txBody>
                  <a:tcPr/>
                </a:tc>
                <a:tc>
                  <a:txBody>
                    <a:bodyPr/>
                    <a:lstStyle/>
                    <a:p>
                      <a:r>
                        <a:rPr lang="en-US" dirty="0"/>
                        <a:t>Chronic Kidney Disease</a:t>
                      </a:r>
                    </a:p>
                  </a:txBody>
                  <a:tcPr/>
                </a:tc>
                <a:extLst>
                  <a:ext uri="{0D108BD9-81ED-4DB2-BD59-A6C34878D82A}">
                    <a16:rowId xmlns:a16="http://schemas.microsoft.com/office/drawing/2014/main" val="1653849665"/>
                  </a:ext>
                </a:extLst>
              </a:tr>
              <a:tr h="370840">
                <a:tc>
                  <a:txBody>
                    <a:bodyPr/>
                    <a:lstStyle/>
                    <a:p>
                      <a:r>
                        <a:rPr lang="en-US" dirty="0"/>
                        <a:t>CMS</a:t>
                      </a:r>
                    </a:p>
                  </a:txBody>
                  <a:tcPr/>
                </a:tc>
                <a:tc>
                  <a:txBody>
                    <a:bodyPr/>
                    <a:lstStyle/>
                    <a:p>
                      <a:r>
                        <a:rPr lang="en-US" dirty="0"/>
                        <a:t>Centers for Medicare &amp; Medicaid</a:t>
                      </a:r>
                      <a:r>
                        <a:rPr lang="en-US" baseline="0" dirty="0"/>
                        <a:t> Services</a:t>
                      </a:r>
                      <a:endParaRPr lang="en-US" dirty="0"/>
                    </a:p>
                  </a:txBody>
                  <a:tcPr/>
                </a:tc>
                <a:extLst>
                  <a:ext uri="{0D108BD9-81ED-4DB2-BD59-A6C34878D82A}">
                    <a16:rowId xmlns:a16="http://schemas.microsoft.com/office/drawing/2014/main" val="616276815"/>
                  </a:ext>
                </a:extLst>
              </a:tr>
              <a:tr h="370840">
                <a:tc>
                  <a:txBody>
                    <a:bodyPr/>
                    <a:lstStyle/>
                    <a:p>
                      <a:r>
                        <a:rPr lang="en-US" dirty="0"/>
                        <a:t>DPP</a:t>
                      </a:r>
                    </a:p>
                  </a:txBody>
                  <a:tcPr/>
                </a:tc>
                <a:tc>
                  <a:txBody>
                    <a:bodyPr/>
                    <a:lstStyle/>
                    <a:p>
                      <a:r>
                        <a:rPr lang="en-US" dirty="0"/>
                        <a:t>Diabetes Prevention Program</a:t>
                      </a:r>
                    </a:p>
                  </a:txBody>
                  <a:tcPr/>
                </a:tc>
                <a:extLst>
                  <a:ext uri="{0D108BD9-81ED-4DB2-BD59-A6C34878D82A}">
                    <a16:rowId xmlns:a16="http://schemas.microsoft.com/office/drawing/2014/main" val="3285252008"/>
                  </a:ext>
                </a:extLst>
              </a:tr>
              <a:tr h="370840">
                <a:tc>
                  <a:txBody>
                    <a:bodyPr/>
                    <a:lstStyle/>
                    <a:p>
                      <a:r>
                        <a:rPr lang="en-US" dirty="0"/>
                        <a:t>DSMES</a:t>
                      </a:r>
                    </a:p>
                  </a:txBody>
                  <a:tcPr/>
                </a:tc>
                <a:tc>
                  <a:txBody>
                    <a:bodyPr/>
                    <a:lstStyle/>
                    <a:p>
                      <a:r>
                        <a:rPr lang="en-US" dirty="0"/>
                        <a:t>Diabetes Self-management Education and Support</a:t>
                      </a:r>
                    </a:p>
                  </a:txBody>
                  <a:tcPr/>
                </a:tc>
                <a:extLst>
                  <a:ext uri="{0D108BD9-81ED-4DB2-BD59-A6C34878D82A}">
                    <a16:rowId xmlns:a16="http://schemas.microsoft.com/office/drawing/2014/main" val="1826347463"/>
                  </a:ext>
                </a:extLst>
              </a:tr>
              <a:tr h="370840">
                <a:tc>
                  <a:txBody>
                    <a:bodyPr/>
                    <a:lstStyle/>
                    <a:p>
                      <a:r>
                        <a:rPr lang="en-US" dirty="0"/>
                        <a:t>ED </a:t>
                      </a:r>
                    </a:p>
                  </a:txBody>
                  <a:tcPr/>
                </a:tc>
                <a:tc>
                  <a:txBody>
                    <a:bodyPr/>
                    <a:lstStyle/>
                    <a:p>
                      <a:r>
                        <a:rPr lang="en-US" dirty="0"/>
                        <a:t>Emergency Department</a:t>
                      </a:r>
                    </a:p>
                  </a:txBody>
                  <a:tcPr/>
                </a:tc>
                <a:extLst>
                  <a:ext uri="{0D108BD9-81ED-4DB2-BD59-A6C34878D82A}">
                    <a16:rowId xmlns:a16="http://schemas.microsoft.com/office/drawing/2014/main" val="62391470"/>
                  </a:ext>
                </a:extLst>
              </a:tr>
              <a:tr h="395824">
                <a:tc>
                  <a:txBody>
                    <a:bodyPr/>
                    <a:lstStyle/>
                    <a:p>
                      <a:r>
                        <a:rPr lang="en-US" dirty="0"/>
                        <a:t>EMCRO</a:t>
                      </a:r>
                    </a:p>
                  </a:txBody>
                  <a:tcPr/>
                </a:tc>
                <a:tc>
                  <a:txBody>
                    <a:bodyPr/>
                    <a:lstStyle/>
                    <a:p>
                      <a:r>
                        <a:rPr lang="en-US" dirty="0"/>
                        <a:t>Experimental</a:t>
                      </a:r>
                      <a:r>
                        <a:rPr lang="en-US" baseline="0" dirty="0"/>
                        <a:t> Medical Care Review Organization</a:t>
                      </a:r>
                      <a:endParaRPr lang="en-US" dirty="0"/>
                    </a:p>
                  </a:txBody>
                  <a:tcPr/>
                </a:tc>
                <a:extLst>
                  <a:ext uri="{0D108BD9-81ED-4DB2-BD59-A6C34878D82A}">
                    <a16:rowId xmlns:a16="http://schemas.microsoft.com/office/drawing/2014/main" val="4004663715"/>
                  </a:ext>
                </a:extLst>
              </a:tr>
              <a:tr h="370840">
                <a:tc>
                  <a:txBody>
                    <a:bodyPr/>
                    <a:lstStyle/>
                    <a:p>
                      <a:r>
                        <a:rPr lang="en-US" dirty="0"/>
                        <a:t>ESRD</a:t>
                      </a:r>
                    </a:p>
                  </a:txBody>
                  <a:tcPr/>
                </a:tc>
                <a:tc>
                  <a:txBody>
                    <a:bodyPr/>
                    <a:lstStyle/>
                    <a:p>
                      <a:r>
                        <a:rPr lang="en-US" dirty="0"/>
                        <a:t>End-Stage Renal Disease</a:t>
                      </a:r>
                    </a:p>
                  </a:txBody>
                  <a:tcPr/>
                </a:tc>
                <a:extLst>
                  <a:ext uri="{0D108BD9-81ED-4DB2-BD59-A6C34878D82A}">
                    <a16:rowId xmlns:a16="http://schemas.microsoft.com/office/drawing/2014/main" val="4127224095"/>
                  </a:ext>
                </a:extLst>
              </a:tr>
              <a:tr h="370840">
                <a:tc>
                  <a:txBody>
                    <a:bodyPr/>
                    <a:lstStyle/>
                    <a:p>
                      <a:r>
                        <a:rPr lang="en-US" dirty="0"/>
                        <a:t>HCFA</a:t>
                      </a:r>
                    </a:p>
                  </a:txBody>
                  <a:tcPr/>
                </a:tc>
                <a:tc>
                  <a:txBody>
                    <a:bodyPr/>
                    <a:lstStyle/>
                    <a:p>
                      <a:r>
                        <a:rPr lang="en-US" dirty="0"/>
                        <a:t>Health</a:t>
                      </a:r>
                      <a:r>
                        <a:rPr lang="en-US" baseline="0" dirty="0"/>
                        <a:t> Care Finance Administration</a:t>
                      </a:r>
                      <a:endParaRPr lang="en-US" dirty="0"/>
                    </a:p>
                  </a:txBody>
                  <a:tcPr/>
                </a:tc>
                <a:extLst>
                  <a:ext uri="{0D108BD9-81ED-4DB2-BD59-A6C34878D82A}">
                    <a16:rowId xmlns:a16="http://schemas.microsoft.com/office/drawing/2014/main" val="1074835310"/>
                  </a:ext>
                </a:extLst>
              </a:tr>
              <a:tr h="370840">
                <a:tc>
                  <a:txBody>
                    <a:bodyPr/>
                    <a:lstStyle/>
                    <a:p>
                      <a:r>
                        <a:rPr lang="en-US" dirty="0"/>
                        <a:t>LTC</a:t>
                      </a:r>
                    </a:p>
                  </a:txBody>
                  <a:tcPr/>
                </a:tc>
                <a:tc>
                  <a:txBody>
                    <a:bodyPr/>
                    <a:lstStyle/>
                    <a:p>
                      <a:r>
                        <a:rPr lang="en-US" dirty="0"/>
                        <a:t>Long-term Care</a:t>
                      </a:r>
                    </a:p>
                  </a:txBody>
                  <a:tcPr/>
                </a:tc>
                <a:extLst>
                  <a:ext uri="{0D108BD9-81ED-4DB2-BD59-A6C34878D82A}">
                    <a16:rowId xmlns:a16="http://schemas.microsoft.com/office/drawing/2014/main" val="564093026"/>
                  </a:ext>
                </a:extLst>
              </a:tr>
              <a:tr h="370840">
                <a:tc>
                  <a:txBody>
                    <a:bodyPr/>
                    <a:lstStyle/>
                    <a:p>
                      <a:r>
                        <a:rPr lang="en-US" dirty="0" err="1"/>
                        <a:t>MedPac</a:t>
                      </a:r>
                      <a:endParaRPr lang="en-US" dirty="0"/>
                    </a:p>
                  </a:txBody>
                  <a:tcPr/>
                </a:tc>
                <a:tc>
                  <a:txBody>
                    <a:bodyPr/>
                    <a:lstStyle/>
                    <a:p>
                      <a:r>
                        <a:rPr lang="en-US" dirty="0"/>
                        <a:t>Medicare</a:t>
                      </a:r>
                      <a:r>
                        <a:rPr lang="en-US" baseline="0" dirty="0"/>
                        <a:t> Payment Advisory Committee</a:t>
                      </a:r>
                      <a:endParaRPr lang="en-US" dirty="0"/>
                    </a:p>
                  </a:txBody>
                  <a:tcPr/>
                </a:tc>
                <a:extLst>
                  <a:ext uri="{0D108BD9-81ED-4DB2-BD59-A6C34878D82A}">
                    <a16:rowId xmlns:a16="http://schemas.microsoft.com/office/drawing/2014/main" val="3168242813"/>
                  </a:ext>
                </a:extLst>
              </a:tr>
            </a:tbl>
          </a:graphicData>
        </a:graphic>
      </p:graphicFrame>
      <p:sp>
        <p:nvSpPr>
          <p:cNvPr id="4" name="Slide Number Placeholder 3"/>
          <p:cNvSpPr>
            <a:spLocks noGrp="1"/>
          </p:cNvSpPr>
          <p:nvPr>
            <p:ph type="sldNum" sz="quarter" idx="12"/>
          </p:nvPr>
        </p:nvSpPr>
        <p:spPr/>
        <p:txBody>
          <a:bodyPr/>
          <a:lstStyle/>
          <a:p>
            <a:fld id="{50EAAB15-E3BF-489B-AC8A-7CC8552C7769}" type="slidenum">
              <a:rPr lang="en-US" smtClean="0"/>
              <a:t>41</a:t>
            </a:fld>
            <a:endParaRPr lang="en-US"/>
          </a:p>
        </p:txBody>
      </p:sp>
    </p:spTree>
    <p:extLst>
      <p:ext uri="{BB962C8B-B14F-4D97-AF65-F5344CB8AC3E}">
        <p14:creationId xmlns:p14="http://schemas.microsoft.com/office/powerpoint/2010/main" val="2041512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 continued</a:t>
            </a:r>
          </a:p>
        </p:txBody>
      </p:sp>
      <p:graphicFrame>
        <p:nvGraphicFramePr>
          <p:cNvPr id="5" name="Content Placeholder 4" descr="Acronyms"/>
          <p:cNvGraphicFramePr>
            <a:graphicFrameLocks noGrp="1"/>
          </p:cNvGraphicFramePr>
          <p:nvPr>
            <p:ph idx="1"/>
            <p:extLst>
              <p:ext uri="{D42A27DB-BD31-4B8C-83A1-F6EECF244321}">
                <p14:modId xmlns:p14="http://schemas.microsoft.com/office/powerpoint/2010/main" val="3213591754"/>
              </p:ext>
            </p:extLst>
          </p:nvPr>
        </p:nvGraphicFramePr>
        <p:xfrm>
          <a:off x="628650" y="2057400"/>
          <a:ext cx="7886700" cy="2595880"/>
        </p:xfrm>
        <a:graphic>
          <a:graphicData uri="http://schemas.openxmlformats.org/drawingml/2006/table">
            <a:tbl>
              <a:tblPr firstRow="1" bandRow="1">
                <a:tableStyleId>{5C22544A-7EE6-4342-B048-85BDC9FD1C3A}</a:tableStyleId>
              </a:tblPr>
              <a:tblGrid>
                <a:gridCol w="958990">
                  <a:extLst>
                    <a:ext uri="{9D8B030D-6E8A-4147-A177-3AD203B41FA5}">
                      <a16:colId xmlns:a16="http://schemas.microsoft.com/office/drawing/2014/main" val="2282598601"/>
                    </a:ext>
                  </a:extLst>
                </a:gridCol>
                <a:gridCol w="6927710">
                  <a:extLst>
                    <a:ext uri="{9D8B030D-6E8A-4147-A177-3AD203B41FA5}">
                      <a16:colId xmlns:a16="http://schemas.microsoft.com/office/drawing/2014/main" val="3699356224"/>
                    </a:ext>
                  </a:extLst>
                </a:gridCol>
              </a:tblGrid>
              <a:tr h="370840">
                <a:tc>
                  <a:txBody>
                    <a:bodyPr/>
                    <a:lstStyle/>
                    <a:p>
                      <a:r>
                        <a:rPr lang="en-US" b="0" dirty="0">
                          <a:solidFill>
                            <a:schemeClr val="tx1"/>
                          </a:solidFill>
                        </a:rPr>
                        <a:t>MOA</a:t>
                      </a:r>
                    </a:p>
                  </a:txBody>
                  <a:tcPr>
                    <a:solidFill>
                      <a:schemeClr val="bg2">
                        <a:lumMod val="95000"/>
                      </a:schemeClr>
                    </a:solidFill>
                  </a:tcPr>
                </a:tc>
                <a:tc>
                  <a:txBody>
                    <a:bodyPr/>
                    <a:lstStyle/>
                    <a:p>
                      <a:r>
                        <a:rPr lang="en-US" b="0" dirty="0">
                          <a:solidFill>
                            <a:schemeClr val="tx1"/>
                          </a:solidFill>
                        </a:rPr>
                        <a:t>Memorandum of Agreement</a:t>
                      </a:r>
                    </a:p>
                  </a:txBody>
                  <a:tcPr>
                    <a:solidFill>
                      <a:schemeClr val="bg2">
                        <a:lumMod val="95000"/>
                      </a:schemeClr>
                    </a:solidFill>
                  </a:tcPr>
                </a:tc>
                <a:extLst>
                  <a:ext uri="{0D108BD9-81ED-4DB2-BD59-A6C34878D82A}">
                    <a16:rowId xmlns:a16="http://schemas.microsoft.com/office/drawing/2014/main" val="1261585416"/>
                  </a:ext>
                </a:extLst>
              </a:tr>
              <a:tr h="370840">
                <a:tc>
                  <a:txBody>
                    <a:bodyPr/>
                    <a:lstStyle/>
                    <a:p>
                      <a:r>
                        <a:rPr lang="en-US" dirty="0">
                          <a:solidFill>
                            <a:schemeClr val="tx1"/>
                          </a:solidFill>
                        </a:rPr>
                        <a:t>MOU</a:t>
                      </a:r>
                    </a:p>
                  </a:txBody>
                  <a:tcPr>
                    <a:solidFill>
                      <a:schemeClr val="bg2">
                        <a:lumMod val="95000"/>
                      </a:schemeClr>
                    </a:solidFill>
                  </a:tcPr>
                </a:tc>
                <a:tc>
                  <a:txBody>
                    <a:bodyPr/>
                    <a:lstStyle/>
                    <a:p>
                      <a:r>
                        <a:rPr lang="en-US" dirty="0">
                          <a:solidFill>
                            <a:schemeClr val="tx1"/>
                          </a:solidFill>
                        </a:rPr>
                        <a:t>Memorandum of Understanding</a:t>
                      </a:r>
                    </a:p>
                  </a:txBody>
                  <a:tcPr>
                    <a:solidFill>
                      <a:schemeClr val="bg2">
                        <a:lumMod val="95000"/>
                      </a:schemeClr>
                    </a:solidFill>
                  </a:tcPr>
                </a:tc>
                <a:extLst>
                  <a:ext uri="{0D108BD9-81ED-4DB2-BD59-A6C34878D82A}">
                    <a16:rowId xmlns:a16="http://schemas.microsoft.com/office/drawing/2014/main" val="1058482842"/>
                  </a:ext>
                </a:extLst>
              </a:tr>
              <a:tr h="370840">
                <a:tc>
                  <a:txBody>
                    <a:bodyPr/>
                    <a:lstStyle/>
                    <a:p>
                      <a:r>
                        <a:rPr lang="en-US" b="0" dirty="0"/>
                        <a:t>QIN</a:t>
                      </a:r>
                    </a:p>
                  </a:txBody>
                  <a:tcPr/>
                </a:tc>
                <a:tc>
                  <a:txBody>
                    <a:bodyPr/>
                    <a:lstStyle/>
                    <a:p>
                      <a:r>
                        <a:rPr lang="en-US" b="0" dirty="0"/>
                        <a:t>Quality</a:t>
                      </a:r>
                      <a:r>
                        <a:rPr lang="en-US" b="0" baseline="0" dirty="0"/>
                        <a:t> Innovation Network</a:t>
                      </a:r>
                      <a:endParaRPr lang="en-US" b="0" dirty="0"/>
                    </a:p>
                  </a:txBody>
                  <a:tcPr/>
                </a:tc>
                <a:extLst>
                  <a:ext uri="{0D108BD9-81ED-4DB2-BD59-A6C34878D82A}">
                    <a16:rowId xmlns:a16="http://schemas.microsoft.com/office/drawing/2014/main" val="3180705861"/>
                  </a:ext>
                </a:extLst>
              </a:tr>
              <a:tr h="370840">
                <a:tc>
                  <a:txBody>
                    <a:bodyPr/>
                    <a:lstStyle/>
                    <a:p>
                      <a:r>
                        <a:rPr lang="en-US" b="0" dirty="0"/>
                        <a:t>QIO</a:t>
                      </a:r>
                    </a:p>
                  </a:txBody>
                  <a:tcPr/>
                </a:tc>
                <a:tc>
                  <a:txBody>
                    <a:bodyPr/>
                    <a:lstStyle/>
                    <a:p>
                      <a:r>
                        <a:rPr lang="en-US" b="0" dirty="0"/>
                        <a:t>Quality</a:t>
                      </a:r>
                      <a:r>
                        <a:rPr lang="en-US" b="0" baseline="0" dirty="0"/>
                        <a:t> Improvement Organization</a:t>
                      </a:r>
                      <a:endParaRPr lang="en-US" b="0" dirty="0"/>
                    </a:p>
                  </a:txBody>
                  <a:tcPr/>
                </a:tc>
                <a:extLst>
                  <a:ext uri="{0D108BD9-81ED-4DB2-BD59-A6C34878D82A}">
                    <a16:rowId xmlns:a16="http://schemas.microsoft.com/office/drawing/2014/main" val="1742629903"/>
                  </a:ext>
                </a:extLst>
              </a:tr>
              <a:tr h="370840">
                <a:tc>
                  <a:txBody>
                    <a:bodyPr/>
                    <a:lstStyle/>
                    <a:p>
                      <a:r>
                        <a:rPr lang="en-US" b="0" dirty="0"/>
                        <a:t>PRO</a:t>
                      </a:r>
                    </a:p>
                  </a:txBody>
                  <a:tcPr/>
                </a:tc>
                <a:tc>
                  <a:txBody>
                    <a:bodyPr/>
                    <a:lstStyle/>
                    <a:p>
                      <a:r>
                        <a:rPr lang="en-US" b="0" dirty="0"/>
                        <a:t>Professional</a:t>
                      </a:r>
                      <a:r>
                        <a:rPr lang="en-US" b="0" baseline="0" dirty="0"/>
                        <a:t> Review Organization</a:t>
                      </a:r>
                      <a:endParaRPr lang="en-US" b="0" dirty="0"/>
                    </a:p>
                  </a:txBody>
                  <a:tcPr/>
                </a:tc>
                <a:extLst>
                  <a:ext uri="{0D108BD9-81ED-4DB2-BD59-A6C34878D82A}">
                    <a16:rowId xmlns:a16="http://schemas.microsoft.com/office/drawing/2014/main" val="117823303"/>
                  </a:ext>
                </a:extLst>
              </a:tr>
              <a:tr h="370840">
                <a:tc>
                  <a:txBody>
                    <a:bodyPr/>
                    <a:lstStyle/>
                    <a:p>
                      <a:r>
                        <a:rPr lang="en-US" b="0" dirty="0"/>
                        <a:t>PSRO</a:t>
                      </a:r>
                    </a:p>
                  </a:txBody>
                  <a:tcPr/>
                </a:tc>
                <a:tc>
                  <a:txBody>
                    <a:bodyPr/>
                    <a:lstStyle/>
                    <a:p>
                      <a:r>
                        <a:rPr lang="en-US" b="0" dirty="0"/>
                        <a:t>Professional</a:t>
                      </a:r>
                      <a:r>
                        <a:rPr lang="en-US" b="0" baseline="0" dirty="0"/>
                        <a:t> Standards Review Organization</a:t>
                      </a:r>
                      <a:endParaRPr lang="en-US" b="0" dirty="0"/>
                    </a:p>
                  </a:txBody>
                  <a:tcPr/>
                </a:tc>
                <a:extLst>
                  <a:ext uri="{0D108BD9-81ED-4DB2-BD59-A6C34878D82A}">
                    <a16:rowId xmlns:a16="http://schemas.microsoft.com/office/drawing/2014/main" val="3421296460"/>
                  </a:ext>
                </a:extLst>
              </a:tr>
              <a:tr h="370840">
                <a:tc>
                  <a:txBody>
                    <a:bodyPr/>
                    <a:lstStyle/>
                    <a:p>
                      <a:r>
                        <a:rPr lang="en-US" b="0" dirty="0"/>
                        <a:t>RFP</a:t>
                      </a:r>
                    </a:p>
                  </a:txBody>
                  <a:tcPr/>
                </a:tc>
                <a:tc>
                  <a:txBody>
                    <a:bodyPr/>
                    <a:lstStyle/>
                    <a:p>
                      <a:r>
                        <a:rPr lang="en-US" b="0" dirty="0"/>
                        <a:t>Request for Proposal</a:t>
                      </a:r>
                    </a:p>
                  </a:txBody>
                  <a:tcPr/>
                </a:tc>
                <a:extLst>
                  <a:ext uri="{0D108BD9-81ED-4DB2-BD59-A6C34878D82A}">
                    <a16:rowId xmlns:a16="http://schemas.microsoft.com/office/drawing/2014/main" val="31474174"/>
                  </a:ext>
                </a:extLst>
              </a:tr>
            </a:tbl>
          </a:graphicData>
        </a:graphic>
      </p:graphicFrame>
      <p:sp>
        <p:nvSpPr>
          <p:cNvPr id="4" name="Slide Number Placeholder 3"/>
          <p:cNvSpPr>
            <a:spLocks noGrp="1"/>
          </p:cNvSpPr>
          <p:nvPr>
            <p:ph type="sldNum" sz="quarter" idx="12"/>
          </p:nvPr>
        </p:nvSpPr>
        <p:spPr/>
        <p:txBody>
          <a:bodyPr/>
          <a:lstStyle/>
          <a:p>
            <a:fld id="{50EAAB15-E3BF-489B-AC8A-7CC8552C7769}" type="slidenum">
              <a:rPr lang="en-US" smtClean="0"/>
              <a:t>42</a:t>
            </a:fld>
            <a:endParaRPr lang="en-US"/>
          </a:p>
        </p:txBody>
      </p:sp>
    </p:spTree>
    <p:extLst>
      <p:ext uri="{BB962C8B-B14F-4D97-AF65-F5344CB8AC3E}">
        <p14:creationId xmlns:p14="http://schemas.microsoft.com/office/powerpoint/2010/main" val="3274853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sz="2200" dirty="0"/>
              <a:t>A Guide to Applying Quality Improvement to Healthcare: Five Principles. Lloyd Provost. </a:t>
            </a:r>
            <a:r>
              <a:rPr lang="en-US" sz="2200" dirty="0">
                <a:hlinkClick r:id="rId2" tooltip="A Guide to Applying Quality Improvement to Healthcare: Five Principles. Lloyd Provost"/>
              </a:rPr>
              <a:t>https://www.healthcatalyst.com/insights/quality-improvement-healthcare-5-guiding-principles</a:t>
            </a:r>
            <a:endParaRPr lang="en-US" sz="2200" dirty="0"/>
          </a:p>
          <a:p>
            <a:pPr>
              <a:spcBef>
                <a:spcPts val="1800"/>
              </a:spcBef>
            </a:pPr>
            <a:r>
              <a:rPr lang="en-US" sz="2200" dirty="0"/>
              <a:t>IOM. 2001. </a:t>
            </a:r>
            <a:r>
              <a:rPr lang="en-US" sz="2200" i="1" dirty="0"/>
              <a:t>Crossing the Quality Chasm: A New Health System for the 21st Century. </a:t>
            </a:r>
            <a:r>
              <a:rPr lang="en-US" sz="2200" dirty="0"/>
              <a:t>Washington, DC: National Academy Press.</a:t>
            </a:r>
          </a:p>
          <a:p>
            <a:pPr>
              <a:spcBef>
                <a:spcPts val="1800"/>
              </a:spcBef>
            </a:pPr>
            <a:r>
              <a:rPr lang="en-US" sz="2200" dirty="0"/>
              <a:t>Medicare's Quality Improvement Organization Program: Maximizing Potential 2006-History of QIO- chapter 1. National Academies Press.</a:t>
            </a:r>
          </a:p>
          <a:p>
            <a:pPr>
              <a:spcBef>
                <a:spcPts val="1800"/>
              </a:spcBef>
            </a:pPr>
            <a:r>
              <a:rPr lang="en-US" sz="2200" dirty="0">
                <a:hlinkClick r:id="rId3" tooltip="About QIOs"/>
              </a:rPr>
              <a:t>https://qioprogram.org/about/why-cms-has-qios</a:t>
            </a:r>
            <a:endParaRPr lang="en-US" sz="2200" dirty="0"/>
          </a:p>
          <a:p>
            <a:pPr>
              <a:spcBef>
                <a:spcPts val="1800"/>
              </a:spcBef>
            </a:pPr>
            <a:r>
              <a:rPr lang="en-US" sz="2200" dirty="0">
                <a:hlinkClick r:id="rId4" tooltip="History of the QIO Program"/>
              </a:rPr>
              <a:t>https://qioprogram.org/qionews/articles/history-qio-program</a:t>
            </a:r>
            <a:endParaRPr lang="en-US" sz="2200" dirty="0"/>
          </a:p>
        </p:txBody>
      </p:sp>
      <p:sp>
        <p:nvSpPr>
          <p:cNvPr id="4" name="Slide Number Placeholder 3"/>
          <p:cNvSpPr>
            <a:spLocks noGrp="1"/>
          </p:cNvSpPr>
          <p:nvPr>
            <p:ph type="sldNum" sz="quarter" idx="12"/>
          </p:nvPr>
        </p:nvSpPr>
        <p:spPr/>
        <p:txBody>
          <a:bodyPr/>
          <a:lstStyle/>
          <a:p>
            <a:fld id="{50EAAB15-E3BF-489B-AC8A-7CC8552C7769}" type="slidenum">
              <a:rPr lang="en-US" smtClean="0"/>
              <a:t>43</a:t>
            </a:fld>
            <a:endParaRPr lang="en-US"/>
          </a:p>
        </p:txBody>
      </p:sp>
    </p:spTree>
    <p:extLst>
      <p:ext uri="{BB962C8B-B14F-4D97-AF65-F5344CB8AC3E}">
        <p14:creationId xmlns:p14="http://schemas.microsoft.com/office/powerpoint/2010/main" val="2974648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Ardis Reed, MPH, RD, LD, CDCES</a:t>
            </a:r>
          </a:p>
          <a:p>
            <a:pPr marL="0" indent="0" algn="ctr">
              <a:buNone/>
            </a:pPr>
            <a:r>
              <a:rPr lang="en-US" dirty="0">
                <a:hlinkClick r:id="rId2" tooltip="Ardis Reed's email"/>
              </a:rPr>
              <a:t>Ardis.Reed@tmf.org</a:t>
            </a:r>
            <a:endParaRPr lang="en-US" dirty="0"/>
          </a:p>
          <a:p>
            <a:pPr marL="0" indent="0" algn="ctr">
              <a:buNone/>
            </a:pPr>
            <a:endParaRPr lang="en-US"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r>
              <a:rPr lang="en-US" sz="1000" dirty="0"/>
              <a:t>This material was created by TMF Health Quality Institute, the Medicare Quality Innovation Network-Quality Improvement Organization under contract with the Centers for Medicare &amp; Medicaid Services (CMS), an agency of the U.S. Department of Health and Human Services. This content does not necessarily reflect CMS policy. 12SOW-QINQIO-CC-21-17</a:t>
            </a:r>
          </a:p>
        </p:txBody>
      </p:sp>
      <p:sp>
        <p:nvSpPr>
          <p:cNvPr id="4" name="Slide Number Placeholder 3"/>
          <p:cNvSpPr>
            <a:spLocks noGrp="1"/>
          </p:cNvSpPr>
          <p:nvPr>
            <p:ph type="sldNum" sz="quarter" idx="12"/>
          </p:nvPr>
        </p:nvSpPr>
        <p:spPr/>
        <p:txBody>
          <a:bodyPr/>
          <a:lstStyle/>
          <a:p>
            <a:fld id="{50EAAB15-E3BF-489B-AC8A-7CC8552C7769}" type="slidenum">
              <a:rPr lang="en-US" smtClean="0"/>
              <a:t>44</a:t>
            </a:fld>
            <a:endParaRPr lang="en-US"/>
          </a:p>
        </p:txBody>
      </p:sp>
    </p:spTree>
    <p:extLst>
      <p:ext uri="{BB962C8B-B14F-4D97-AF65-F5344CB8AC3E}">
        <p14:creationId xmlns:p14="http://schemas.microsoft.com/office/powerpoint/2010/main" val="34294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Principles of Quality Improvement</a:t>
            </a:r>
            <a:endParaRPr lang="en-US" dirty="0"/>
          </a:p>
        </p:txBody>
      </p:sp>
      <p:sp>
        <p:nvSpPr>
          <p:cNvPr id="3" name="Content Placeholder 2"/>
          <p:cNvSpPr>
            <a:spLocks noGrp="1"/>
          </p:cNvSpPr>
          <p:nvPr>
            <p:ph idx="1"/>
          </p:nvPr>
        </p:nvSpPr>
        <p:spPr/>
        <p:txBody>
          <a:bodyPr/>
          <a:lstStyle/>
          <a:p>
            <a:r>
              <a:rPr lang="en-US" sz="2400" dirty="0"/>
              <a:t>Apply changes in the actual clinical environment as that leads to better adaption of the process change.</a:t>
            </a:r>
          </a:p>
          <a:p>
            <a:r>
              <a:rPr lang="en-US" sz="2400" dirty="0"/>
              <a:t>Measures should be patient-centered and person-neutral without bias.</a:t>
            </a:r>
          </a:p>
          <a:p>
            <a:r>
              <a:rPr lang="en-US" sz="2400" dirty="0"/>
              <a:t>Measure the system not the people.</a:t>
            </a:r>
          </a:p>
          <a:p>
            <a:r>
              <a:rPr lang="en-US" sz="2400" dirty="0"/>
              <a:t>Use a proven quality framework for the improvement process.</a:t>
            </a:r>
          </a:p>
          <a:p>
            <a:r>
              <a:rPr lang="en-US" sz="2400" dirty="0"/>
              <a:t>Learn from the variants of data; is it intended or unintended? </a:t>
            </a:r>
          </a:p>
          <a:p>
            <a:pPr marL="0" indent="0">
              <a:spcBef>
                <a:spcPts val="1800"/>
              </a:spcBef>
              <a:buNone/>
            </a:pPr>
            <a:r>
              <a:rPr lang="en-US" sz="1800" dirty="0"/>
              <a:t>A Guide to Applying Quality Improvement to Healthcare: Five Principles. Lloyd Provost. </a:t>
            </a:r>
            <a:r>
              <a:rPr lang="en-US" sz="1800" dirty="0">
                <a:hlinkClick r:id="rId3" tooltip="A Guide to Applying Quality Improvement to Healthcare: Five Principles. Lloyd Provost"/>
              </a:rPr>
              <a:t>https://www.healthcatalyst.com/insights/quality-improvement-healthcare-5-guiding-principles</a:t>
            </a:r>
            <a:endParaRPr lang="en-US" sz="1800" dirty="0"/>
          </a:p>
        </p:txBody>
      </p:sp>
      <p:sp>
        <p:nvSpPr>
          <p:cNvPr id="4" name="Slide Number Placeholder 3"/>
          <p:cNvSpPr>
            <a:spLocks noGrp="1"/>
          </p:cNvSpPr>
          <p:nvPr>
            <p:ph type="sldNum" sz="quarter" idx="12"/>
          </p:nvPr>
        </p:nvSpPr>
        <p:spPr/>
        <p:txBody>
          <a:bodyPr/>
          <a:lstStyle/>
          <a:p>
            <a:fld id="{50EAAB15-E3BF-489B-AC8A-7CC8552C7769}" type="slidenum">
              <a:rPr lang="en-US" smtClean="0"/>
              <a:pPr/>
              <a:t>5</a:t>
            </a:fld>
            <a:endParaRPr lang="en-US"/>
          </a:p>
        </p:txBody>
      </p:sp>
    </p:spTree>
    <p:extLst>
      <p:ext uri="{BB962C8B-B14F-4D97-AF65-F5344CB8AC3E}">
        <p14:creationId xmlns:p14="http://schemas.microsoft.com/office/powerpoint/2010/main" val="35929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37" y="974690"/>
            <a:ext cx="8053126" cy="1074821"/>
          </a:xfrm>
        </p:spPr>
        <p:txBody>
          <a:bodyPr/>
          <a:lstStyle/>
          <a:p>
            <a:r>
              <a:rPr lang="en-US" dirty="0"/>
              <a:t>History of the Medicare QIO Program</a:t>
            </a:r>
          </a:p>
        </p:txBody>
      </p:sp>
      <p:sp>
        <p:nvSpPr>
          <p:cNvPr id="3" name="Content Placeholder 2"/>
          <p:cNvSpPr>
            <a:spLocks noGrp="1"/>
          </p:cNvSpPr>
          <p:nvPr>
            <p:ph idx="1"/>
          </p:nvPr>
        </p:nvSpPr>
        <p:spPr>
          <a:xfrm>
            <a:off x="628650" y="2220686"/>
            <a:ext cx="7886700" cy="4222225"/>
          </a:xfrm>
        </p:spPr>
        <p:txBody>
          <a:bodyPr/>
          <a:lstStyle/>
          <a:p>
            <a:r>
              <a:rPr lang="en-US" sz="2400" dirty="0"/>
              <a:t>In 1965, Medicare, under oversight of the Health Care Financial Administration, was established to provide hospital care, nursing home care, home nursing service and outpatient treatment for people over 65. </a:t>
            </a:r>
          </a:p>
          <a:p>
            <a:pPr>
              <a:spcBef>
                <a:spcPts val="2400"/>
              </a:spcBef>
            </a:pPr>
            <a:r>
              <a:rPr lang="en-US" sz="2400" dirty="0"/>
              <a:t>In 1972, Medicare Professional Standards Review Organizations began to oversee quality of care at the local level and, in 1982, became Peer Review Organizations (PROs) with new authority to protect Medicare beneficiaries from underuse of necessary health services.</a:t>
            </a:r>
          </a:p>
          <a:p>
            <a:pPr marL="0" indent="0">
              <a:spcBef>
                <a:spcPts val="4800"/>
              </a:spcBef>
              <a:buNone/>
            </a:pPr>
            <a:r>
              <a:rPr lang="en-US" sz="1800" dirty="0">
                <a:hlinkClick r:id="rId3" tooltip="History of the QIO Program"/>
              </a:rPr>
              <a:t>https://qioprogram.org/qionews/articles/history-qio-program</a:t>
            </a:r>
            <a:endParaRPr lang="en-US" sz="1800" dirty="0"/>
          </a:p>
        </p:txBody>
      </p:sp>
      <p:sp>
        <p:nvSpPr>
          <p:cNvPr id="4" name="Slide Number Placeholder 3"/>
          <p:cNvSpPr>
            <a:spLocks noGrp="1"/>
          </p:cNvSpPr>
          <p:nvPr>
            <p:ph type="sldNum" sz="quarter" idx="12"/>
          </p:nvPr>
        </p:nvSpPr>
        <p:spPr/>
        <p:txBody>
          <a:bodyPr/>
          <a:lstStyle/>
          <a:p>
            <a:fld id="{50EAAB15-E3BF-489B-AC8A-7CC8552C7769}" type="slidenum">
              <a:rPr lang="en-US" smtClean="0"/>
              <a:t>6</a:t>
            </a:fld>
            <a:endParaRPr lang="en-US"/>
          </a:p>
        </p:txBody>
      </p:sp>
    </p:spTree>
    <p:extLst>
      <p:ext uri="{BB962C8B-B14F-4D97-AF65-F5344CB8AC3E}">
        <p14:creationId xmlns:p14="http://schemas.microsoft.com/office/powerpoint/2010/main" val="203512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8002884" cy="1074821"/>
          </a:xfrm>
        </p:spPr>
        <p:txBody>
          <a:bodyPr/>
          <a:lstStyle/>
          <a:p>
            <a:r>
              <a:rPr lang="en-US" dirty="0"/>
              <a:t>History of Peer Review Organizations</a:t>
            </a:r>
          </a:p>
        </p:txBody>
      </p:sp>
      <p:sp>
        <p:nvSpPr>
          <p:cNvPr id="3" name="Content Placeholder 2"/>
          <p:cNvSpPr>
            <a:spLocks noGrp="1"/>
          </p:cNvSpPr>
          <p:nvPr>
            <p:ph idx="1"/>
          </p:nvPr>
        </p:nvSpPr>
        <p:spPr/>
        <p:txBody>
          <a:bodyPr/>
          <a:lstStyle/>
          <a:p>
            <a:r>
              <a:rPr lang="en-US" sz="2400" dirty="0"/>
              <a:t>A significant program milestone came in 1996 when PROs could systematically collect data, measure progress and identify areas for improvement. </a:t>
            </a:r>
          </a:p>
          <a:p>
            <a:pPr>
              <a:spcBef>
                <a:spcPts val="2400"/>
              </a:spcBef>
            </a:pPr>
            <a:r>
              <a:rPr lang="en-US" sz="2400" dirty="0"/>
              <a:t>This allowed PROs to shift focus from auditing of charts and following up on complaints to more targeted efforts. </a:t>
            </a:r>
          </a:p>
          <a:p>
            <a:pPr>
              <a:spcBef>
                <a:spcPts val="2400"/>
              </a:spcBef>
            </a:pPr>
            <a:r>
              <a:rPr lang="en-US" sz="2400" dirty="0"/>
              <a:t>PROs began to focus on specific diseases, and improve the management of common chronic conditions, such as diabetes and cardiovascular disease.</a:t>
            </a:r>
          </a:p>
          <a:p>
            <a:pPr marL="0" indent="0">
              <a:spcBef>
                <a:spcPts val="6000"/>
              </a:spcBef>
              <a:buNone/>
            </a:pPr>
            <a:r>
              <a:rPr lang="en-US" sz="1800" dirty="0">
                <a:hlinkClick r:id="rId3" tooltip="History of the QIO Program"/>
              </a:rPr>
              <a:t>https://qioprogram.org/qionews/articles/history-qio-program</a:t>
            </a:r>
            <a:endParaRPr lang="en-US" sz="1800" dirty="0"/>
          </a:p>
        </p:txBody>
      </p:sp>
      <p:sp>
        <p:nvSpPr>
          <p:cNvPr id="4" name="Slide Number Placeholder 3"/>
          <p:cNvSpPr>
            <a:spLocks noGrp="1"/>
          </p:cNvSpPr>
          <p:nvPr>
            <p:ph type="sldNum" sz="quarter" idx="12"/>
          </p:nvPr>
        </p:nvSpPr>
        <p:spPr/>
        <p:txBody>
          <a:bodyPr/>
          <a:lstStyle/>
          <a:p>
            <a:fld id="{50EAAB15-E3BF-489B-AC8A-7CC8552C7769}" type="slidenum">
              <a:rPr lang="en-US" smtClean="0"/>
              <a:t>7</a:t>
            </a:fld>
            <a:endParaRPr lang="en-US"/>
          </a:p>
        </p:txBody>
      </p:sp>
    </p:spTree>
    <p:extLst>
      <p:ext uri="{BB962C8B-B14F-4D97-AF65-F5344CB8AC3E}">
        <p14:creationId xmlns:p14="http://schemas.microsoft.com/office/powerpoint/2010/main" val="20640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How PROs become QIOs</a:t>
            </a:r>
          </a:p>
        </p:txBody>
      </p:sp>
      <p:sp>
        <p:nvSpPr>
          <p:cNvPr id="3" name="Content Placeholder 2"/>
          <p:cNvSpPr>
            <a:spLocks noGrp="1"/>
          </p:cNvSpPr>
          <p:nvPr>
            <p:ph idx="1"/>
          </p:nvPr>
        </p:nvSpPr>
        <p:spPr/>
        <p:txBody>
          <a:bodyPr/>
          <a:lstStyle/>
          <a:p>
            <a:r>
              <a:rPr lang="en-US" sz="2600" dirty="0"/>
              <a:t>In 2002, PROs were renamed Quality Improvement Organizations (QIOs) to reflect the multidisciplinary approach of all team members — physicians, nurses, and administration — working together to improve the quality of care. </a:t>
            </a:r>
          </a:p>
          <a:p>
            <a:pPr>
              <a:spcBef>
                <a:spcPts val="2400"/>
              </a:spcBef>
            </a:pPr>
            <a:r>
              <a:rPr lang="en-US" sz="2600" dirty="0"/>
              <a:t>QIOs became the boots on the ground in communities, helping patients, families and providers carry out local activities that rolled up into national progress.</a:t>
            </a:r>
          </a:p>
          <a:p>
            <a:pPr marL="0" indent="0">
              <a:buNone/>
            </a:pPr>
            <a:endParaRPr lang="en-US" dirty="0"/>
          </a:p>
          <a:p>
            <a:pPr marL="0" indent="0">
              <a:spcBef>
                <a:spcPts val="4200"/>
              </a:spcBef>
              <a:buNone/>
            </a:pPr>
            <a:r>
              <a:rPr lang="en-US" sz="1800" dirty="0">
                <a:hlinkClick r:id="rId3" tooltip="History of the QIO Program"/>
              </a:rPr>
              <a:t>https://qioprogram.org/qionews/articles/history-qio-program</a:t>
            </a:r>
            <a:endParaRPr lang="en-US" sz="1800" dirty="0"/>
          </a:p>
        </p:txBody>
      </p:sp>
      <p:sp>
        <p:nvSpPr>
          <p:cNvPr id="4" name="Slide Number Placeholder 3"/>
          <p:cNvSpPr>
            <a:spLocks noGrp="1"/>
          </p:cNvSpPr>
          <p:nvPr>
            <p:ph type="sldNum" sz="quarter" idx="12"/>
          </p:nvPr>
        </p:nvSpPr>
        <p:spPr/>
        <p:txBody>
          <a:bodyPr/>
          <a:lstStyle/>
          <a:p>
            <a:fld id="{50EAAB15-E3BF-489B-AC8A-7CC8552C7769}" type="slidenum">
              <a:rPr lang="en-US" smtClean="0"/>
              <a:t>8</a:t>
            </a:fld>
            <a:endParaRPr lang="en-US"/>
          </a:p>
        </p:txBody>
      </p:sp>
    </p:spTree>
    <p:extLst>
      <p:ext uri="{BB962C8B-B14F-4D97-AF65-F5344CB8AC3E}">
        <p14:creationId xmlns:p14="http://schemas.microsoft.com/office/powerpoint/2010/main" val="332117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Transition in Focus</a:t>
            </a:r>
          </a:p>
        </p:txBody>
      </p:sp>
      <p:sp>
        <p:nvSpPr>
          <p:cNvPr id="4" name="Slide Number Placeholder 3"/>
          <p:cNvSpPr>
            <a:spLocks noGrp="1"/>
          </p:cNvSpPr>
          <p:nvPr>
            <p:ph type="sldNum" sz="quarter" idx="12"/>
          </p:nvPr>
        </p:nvSpPr>
        <p:spPr/>
        <p:txBody>
          <a:bodyPr/>
          <a:lstStyle/>
          <a:p>
            <a:fld id="{50EAAB15-E3BF-489B-AC8A-7CC8552C7769}" type="slidenum">
              <a:rPr lang="en-US" smtClean="0"/>
              <a:t>9</a:t>
            </a:fld>
            <a:endParaRPr lang="en-US"/>
          </a:p>
        </p:txBody>
      </p:sp>
      <p:pic>
        <p:nvPicPr>
          <p:cNvPr id="6" name="Content Placeholder 5" descr="1970 Quality Assurance with focus on individual case review for inappropriate care. It was punitive to the individual provider. 1990 Delivery of quality care: health care should be safe, effective, patient-centered, timely, efficient and equitabe. (Quality Chasm). 2001 Quality Improvement to review quality measures and navigate process improvement in standards of care for Medicare beneficiaries at a population health level.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172" y="2019300"/>
            <a:ext cx="7886700" cy="4381500"/>
          </a:xfrm>
        </p:spPr>
      </p:pic>
    </p:spTree>
    <p:extLst>
      <p:ext uri="{BB962C8B-B14F-4D97-AF65-F5344CB8AC3E}">
        <p14:creationId xmlns:p14="http://schemas.microsoft.com/office/powerpoint/2010/main" val="521813185"/>
      </p:ext>
    </p:extLst>
  </p:cSld>
  <p:clrMapOvr>
    <a:masterClrMapping/>
  </p:clrMapOvr>
</p:sld>
</file>

<file path=ppt/theme/theme1.xml><?xml version="1.0" encoding="utf-8"?>
<a:theme xmlns:a="http://schemas.openxmlformats.org/drawingml/2006/main" name="Office Theme">
  <a:themeElements>
    <a:clrScheme name="12SOW Colors">
      <a:dk1>
        <a:sysClr val="windowText" lastClr="000000"/>
      </a:dk1>
      <a:lt1>
        <a:sysClr val="window" lastClr="FFFFFF"/>
      </a:lt1>
      <a:dk2>
        <a:srgbClr val="007CC3"/>
      </a:dk2>
      <a:lt2>
        <a:srgbClr val="FFFFFF"/>
      </a:lt2>
      <a:accent1>
        <a:srgbClr val="035977"/>
      </a:accent1>
      <a:accent2>
        <a:srgbClr val="0074B7"/>
      </a:accent2>
      <a:accent3>
        <a:srgbClr val="88BEE7"/>
      </a:accent3>
      <a:accent4>
        <a:srgbClr val="F26A36"/>
      </a:accent4>
      <a:accent5>
        <a:srgbClr val="C15239"/>
      </a:accent5>
      <a:accent6>
        <a:srgbClr val="1F497D"/>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5408</TotalTime>
  <Words>4671</Words>
  <Application>Microsoft Office PowerPoint</Application>
  <PresentationFormat>On-screen Show (4:3)</PresentationFormat>
  <Paragraphs>475</Paragraphs>
  <Slides>44</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Wingdings</vt:lpstr>
      <vt:lpstr>Office Theme</vt:lpstr>
      <vt:lpstr>What is a QIN-QIO? What is a BFCC-QIO?</vt:lpstr>
      <vt:lpstr>Your Speaker</vt:lpstr>
      <vt:lpstr>True or False Pre-Test</vt:lpstr>
      <vt:lpstr>Learning Objectives</vt:lpstr>
      <vt:lpstr>Principles of Quality Improvement</vt:lpstr>
      <vt:lpstr>History of the Medicare QIO Program</vt:lpstr>
      <vt:lpstr>History of Peer Review Organizations</vt:lpstr>
      <vt:lpstr>History of How PROs become QIOs</vt:lpstr>
      <vt:lpstr>The Transition in Focus</vt:lpstr>
      <vt:lpstr>Quality Assurance vs Quality Improvement</vt:lpstr>
      <vt:lpstr>History of the Transition to QIOs</vt:lpstr>
      <vt:lpstr>Growth of the QIO Program</vt:lpstr>
      <vt:lpstr>CMS Quality Improvement Organizations</vt:lpstr>
      <vt:lpstr>QIO Program Today</vt:lpstr>
      <vt:lpstr>Two Types of QIOs</vt:lpstr>
      <vt:lpstr>Role of the Quality Innovation Network – QIOs</vt:lpstr>
      <vt:lpstr>More about QIN-QIOs</vt:lpstr>
      <vt:lpstr>Quality Innovation Network Map</vt:lpstr>
      <vt:lpstr>TMF QIN-QIO Service Area</vt:lpstr>
      <vt:lpstr>Your Involvement</vt:lpstr>
      <vt:lpstr>Role of Beneficiary Family Centered Care-QIOs</vt:lpstr>
      <vt:lpstr>Two BFCC QIOs</vt:lpstr>
      <vt:lpstr>Current QIN-QIO Work in Nebraska</vt:lpstr>
      <vt:lpstr>Current QIO Priority Areas (2019-2024)</vt:lpstr>
      <vt:lpstr>Regional Community Coalitions Community Health Touch Points</vt:lpstr>
      <vt:lpstr>National Targets – Community Coalitions and Opioid-related Adverse Drug Events</vt:lpstr>
      <vt:lpstr>National Target – All-cause Harm</vt:lpstr>
      <vt:lpstr>National Target – Cardiovascular Disease</vt:lpstr>
      <vt:lpstr>National Target – Diabetes</vt:lpstr>
      <vt:lpstr>National Target – Chronic Kidney Disease</vt:lpstr>
      <vt:lpstr>National Target – Hospital Admissions and Readmissions</vt:lpstr>
      <vt:lpstr>National Target: Improve Quality and Patient Safety in LTC Settings by 2024</vt:lpstr>
      <vt:lpstr>How can a QIN-QIO help you?</vt:lpstr>
      <vt:lpstr>Health Quality Improvement Associations</vt:lpstr>
      <vt:lpstr>True or False Post Test</vt:lpstr>
      <vt:lpstr>Download Vaccination and Immunization Quality Improvement Change Packages</vt:lpstr>
      <vt:lpstr>Electronic MOA now required</vt:lpstr>
      <vt:lpstr>Action needed by: Acute, IPF,LTAC</vt:lpstr>
      <vt:lpstr>Contract Obligation</vt:lpstr>
      <vt:lpstr>Forms</vt:lpstr>
      <vt:lpstr>Acronyms</vt:lpstr>
      <vt:lpstr>Acronyms, continued</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Bowen</dc:creator>
  <cp:lastModifiedBy>Tiffani Cullin</cp:lastModifiedBy>
  <cp:revision>220</cp:revision>
  <dcterms:created xsi:type="dcterms:W3CDTF">2017-09-12T20:45:17Z</dcterms:created>
  <dcterms:modified xsi:type="dcterms:W3CDTF">2022-05-04T21:01:37Z</dcterms:modified>
</cp:coreProperties>
</file>