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2">
  <p:sldMasterIdLst>
    <p:sldMasterId id="2147483781" r:id="rId4"/>
    <p:sldMasterId id="2147483771" r:id="rId5"/>
  </p:sldMasterIdLst>
  <p:notesMasterIdLst>
    <p:notesMasterId r:id="rId61"/>
  </p:notesMasterIdLst>
  <p:handoutMasterIdLst>
    <p:handoutMasterId r:id="rId62"/>
  </p:handoutMasterIdLst>
  <p:sldIdLst>
    <p:sldId id="321" r:id="rId6"/>
    <p:sldId id="455" r:id="rId7"/>
    <p:sldId id="592" r:id="rId8"/>
    <p:sldId id="632" r:id="rId9"/>
    <p:sldId id="283" r:id="rId10"/>
    <p:sldId id="259" r:id="rId11"/>
    <p:sldId id="285" r:id="rId12"/>
    <p:sldId id="265" r:id="rId13"/>
    <p:sldId id="271" r:id="rId14"/>
    <p:sldId id="272" r:id="rId15"/>
    <p:sldId id="273" r:id="rId16"/>
    <p:sldId id="274" r:id="rId17"/>
    <p:sldId id="275" r:id="rId18"/>
    <p:sldId id="276" r:id="rId19"/>
    <p:sldId id="278" r:id="rId20"/>
    <p:sldId id="280" r:id="rId21"/>
    <p:sldId id="639" r:id="rId22"/>
    <p:sldId id="578" r:id="rId23"/>
    <p:sldId id="284" r:id="rId24"/>
    <p:sldId id="640" r:id="rId25"/>
    <p:sldId id="641" r:id="rId26"/>
    <p:sldId id="642" r:id="rId27"/>
    <p:sldId id="644" r:id="rId28"/>
    <p:sldId id="637" r:id="rId29"/>
    <p:sldId id="645" r:id="rId30"/>
    <p:sldId id="646" r:id="rId31"/>
    <p:sldId id="638" r:id="rId32"/>
    <p:sldId id="603" r:id="rId33"/>
    <p:sldId id="581" r:id="rId34"/>
    <p:sldId id="623" r:id="rId35"/>
    <p:sldId id="617" r:id="rId36"/>
    <p:sldId id="643" r:id="rId37"/>
    <p:sldId id="615" r:id="rId38"/>
    <p:sldId id="633" r:id="rId39"/>
    <p:sldId id="628" r:id="rId40"/>
    <p:sldId id="634" r:id="rId41"/>
    <p:sldId id="560" r:id="rId42"/>
    <p:sldId id="475" r:id="rId43"/>
    <p:sldId id="631" r:id="rId44"/>
    <p:sldId id="621" r:id="rId45"/>
    <p:sldId id="546" r:id="rId46"/>
    <p:sldId id="599" r:id="rId47"/>
    <p:sldId id="571" r:id="rId48"/>
    <p:sldId id="611" r:id="rId49"/>
    <p:sldId id="612" r:id="rId50"/>
    <p:sldId id="594" r:id="rId51"/>
    <p:sldId id="595" r:id="rId52"/>
    <p:sldId id="596" r:id="rId53"/>
    <p:sldId id="564" r:id="rId54"/>
    <p:sldId id="335" r:id="rId55"/>
    <p:sldId id="346" r:id="rId56"/>
    <p:sldId id="286" r:id="rId57"/>
    <p:sldId id="486" r:id="rId58"/>
    <p:sldId id="579" r:id="rId59"/>
    <p:sldId id="324" r:id="rId60"/>
  </p:sldIdLst>
  <p:sldSz cx="12192000" cy="6858000"/>
  <p:notesSz cx="7010400" cy="9223375"/>
  <p:embeddedFontLst>
    <p:embeddedFont>
      <p:font typeface="Calibri" panose="020F0502020204030204" pitchFamily="34" charset="0"/>
      <p:regular r:id="rId63"/>
      <p:bold r:id="rId64"/>
      <p:italic r:id="rId65"/>
      <p:boldItalic r:id="rId66"/>
    </p:embeddedFont>
    <p:embeddedFont>
      <p:font typeface="Montserrat" panose="020B0604020202020204" charset="0"/>
      <p:regular r:id="rId67"/>
      <p:bold r:id="rId68"/>
    </p:embeddedFont>
    <p:embeddedFont>
      <p:font typeface="Montserrat Semi Bold" panose="020B0604020202020204" charset="0"/>
      <p:bold r:id="rId69"/>
    </p:embeddedFont>
    <p:embeddedFont>
      <p:font typeface="Roboto" panose="020B0604020202020204" charset="0"/>
      <p:regular r:id="rId70"/>
      <p:bold r:id="rId71"/>
      <p:italic r:id="rId72"/>
      <p:boldItalic r:id="rId73"/>
    </p:embeddedFont>
    <p:embeddedFont>
      <p:font typeface="Roboto Black" panose="020B0604020202020204" charset="0"/>
      <p:bold r:id="rId74"/>
      <p:boldItalic r:id="rId75"/>
    </p:embeddedFont>
    <p:embeddedFont>
      <p:font typeface="Segoe UI" panose="020B0502040204020203" pitchFamily="34" charset="0"/>
      <p:regular r:id="rId76"/>
      <p:bold r:id="rId77"/>
      <p:italic r:id="rId78"/>
      <p:boldItalic r:id="rId79"/>
    </p:embeddedFont>
    <p:embeddedFont>
      <p:font typeface="Wingdings 3" panose="05040102010807070707" pitchFamily="18" charset="2"/>
      <p:regular r:id="rId8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E99A9"/>
    <a:srgbClr val="036080"/>
    <a:srgbClr val="FFC843"/>
    <a:srgbClr val="B9C8D3"/>
    <a:srgbClr val="BABF33"/>
    <a:srgbClr val="BB2054"/>
    <a:srgbClr val="0036C9"/>
    <a:srgbClr val="0046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82732" autoAdjust="0"/>
  </p:normalViewPr>
  <p:slideViewPr>
    <p:cSldViewPr snapToGrid="0">
      <p:cViewPr varScale="1">
        <p:scale>
          <a:sx n="67" d="100"/>
          <a:sy n="67" d="100"/>
        </p:scale>
        <p:origin x="102" y="180"/>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92" d="100"/>
          <a:sy n="92" d="100"/>
        </p:scale>
        <p:origin x="2556"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font" Target="fonts/font1.fntdata"/><Relationship Id="rId68" Type="http://schemas.openxmlformats.org/officeDocument/2006/relationships/font" Target="fonts/font6.fntdata"/><Relationship Id="rId84" Type="http://schemas.openxmlformats.org/officeDocument/2006/relationships/tableStyles" Target="tableStyle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font" Target="fonts/font12.fntdata"/><Relationship Id="rId79" Type="http://schemas.openxmlformats.org/officeDocument/2006/relationships/font" Target="fonts/font17.fntdata"/><Relationship Id="rId5" Type="http://schemas.openxmlformats.org/officeDocument/2006/relationships/slideMaster" Target="slideMasters/slideMaster2.xml"/><Relationship Id="rId61" Type="http://schemas.openxmlformats.org/officeDocument/2006/relationships/notesMaster" Target="notesMasters/notesMaster1.xml"/><Relationship Id="rId82"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font" Target="fonts/font2.fntdata"/><Relationship Id="rId69" Type="http://schemas.openxmlformats.org/officeDocument/2006/relationships/font" Target="fonts/font7.fntdata"/><Relationship Id="rId77" Type="http://schemas.openxmlformats.org/officeDocument/2006/relationships/font" Target="fonts/font15.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font" Target="fonts/font10.fntdata"/><Relationship Id="rId80" Type="http://schemas.openxmlformats.org/officeDocument/2006/relationships/font" Target="fonts/font18.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font" Target="fonts/font5.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handoutMaster" Target="handoutMasters/handoutMaster1.xml"/><Relationship Id="rId70" Type="http://schemas.openxmlformats.org/officeDocument/2006/relationships/font" Target="fonts/font8.fntdata"/><Relationship Id="rId75" Type="http://schemas.openxmlformats.org/officeDocument/2006/relationships/font" Target="fonts/font13.fntdata"/><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font" Target="fonts/font3.fntdata"/><Relationship Id="rId73" Type="http://schemas.openxmlformats.org/officeDocument/2006/relationships/font" Target="fonts/font11.fntdata"/><Relationship Id="rId78" Type="http://schemas.openxmlformats.org/officeDocument/2006/relationships/font" Target="fonts/font16.fntdata"/><Relationship Id="rId8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font" Target="fonts/font14.fntdata"/><Relationship Id="rId7" Type="http://schemas.openxmlformats.org/officeDocument/2006/relationships/slide" Target="slides/slide2.xml"/><Relationship Id="rId71" Type="http://schemas.openxmlformats.org/officeDocument/2006/relationships/font" Target="fonts/font9.fntdata"/><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6"/>
            <a:ext cx="3037840" cy="46305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6"/>
            <a:ext cx="3037840" cy="463059"/>
          </a:xfrm>
          <a:prstGeom prst="rect">
            <a:avLst/>
          </a:prstGeom>
        </p:spPr>
        <p:txBody>
          <a:bodyPr vert="horz" lIns="91440" tIns="45720" rIns="91440" bIns="45720" rtlCol="0"/>
          <a:lstStyle>
            <a:lvl1pPr algn="r">
              <a:defRPr sz="1200"/>
            </a:lvl1pPr>
          </a:lstStyle>
          <a:p>
            <a:fld id="{FA0657D6-E5BC-4EEE-9B53-1F84CEA62985}" type="datetimeFigureOut">
              <a:rPr lang="en-US" smtClean="0"/>
              <a:t>5/20/2020</a:t>
            </a:fld>
            <a:endParaRPr lang="en-US"/>
          </a:p>
        </p:txBody>
      </p:sp>
      <p:sp>
        <p:nvSpPr>
          <p:cNvPr id="4" name="Footer Placeholder 3"/>
          <p:cNvSpPr>
            <a:spLocks noGrp="1"/>
          </p:cNvSpPr>
          <p:nvPr>
            <p:ph type="ftr" sz="quarter" idx="2"/>
          </p:nvPr>
        </p:nvSpPr>
        <p:spPr>
          <a:xfrm>
            <a:off x="0" y="8760319"/>
            <a:ext cx="3037840" cy="463059"/>
          </a:xfrm>
          <a:prstGeom prst="rect">
            <a:avLst/>
          </a:prstGeom>
        </p:spPr>
        <p:txBody>
          <a:bodyPr vert="horz" lIns="91440" tIns="45720" rIns="91440" bIns="45720" rtlCol="0" anchor="b"/>
          <a:lstStyle>
            <a:lvl1pPr algn="l">
              <a:defRPr sz="1200"/>
            </a:lvl1pPr>
          </a:lstStyle>
          <a:p>
            <a:r>
              <a:rPr lang="en-US"/>
              <a:t>Helping People Live better Lives.</a:t>
            </a:r>
          </a:p>
        </p:txBody>
      </p:sp>
      <p:sp>
        <p:nvSpPr>
          <p:cNvPr id="5" name="Slide Number Placeholder 4"/>
          <p:cNvSpPr>
            <a:spLocks noGrp="1"/>
          </p:cNvSpPr>
          <p:nvPr>
            <p:ph type="sldNum" sz="quarter" idx="3"/>
          </p:nvPr>
        </p:nvSpPr>
        <p:spPr>
          <a:xfrm>
            <a:off x="3970938" y="8760319"/>
            <a:ext cx="3037840" cy="463059"/>
          </a:xfrm>
          <a:prstGeom prst="rect">
            <a:avLst/>
          </a:prstGeom>
        </p:spPr>
        <p:txBody>
          <a:bodyPr vert="horz" lIns="91440" tIns="45720" rIns="91440" bIns="45720" rtlCol="0" anchor="b"/>
          <a:lstStyle>
            <a:lvl1pPr algn="r">
              <a:defRPr sz="1200"/>
            </a:lvl1pPr>
          </a:lstStyle>
          <a:p>
            <a:fld id="{CE2D82DA-5D93-4F01-ABBC-625518272C17}" type="slidenum">
              <a:rPr lang="en-US" smtClean="0"/>
              <a:t>‹#›</a:t>
            </a:fld>
            <a:endParaRPr lang="en-US"/>
          </a:p>
        </p:txBody>
      </p:sp>
    </p:spTree>
    <p:extLst>
      <p:ext uri="{BB962C8B-B14F-4D97-AF65-F5344CB8AC3E}">
        <p14:creationId xmlns:p14="http://schemas.microsoft.com/office/powerpoint/2010/main" val="196309650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2"/>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44" y="2"/>
            <a:ext cx="3038475" cy="461963"/>
          </a:xfrm>
          <a:prstGeom prst="rect">
            <a:avLst/>
          </a:prstGeom>
        </p:spPr>
        <p:txBody>
          <a:bodyPr vert="horz" lIns="91440" tIns="45720" rIns="91440" bIns="45720" rtlCol="0"/>
          <a:lstStyle>
            <a:lvl1pPr algn="r">
              <a:defRPr sz="1200"/>
            </a:lvl1pPr>
          </a:lstStyle>
          <a:p>
            <a:fld id="{CD473510-9A33-4C2D-814F-062FEB88BA13}" type="datetimeFigureOut">
              <a:rPr lang="en-US" smtClean="0"/>
              <a:t>5/20/2020</a:t>
            </a:fld>
            <a:endParaRPr lang="en-US"/>
          </a:p>
        </p:txBody>
      </p:sp>
      <p:sp>
        <p:nvSpPr>
          <p:cNvPr id="4" name="Slide Image Placeholder 3"/>
          <p:cNvSpPr>
            <a:spLocks noGrp="1" noRot="1" noChangeAspect="1"/>
          </p:cNvSpPr>
          <p:nvPr>
            <p:ph type="sldImg" idx="2"/>
          </p:nvPr>
        </p:nvSpPr>
        <p:spPr>
          <a:xfrm>
            <a:off x="738188" y="1152525"/>
            <a:ext cx="5534025" cy="3113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38650"/>
            <a:ext cx="5607050" cy="36322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7" y="8761413"/>
            <a:ext cx="3038475" cy="461962"/>
          </a:xfrm>
          <a:prstGeom prst="rect">
            <a:avLst/>
          </a:prstGeom>
        </p:spPr>
        <p:txBody>
          <a:bodyPr vert="horz" lIns="91440" tIns="45720" rIns="91440" bIns="45720" rtlCol="0" anchor="b"/>
          <a:lstStyle>
            <a:lvl1pPr algn="l">
              <a:defRPr sz="1200"/>
            </a:lvl1pPr>
          </a:lstStyle>
          <a:p>
            <a:r>
              <a:rPr lang="en-US"/>
              <a:t>Helping People Live better Lives.</a:t>
            </a:r>
          </a:p>
        </p:txBody>
      </p:sp>
      <p:sp>
        <p:nvSpPr>
          <p:cNvPr id="7" name="Slide Number Placeholder 6"/>
          <p:cNvSpPr>
            <a:spLocks noGrp="1"/>
          </p:cNvSpPr>
          <p:nvPr>
            <p:ph type="sldNum" sz="quarter" idx="5"/>
          </p:nvPr>
        </p:nvSpPr>
        <p:spPr>
          <a:xfrm>
            <a:off x="3970344" y="8761413"/>
            <a:ext cx="3038475" cy="461962"/>
          </a:xfrm>
          <a:prstGeom prst="rect">
            <a:avLst/>
          </a:prstGeom>
        </p:spPr>
        <p:txBody>
          <a:bodyPr vert="horz" lIns="91440" tIns="45720" rIns="91440" bIns="45720" rtlCol="0" anchor="b"/>
          <a:lstStyle>
            <a:lvl1pPr algn="r">
              <a:defRPr sz="1200"/>
            </a:lvl1pPr>
          </a:lstStyle>
          <a:p>
            <a:fld id="{A06937D5-D888-482B-A8AA-31593E913E0B}" type="slidenum">
              <a:rPr lang="en-US" smtClean="0"/>
              <a:t>‹#›</a:t>
            </a:fld>
            <a:endParaRPr lang="en-US"/>
          </a:p>
        </p:txBody>
      </p:sp>
    </p:spTree>
    <p:extLst>
      <p:ext uri="{BB962C8B-B14F-4D97-AF65-F5344CB8AC3E}">
        <p14:creationId xmlns:p14="http://schemas.microsoft.com/office/powerpoint/2010/main" val="41823318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Add the title of your presentation, your division, name, etc.</a:t>
            </a:r>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8</a:t>
            </a:fld>
            <a:endParaRPr lang="en-US"/>
          </a:p>
        </p:txBody>
      </p:sp>
    </p:spTree>
    <p:extLst>
      <p:ext uri="{BB962C8B-B14F-4D97-AF65-F5344CB8AC3E}">
        <p14:creationId xmlns:p14="http://schemas.microsoft.com/office/powerpoint/2010/main" val="2415757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dhhs.ne.gov" TargetMode="External"/><Relationship Id="rId2" Type="http://schemas.openxmlformats.org/officeDocument/2006/relationships/hyperlink" Target="mailto:First.Last@nebraska.gov" TargetMode="External"/><Relationship Id="rId1" Type="http://schemas.openxmlformats.org/officeDocument/2006/relationships/slideMaster" Target="../slideMasters/slideMaster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603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rand DHHS Photo Layout">
    <p:spTree>
      <p:nvGrpSpPr>
        <p:cNvPr id="1" name=""/>
        <p:cNvGrpSpPr/>
        <p:nvPr/>
      </p:nvGrpSpPr>
      <p:grpSpPr>
        <a:xfrm>
          <a:off x="0" y="0"/>
          <a:ext cx="0" cy="0"/>
          <a:chOff x="0" y="0"/>
          <a:chExt cx="0" cy="0"/>
        </a:xfrm>
      </p:grpSpPr>
      <p:sp>
        <p:nvSpPr>
          <p:cNvPr id="5" name="Smaller Body Text"/>
          <p:cNvSpPr>
            <a:spLocks noGrp="1"/>
          </p:cNvSpPr>
          <p:nvPr>
            <p:ph type="body" sz="quarter" idx="11" hasCustomPrompt="1"/>
          </p:nvPr>
        </p:nvSpPr>
        <p:spPr>
          <a:xfrm>
            <a:off x="373488" y="1104782"/>
            <a:ext cx="4178022" cy="5029318"/>
          </a:xfrm>
          <a:prstGeom prst="rect">
            <a:avLst/>
          </a:prstGeom>
        </p:spPr>
        <p:txBody>
          <a:bodyPr>
            <a:normAutofit/>
          </a:bodyPr>
          <a:lstStyle>
            <a:lvl1pPr marL="0" indent="0" algn="l">
              <a:buNone/>
              <a:defRPr sz="2000">
                <a:solidFill>
                  <a:schemeClr val="tx1"/>
                </a:solidFill>
              </a:defRPr>
            </a:lvl1pPr>
          </a:lstStyle>
          <a:p>
            <a:pPr lvl="0"/>
            <a:r>
              <a:rPr lang="en-US" dirty="0"/>
              <a:t>Click to edit text</a:t>
            </a:r>
          </a:p>
        </p:txBody>
      </p:sp>
      <p:sp>
        <p:nvSpPr>
          <p:cNvPr id="13" name="Picture Placeholder 12"/>
          <p:cNvSpPr>
            <a:spLocks noGrp="1"/>
          </p:cNvSpPr>
          <p:nvPr>
            <p:ph type="pic" sz="quarter" idx="12"/>
          </p:nvPr>
        </p:nvSpPr>
        <p:spPr>
          <a:xfrm>
            <a:off x="7043895" y="1104782"/>
            <a:ext cx="4808380" cy="3818910"/>
          </a:xfrm>
          <a:prstGeom prst="rect">
            <a:avLst/>
          </a:prstGeom>
        </p:spPr>
        <p:txBody>
          <a:bodyPr/>
          <a:lstStyle>
            <a:lvl1pPr>
              <a:defRPr>
                <a:solidFill>
                  <a:srgbClr val="FFC843"/>
                </a:solidFill>
              </a:defRPr>
            </a:lvl1pPr>
          </a:lstStyle>
          <a:p>
            <a:r>
              <a:rPr lang="en-US" dirty="0"/>
              <a:t>Click icon to add picture</a:t>
            </a:r>
          </a:p>
        </p:txBody>
      </p:sp>
      <p:sp>
        <p:nvSpPr>
          <p:cNvPr id="15" name="Picture Placeholder 14"/>
          <p:cNvSpPr>
            <a:spLocks noGrp="1"/>
          </p:cNvSpPr>
          <p:nvPr>
            <p:ph type="pic" sz="quarter" idx="13"/>
          </p:nvPr>
        </p:nvSpPr>
        <p:spPr>
          <a:xfrm>
            <a:off x="4732338" y="1104782"/>
            <a:ext cx="2130729" cy="1819288"/>
          </a:xfrm>
          <a:prstGeom prst="rect">
            <a:avLst/>
          </a:prstGeom>
        </p:spPr>
        <p:txBody>
          <a:bodyPr/>
          <a:lstStyle>
            <a:lvl1pPr>
              <a:defRPr>
                <a:solidFill>
                  <a:srgbClr val="FFC843"/>
                </a:solidFill>
              </a:defRPr>
            </a:lvl1pPr>
          </a:lstStyle>
          <a:p>
            <a:r>
              <a:rPr lang="en-US" dirty="0"/>
              <a:t>Click icon to add picture</a:t>
            </a:r>
          </a:p>
        </p:txBody>
      </p:sp>
      <p:sp>
        <p:nvSpPr>
          <p:cNvPr id="17" name="Picture Placeholder 16"/>
          <p:cNvSpPr>
            <a:spLocks noGrp="1"/>
          </p:cNvSpPr>
          <p:nvPr>
            <p:ph type="pic" sz="quarter" idx="14"/>
          </p:nvPr>
        </p:nvSpPr>
        <p:spPr>
          <a:xfrm>
            <a:off x="4732338" y="3114565"/>
            <a:ext cx="2160587" cy="1809128"/>
          </a:xfrm>
          <a:prstGeom prst="rect">
            <a:avLst/>
          </a:prstGeom>
        </p:spPr>
        <p:txBody>
          <a:bodyPr/>
          <a:lstStyle>
            <a:lvl1pPr>
              <a:defRPr>
                <a:solidFill>
                  <a:srgbClr val="FFC843"/>
                </a:solidFill>
              </a:defRPr>
            </a:lvl1pPr>
          </a:lstStyle>
          <a:p>
            <a:r>
              <a:rPr lang="en-US" dirty="0"/>
              <a:t>Click icon to add picture</a:t>
            </a:r>
          </a:p>
        </p:txBody>
      </p:sp>
      <p:sp>
        <p:nvSpPr>
          <p:cNvPr id="9" name="Title 1"/>
          <p:cNvSpPr>
            <a:spLocks noGrp="1"/>
          </p:cNvSpPr>
          <p:nvPr>
            <p:ph type="title"/>
          </p:nvPr>
        </p:nvSpPr>
        <p:spPr>
          <a:xfrm>
            <a:off x="373488" y="365126"/>
            <a:ext cx="11478084" cy="696420"/>
          </a:xfrm>
          <a:prstGeom prst="rect">
            <a:avLst/>
          </a:prstGeom>
        </p:spPr>
        <p:txBody>
          <a:bodyPr>
            <a:normAutofit/>
          </a:bodyPr>
          <a:lstStyle>
            <a:lvl1pPr algn="l">
              <a:defRPr sz="3600"/>
            </a:lvl1pPr>
          </a:lstStyle>
          <a:p>
            <a:r>
              <a:rPr lang="en-US"/>
              <a:t>Click to edit Master title style</a:t>
            </a:r>
            <a:endParaRPr lang="en-US" dirty="0"/>
          </a:p>
        </p:txBody>
      </p:sp>
      <p:cxnSp>
        <p:nvCxnSpPr>
          <p:cNvPr id="12" name="Title Page Rule Line"/>
          <p:cNvCxnSpPr/>
          <p:nvPr/>
        </p:nvCxnSpPr>
        <p:spPr>
          <a:xfrm>
            <a:off x="373487" y="941997"/>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084963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4" name="Text Placeholder 3"/>
          <p:cNvSpPr>
            <a:spLocks noGrp="1"/>
          </p:cNvSpPr>
          <p:nvPr>
            <p:ph type="body" sz="quarter" idx="10"/>
          </p:nvPr>
        </p:nvSpPr>
        <p:spPr>
          <a:xfrm>
            <a:off x="838200" y="1808702"/>
            <a:ext cx="3211513" cy="3969797"/>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81564" y="1808163"/>
            <a:ext cx="6872235" cy="397033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42711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and DHHS End Slide Layout">
    <p:spTree>
      <p:nvGrpSpPr>
        <p:cNvPr id="1" name=""/>
        <p:cNvGrpSpPr/>
        <p:nvPr/>
      </p:nvGrpSpPr>
      <p:grpSpPr>
        <a:xfrm>
          <a:off x="0" y="0"/>
          <a:ext cx="0" cy="0"/>
          <a:chOff x="0" y="0"/>
          <a:chExt cx="0" cy="0"/>
        </a:xfrm>
      </p:grpSpPr>
      <p:sp>
        <p:nvSpPr>
          <p:cNvPr id="10" name="Subhead"/>
          <p:cNvSpPr>
            <a:spLocks noGrp="1"/>
          </p:cNvSpPr>
          <p:nvPr>
            <p:ph type="body" sz="quarter" idx="11" hasCustomPrompt="1"/>
          </p:nvPr>
        </p:nvSpPr>
        <p:spPr>
          <a:xfrm>
            <a:off x="838200" y="2755761"/>
            <a:ext cx="10478729" cy="774839"/>
          </a:xfrm>
          <a:prstGeom prst="rect">
            <a:avLst/>
          </a:prstGeom>
          <a:noFill/>
        </p:spPr>
        <p:txBody>
          <a:bodyPr anchor="t" anchorCtr="1">
            <a:noAutofit/>
          </a:bodyPr>
          <a:lstStyle>
            <a:lvl1pPr marL="0" marR="0" indent="0" algn="ctr" defTabSz="914400" rtl="0" eaLnBrk="1" fontAlgn="auto" latinLnBrk="0" hangingPunct="1">
              <a:lnSpc>
                <a:spcPct val="100000"/>
              </a:lnSpc>
              <a:spcBef>
                <a:spcPts val="0"/>
              </a:spcBef>
              <a:spcAft>
                <a:spcPts val="600"/>
              </a:spcAft>
              <a:buClrTx/>
              <a:buSzTx/>
              <a:buFontTx/>
              <a:buNone/>
              <a:tabLst/>
              <a:defRPr sz="2400">
                <a:solidFill>
                  <a:srgbClr val="5690E2"/>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Click to edit Title</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Click to edit Department</a:t>
            </a:r>
          </a:p>
        </p:txBody>
      </p:sp>
      <p:sp>
        <p:nvSpPr>
          <p:cNvPr id="11" name="Page Subhead Bold"/>
          <p:cNvSpPr>
            <a:spLocks noGrp="1"/>
          </p:cNvSpPr>
          <p:nvPr>
            <p:ph type="body" sz="quarter" idx="12" hasCustomPrompt="1"/>
          </p:nvPr>
        </p:nvSpPr>
        <p:spPr>
          <a:xfrm>
            <a:off x="838200" y="2240666"/>
            <a:ext cx="10478729" cy="469563"/>
          </a:xfrm>
          <a:prstGeom prst="rect">
            <a:avLst/>
          </a:prstGeom>
          <a:solidFill>
            <a:srgbClr val="036080"/>
          </a:solidFill>
          <a:effectLst>
            <a:innerShdw blurRad="63500" dist="50800" dir="13500000">
              <a:prstClr val="black">
                <a:alpha val="50000"/>
              </a:prstClr>
            </a:innerShdw>
          </a:effectLst>
        </p:spPr>
        <p:txBody>
          <a:bodyPr>
            <a:noAutofit/>
          </a:bodyPr>
          <a:lstStyle>
            <a:lvl1pPr marL="0" indent="0" algn="ctr">
              <a:buClr>
                <a:srgbClr val="0036C9"/>
              </a:buClr>
              <a:buFont typeface="Wingdings 3" panose="05040102010807070707" pitchFamily="18" charset="2"/>
              <a:buNone/>
              <a:defRPr sz="2800" b="1" baseline="0">
                <a:solidFill>
                  <a:schemeClr val="bg1"/>
                </a:solidFill>
              </a:defRPr>
            </a:lvl1pPr>
          </a:lstStyle>
          <a:p>
            <a:pPr lvl="0"/>
            <a:r>
              <a:rPr lang="en-US" dirty="0"/>
              <a:t>Click to edit Contact Name</a:t>
            </a:r>
          </a:p>
        </p:txBody>
      </p:sp>
      <p:sp>
        <p:nvSpPr>
          <p:cNvPr id="13" name="Additonal Text"/>
          <p:cNvSpPr>
            <a:spLocks noGrp="1"/>
          </p:cNvSpPr>
          <p:nvPr>
            <p:ph type="body" sz="quarter" idx="13" hasCustomPrompt="1"/>
          </p:nvPr>
        </p:nvSpPr>
        <p:spPr>
          <a:xfrm>
            <a:off x="840085" y="4610335"/>
            <a:ext cx="10478729" cy="765965"/>
          </a:xfrm>
          <a:prstGeom prst="rect">
            <a:avLst/>
          </a:prstGeom>
        </p:spPr>
        <p:txBody>
          <a:bodyPr/>
          <a:lstStyle>
            <a:lvl1pPr marL="0" indent="0" algn="ctr">
              <a:buClr>
                <a:srgbClr val="0036C9"/>
              </a:buClr>
              <a:buFontTx/>
              <a:buNone/>
              <a:tabLst>
                <a:tab pos="182880" algn="l"/>
              </a:tabLst>
              <a:defRPr sz="1200" baseline="0">
                <a:solidFill>
                  <a:schemeClr val="tx1"/>
                </a:solidFill>
                <a:latin typeface="+mn-lt"/>
              </a:defRPr>
            </a:lvl1pPr>
            <a:lvl2pPr defTabSz="1828800">
              <a:defRPr/>
            </a:lvl2pPr>
            <a:lvl4pPr marL="1097280" indent="0">
              <a:spcBef>
                <a:spcPts val="1000"/>
              </a:spcBef>
              <a:buClr>
                <a:schemeClr val="accent1"/>
              </a:buClr>
              <a:buFontTx/>
              <a:buNone/>
              <a:defRPr/>
            </a:lvl4pPr>
          </a:lstStyle>
          <a:p>
            <a:pPr lvl="0"/>
            <a:r>
              <a:rPr lang="en-US" dirty="0"/>
              <a:t>Click to add additional text</a:t>
            </a:r>
          </a:p>
        </p:txBody>
      </p:sp>
      <p:sp>
        <p:nvSpPr>
          <p:cNvPr id="14" name="Email Text"/>
          <p:cNvSpPr>
            <a:spLocks noGrp="1"/>
          </p:cNvSpPr>
          <p:nvPr>
            <p:ph type="body" sz="quarter" idx="14" hasCustomPrompt="1"/>
          </p:nvPr>
        </p:nvSpPr>
        <p:spPr>
          <a:xfrm>
            <a:off x="846764" y="3585624"/>
            <a:ext cx="10478729" cy="463576"/>
          </a:xfrm>
          <a:prstGeom prst="rect">
            <a:avLst/>
          </a:prstGeom>
        </p:spPr>
        <p:txBody>
          <a:bodyPr>
            <a:normAutofit/>
          </a:bodyPr>
          <a:lstStyle>
            <a:lvl1pPr marL="0" indent="0" algn="ctr">
              <a:buClr>
                <a:srgbClr val="0036C9"/>
              </a:buClr>
              <a:buFontTx/>
              <a:buNone/>
              <a:tabLst>
                <a:tab pos="182880" algn="l"/>
              </a:tabLst>
              <a:defRPr lang="en-US" sz="1600" b="0" kern="1200" baseline="0" dirty="0" smtClean="0">
                <a:solidFill>
                  <a:srgbClr val="036080"/>
                </a:solidFill>
                <a:latin typeface="+mn-lt"/>
                <a:ea typeface="+mn-ea"/>
                <a:cs typeface="+mn-cs"/>
              </a:defRPr>
            </a:lvl1pPr>
            <a:lvl2pPr defTabSz="1828800">
              <a:defRPr/>
            </a:lvl2pPr>
            <a:lvl4pPr marL="1097280" indent="0">
              <a:spcBef>
                <a:spcPts val="1000"/>
              </a:spcBef>
              <a:buClr>
                <a:schemeClr val="accent1"/>
              </a:buClr>
              <a:buFontTx/>
              <a:buNone/>
              <a:defRPr/>
            </a:lvl4pPr>
          </a:lstStyle>
          <a:p>
            <a:pPr lvl="0"/>
            <a:r>
              <a:rPr lang="en-US" dirty="0">
                <a:solidFill>
                  <a:schemeClr val="accent2">
                    <a:lumMod val="50000"/>
                  </a:schemeClr>
                </a:solidFill>
                <a:hlinkClick r:id="rId2"/>
              </a:rPr>
              <a:t>First.Last@nebraska.gov</a:t>
            </a:r>
            <a:endParaRPr lang="en-US" dirty="0"/>
          </a:p>
        </p:txBody>
      </p:sp>
      <p:sp>
        <p:nvSpPr>
          <p:cNvPr id="16" name="Website"/>
          <p:cNvSpPr txBox="1">
            <a:spLocks/>
          </p:cNvSpPr>
          <p:nvPr/>
        </p:nvSpPr>
        <p:spPr>
          <a:xfrm>
            <a:off x="5194998" y="5431323"/>
            <a:ext cx="1788606" cy="361538"/>
          </a:xfrm>
          <a:prstGeom prst="rect">
            <a:avLst/>
          </a:prstGeom>
          <a:noFill/>
          <a:ln>
            <a:solidFill>
              <a:srgbClr val="FFC843"/>
            </a:solidFill>
          </a:ln>
          <a:effectLst>
            <a:softEdge rad="0"/>
          </a:effectLst>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spc="70" baseline="0" dirty="0">
                <a:solidFill>
                  <a:srgbClr val="036080"/>
                </a:solidFill>
                <a:latin typeface="+mj-lt"/>
                <a:cs typeface="Gisha" panose="020B0502040204020203" pitchFamily="34" charset="-79"/>
                <a:hlinkClick r:id="rId3"/>
              </a:rPr>
              <a:t>dhhs.ne.gov</a:t>
            </a:r>
            <a:endParaRPr lang="en-US" sz="1600" b="1" spc="70" baseline="0" dirty="0">
              <a:solidFill>
                <a:srgbClr val="036080"/>
              </a:solidFill>
              <a:latin typeface="+mj-lt"/>
              <a:cs typeface="Gisha" panose="020B0502040204020203" pitchFamily="34" charset="-79"/>
            </a:endParaRPr>
          </a:p>
        </p:txBody>
      </p:sp>
      <p:pic>
        <p:nvPicPr>
          <p:cNvPr id="7" name="Faceboo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2989" y="5360085"/>
            <a:ext cx="457200" cy="432776"/>
          </a:xfrm>
          <a:prstGeom prst="rect">
            <a:avLst/>
          </a:prstGeom>
          <a:effectLst/>
        </p:spPr>
      </p:pic>
      <p:sp>
        <p:nvSpPr>
          <p:cNvPr id="2" name="TextBox 1"/>
          <p:cNvSpPr txBox="1"/>
          <p:nvPr userDrawn="1"/>
        </p:nvSpPr>
        <p:spPr>
          <a:xfrm>
            <a:off x="2064425" y="5834088"/>
            <a:ext cx="769276" cy="223138"/>
          </a:xfrm>
          <a:prstGeom prst="rect">
            <a:avLst/>
          </a:prstGeom>
          <a:noFill/>
        </p:spPr>
        <p:txBody>
          <a:bodyPr wrap="square" rtlCol="0">
            <a:spAutoFit/>
          </a:bodyPr>
          <a:lstStyle/>
          <a:p>
            <a:r>
              <a:rPr lang="en-US" sz="850" kern="1200" dirty="0">
                <a:solidFill>
                  <a:schemeClr val="tx1"/>
                </a:solidFill>
                <a:effectLst/>
                <a:latin typeface="+mn-lt"/>
                <a:ea typeface="+mn-ea"/>
                <a:cs typeface="+mn-cs"/>
              </a:rPr>
              <a:t>@NEDHHS</a:t>
            </a:r>
            <a:endParaRPr lang="en-US" sz="850" dirty="0"/>
          </a:p>
        </p:txBody>
      </p:sp>
      <p:pic>
        <p:nvPicPr>
          <p:cNvPr id="5" name="Twitte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8976" y="5360085"/>
            <a:ext cx="467498" cy="432776"/>
          </a:xfrm>
          <a:prstGeom prst="rect">
            <a:avLst/>
          </a:prstGeom>
        </p:spPr>
      </p:pic>
      <p:sp>
        <p:nvSpPr>
          <p:cNvPr id="17" name="TextBox 16"/>
          <p:cNvSpPr txBox="1"/>
          <p:nvPr userDrawn="1"/>
        </p:nvSpPr>
        <p:spPr>
          <a:xfrm>
            <a:off x="297907" y="5834088"/>
            <a:ext cx="769276" cy="223138"/>
          </a:xfrm>
          <a:prstGeom prst="rect">
            <a:avLst/>
          </a:prstGeom>
          <a:noFill/>
        </p:spPr>
        <p:txBody>
          <a:bodyPr wrap="square" rtlCol="0">
            <a:spAutoFit/>
          </a:bodyPr>
          <a:lstStyle/>
          <a:p>
            <a:r>
              <a:rPr lang="en-US" sz="850" kern="1200" dirty="0">
                <a:solidFill>
                  <a:schemeClr val="tx1"/>
                </a:solidFill>
                <a:effectLst/>
                <a:latin typeface="+mn-lt"/>
                <a:ea typeface="+mn-ea"/>
                <a:cs typeface="+mn-cs"/>
              </a:rPr>
              <a:t>@NEDHHS</a:t>
            </a:r>
            <a:endParaRPr lang="en-US" sz="850" dirty="0"/>
          </a:p>
        </p:txBody>
      </p:sp>
      <p:pic>
        <p:nvPicPr>
          <p:cNvPr id="6" name="You Tube"/>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349525" y="5366159"/>
            <a:ext cx="457200" cy="432776"/>
          </a:xfrm>
          <a:prstGeom prst="rect">
            <a:avLst/>
          </a:prstGeom>
        </p:spPr>
      </p:pic>
      <p:sp>
        <p:nvSpPr>
          <p:cNvPr id="19" name="TextBox 18"/>
          <p:cNvSpPr txBox="1"/>
          <p:nvPr userDrawn="1"/>
        </p:nvSpPr>
        <p:spPr>
          <a:xfrm>
            <a:off x="956618" y="5834088"/>
            <a:ext cx="1213825" cy="223138"/>
          </a:xfrm>
          <a:prstGeom prst="rect">
            <a:avLst/>
          </a:prstGeom>
          <a:noFill/>
        </p:spPr>
        <p:txBody>
          <a:bodyPr wrap="square" rtlCol="0">
            <a:spAutoFit/>
          </a:bodyPr>
          <a:lstStyle/>
          <a:p>
            <a:pPr algn="ctr"/>
            <a:r>
              <a:rPr lang="en-US" sz="850" kern="1200" dirty="0" err="1">
                <a:solidFill>
                  <a:schemeClr val="tx1"/>
                </a:solidFill>
                <a:effectLst/>
                <a:latin typeface="+mn-lt"/>
                <a:ea typeface="+mn-ea"/>
                <a:cs typeface="+mn-cs"/>
              </a:rPr>
              <a:t>NebraskaDHHS</a:t>
            </a:r>
            <a:endParaRPr lang="en-US" sz="850" dirty="0"/>
          </a:p>
        </p:txBody>
      </p:sp>
      <p:sp>
        <p:nvSpPr>
          <p:cNvPr id="18" name="Email Text"/>
          <p:cNvSpPr>
            <a:spLocks noGrp="1"/>
          </p:cNvSpPr>
          <p:nvPr>
            <p:ph type="body" sz="quarter" idx="15" hasCustomPrompt="1"/>
          </p:nvPr>
        </p:nvSpPr>
        <p:spPr>
          <a:xfrm>
            <a:off x="846764" y="4049200"/>
            <a:ext cx="10478729" cy="525982"/>
          </a:xfrm>
          <a:prstGeom prst="rect">
            <a:avLst/>
          </a:prstGeom>
        </p:spPr>
        <p:txBody>
          <a:bodyPr>
            <a:normAutofit/>
          </a:bodyPr>
          <a:lstStyle>
            <a:lvl1pPr marL="0" indent="0" algn="ctr">
              <a:buClr>
                <a:srgbClr val="0036C9"/>
              </a:buClr>
              <a:buFontTx/>
              <a:buNone/>
              <a:tabLst>
                <a:tab pos="182880" algn="l"/>
              </a:tabLst>
              <a:defRPr lang="en-US" sz="2400" b="0" kern="1200" baseline="0" dirty="0" smtClean="0">
                <a:solidFill>
                  <a:srgbClr val="7E99A9"/>
                </a:solidFill>
                <a:latin typeface="+mn-lt"/>
                <a:ea typeface="+mn-ea"/>
                <a:cs typeface="+mn-cs"/>
              </a:defRPr>
            </a:lvl1pPr>
            <a:lvl2pPr defTabSz="1828800">
              <a:defRPr/>
            </a:lvl2pPr>
            <a:lvl4pPr marL="1097280" indent="0">
              <a:spcBef>
                <a:spcPts val="1000"/>
              </a:spcBef>
              <a:buClr>
                <a:schemeClr val="accent1"/>
              </a:buClr>
              <a:buFontTx/>
              <a:buNone/>
              <a:defRPr/>
            </a:lvl4pPr>
          </a:lstStyle>
          <a:p>
            <a:pPr lvl="0"/>
            <a:r>
              <a:rPr lang="en-US" dirty="0"/>
              <a:t>000-000-0000</a:t>
            </a:r>
          </a:p>
        </p:txBody>
      </p:sp>
    </p:spTree>
    <p:extLst>
      <p:ext uri="{BB962C8B-B14F-4D97-AF65-F5344CB8AC3E}">
        <p14:creationId xmlns:p14="http://schemas.microsoft.com/office/powerpoint/2010/main" val="162720345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HHS Bullet Text Layout">
    <p:spTree>
      <p:nvGrpSpPr>
        <p:cNvPr id="1" name=""/>
        <p:cNvGrpSpPr/>
        <p:nvPr/>
      </p:nvGrpSpPr>
      <p:grpSpPr>
        <a:xfrm>
          <a:off x="0" y="0"/>
          <a:ext cx="0" cy="0"/>
          <a:chOff x="0" y="0"/>
          <a:chExt cx="0" cy="0"/>
        </a:xfrm>
      </p:grpSpPr>
      <p:sp>
        <p:nvSpPr>
          <p:cNvPr id="8" name="Title 1"/>
          <p:cNvSpPr>
            <a:spLocks noGrp="1"/>
          </p:cNvSpPr>
          <p:nvPr>
            <p:ph type="title"/>
          </p:nvPr>
        </p:nvSpPr>
        <p:spPr>
          <a:xfrm>
            <a:off x="365097" y="365126"/>
            <a:ext cx="11552349" cy="696420"/>
          </a:xfrm>
          <a:prstGeom prst="rect">
            <a:avLst/>
          </a:prstGeom>
        </p:spPr>
        <p:txBody>
          <a:bodyPr/>
          <a:lstStyle>
            <a:lvl1pPr algn="l">
              <a:defRPr/>
            </a:lvl1pPr>
          </a:lstStyle>
          <a:p>
            <a:r>
              <a:rPr lang="en-US"/>
              <a:t>Click to edit Master title style</a:t>
            </a:r>
            <a:endParaRPr lang="en-US" dirty="0"/>
          </a:p>
        </p:txBody>
      </p:sp>
      <p:cxnSp>
        <p:nvCxnSpPr>
          <p:cNvPr id="9" name="Rule Line"/>
          <p:cNvCxnSpPr/>
          <p:nvPr userDrawn="1"/>
        </p:nvCxnSpPr>
        <p:spPr>
          <a:xfrm>
            <a:off x="432862" y="1148586"/>
            <a:ext cx="11418710" cy="0"/>
          </a:xfrm>
          <a:prstGeom prst="line">
            <a:avLst/>
          </a:prstGeom>
          <a:ln w="15875">
            <a:solidFill>
              <a:srgbClr val="FFC843"/>
            </a:solidFill>
          </a:ln>
        </p:spPr>
        <p:style>
          <a:lnRef idx="1">
            <a:schemeClr val="accent1"/>
          </a:lnRef>
          <a:fillRef idx="0">
            <a:schemeClr val="accent1"/>
          </a:fillRef>
          <a:effectRef idx="0">
            <a:schemeClr val="accent1"/>
          </a:effectRef>
          <a:fontRef idx="minor">
            <a:schemeClr val="tx1"/>
          </a:fontRef>
        </p:style>
      </p:cxnSp>
      <p:sp>
        <p:nvSpPr>
          <p:cNvPr id="6" name="Bulleted Text"/>
          <p:cNvSpPr>
            <a:spLocks noGrp="1"/>
          </p:cNvSpPr>
          <p:nvPr>
            <p:ph type="body" sz="quarter" idx="12" hasCustomPrompt="1"/>
          </p:nvPr>
        </p:nvSpPr>
        <p:spPr>
          <a:xfrm>
            <a:off x="365098" y="1415911"/>
            <a:ext cx="11552349" cy="5356348"/>
          </a:xfrm>
          <a:prstGeom prst="rect">
            <a:avLst/>
          </a:prstGeom>
        </p:spPr>
        <p:txBody>
          <a:bodyPr lIns="0" tIns="45720" rIns="91440"/>
          <a:lstStyle>
            <a:lvl1pPr marL="457200" indent="-274320" algn="l">
              <a:lnSpc>
                <a:spcPct val="150000"/>
              </a:lnSpc>
              <a:spcBef>
                <a:spcPts val="0"/>
              </a:spcBef>
              <a:buClr>
                <a:srgbClr val="0036C9"/>
              </a:buClr>
              <a:buFont typeface="Wingdings 3" panose="05040102010807070707" pitchFamily="18" charset="2"/>
              <a:buChar char=""/>
              <a:defRPr sz="2400" baseline="0">
                <a:solidFill>
                  <a:schemeClr val="tx1"/>
                </a:solidFill>
              </a:defRPr>
            </a:lvl1pPr>
          </a:lstStyle>
          <a:p>
            <a:pPr lvl="0"/>
            <a:r>
              <a:rPr lang="en-US" dirty="0"/>
              <a:t>Click to edit bulleted text</a:t>
            </a:r>
          </a:p>
        </p:txBody>
      </p:sp>
    </p:spTree>
    <p:extLst>
      <p:ext uri="{BB962C8B-B14F-4D97-AF65-F5344CB8AC3E}">
        <p14:creationId xmlns:p14="http://schemas.microsoft.com/office/powerpoint/2010/main" val="1672107990"/>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HHS 2-col Title and Content">
    <p:spTree>
      <p:nvGrpSpPr>
        <p:cNvPr id="1" name=""/>
        <p:cNvGrpSpPr/>
        <p:nvPr/>
      </p:nvGrpSpPr>
      <p:grpSpPr>
        <a:xfrm>
          <a:off x="0" y="0"/>
          <a:ext cx="0" cy="0"/>
          <a:chOff x="0" y="0"/>
          <a:chExt cx="0" cy="0"/>
        </a:xfrm>
      </p:grpSpPr>
      <p:sp>
        <p:nvSpPr>
          <p:cNvPr id="7" name="Body Text 3-col"/>
          <p:cNvSpPr>
            <a:spLocks noGrp="1"/>
          </p:cNvSpPr>
          <p:nvPr>
            <p:ph type="body" sz="quarter" idx="11" hasCustomPrompt="1"/>
          </p:nvPr>
        </p:nvSpPr>
        <p:spPr>
          <a:xfrm>
            <a:off x="373487" y="1409699"/>
            <a:ext cx="11552349" cy="5362559"/>
          </a:xfrm>
          <a:prstGeom prst="rect">
            <a:avLst/>
          </a:prstGeom>
        </p:spPr>
        <p:txBody>
          <a:bodyPr wrap="none" numCol="2" spcCol="4572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2-column text</a:t>
            </a:r>
          </a:p>
        </p:txBody>
      </p:sp>
      <p:sp>
        <p:nvSpPr>
          <p:cNvPr id="6" name="Title 1"/>
          <p:cNvSpPr>
            <a:spLocks noGrp="1"/>
          </p:cNvSpPr>
          <p:nvPr>
            <p:ph type="title"/>
          </p:nvPr>
        </p:nvSpPr>
        <p:spPr>
          <a:xfrm>
            <a:off x="373487" y="365126"/>
            <a:ext cx="11552349" cy="696420"/>
          </a:xfrm>
          <a:prstGeom prst="rect">
            <a:avLst/>
          </a:prstGeom>
        </p:spPr>
        <p:txBody>
          <a:bodyPr/>
          <a:lstStyle>
            <a:lvl1pPr algn="l">
              <a:defRPr/>
            </a:lvl1pPr>
          </a:lstStyle>
          <a:p>
            <a:r>
              <a:rPr lang="en-US"/>
              <a:t>Click to edit Master title style</a:t>
            </a:r>
            <a:endParaRPr lang="en-US" dirty="0"/>
          </a:p>
        </p:txBody>
      </p:sp>
      <p:cxnSp>
        <p:nvCxnSpPr>
          <p:cNvPr id="8" name="Rule Line"/>
          <p:cNvCxnSpPr/>
          <p:nvPr userDrawn="1"/>
        </p:nvCxnSpPr>
        <p:spPr>
          <a:xfrm>
            <a:off x="432862" y="1148586"/>
            <a:ext cx="11418710" cy="0"/>
          </a:xfrm>
          <a:prstGeom prst="line">
            <a:avLst/>
          </a:prstGeom>
          <a:ln w="15875">
            <a:solidFill>
              <a:srgbClr val="FFC8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733333"/>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ection Header">
    <p:spTree>
      <p:nvGrpSpPr>
        <p:cNvPr id="1" name=""/>
        <p:cNvGrpSpPr/>
        <p:nvPr/>
      </p:nvGrpSpPr>
      <p:grpSpPr>
        <a:xfrm>
          <a:off x="0" y="0"/>
          <a:ext cx="0" cy="0"/>
          <a:chOff x="0" y="0"/>
          <a:chExt cx="0" cy="0"/>
        </a:xfrm>
      </p:grpSpPr>
      <p:sp>
        <p:nvSpPr>
          <p:cNvPr id="9" name="Title 1"/>
          <p:cNvSpPr>
            <a:spLocks noGrp="1"/>
          </p:cNvSpPr>
          <p:nvPr>
            <p:ph type="title"/>
          </p:nvPr>
        </p:nvSpPr>
        <p:spPr>
          <a:xfrm>
            <a:off x="826577" y="395832"/>
            <a:ext cx="10809692" cy="1359153"/>
          </a:xfrm>
        </p:spPr>
        <p:txBody>
          <a:bodyPr tIns="0" bIns="0"/>
          <a:lstStyle/>
          <a:p>
            <a:r>
              <a:rPr lang="en-US" dirty="0"/>
              <a:t>Click to edit Master title style</a:t>
            </a:r>
          </a:p>
        </p:txBody>
      </p:sp>
      <p:sp>
        <p:nvSpPr>
          <p:cNvPr id="10" name="Content Placeholder 2"/>
          <p:cNvSpPr>
            <a:spLocks noGrp="1"/>
          </p:cNvSpPr>
          <p:nvPr>
            <p:ph idx="1"/>
          </p:nvPr>
        </p:nvSpPr>
        <p:spPr>
          <a:xfrm>
            <a:off x="826577" y="1882620"/>
            <a:ext cx="10809692" cy="4196660"/>
          </a:xfrm>
        </p:spPr>
        <p:txBody>
          <a:bodyPr>
            <a:normAutofit/>
          </a:bodyPr>
          <a:lstStyle>
            <a:lvl1pPr>
              <a:lnSpc>
                <a:spcPct val="90000"/>
              </a:lnSpc>
              <a:defRPr sz="1600"/>
            </a:lvl1pPr>
            <a:lvl2pPr>
              <a:lnSpc>
                <a:spcPct val="90000"/>
              </a:lnSpc>
              <a:defRPr sz="1600">
                <a:latin typeface="Arial"/>
                <a:cs typeface="Arial"/>
              </a:defRPr>
            </a:lvl2pPr>
            <a:lvl3pPr>
              <a:lnSpc>
                <a:spcPct val="90000"/>
              </a:lnSpc>
              <a:defRPr sz="1600"/>
            </a:lvl3pPr>
            <a:lvl4pPr>
              <a:lnSpc>
                <a:spcPct val="90000"/>
              </a:lnSpc>
              <a:defRPr sz="1600"/>
            </a:lvl4pPr>
            <a:lvl5pPr>
              <a:lnSpc>
                <a:spcPct val="90000"/>
              </a:lnSpc>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1275252" y="5936346"/>
            <a:ext cx="1724731" cy="365125"/>
          </a:xfrm>
          <a:prstGeom prst="rect">
            <a:avLst/>
          </a:prstGeom>
        </p:spPr>
        <p:txBody>
          <a:bodyPr/>
          <a:lstStyle>
            <a:lvl1pPr>
              <a:defRPr>
                <a:solidFill>
                  <a:srgbClr val="989EA3"/>
                </a:solidFill>
              </a:defRPr>
            </a:lvl1pPr>
          </a:lstStyle>
          <a:p>
            <a:fld id="{A3F11EEC-60B6-DF4B-A821-B910872C5F64}" type="datetimeFigureOut">
              <a:rPr lang="en-US" smtClean="0"/>
              <a:pPr/>
              <a:t>5/20/2020</a:t>
            </a:fld>
            <a:endParaRPr lang="en-US" dirty="0"/>
          </a:p>
        </p:txBody>
      </p:sp>
      <p:sp>
        <p:nvSpPr>
          <p:cNvPr id="8" name="Footer Placeholder 4"/>
          <p:cNvSpPr>
            <a:spLocks noGrp="1"/>
          </p:cNvSpPr>
          <p:nvPr>
            <p:ph type="ftr" sz="quarter" idx="11"/>
          </p:nvPr>
        </p:nvSpPr>
        <p:spPr>
          <a:xfrm>
            <a:off x="3020889" y="5936346"/>
            <a:ext cx="4473840" cy="365125"/>
          </a:xfrm>
          <a:prstGeom prst="rect">
            <a:avLst/>
          </a:prstGeom>
        </p:spPr>
        <p:txBody>
          <a:bodyPr/>
          <a:lstStyle>
            <a:lvl1pPr algn="ctr">
              <a:defRPr>
                <a:solidFill>
                  <a:srgbClr val="989EA3"/>
                </a:solidFill>
              </a:defRPr>
            </a:lvl1pPr>
          </a:lstStyle>
          <a:p>
            <a:endParaRPr lang="en-US" dirty="0"/>
          </a:p>
        </p:txBody>
      </p:sp>
      <p:sp>
        <p:nvSpPr>
          <p:cNvPr id="11" name="Slide Number Placeholder 5"/>
          <p:cNvSpPr>
            <a:spLocks noGrp="1"/>
          </p:cNvSpPr>
          <p:nvPr>
            <p:ph type="sldNum" sz="quarter" idx="12"/>
          </p:nvPr>
        </p:nvSpPr>
        <p:spPr>
          <a:xfrm>
            <a:off x="7494730" y="5936346"/>
            <a:ext cx="1682916"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Tree>
    <p:extLst>
      <p:ext uri="{BB962C8B-B14F-4D97-AF65-F5344CB8AC3E}">
        <p14:creationId xmlns:p14="http://schemas.microsoft.com/office/powerpoint/2010/main" val="1563768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Large logo">
    <p:spTree>
      <p:nvGrpSpPr>
        <p:cNvPr id="1" name=""/>
        <p:cNvGrpSpPr/>
        <p:nvPr/>
      </p:nvGrpSpPr>
      <p:grpSpPr>
        <a:xfrm>
          <a:off x="0" y="0"/>
          <a:ext cx="0" cy="0"/>
          <a:chOff x="0" y="0"/>
          <a:chExt cx="0" cy="0"/>
        </a:xfrm>
      </p:grpSpPr>
      <p:sp>
        <p:nvSpPr>
          <p:cNvPr id="6" name="Title Placeholder 3"/>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a:latin typeface="+mj-lt"/>
              </a:defRPr>
            </a:lvl1pPr>
          </a:lstStyle>
          <a:p>
            <a:r>
              <a:rPr lang="en-US" dirty="0"/>
              <a:t>Master title</a:t>
            </a:r>
          </a:p>
        </p:txBody>
      </p:sp>
    </p:spTree>
    <p:extLst>
      <p:ext uri="{BB962C8B-B14F-4D97-AF65-F5344CB8AC3E}">
        <p14:creationId xmlns:p14="http://schemas.microsoft.com/office/powerpoint/2010/main" val="3409637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11800737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rand Title Page">
    <p:spTree>
      <p:nvGrpSpPr>
        <p:cNvPr id="1" name=""/>
        <p:cNvGrpSpPr/>
        <p:nvPr/>
      </p:nvGrpSpPr>
      <p:grpSpPr>
        <a:xfrm>
          <a:off x="0" y="0"/>
          <a:ext cx="0" cy="0"/>
          <a:chOff x="0" y="0"/>
          <a:chExt cx="0" cy="0"/>
        </a:xfrm>
      </p:grpSpPr>
      <p:cxnSp>
        <p:nvCxnSpPr>
          <p:cNvPr id="5" name="Title Page Rule Line"/>
          <p:cNvCxnSpPr/>
          <p:nvPr/>
        </p:nvCxnSpPr>
        <p:spPr>
          <a:xfrm>
            <a:off x="838200" y="2443431"/>
            <a:ext cx="10515600"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2" name="Master Title"/>
          <p:cNvSpPr>
            <a:spLocks noGrp="1"/>
          </p:cNvSpPr>
          <p:nvPr>
            <p:ph type="title" hasCustomPrompt="1"/>
          </p:nvPr>
        </p:nvSpPr>
        <p:spPr>
          <a:xfrm>
            <a:off x="838200" y="7010"/>
            <a:ext cx="10515600" cy="2417921"/>
          </a:xfrm>
          <a:prstGeom prst="rect">
            <a:avLst/>
          </a:prstGeom>
        </p:spPr>
        <p:txBody>
          <a:bodyPr anchor="b" anchorCtr="0">
            <a:normAutofit/>
          </a:bodyPr>
          <a:lstStyle>
            <a:lvl1pPr>
              <a:defRPr sz="4400">
                <a:solidFill>
                  <a:srgbClr val="036080"/>
                </a:solidFill>
              </a:defRPr>
            </a:lvl1pPr>
          </a:lstStyle>
          <a:p>
            <a:r>
              <a:rPr lang="en-US" dirty="0"/>
              <a:t>Click to edit Master Title</a:t>
            </a:r>
          </a:p>
        </p:txBody>
      </p:sp>
      <p:sp>
        <p:nvSpPr>
          <p:cNvPr id="7" name="Text Placeholder 3"/>
          <p:cNvSpPr>
            <a:spLocks noGrp="1"/>
          </p:cNvSpPr>
          <p:nvPr>
            <p:ph idx="1" hasCustomPrompt="1"/>
          </p:nvPr>
        </p:nvSpPr>
        <p:spPr>
          <a:xfrm>
            <a:off x="838200" y="2587767"/>
            <a:ext cx="10515600" cy="1925893"/>
          </a:xfrm>
          <a:prstGeom prst="rect">
            <a:avLst/>
          </a:prstGeom>
        </p:spPr>
        <p:txBody>
          <a:bodyPr vert="horz" lIns="91440" tIns="45720" rIns="91440" bIns="45720" rtlCol="0">
            <a:normAutofit/>
          </a:bodyPr>
          <a:lstStyle>
            <a:lvl1pPr algn="ctr">
              <a:defRPr sz="3200">
                <a:solidFill>
                  <a:srgbClr val="7E99A9"/>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Subtitle</a:t>
            </a:r>
          </a:p>
        </p:txBody>
      </p:sp>
    </p:spTree>
    <p:extLst>
      <p:ext uri="{BB962C8B-B14F-4D97-AF65-F5344CB8AC3E}">
        <p14:creationId xmlns:p14="http://schemas.microsoft.com/office/powerpoint/2010/main" val="21890270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rand DHHS Title and Content">
    <p:spTree>
      <p:nvGrpSpPr>
        <p:cNvPr id="1" name=""/>
        <p:cNvGrpSpPr/>
        <p:nvPr/>
      </p:nvGrpSpPr>
      <p:grpSpPr>
        <a:xfrm>
          <a:off x="0" y="0"/>
          <a:ext cx="0" cy="0"/>
          <a:chOff x="0" y="0"/>
          <a:chExt cx="0" cy="0"/>
        </a:xfrm>
      </p:grpSpPr>
      <p:sp>
        <p:nvSpPr>
          <p:cNvPr id="14" name="Body Text"/>
          <p:cNvSpPr>
            <a:spLocks noGrp="1"/>
          </p:cNvSpPr>
          <p:nvPr>
            <p:ph type="body" sz="quarter" idx="10" hasCustomPrompt="1"/>
          </p:nvPr>
        </p:nvSpPr>
        <p:spPr>
          <a:xfrm>
            <a:off x="373487" y="1073568"/>
            <a:ext cx="11552349" cy="5060532"/>
          </a:xfrm>
          <a:prstGeom prst="rect">
            <a:avLst/>
          </a:prstGeom>
        </p:spPr>
        <p:txBody>
          <a:bodyPr/>
          <a:lstStyle>
            <a:lvl1pPr marL="0" indent="0" algn="l">
              <a:buNone/>
              <a:defRPr sz="2000">
                <a:solidFill>
                  <a:schemeClr val="tx1"/>
                </a:solidFill>
              </a:defRPr>
            </a:lvl1pPr>
          </a:lstStyle>
          <a:p>
            <a:pPr lvl="0"/>
            <a:r>
              <a:rPr lang="en-US" dirty="0"/>
              <a:t>Click to edit text</a:t>
            </a:r>
          </a:p>
        </p:txBody>
      </p:sp>
      <p:cxnSp>
        <p:nvCxnSpPr>
          <p:cNvPr id="5"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7" name="Title 1"/>
          <p:cNvSpPr>
            <a:spLocks noGrp="1"/>
          </p:cNvSpPr>
          <p:nvPr>
            <p:ph type="title"/>
          </p:nvPr>
        </p:nvSpPr>
        <p:spPr>
          <a:xfrm>
            <a:off x="373487" y="365126"/>
            <a:ext cx="11552349" cy="696420"/>
          </a:xfrm>
          <a:prstGeom prst="rect">
            <a:avLst/>
          </a:prstGeom>
        </p:spPr>
        <p:txBody>
          <a:bodyPr>
            <a:noAutofit/>
          </a:bodyPr>
          <a:lstStyle>
            <a:lvl1pPr algn="l">
              <a:defRPr sz="3600"/>
            </a:lvl1pPr>
          </a:lstStyle>
          <a:p>
            <a:r>
              <a:rPr lang="en-US" dirty="0"/>
              <a:t>Click to edit Master title style</a:t>
            </a:r>
          </a:p>
        </p:txBody>
      </p:sp>
    </p:spTree>
    <p:extLst>
      <p:ext uri="{BB962C8B-B14F-4D97-AF65-F5344CB8AC3E}">
        <p14:creationId xmlns:p14="http://schemas.microsoft.com/office/powerpoint/2010/main" val="128553262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rand DHHS 2-Col Title and Content">
    <p:spTree>
      <p:nvGrpSpPr>
        <p:cNvPr id="1" name=""/>
        <p:cNvGrpSpPr/>
        <p:nvPr/>
      </p:nvGrpSpPr>
      <p:grpSpPr>
        <a:xfrm>
          <a:off x="0" y="0"/>
          <a:ext cx="0" cy="0"/>
          <a:chOff x="0" y="0"/>
          <a:chExt cx="0" cy="0"/>
        </a:xfrm>
      </p:grpSpPr>
      <p:sp>
        <p:nvSpPr>
          <p:cNvPr id="7" name="Body Text 3-col"/>
          <p:cNvSpPr>
            <a:spLocks noGrp="1"/>
          </p:cNvSpPr>
          <p:nvPr>
            <p:ph type="body" sz="quarter" idx="11" hasCustomPrompt="1"/>
          </p:nvPr>
        </p:nvSpPr>
        <p:spPr>
          <a:xfrm>
            <a:off x="373487" y="1066736"/>
            <a:ext cx="11552349" cy="5067363"/>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2-column text</a:t>
            </a:r>
          </a:p>
        </p:txBody>
      </p:sp>
      <p:cxnSp>
        <p:nvCxnSpPr>
          <p:cNvPr id="10" name="Title Page Rule Line"/>
          <p:cNvCxnSpPr/>
          <p:nvPr/>
        </p:nvCxnSpPr>
        <p:spPr>
          <a:xfrm>
            <a:off x="373487" y="92819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6" name="Title 1"/>
          <p:cNvSpPr>
            <a:spLocks noGrp="1"/>
          </p:cNvSpPr>
          <p:nvPr>
            <p:ph type="title"/>
          </p:nvPr>
        </p:nvSpPr>
        <p:spPr>
          <a:xfrm>
            <a:off x="37348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spTree>
    <p:extLst>
      <p:ext uri="{BB962C8B-B14F-4D97-AF65-F5344CB8AC3E}">
        <p14:creationId xmlns:p14="http://schemas.microsoft.com/office/powerpoint/2010/main" val="268868631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rand DHHS Bullet Text Layout">
    <p:spTree>
      <p:nvGrpSpPr>
        <p:cNvPr id="1" name=""/>
        <p:cNvGrpSpPr/>
        <p:nvPr/>
      </p:nvGrpSpPr>
      <p:grpSpPr>
        <a:xfrm>
          <a:off x="0" y="0"/>
          <a:ext cx="0" cy="0"/>
          <a:chOff x="0" y="0"/>
          <a:chExt cx="0" cy="0"/>
        </a:xfrm>
      </p:grpSpPr>
      <p:sp>
        <p:nvSpPr>
          <p:cNvPr id="8"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cxnSp>
        <p:nvCxnSpPr>
          <p:cNvPr id="10" name="Title Page Rule Line"/>
          <p:cNvCxnSpPr/>
          <p:nvPr/>
        </p:nvCxnSpPr>
        <p:spPr>
          <a:xfrm>
            <a:off x="373487" y="93146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6" name="Bulleted Text"/>
          <p:cNvSpPr>
            <a:spLocks noGrp="1"/>
          </p:cNvSpPr>
          <p:nvPr>
            <p:ph type="body" sz="quarter" idx="12" hasCustomPrompt="1"/>
          </p:nvPr>
        </p:nvSpPr>
        <p:spPr>
          <a:xfrm>
            <a:off x="365098" y="1073276"/>
            <a:ext cx="11552349" cy="5060823"/>
          </a:xfrm>
          <a:prstGeom prst="rect">
            <a:avLst/>
          </a:prstGeom>
        </p:spPr>
        <p:txBody>
          <a:bodyPr lIns="0" tIns="45720" rIns="91440"/>
          <a:lstStyle>
            <a:lvl1pPr marL="457200" indent="-274320" algn="l">
              <a:lnSpc>
                <a:spcPct val="150000"/>
              </a:lnSpc>
              <a:spcBef>
                <a:spcPts val="0"/>
              </a:spcBef>
              <a:buClr>
                <a:srgbClr val="B9C8D3"/>
              </a:buClr>
              <a:buFont typeface="Wingdings 3" panose="05040102010807070707" pitchFamily="18" charset="2"/>
              <a:buChar char=""/>
              <a:defRPr lang="en-US" sz="2000" kern="1200" baseline="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bulleted text</a:t>
            </a:r>
          </a:p>
        </p:txBody>
      </p:sp>
    </p:spTree>
    <p:extLst>
      <p:ext uri="{BB962C8B-B14F-4D97-AF65-F5344CB8AC3E}">
        <p14:creationId xmlns:p14="http://schemas.microsoft.com/office/powerpoint/2010/main" val="110056498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rand DHHS Subhead Layout w Bullets">
    <p:spTree>
      <p:nvGrpSpPr>
        <p:cNvPr id="1" name=""/>
        <p:cNvGrpSpPr/>
        <p:nvPr/>
      </p:nvGrpSpPr>
      <p:grpSpPr>
        <a:xfrm>
          <a:off x="0" y="0"/>
          <a:ext cx="0" cy="0"/>
          <a:chOff x="0" y="0"/>
          <a:chExt cx="0" cy="0"/>
        </a:xfrm>
      </p:grpSpPr>
      <p:sp>
        <p:nvSpPr>
          <p:cNvPr id="5" name="Bulleted Text"/>
          <p:cNvSpPr>
            <a:spLocks noGrp="1"/>
          </p:cNvSpPr>
          <p:nvPr>
            <p:ph type="body" sz="quarter" idx="11" hasCustomPrompt="1"/>
          </p:nvPr>
        </p:nvSpPr>
        <p:spPr>
          <a:xfrm>
            <a:off x="365098" y="1653828"/>
            <a:ext cx="11552349" cy="4480272"/>
          </a:xfrm>
          <a:prstGeom prst="rect">
            <a:avLst/>
          </a:prstGeom>
        </p:spPr>
        <p:txBody>
          <a:bodyPr>
            <a:normAutofit/>
          </a:bodyPr>
          <a:lstStyle>
            <a:lvl1pPr marL="525780" indent="-342900" algn="l">
              <a:buClr>
                <a:srgbClr val="0036C9"/>
              </a:buClr>
              <a:buFont typeface="Wingdings 3" panose="05040102010807070707" pitchFamily="18" charset="2"/>
              <a:buChar char=""/>
              <a:defRPr lang="en-US" sz="2400" kern="1200" baseline="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a:defRPr sz="2000"/>
            </a:lvl2pPr>
            <a:lvl3pPr>
              <a:defRPr sz="1800"/>
            </a:lvl3pPr>
            <a:lvl4pPr>
              <a:defRPr sz="1600"/>
            </a:lvl4pPr>
            <a:lvl5pPr>
              <a:defRPr sz="1400"/>
            </a:lvl5pPr>
          </a:lstStyle>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Title Page Rule Line"/>
          <p:cNvCxnSpPr/>
          <p:nvPr/>
        </p:nvCxnSpPr>
        <p:spPr>
          <a:xfrm>
            <a:off x="373487" y="941997"/>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11" name="Page Subhead Bold"/>
          <p:cNvSpPr>
            <a:spLocks noGrp="1"/>
          </p:cNvSpPr>
          <p:nvPr>
            <p:ph type="body" sz="quarter" idx="12" hasCustomPrompt="1"/>
          </p:nvPr>
        </p:nvSpPr>
        <p:spPr>
          <a:xfrm>
            <a:off x="365097" y="1080538"/>
            <a:ext cx="11552349" cy="559488"/>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7E99A9"/>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bold subhead</a:t>
            </a:r>
          </a:p>
        </p:txBody>
      </p:sp>
      <p:sp>
        <p:nvSpPr>
          <p:cNvPr id="7"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spTree>
    <p:extLst>
      <p:ext uri="{BB962C8B-B14F-4D97-AF65-F5344CB8AC3E}">
        <p14:creationId xmlns:p14="http://schemas.microsoft.com/office/powerpoint/2010/main" val="119883656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rand DHHS Indent Bullets">
    <p:spTree>
      <p:nvGrpSpPr>
        <p:cNvPr id="1" name=""/>
        <p:cNvGrpSpPr/>
        <p:nvPr/>
      </p:nvGrpSpPr>
      <p:grpSpPr>
        <a:xfrm>
          <a:off x="0" y="0"/>
          <a:ext cx="0" cy="0"/>
          <a:chOff x="0" y="0"/>
          <a:chExt cx="0" cy="0"/>
        </a:xfrm>
      </p:grpSpPr>
      <p:sp>
        <p:nvSpPr>
          <p:cNvPr id="9" name="Page Subhead Bold"/>
          <p:cNvSpPr>
            <a:spLocks noGrp="1"/>
          </p:cNvSpPr>
          <p:nvPr>
            <p:ph type="body" sz="quarter" idx="12" hasCustomPrompt="1"/>
          </p:nvPr>
        </p:nvSpPr>
        <p:spPr>
          <a:xfrm>
            <a:off x="365097" y="1066737"/>
            <a:ext cx="11552349" cy="573290"/>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7E99A9"/>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bold subhead</a:t>
            </a:r>
          </a:p>
        </p:txBody>
      </p:sp>
      <p:sp>
        <p:nvSpPr>
          <p:cNvPr id="10" name="Bulleted Text"/>
          <p:cNvSpPr>
            <a:spLocks noGrp="1"/>
          </p:cNvSpPr>
          <p:nvPr>
            <p:ph type="body" sz="quarter" idx="13" hasCustomPrompt="1"/>
          </p:nvPr>
        </p:nvSpPr>
        <p:spPr>
          <a:xfrm>
            <a:off x="365098" y="2231152"/>
            <a:ext cx="11552349" cy="3902948"/>
          </a:xfrm>
          <a:prstGeom prst="rect">
            <a:avLst/>
          </a:prstGeom>
        </p:spPr>
        <p:txBody>
          <a:bodyPr/>
          <a:lstStyle>
            <a:lvl1pPr marL="914400" indent="-274320" algn="l">
              <a:buClr>
                <a:srgbClr val="BABF33"/>
              </a:buClr>
              <a:buFont typeface="Wingdings 3" panose="05040102010807070707" pitchFamily="18" charset="2"/>
              <a:buChar char=""/>
              <a:defRPr sz="2400">
                <a:solidFill>
                  <a:schemeClr val="tx1"/>
                </a:solidFill>
              </a:defRPr>
            </a:lvl1pPr>
            <a:lvl2pPr>
              <a:defRPr sz="2000"/>
            </a:lvl2pPr>
          </a:lstStyle>
          <a:p>
            <a:pPr lvl="1"/>
            <a:r>
              <a:rPr lang="en-US" dirty="0"/>
              <a:t>Second level</a:t>
            </a:r>
          </a:p>
        </p:txBody>
      </p:sp>
      <p:cxnSp>
        <p:nvCxnSpPr>
          <p:cNvPr id="14" name="Title Page Rule Line"/>
          <p:cNvCxnSpPr/>
          <p:nvPr/>
        </p:nvCxnSpPr>
        <p:spPr>
          <a:xfrm>
            <a:off x="365097" y="92819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15" name="Body Text 3-col"/>
          <p:cNvSpPr>
            <a:spLocks noGrp="1"/>
          </p:cNvSpPr>
          <p:nvPr>
            <p:ph type="body" sz="quarter" idx="11" hasCustomPrompt="1"/>
          </p:nvPr>
        </p:nvSpPr>
        <p:spPr>
          <a:xfrm>
            <a:off x="365097" y="1667735"/>
            <a:ext cx="11560739" cy="554181"/>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3-column text</a:t>
            </a:r>
          </a:p>
        </p:txBody>
      </p:sp>
      <p:sp>
        <p:nvSpPr>
          <p:cNvPr id="11"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spTree>
    <p:extLst>
      <p:ext uri="{BB962C8B-B14F-4D97-AF65-F5344CB8AC3E}">
        <p14:creationId xmlns:p14="http://schemas.microsoft.com/office/powerpoint/2010/main" val="146944831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rand DHHS Indent Bullets alt">
    <p:spTree>
      <p:nvGrpSpPr>
        <p:cNvPr id="1" name=""/>
        <p:cNvGrpSpPr/>
        <p:nvPr/>
      </p:nvGrpSpPr>
      <p:grpSpPr>
        <a:xfrm>
          <a:off x="0" y="0"/>
          <a:ext cx="0" cy="0"/>
          <a:chOff x="0" y="0"/>
          <a:chExt cx="0" cy="0"/>
        </a:xfrm>
      </p:grpSpPr>
      <p:sp>
        <p:nvSpPr>
          <p:cNvPr id="10" name="Bulleted Text"/>
          <p:cNvSpPr>
            <a:spLocks noGrp="1"/>
          </p:cNvSpPr>
          <p:nvPr>
            <p:ph type="body" sz="quarter" idx="13" hasCustomPrompt="1"/>
          </p:nvPr>
        </p:nvSpPr>
        <p:spPr>
          <a:xfrm>
            <a:off x="365098" y="1512325"/>
            <a:ext cx="11552349" cy="4621775"/>
          </a:xfrm>
          <a:prstGeom prst="rect">
            <a:avLst/>
          </a:prstGeom>
        </p:spPr>
        <p:txBody>
          <a:bodyPr/>
          <a:lstStyle>
            <a:lvl1pPr marL="914400" indent="-274320" algn="l">
              <a:buClr>
                <a:srgbClr val="BABF33"/>
              </a:buClr>
              <a:buFont typeface="Wingdings 3" panose="05040102010807070707" pitchFamily="18" charset="2"/>
              <a:buChar char=""/>
              <a:tabLst>
                <a:tab pos="182880" algn="l"/>
              </a:tabLst>
              <a:defRPr sz="2800">
                <a:solidFill>
                  <a:schemeClr val="tx1"/>
                </a:solidFill>
              </a:defRPr>
            </a:lvl1pPr>
            <a:lvl2pPr defTabSz="1828800">
              <a:defRPr sz="2000"/>
            </a:lvl2pPr>
            <a:lvl4pPr marL="1371600" indent="-274320">
              <a:spcBef>
                <a:spcPts val="1000"/>
              </a:spcBef>
              <a:buClr>
                <a:srgbClr val="BABF33"/>
              </a:buClr>
              <a:defRPr/>
            </a:lvl4pPr>
          </a:lstStyle>
          <a:p>
            <a:pPr lvl="1"/>
            <a:r>
              <a:rPr lang="en-US" dirty="0"/>
              <a:t>Second level</a:t>
            </a:r>
          </a:p>
        </p:txBody>
      </p:sp>
      <p:sp>
        <p:nvSpPr>
          <p:cNvPr id="8" name="Title 1"/>
          <p:cNvSpPr>
            <a:spLocks noGrp="1"/>
          </p:cNvSpPr>
          <p:nvPr>
            <p:ph type="title"/>
          </p:nvPr>
        </p:nvSpPr>
        <p:spPr>
          <a:xfrm>
            <a:off x="365097" y="365126"/>
            <a:ext cx="11552349" cy="696420"/>
          </a:xfrm>
          <a:prstGeom prst="rect">
            <a:avLst/>
          </a:prstGeom>
        </p:spPr>
        <p:txBody>
          <a:bodyPr/>
          <a:lstStyle>
            <a:lvl1pPr algn="l">
              <a:defRPr sz="3600"/>
            </a:lvl1pPr>
          </a:lstStyle>
          <a:p>
            <a:r>
              <a:rPr lang="en-US"/>
              <a:t>Click to edit Master title style</a:t>
            </a:r>
            <a:endParaRPr lang="en-US" dirty="0"/>
          </a:p>
        </p:txBody>
      </p:sp>
      <p:cxnSp>
        <p:nvCxnSpPr>
          <p:cNvPr id="12" name="Title Page Rule Line"/>
          <p:cNvCxnSpPr/>
          <p:nvPr/>
        </p:nvCxnSpPr>
        <p:spPr>
          <a:xfrm>
            <a:off x="373487" y="930510"/>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13" name="Body Text 3-col"/>
          <p:cNvSpPr>
            <a:spLocks noGrp="1"/>
          </p:cNvSpPr>
          <p:nvPr>
            <p:ph type="body" sz="quarter" idx="11" hasCustomPrompt="1"/>
          </p:nvPr>
        </p:nvSpPr>
        <p:spPr>
          <a:xfrm>
            <a:off x="365097" y="1005850"/>
            <a:ext cx="11560739" cy="486552"/>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2-column</a:t>
            </a:r>
          </a:p>
        </p:txBody>
      </p:sp>
    </p:spTree>
    <p:extLst>
      <p:ext uri="{BB962C8B-B14F-4D97-AF65-F5344CB8AC3E}">
        <p14:creationId xmlns:p14="http://schemas.microsoft.com/office/powerpoint/2010/main" val="129316401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image" Target="../media/image5.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image" Target="../media/image4.jpg"/><Relationship Id="rId2" Type="http://schemas.openxmlformats.org/officeDocument/2006/relationships/slideLayout" Target="../slideLayouts/slideLayout3.xml"/><Relationship Id="rId16"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41" y="10049"/>
            <a:ext cx="12170664" cy="6839924"/>
          </a:xfrm>
          <a:prstGeom prst="rect">
            <a:avLst/>
          </a:prstGeom>
          <a:ln>
            <a:solidFill>
              <a:schemeClr val="tx1"/>
            </a:solidFill>
          </a:ln>
        </p:spPr>
      </p:pic>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75089" y="4845428"/>
            <a:ext cx="2360315" cy="971453"/>
          </a:xfrm>
          <a:prstGeom prst="rect">
            <a:avLst/>
          </a:prstGeom>
        </p:spPr>
      </p:pic>
      <p:sp>
        <p:nvSpPr>
          <p:cNvPr id="13" name="Rectangle 12"/>
          <p:cNvSpPr/>
          <p:nvPr userDrawn="1"/>
        </p:nvSpPr>
        <p:spPr>
          <a:xfrm>
            <a:off x="2852230" y="6055600"/>
            <a:ext cx="2885379" cy="276999"/>
          </a:xfrm>
          <a:prstGeom prst="rect">
            <a:avLst/>
          </a:prstGeom>
          <a:effectLst>
            <a:outerShdw blurRad="50800" dist="38100" dir="2700000" algn="tl" rotWithShape="0">
              <a:sysClr val="window" lastClr="FFFFFF">
                <a:alpha val="40000"/>
              </a:sys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20" normalizeH="0" baseline="0" noProof="0" dirty="0">
                <a:ln>
                  <a:noFill/>
                </a:ln>
                <a:solidFill>
                  <a:srgbClr val="036080"/>
                </a:solidFill>
                <a:effectLst/>
                <a:uLnTx/>
                <a:uFillTx/>
                <a:latin typeface="Montserrat"/>
              </a:rPr>
              <a:t>Helping People Live Better Lives.</a:t>
            </a:r>
          </a:p>
        </p:txBody>
      </p:sp>
    </p:spTree>
    <p:extLst>
      <p:ext uri="{BB962C8B-B14F-4D97-AF65-F5344CB8AC3E}">
        <p14:creationId xmlns:p14="http://schemas.microsoft.com/office/powerpoint/2010/main" val="4112078921"/>
      </p:ext>
    </p:extLst>
  </p:cSld>
  <p:clrMap bg1="lt1" tx1="dk1" bg2="lt2" tx2="dk2" accent1="accent1" accent2="accent2" accent3="accent3" accent4="accent4" accent5="accent5" accent6="accent6" hlink="hlink" folHlink="folHlink"/>
  <p:sldLayoutIdLst>
    <p:sldLayoutId id="21474837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058496" y="5086067"/>
            <a:ext cx="1776908" cy="731336"/>
          </a:xfrm>
          <a:prstGeom prst="rect">
            <a:avLst/>
          </a:prstGeom>
        </p:spPr>
      </p:pic>
      <p:sp>
        <p:nvSpPr>
          <p:cNvPr id="2" name="Rectangle 1"/>
          <p:cNvSpPr/>
          <p:nvPr userDrawn="1"/>
        </p:nvSpPr>
        <p:spPr>
          <a:xfrm>
            <a:off x="0" y="0"/>
            <a:ext cx="12181952" cy="6858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852230" y="6055600"/>
            <a:ext cx="2885379" cy="276999"/>
          </a:xfrm>
          <a:prstGeom prst="rect">
            <a:avLst/>
          </a:prstGeom>
          <a:effectLst>
            <a:outerShdw blurRad="50800" dist="38100" dir="2700000" algn="tl" rotWithShape="0">
              <a:schemeClr val="bg1">
                <a:alpha val="40000"/>
              </a:schemeClr>
            </a:outerShdw>
          </a:effectLst>
        </p:spPr>
        <p:txBody>
          <a:bodyPr wrap="square">
            <a:spAutoFit/>
          </a:bodyPr>
          <a:lstStyle/>
          <a:p>
            <a:r>
              <a:rPr lang="en-US" sz="1200" i="1" spc="20" baseline="0" dirty="0">
                <a:solidFill>
                  <a:srgbClr val="036080"/>
                </a:solidFill>
              </a:rPr>
              <a:t>Helping People Live Better Lives.</a:t>
            </a:r>
          </a:p>
        </p:txBody>
      </p:sp>
    </p:spTree>
    <p:extLst>
      <p:ext uri="{BB962C8B-B14F-4D97-AF65-F5344CB8AC3E}">
        <p14:creationId xmlns:p14="http://schemas.microsoft.com/office/powerpoint/2010/main" val="1527444400"/>
      </p:ext>
    </p:extLst>
  </p:cSld>
  <p:clrMap bg1="lt1" tx1="dk1" bg2="lt2" tx2="dk2" accent1="accent1" accent2="accent2" accent3="accent3" accent4="accent4" accent5="accent5" accent6="accent6" hlink="hlink" folHlink="folHlink"/>
  <p:sldLayoutIdLst>
    <p:sldLayoutId id="2147483782"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6" r:id="rId10"/>
    <p:sldLayoutId id="2147483780" r:id="rId11"/>
    <p:sldLayoutId id="2147483784" r:id="rId12"/>
    <p:sldLayoutId id="2147483785" r:id="rId13"/>
    <p:sldLayoutId id="2147483793" r:id="rId14"/>
    <p:sldLayoutId id="2147483797" r:id="rId15"/>
  </p:sldLayoutIdLst>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hf hdr="0" dt="0"/>
  <p:txStyles>
    <p:titleStyle>
      <a:lvl1pPr algn="ctr" defTabSz="914400" rtl="0" eaLnBrk="1" latinLnBrk="0" hangingPunct="1">
        <a:lnSpc>
          <a:spcPct val="90000"/>
        </a:lnSpc>
        <a:spcBef>
          <a:spcPct val="0"/>
        </a:spcBef>
        <a:buNone/>
        <a:defRPr sz="4400" kern="1200" baseline="0">
          <a:ln>
            <a:noFill/>
          </a:ln>
          <a:solidFill>
            <a:srgbClr val="036080"/>
          </a:solidFill>
          <a:latin typeface="Montserrat Semi Bold" panose="00000700000000000000" pitchFamily="50" charset="0"/>
          <a:ea typeface="+mj-ea"/>
          <a:cs typeface="+mj-cs"/>
        </a:defRPr>
      </a:lvl1pPr>
    </p:titleStyle>
    <p:bodyStyle>
      <a:lvl1pPr marL="0" indent="0" algn="ctr" defTabSz="914400" rtl="0" eaLnBrk="1" latinLnBrk="0" hangingPunct="1">
        <a:lnSpc>
          <a:spcPct val="100000"/>
        </a:lnSpc>
        <a:spcBef>
          <a:spcPts val="1000"/>
        </a:spcBef>
        <a:buFont typeface="Arial" panose="020B0604020202020204" pitchFamily="34" charset="0"/>
        <a:buNone/>
        <a:defRPr sz="3200" kern="1200" baseline="0">
          <a:solidFill>
            <a:srgbClr val="BABF33"/>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Clr>
          <a:srgbClr val="B9C8D3"/>
        </a:buClr>
        <a:buFont typeface="Wingdings 3" panose="05040102010807070707" pitchFamily="18" charset="2"/>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Clr>
          <a:srgbClr val="B9C8D3"/>
        </a:buClr>
        <a:buFont typeface="Wingdings 3" panose="05040102010807070707" pitchFamily="18" charset="2"/>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Clr>
          <a:srgbClr val="B9C8D3"/>
        </a:buClr>
        <a:buFont typeface="Wingdings 3" panose="05040102010807070707" pitchFamily="18" charset="2"/>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Clr>
          <a:srgbClr val="B9C8D3"/>
        </a:buClr>
        <a:buFont typeface="Wingdings 3" panose="05040102010807070707" pitchFamily="18" charset="2"/>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64"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hyperlink" Target="https://nebraska.maps.arcgis.com/apps/opsdashboard/index.html#/4213f719a45647bc873ffb58783ffef3"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hyperlink" Target="https://emergency.cdc.gov/coca/calls/2020/callinfo_051920.asp"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s://www.gastrojournal.org/article/S0016-5085(20)30655-7/fulltext" TargetMode="External"/><Relationship Id="rId2" Type="http://schemas.openxmlformats.org/officeDocument/2006/relationships/hyperlink" Target="https://covidibd.org/"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hyperlink" Target="http://dhhs.ne.gov/Pages/Post-acute-and-Other-Facilities.aspx"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hyperlink" Target="https://jamanetwork.com/journals/jama/fullarticle/2765616?guestAccessKey=ad8e820c-c4ac-4cec-8be2-b8bf77e349e2&amp;utm_source=For_The_Media&amp;utm_medium=referral&amp;utm_campaign=ftm_links&amp;utm_content=tfl&amp;utm_term=043020"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https://jamanetwork.com/searchresults?author=Elizabeth+M.+Dufort&amp;q=Elizabeth+M.+Dufort" TargetMode="External"/><Relationship Id="rId2" Type="http://schemas.openxmlformats.org/officeDocument/2006/relationships/hyperlink" Target="https://jamanetwork.com/searchresults?author=Eli+S.+Rosenberg&amp;q=Eli+S.+Rosenberg" TargetMode="External"/><Relationship Id="rId1" Type="http://schemas.openxmlformats.org/officeDocument/2006/relationships/slideLayout" Target="../slideLayouts/slideLayout6.xml"/><Relationship Id="rId4" Type="http://schemas.openxmlformats.org/officeDocument/2006/relationships/hyperlink" Target="https://jamanetwork.com/searchresults?author=Tomoko+Udo&amp;q=Tomoko+Udo" TargetMode="External"/></Relationships>
</file>

<file path=ppt/slides/_rels/slide35.xml.rels><?xml version="1.0" encoding="UTF-8" standalone="yes"?>
<Relationships xmlns="http://schemas.openxmlformats.org/package/2006/relationships"><Relationship Id="rId2" Type="http://schemas.openxmlformats.org/officeDocument/2006/relationships/hyperlink" Target="https://mailview.bulletinhealthcare.com/mailview.aspx?m=2020051101idsa&amp;r=8755537-b926&amp;l=011-783&amp;t=c" TargetMode="Externa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hyperlink" Target="https://www.cdc.gov/coronavirus/2019-ncov/lab/guidelines-clinical-specimens.html" TargetMode="External"/><Relationship Id="rId2" Type="http://schemas.openxmlformats.org/officeDocument/2006/relationships/hyperlink" Target="https://www.cdc.gov/coronavirus/2019-ncov/healthcare-facilities/hcp-return-work.html#f1" TargetMode="Externa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hyperlink" Target="https://www.cdc.gov/coronavirus/2019-ncov/hcp/return-to-work.html" TargetMode="External"/><Relationship Id="rId2" Type="http://schemas.openxmlformats.org/officeDocument/2006/relationships/hyperlink" Target="https://www.cdc.gov/coronavirus/2019-ncov/hcp/infection-control-recommendations.html" TargetMode="Externa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nebraskahospitals.org/coronavirus-covid-19-information.html" TargetMode="Externa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3" Type="http://schemas.openxmlformats.org/officeDocument/2006/relationships/hyperlink" Target="https://icap.nebraskamed.com/wp-content/uploads/sites/2/2020/04/Cohorting-Plan-for-LTCF-4.16.20.pdf" TargetMode="External"/><Relationship Id="rId2" Type="http://schemas.openxmlformats.org/officeDocument/2006/relationships/image" Target="../media/image25.jpeg"/><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hyperlink" Target="https://gcc02.safelinks.protection.outlook.com/?url=https%3A%2F%2Fform.jotform.com%2FNebraskaDHHS%2FPPERequestForm&amp;data=02%7C01%7CNicole.Effle%40nebraska.gov%7C3ddafcaa2eae43872a9308d7e07a80b3%7C043207dfe6894bf6902001038f11f0b1%7C0%7C0%7C637224689054320387&amp;sdata=wd0UEQltOALoGbO3apwujtNqMRvOZN8E5avuyTfeNO0%3D&amp;reserved=0" TargetMode="External"/><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hyperlink" Target="https://www.cdc.gov/coronavirus/2019-ncov/hcp/ppe-strategy/burn-calculator.html" TargetMode="External"/><Relationship Id="rId2" Type="http://schemas.openxmlformats.org/officeDocument/2006/relationships/hyperlink" Target="https://www.cdc.gov/coronavirus/2019-ncov/downloads/PPE-Burn-Rate-Calculator-03152020v12.xlsx" TargetMode="Externa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hyperlink" Target="mailto:Caryn.Vincent@nebraska.gov" TargetMode="Externa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hyperlink" Target="https://icap.nebraskamed.com/"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colorTemperature colorTemp="6037"/>
                    </a14:imgEffect>
                    <a14:imgEffect>
                      <a14:saturation sat="56000"/>
                    </a14:imgEffect>
                  </a14:imgLayer>
                </a14:imgProps>
              </a:ext>
            </a:extLst>
          </a:blip>
          <a:stretch>
            <a:fillRect/>
          </a:stretch>
        </p:blipFill>
        <p:spPr>
          <a:xfrm>
            <a:off x="-276224" y="7010"/>
            <a:ext cx="12468224" cy="6850989"/>
          </a:xfrm>
          <a:prstGeom prst="rect">
            <a:avLst/>
          </a:prstGeom>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ln>
          <a:effectLst>
            <a:glow>
              <a:schemeClr val="accent4">
                <a:lumMod val="40000"/>
                <a:lumOff val="60000"/>
              </a:schemeClr>
            </a:glow>
            <a:outerShdw blurRad="50800" dist="50800" dir="5400000" algn="ctr" rotWithShape="0">
              <a:srgbClr val="000000"/>
            </a:outerShdw>
            <a:softEdge rad="0"/>
          </a:effectLst>
        </p:spPr>
      </p:pic>
      <p:sp>
        <p:nvSpPr>
          <p:cNvPr id="2" name="Title 1"/>
          <p:cNvSpPr>
            <a:spLocks noGrp="1"/>
          </p:cNvSpPr>
          <p:nvPr>
            <p:ph type="title"/>
          </p:nvPr>
        </p:nvSpPr>
        <p:spPr/>
        <p:txBody>
          <a:bodyPr>
            <a:normAutofit fontScale="90000"/>
          </a:bodyPr>
          <a:lstStyle/>
          <a:p>
            <a:br>
              <a:rPr lang="en-US" b="1" dirty="0">
                <a:solidFill>
                  <a:schemeClr val="bg1"/>
                </a:solidFill>
              </a:rPr>
            </a:br>
            <a:br>
              <a:rPr lang="en-US" b="1" dirty="0">
                <a:solidFill>
                  <a:schemeClr val="tx1"/>
                </a:solidFill>
              </a:rPr>
            </a:br>
            <a:r>
              <a:rPr lang="en-US" sz="5300" b="1" dirty="0">
                <a:ln>
                  <a:solidFill>
                    <a:schemeClr val="accent4">
                      <a:lumMod val="60000"/>
                      <a:lumOff val="40000"/>
                    </a:schemeClr>
                  </a:solidFill>
                </a:ln>
                <a:solidFill>
                  <a:schemeClr val="tx1"/>
                </a:solidFill>
              </a:rPr>
              <a:t>Covid-19 Webex Update </a:t>
            </a:r>
            <a:br>
              <a:rPr lang="en-US" sz="5300" b="1" dirty="0">
                <a:ln>
                  <a:solidFill>
                    <a:schemeClr val="accent4">
                      <a:lumMod val="60000"/>
                      <a:lumOff val="40000"/>
                    </a:schemeClr>
                  </a:solidFill>
                </a:ln>
                <a:solidFill>
                  <a:schemeClr val="tx1"/>
                </a:solidFill>
              </a:rPr>
            </a:br>
            <a:r>
              <a:rPr lang="en-US" sz="5300" b="1" dirty="0">
                <a:ln>
                  <a:solidFill>
                    <a:schemeClr val="accent4">
                      <a:lumMod val="60000"/>
                      <a:lumOff val="40000"/>
                    </a:schemeClr>
                  </a:solidFill>
                </a:ln>
                <a:solidFill>
                  <a:schemeClr val="tx1"/>
                </a:solidFill>
              </a:rPr>
              <a:t>5-20-20</a:t>
            </a:r>
            <a:endParaRPr lang="en-US" sz="5300" dirty="0">
              <a:ln>
                <a:solidFill>
                  <a:schemeClr val="accent4">
                    <a:lumMod val="60000"/>
                    <a:lumOff val="40000"/>
                  </a:schemeClr>
                </a:solidFill>
              </a:ln>
              <a:solidFill>
                <a:schemeClr val="tx1"/>
              </a:solidFill>
            </a:endParaRPr>
          </a:p>
        </p:txBody>
      </p:sp>
      <p:sp>
        <p:nvSpPr>
          <p:cNvPr id="3" name="Content Placeholder 2"/>
          <p:cNvSpPr>
            <a:spLocks noGrp="1"/>
          </p:cNvSpPr>
          <p:nvPr>
            <p:ph idx="1"/>
          </p:nvPr>
        </p:nvSpPr>
        <p:spPr>
          <a:xfrm>
            <a:off x="838200" y="2905125"/>
            <a:ext cx="10515600" cy="2305050"/>
          </a:xfrm>
          <a:effectLst>
            <a:glow rad="139700">
              <a:schemeClr val="accent1">
                <a:satMod val="175000"/>
                <a:alpha val="40000"/>
              </a:schemeClr>
            </a:glow>
          </a:effectLst>
        </p:spPr>
        <p:txBody>
          <a:bodyPr>
            <a:normAutofit/>
          </a:bodyPr>
          <a:lstStyle/>
          <a:p>
            <a:r>
              <a:rPr lang="en-US" b="1" dirty="0">
                <a:ln>
                  <a:solidFill>
                    <a:schemeClr val="tx1"/>
                  </a:solidFill>
                </a:ln>
                <a:solidFill>
                  <a:srgbClr val="FFFF00"/>
                </a:solidFill>
              </a:rPr>
              <a:t>Maureen Tierney, MD, MSc. </a:t>
            </a:r>
          </a:p>
          <a:p>
            <a:r>
              <a:rPr lang="en-US" b="1" i="1" dirty="0">
                <a:ln>
                  <a:solidFill>
                    <a:schemeClr val="tx1"/>
                  </a:solidFill>
                </a:ln>
                <a:solidFill>
                  <a:srgbClr val="FFFF00"/>
                </a:solidFill>
              </a:rPr>
              <a:t>Healthcare Associated Infections Medical Director</a:t>
            </a:r>
          </a:p>
          <a:p>
            <a:r>
              <a:rPr lang="en-US" b="1" i="1" dirty="0">
                <a:ln>
                  <a:solidFill>
                    <a:schemeClr val="tx1"/>
                  </a:solidFill>
                </a:ln>
                <a:solidFill>
                  <a:srgbClr val="FFFF00"/>
                </a:solidFill>
              </a:rPr>
              <a:t>Tom </a:t>
            </a:r>
            <a:r>
              <a:rPr lang="en-US" b="1" i="1" dirty="0" err="1">
                <a:ln>
                  <a:solidFill>
                    <a:schemeClr val="tx1"/>
                  </a:solidFill>
                </a:ln>
                <a:solidFill>
                  <a:srgbClr val="FFFF00"/>
                </a:solidFill>
              </a:rPr>
              <a:t>Safranek</a:t>
            </a:r>
            <a:r>
              <a:rPr lang="en-US" b="1" i="1" dirty="0">
                <a:ln>
                  <a:solidFill>
                    <a:schemeClr val="tx1"/>
                  </a:solidFill>
                </a:ln>
                <a:solidFill>
                  <a:srgbClr val="FFFF00"/>
                </a:solidFill>
              </a:rPr>
              <a:t>, MD, State Epidemiologist</a:t>
            </a:r>
            <a:endParaRPr lang="en-US" b="1" dirty="0">
              <a:ln>
                <a:solidFill>
                  <a:schemeClr val="tx1"/>
                </a:solidFill>
              </a:ln>
              <a:solidFill>
                <a:srgbClr val="FFFF00"/>
              </a:solidFill>
            </a:endParaRPr>
          </a:p>
          <a:p>
            <a:endParaRPr lang="en-US" dirty="0">
              <a:solidFill>
                <a:srgbClr val="FFFF00"/>
              </a:solidFill>
            </a:endParaRPr>
          </a:p>
        </p:txBody>
      </p:sp>
    </p:spTree>
    <p:extLst>
      <p:ext uri="{BB962C8B-B14F-4D97-AF65-F5344CB8AC3E}">
        <p14:creationId xmlns:p14="http://schemas.microsoft.com/office/powerpoint/2010/main" val="364466175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4486" y="545856"/>
            <a:ext cx="8896350" cy="5695950"/>
          </a:xfrm>
          <a:prstGeom prst="rect">
            <a:avLst/>
          </a:prstGeom>
        </p:spPr>
      </p:pic>
    </p:spTree>
    <p:extLst>
      <p:ext uri="{BB962C8B-B14F-4D97-AF65-F5344CB8AC3E}">
        <p14:creationId xmlns:p14="http://schemas.microsoft.com/office/powerpoint/2010/main" val="3231931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9208" y="617660"/>
            <a:ext cx="8982075" cy="5657850"/>
          </a:xfrm>
          <a:prstGeom prst="rect">
            <a:avLst/>
          </a:prstGeom>
        </p:spPr>
      </p:pic>
    </p:spTree>
    <p:extLst>
      <p:ext uri="{BB962C8B-B14F-4D97-AF65-F5344CB8AC3E}">
        <p14:creationId xmlns:p14="http://schemas.microsoft.com/office/powerpoint/2010/main" val="3319087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5327" y="339603"/>
            <a:ext cx="9020175" cy="5686425"/>
          </a:xfrm>
          <a:prstGeom prst="rect">
            <a:avLst/>
          </a:prstGeom>
        </p:spPr>
      </p:pic>
    </p:spTree>
    <p:extLst>
      <p:ext uri="{BB962C8B-B14F-4D97-AF65-F5344CB8AC3E}">
        <p14:creationId xmlns:p14="http://schemas.microsoft.com/office/powerpoint/2010/main" val="2378531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3142" y="345831"/>
            <a:ext cx="8877300" cy="5638800"/>
          </a:xfrm>
          <a:prstGeom prst="rect">
            <a:avLst/>
          </a:prstGeom>
        </p:spPr>
      </p:pic>
    </p:spTree>
    <p:extLst>
      <p:ext uri="{BB962C8B-B14F-4D97-AF65-F5344CB8AC3E}">
        <p14:creationId xmlns:p14="http://schemas.microsoft.com/office/powerpoint/2010/main" val="2821065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9712" y="650996"/>
            <a:ext cx="9105900" cy="5133975"/>
          </a:xfrm>
          <a:prstGeom prst="rect">
            <a:avLst/>
          </a:prstGeom>
        </p:spPr>
      </p:pic>
    </p:spTree>
    <p:extLst>
      <p:ext uri="{BB962C8B-B14F-4D97-AF65-F5344CB8AC3E}">
        <p14:creationId xmlns:p14="http://schemas.microsoft.com/office/powerpoint/2010/main" val="1867606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5464" y="732325"/>
            <a:ext cx="9039225" cy="5076825"/>
          </a:xfrm>
          <a:prstGeom prst="rect">
            <a:avLst/>
          </a:prstGeom>
          <a:ln>
            <a:solidFill>
              <a:schemeClr val="tx1"/>
            </a:solidFill>
          </a:ln>
        </p:spPr>
      </p:pic>
    </p:spTree>
    <p:extLst>
      <p:ext uri="{BB962C8B-B14F-4D97-AF65-F5344CB8AC3E}">
        <p14:creationId xmlns:p14="http://schemas.microsoft.com/office/powerpoint/2010/main" val="3373804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6033" y="308464"/>
            <a:ext cx="8896350" cy="5695950"/>
          </a:xfrm>
          <a:prstGeom prst="rect">
            <a:avLst/>
          </a:prstGeom>
        </p:spPr>
      </p:pic>
    </p:spTree>
    <p:extLst>
      <p:ext uri="{BB962C8B-B14F-4D97-AF65-F5344CB8AC3E}">
        <p14:creationId xmlns:p14="http://schemas.microsoft.com/office/powerpoint/2010/main" val="3502051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9168" y="672978"/>
            <a:ext cx="9077325" cy="5248275"/>
          </a:xfrm>
          <a:prstGeom prst="rect">
            <a:avLst/>
          </a:prstGeom>
        </p:spPr>
      </p:pic>
    </p:spTree>
    <p:extLst>
      <p:ext uri="{BB962C8B-B14F-4D97-AF65-F5344CB8AC3E}">
        <p14:creationId xmlns:p14="http://schemas.microsoft.com/office/powerpoint/2010/main" val="2019221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3817D4-FAF6-49C4-9009-9AF046720F71}"/>
              </a:ext>
            </a:extLst>
          </p:cNvPr>
          <p:cNvSpPr>
            <a:spLocks noGrp="1"/>
          </p:cNvSpPr>
          <p:nvPr>
            <p:ph type="title"/>
          </p:nvPr>
        </p:nvSpPr>
        <p:spPr/>
        <p:txBody>
          <a:bodyPr/>
          <a:lstStyle/>
          <a:p>
            <a:r>
              <a:rPr lang="en-US" dirty="0"/>
              <a:t>Bed and Vent Availability as of 5-13-20</a:t>
            </a:r>
          </a:p>
        </p:txBody>
      </p:sp>
      <p:sp>
        <p:nvSpPr>
          <p:cNvPr id="4" name="Text Placeholder 3">
            <a:extLst>
              <a:ext uri="{FF2B5EF4-FFF2-40B4-BE49-F238E27FC236}">
                <a16:creationId xmlns:a16="http://schemas.microsoft.com/office/drawing/2014/main" id="{AE9CB32B-7CA4-4F6E-B11E-A5F6C8E53E23}"/>
              </a:ext>
            </a:extLst>
          </p:cNvPr>
          <p:cNvSpPr>
            <a:spLocks noGrp="1"/>
          </p:cNvSpPr>
          <p:nvPr>
            <p:ph type="body" sz="quarter" idx="12"/>
          </p:nvPr>
        </p:nvSpPr>
        <p:spPr/>
        <p:txBody>
          <a:bodyPr/>
          <a:lstStyle/>
          <a:p>
            <a:r>
              <a:rPr lang="en-US" dirty="0">
                <a:hlinkClick r:id="rId2"/>
              </a:rPr>
              <a:t>https://nebraska.maps.arcgis.com/apps/opsdashboard/index.html#/4213f719a45647bc873ffb58783ffef3</a:t>
            </a:r>
            <a:endParaRPr lang="en-US" dirty="0"/>
          </a:p>
          <a:p>
            <a:r>
              <a:rPr lang="en-US" dirty="0"/>
              <a:t>44% hospital beds available (41%) Douglas Co</a:t>
            </a:r>
          </a:p>
          <a:p>
            <a:r>
              <a:rPr lang="en-US" dirty="0"/>
              <a:t>38% ICU beds available</a:t>
            </a:r>
          </a:p>
          <a:p>
            <a:r>
              <a:rPr lang="en-US" dirty="0"/>
              <a:t>78% ventilators available</a:t>
            </a:r>
          </a:p>
          <a:p>
            <a:r>
              <a:rPr lang="en-US" dirty="0"/>
              <a:t>Transfer Center supported by CHI-not just to/from CHI hospitals</a:t>
            </a:r>
          </a:p>
          <a:p>
            <a:r>
              <a:rPr lang="en-US" dirty="0"/>
              <a:t>Increased use of regular and ICU beds in Douglas Co. (although still plenty of capacity)</a:t>
            </a:r>
          </a:p>
          <a:p>
            <a:r>
              <a:rPr lang="en-US" dirty="0"/>
              <a:t>Lowered hospitalization in the other counties</a:t>
            </a:r>
          </a:p>
          <a:p>
            <a:r>
              <a:rPr lang="en-US" dirty="0"/>
              <a:t>About 200 patients hospitalized statewide and approximately 30% ventilated</a:t>
            </a:r>
          </a:p>
        </p:txBody>
      </p:sp>
    </p:spTree>
    <p:extLst>
      <p:ext uri="{BB962C8B-B14F-4D97-AF65-F5344CB8AC3E}">
        <p14:creationId xmlns:p14="http://schemas.microsoft.com/office/powerpoint/2010/main" val="381052069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78401" y="86267"/>
            <a:ext cx="7276733" cy="3879795"/>
          </a:xfrm>
          <a:prstGeom prst="rect">
            <a:avLst/>
          </a:prstGeom>
        </p:spPr>
      </p:pic>
      <p:pic>
        <p:nvPicPr>
          <p:cNvPr id="4" name="Picture 3"/>
          <p:cNvPicPr>
            <a:picLocks noChangeAspect="1"/>
          </p:cNvPicPr>
          <p:nvPr/>
        </p:nvPicPr>
        <p:blipFill>
          <a:blip r:embed="rId3"/>
          <a:stretch>
            <a:fillRect/>
          </a:stretch>
        </p:blipFill>
        <p:spPr>
          <a:xfrm>
            <a:off x="819516" y="3896822"/>
            <a:ext cx="8601075" cy="2809875"/>
          </a:xfrm>
          <a:prstGeom prst="rect">
            <a:avLst/>
          </a:prstGeom>
        </p:spPr>
      </p:pic>
    </p:spTree>
    <p:extLst>
      <p:ext uri="{BB962C8B-B14F-4D97-AF65-F5344CB8AC3E}">
        <p14:creationId xmlns:p14="http://schemas.microsoft.com/office/powerpoint/2010/main" val="2133030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1665D-30CB-48BB-BBD8-4DB0E04D0FA6}"/>
              </a:ext>
            </a:extLst>
          </p:cNvPr>
          <p:cNvSpPr>
            <a:spLocks noGrp="1"/>
          </p:cNvSpPr>
          <p:nvPr>
            <p:ph type="title"/>
          </p:nvPr>
        </p:nvSpPr>
        <p:spPr/>
        <p:txBody>
          <a:bodyPr/>
          <a:lstStyle/>
          <a:p>
            <a:r>
              <a:rPr lang="en-US" dirty="0"/>
              <a:t>We are one in this fight</a:t>
            </a:r>
          </a:p>
        </p:txBody>
      </p:sp>
      <p:sp>
        <p:nvSpPr>
          <p:cNvPr id="3" name="Content Placeholder 2">
            <a:extLst>
              <a:ext uri="{FF2B5EF4-FFF2-40B4-BE49-F238E27FC236}">
                <a16:creationId xmlns:a16="http://schemas.microsoft.com/office/drawing/2014/main" id="{9A1899E3-C12A-4228-9ADE-33801B636002}"/>
              </a:ext>
            </a:extLst>
          </p:cNvPr>
          <p:cNvSpPr>
            <a:spLocks noGrp="1"/>
          </p:cNvSpPr>
          <p:nvPr>
            <p:ph idx="1"/>
          </p:nvPr>
        </p:nvSpPr>
        <p:spPr/>
        <p:txBody>
          <a:bodyPr/>
          <a:lstStyle/>
          <a:p>
            <a:r>
              <a:rPr lang="en-US" dirty="0"/>
              <a:t>Frontline Heroes</a:t>
            </a:r>
          </a:p>
          <a:p>
            <a:r>
              <a:rPr lang="en-US" dirty="0"/>
              <a:t>Public Health Heroes</a:t>
            </a:r>
          </a:p>
          <a:p>
            <a:r>
              <a:rPr lang="en-US" dirty="0"/>
              <a:t>First Responder Heroes</a:t>
            </a:r>
          </a:p>
        </p:txBody>
      </p:sp>
    </p:spTree>
    <p:extLst>
      <p:ext uri="{BB962C8B-B14F-4D97-AF65-F5344CB8AC3E}">
        <p14:creationId xmlns:p14="http://schemas.microsoft.com/office/powerpoint/2010/main" val="8107929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97BE6D-A151-401A-A2D1-49124AD8C38D}"/>
              </a:ext>
            </a:extLst>
          </p:cNvPr>
          <p:cNvSpPr>
            <a:spLocks noGrp="1"/>
          </p:cNvSpPr>
          <p:nvPr>
            <p:ph type="title"/>
          </p:nvPr>
        </p:nvSpPr>
        <p:spPr/>
        <p:txBody>
          <a:bodyPr>
            <a:normAutofit fontScale="90000"/>
          </a:bodyPr>
          <a:lstStyle/>
          <a:p>
            <a:r>
              <a:rPr lang="en-US" sz="2200" b="1" dirty="0"/>
              <a:t>CDC Case Definition for Multisystem Inflammatory Syndrome in Children (MIS-C)</a:t>
            </a:r>
            <a:br>
              <a:rPr lang="en-US" dirty="0"/>
            </a:br>
            <a:endParaRPr lang="en-US" dirty="0"/>
          </a:p>
        </p:txBody>
      </p:sp>
      <p:sp>
        <p:nvSpPr>
          <p:cNvPr id="4" name="Text Placeholder 3">
            <a:extLst>
              <a:ext uri="{FF2B5EF4-FFF2-40B4-BE49-F238E27FC236}">
                <a16:creationId xmlns:a16="http://schemas.microsoft.com/office/drawing/2014/main" id="{C9B1955E-3F4E-4D51-8DBA-660E482C3CCD}"/>
              </a:ext>
            </a:extLst>
          </p:cNvPr>
          <p:cNvSpPr>
            <a:spLocks noGrp="1"/>
          </p:cNvSpPr>
          <p:nvPr>
            <p:ph type="body" sz="quarter" idx="12"/>
          </p:nvPr>
        </p:nvSpPr>
        <p:spPr/>
        <p:txBody>
          <a:bodyPr/>
          <a:lstStyle/>
          <a:p>
            <a:r>
              <a:rPr lang="en-US" sz="1600" dirty="0"/>
              <a:t>An individual aged &lt;21 years presenting with fever</a:t>
            </a:r>
            <a:r>
              <a:rPr lang="en-US" sz="1600" baseline="30000" dirty="0"/>
              <a:t>i</a:t>
            </a:r>
            <a:r>
              <a:rPr lang="en-US" sz="1600" dirty="0"/>
              <a:t>, laboratory evidence of inflammation</a:t>
            </a:r>
            <a:r>
              <a:rPr lang="en-US" sz="1600" baseline="30000" dirty="0"/>
              <a:t>ii</a:t>
            </a:r>
            <a:r>
              <a:rPr lang="en-US" sz="1600" dirty="0"/>
              <a:t>, and evidence of clinically severe illness requiring hospitalization, with multisystem (</a:t>
            </a:r>
            <a:r>
              <a:rPr lang="en-US" sz="1600" u="sng" dirty="0"/>
              <a:t>&gt;</a:t>
            </a:r>
            <a:r>
              <a:rPr lang="en-US" sz="1600" dirty="0"/>
              <a:t>2) organ involvement (cardiac, renal, respiratory, hematologic, gastrointestinal, dermatologic or neurological); </a:t>
            </a:r>
            <a:r>
              <a:rPr lang="en-US" sz="1600" b="1" dirty="0"/>
              <a:t>AND</a:t>
            </a:r>
            <a:endParaRPr lang="en-US" sz="1600" dirty="0"/>
          </a:p>
          <a:p>
            <a:r>
              <a:rPr lang="en-US" sz="1600" dirty="0"/>
              <a:t>No alternative plausible diagnoses; </a:t>
            </a:r>
            <a:r>
              <a:rPr lang="en-US" sz="1600" b="1" dirty="0"/>
              <a:t>AND</a:t>
            </a:r>
            <a:endParaRPr lang="en-US" sz="1600" dirty="0"/>
          </a:p>
          <a:p>
            <a:r>
              <a:rPr lang="en-US" sz="1600" dirty="0"/>
              <a:t>Positive for current or recent SARS-CoV-2 infection by RT-PCR, serology, or antigen test; or COVID-19 exposure within the 4 weeks prior to the onset of symptoms</a:t>
            </a:r>
          </a:p>
          <a:p>
            <a:r>
              <a:rPr lang="en-US" sz="1600" baseline="30000" dirty="0"/>
              <a:t>i</a:t>
            </a:r>
            <a:r>
              <a:rPr lang="en-US" sz="1600" dirty="0"/>
              <a:t>Fever </a:t>
            </a:r>
            <a:r>
              <a:rPr lang="en-US" sz="1600" u="sng" dirty="0"/>
              <a:t>&gt;</a:t>
            </a:r>
            <a:r>
              <a:rPr lang="en-US" sz="1600" dirty="0"/>
              <a:t>38.0°C for ≥24 hours, or report of subjective fever lasting ≥24 hours</a:t>
            </a:r>
            <a:br>
              <a:rPr lang="en-US" sz="1600" dirty="0"/>
            </a:br>
            <a:r>
              <a:rPr lang="en-US" sz="1600" baseline="30000" dirty="0"/>
              <a:t>ii</a:t>
            </a:r>
            <a:r>
              <a:rPr lang="en-US" sz="1600" dirty="0"/>
              <a:t>Including, but not limited to, one or more of the following: an elevated C-reactive protein (CRP), erythrocyte sedimentation rate (ESR), fibrinogen, procalcitonin, d-dimer, ferritin, lactic acid dehydrogenase (LDH), or interleukin 6 (IL-6), elevated neutrophils, reduced lymphocytes and low albumin</a:t>
            </a:r>
          </a:p>
          <a:p>
            <a:r>
              <a:rPr lang="en-US" sz="1600" u="sng" dirty="0"/>
              <a:t>Additional comments</a:t>
            </a:r>
            <a:endParaRPr lang="en-US" sz="1600" dirty="0"/>
          </a:p>
          <a:p>
            <a:r>
              <a:rPr lang="en-US" sz="1600" dirty="0"/>
              <a:t>Some individuals may fulfill full or partial criteria for Kawasaki disease but should be reported if they meet the case definition for MIS-C</a:t>
            </a:r>
          </a:p>
          <a:p>
            <a:r>
              <a:rPr lang="en-US" sz="1600" dirty="0"/>
              <a:t>Consider MIS-C in any pediatric death with evidence of SARS-CoV-2 infection</a:t>
            </a:r>
          </a:p>
          <a:p>
            <a:br>
              <a:rPr lang="en-US" sz="1600" dirty="0"/>
            </a:br>
            <a:endParaRPr lang="en-US" sz="1600" dirty="0"/>
          </a:p>
        </p:txBody>
      </p:sp>
    </p:spTree>
    <p:extLst>
      <p:ext uri="{BB962C8B-B14F-4D97-AF65-F5344CB8AC3E}">
        <p14:creationId xmlns:p14="http://schemas.microsoft.com/office/powerpoint/2010/main" val="258701459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AA932-E3E8-4A9D-987D-888D1CA0BFE8}"/>
              </a:ext>
            </a:extLst>
          </p:cNvPr>
          <p:cNvSpPr>
            <a:spLocks noGrp="1"/>
          </p:cNvSpPr>
          <p:nvPr>
            <p:ph type="title"/>
          </p:nvPr>
        </p:nvSpPr>
        <p:spPr/>
        <p:txBody>
          <a:bodyPr/>
          <a:lstStyle/>
          <a:p>
            <a:r>
              <a:rPr lang="en-US" dirty="0"/>
              <a:t>CDC COCA Call from Tuesday 5/19/20</a:t>
            </a:r>
          </a:p>
        </p:txBody>
      </p:sp>
      <p:sp>
        <p:nvSpPr>
          <p:cNvPr id="3" name="Text Placeholder 2">
            <a:extLst>
              <a:ext uri="{FF2B5EF4-FFF2-40B4-BE49-F238E27FC236}">
                <a16:creationId xmlns:a16="http://schemas.microsoft.com/office/drawing/2014/main" id="{65C64F11-3F6B-4121-9EF4-D67CDEC06BF8}"/>
              </a:ext>
            </a:extLst>
          </p:cNvPr>
          <p:cNvSpPr>
            <a:spLocks noGrp="1"/>
          </p:cNvSpPr>
          <p:nvPr>
            <p:ph type="body" sz="quarter" idx="12"/>
          </p:nvPr>
        </p:nvSpPr>
        <p:spPr/>
        <p:txBody>
          <a:bodyPr/>
          <a:lstStyle/>
          <a:p>
            <a:r>
              <a:rPr lang="en-US" sz="2400" dirty="0"/>
              <a:t>Reports from UK, NYC on MIS-C and </a:t>
            </a:r>
          </a:p>
          <a:p>
            <a:r>
              <a:rPr lang="en-US" sz="2400" dirty="0"/>
              <a:t>Immunomodulating Pathophysiology and Therapy</a:t>
            </a:r>
          </a:p>
          <a:p>
            <a:r>
              <a:rPr lang="en-US" sz="2400" dirty="0"/>
              <a:t>Excellent Review</a:t>
            </a:r>
          </a:p>
          <a:p>
            <a:r>
              <a:rPr lang="en-US" sz="2400" dirty="0">
                <a:hlinkClick r:id="rId2"/>
              </a:rPr>
              <a:t>https://emergency.cdc.gov/coca/calls/2020/callinfo_051920.asp</a:t>
            </a:r>
            <a:endParaRPr lang="en-US" sz="2400" dirty="0"/>
          </a:p>
          <a:p>
            <a:endParaRPr lang="en-US" dirty="0"/>
          </a:p>
        </p:txBody>
      </p:sp>
    </p:spTree>
    <p:extLst>
      <p:ext uri="{BB962C8B-B14F-4D97-AF65-F5344CB8AC3E}">
        <p14:creationId xmlns:p14="http://schemas.microsoft.com/office/powerpoint/2010/main" val="419757772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9CA90-7BF8-495B-8755-0AB43975AEBA}"/>
              </a:ext>
            </a:extLst>
          </p:cNvPr>
          <p:cNvSpPr>
            <a:spLocks noGrp="1"/>
          </p:cNvSpPr>
          <p:nvPr>
            <p:ph type="title"/>
          </p:nvPr>
        </p:nvSpPr>
        <p:spPr/>
        <p:txBody>
          <a:bodyPr/>
          <a:lstStyle/>
          <a:p>
            <a:r>
              <a:rPr lang="en-US" dirty="0"/>
              <a:t>MIS-C vs KS vs TSS</a:t>
            </a:r>
          </a:p>
        </p:txBody>
      </p:sp>
      <p:sp>
        <p:nvSpPr>
          <p:cNvPr id="3" name="Text Placeholder 2">
            <a:extLst>
              <a:ext uri="{FF2B5EF4-FFF2-40B4-BE49-F238E27FC236}">
                <a16:creationId xmlns:a16="http://schemas.microsoft.com/office/drawing/2014/main" id="{091CFB4D-41BC-4D82-9A94-CD048B42DF5B}"/>
              </a:ext>
            </a:extLst>
          </p:cNvPr>
          <p:cNvSpPr>
            <a:spLocks noGrp="1"/>
          </p:cNvSpPr>
          <p:nvPr>
            <p:ph type="body" sz="quarter" idx="12"/>
          </p:nvPr>
        </p:nvSpPr>
        <p:spPr/>
        <p:txBody>
          <a:bodyPr/>
          <a:lstStyle/>
          <a:p>
            <a:r>
              <a:rPr lang="en-US" dirty="0"/>
              <a:t>Other hyper-inflammatory responses</a:t>
            </a:r>
          </a:p>
          <a:p>
            <a:pPr lvl="1"/>
            <a:r>
              <a:rPr lang="en-US" dirty="0"/>
              <a:t>Kawasaki</a:t>
            </a:r>
          </a:p>
          <a:p>
            <a:pPr lvl="1"/>
            <a:r>
              <a:rPr lang="en-US" dirty="0"/>
              <a:t>Staph/Strep Toxic Shock </a:t>
            </a:r>
          </a:p>
          <a:p>
            <a:pPr lvl="1"/>
            <a:r>
              <a:rPr lang="en-US" dirty="0"/>
              <a:t>Hem. Shock and encephalopathy</a:t>
            </a:r>
          </a:p>
          <a:p>
            <a:pPr lvl="1"/>
            <a:r>
              <a:rPr lang="en-US" dirty="0"/>
              <a:t>SLE </a:t>
            </a:r>
            <a:r>
              <a:rPr lang="en-US" dirty="0" err="1"/>
              <a:t>Vaculitis</a:t>
            </a:r>
            <a:endParaRPr lang="en-US" dirty="0"/>
          </a:p>
          <a:p>
            <a:pPr lvl="1"/>
            <a:endParaRPr lang="en-US" dirty="0"/>
          </a:p>
          <a:p>
            <a:pPr lvl="1"/>
            <a:r>
              <a:rPr lang="en-US" dirty="0"/>
              <a:t>Also seeing increase in KD like and FIS (febrile inflammatory syndromes)</a:t>
            </a:r>
          </a:p>
          <a:p>
            <a:pPr lvl="1"/>
            <a:endParaRPr lang="en-US" dirty="0"/>
          </a:p>
        </p:txBody>
      </p:sp>
    </p:spTree>
    <p:extLst>
      <p:ext uri="{BB962C8B-B14F-4D97-AF65-F5344CB8AC3E}">
        <p14:creationId xmlns:p14="http://schemas.microsoft.com/office/powerpoint/2010/main" val="132159650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F52103-AAB5-4B23-BBBF-1901364C43F4}"/>
              </a:ext>
            </a:extLst>
          </p:cNvPr>
          <p:cNvSpPr>
            <a:spLocks noGrp="1"/>
          </p:cNvSpPr>
          <p:nvPr>
            <p:ph type="title"/>
          </p:nvPr>
        </p:nvSpPr>
        <p:spPr/>
        <p:txBody>
          <a:bodyPr/>
          <a:lstStyle/>
          <a:p>
            <a:r>
              <a:rPr lang="en-US" dirty="0"/>
              <a:t>MIS-C</a:t>
            </a:r>
          </a:p>
        </p:txBody>
      </p:sp>
      <p:sp>
        <p:nvSpPr>
          <p:cNvPr id="5" name="Text Placeholder 4">
            <a:extLst>
              <a:ext uri="{FF2B5EF4-FFF2-40B4-BE49-F238E27FC236}">
                <a16:creationId xmlns:a16="http://schemas.microsoft.com/office/drawing/2014/main" id="{25A38E25-BACA-4E46-A7F9-7FE2BCED6695}"/>
              </a:ext>
            </a:extLst>
          </p:cNvPr>
          <p:cNvSpPr>
            <a:spLocks noGrp="1"/>
          </p:cNvSpPr>
          <p:nvPr>
            <p:ph type="body" sz="quarter" idx="12"/>
          </p:nvPr>
        </p:nvSpPr>
        <p:spPr/>
        <p:txBody>
          <a:bodyPr/>
          <a:lstStyle/>
          <a:p>
            <a:r>
              <a:rPr lang="en-US" dirty="0"/>
              <a:t>Close to 90% + serology; 10-20 % +PCR</a:t>
            </a:r>
          </a:p>
          <a:p>
            <a:r>
              <a:rPr lang="en-US" dirty="0"/>
              <a:t>No Staph/Strep evidence</a:t>
            </a:r>
          </a:p>
          <a:p>
            <a:r>
              <a:rPr lang="en-US" dirty="0"/>
              <a:t>More GI symptoms (over 90%); older</a:t>
            </a:r>
          </a:p>
          <a:p>
            <a:r>
              <a:rPr lang="en-US" dirty="0"/>
              <a:t>Higher incidence of shock</a:t>
            </a:r>
          </a:p>
          <a:p>
            <a:r>
              <a:rPr lang="en-US" dirty="0"/>
              <a:t>Higher </a:t>
            </a:r>
            <a:r>
              <a:rPr lang="en-US" dirty="0" err="1"/>
              <a:t>incidecen</a:t>
            </a:r>
            <a:r>
              <a:rPr lang="en-US" dirty="0"/>
              <a:t> of aneurysm higher at presentation</a:t>
            </a:r>
          </a:p>
          <a:p>
            <a:r>
              <a:rPr lang="en-US" dirty="0"/>
              <a:t>Neurocognitive findings-</a:t>
            </a:r>
          </a:p>
          <a:p>
            <a:r>
              <a:rPr lang="en-US" dirty="0"/>
              <a:t>Markedly higher inflammatory markers</a:t>
            </a:r>
          </a:p>
          <a:p>
            <a:pPr lvl="1"/>
            <a:r>
              <a:rPr lang="en-US" sz="1800" dirty="0"/>
              <a:t>Troponin</a:t>
            </a:r>
          </a:p>
          <a:p>
            <a:pPr lvl="1"/>
            <a:r>
              <a:rPr lang="en-US" sz="1800" dirty="0"/>
              <a:t>D-dimer</a:t>
            </a:r>
          </a:p>
          <a:p>
            <a:pPr lvl="1"/>
            <a:r>
              <a:rPr lang="en-US" sz="1800" dirty="0"/>
              <a:t>CRP</a:t>
            </a:r>
          </a:p>
          <a:p>
            <a:pPr lvl="1"/>
            <a:r>
              <a:rPr lang="en-US" sz="1800" dirty="0"/>
              <a:t>BNP</a:t>
            </a:r>
          </a:p>
          <a:p>
            <a:pPr lvl="1"/>
            <a:r>
              <a:rPr lang="en-US" sz="1800" dirty="0"/>
              <a:t>Ferritin</a:t>
            </a:r>
          </a:p>
        </p:txBody>
      </p:sp>
    </p:spTree>
    <p:extLst>
      <p:ext uri="{BB962C8B-B14F-4D97-AF65-F5344CB8AC3E}">
        <p14:creationId xmlns:p14="http://schemas.microsoft.com/office/powerpoint/2010/main" val="98649064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B48ECD-7202-46FB-99E3-5EB547D60177}"/>
              </a:ext>
            </a:extLst>
          </p:cNvPr>
          <p:cNvSpPr>
            <a:spLocks noGrp="1"/>
          </p:cNvSpPr>
          <p:nvPr>
            <p:ph type="title"/>
          </p:nvPr>
        </p:nvSpPr>
        <p:spPr/>
        <p:txBody>
          <a:bodyPr>
            <a:normAutofit fontScale="90000"/>
          </a:bodyPr>
          <a:lstStyle/>
          <a:p>
            <a:r>
              <a:rPr lang="en-US" sz="2700" b="1" dirty="0"/>
              <a:t>Acute heart failure in multisystem inflammatory syndrome in children (MIS-C) in the context of global SARS-CoV-2 pandemic. Circulation 5.17.20</a:t>
            </a:r>
            <a:br>
              <a:rPr lang="en-US" b="1" dirty="0"/>
            </a:br>
            <a:endParaRPr lang="en-US" dirty="0"/>
          </a:p>
        </p:txBody>
      </p:sp>
      <p:sp>
        <p:nvSpPr>
          <p:cNvPr id="4" name="Text Placeholder 3">
            <a:extLst>
              <a:ext uri="{FF2B5EF4-FFF2-40B4-BE49-F238E27FC236}">
                <a16:creationId xmlns:a16="http://schemas.microsoft.com/office/drawing/2014/main" id="{342A9598-3319-4D12-AC0B-D56AB0E0427E}"/>
              </a:ext>
            </a:extLst>
          </p:cNvPr>
          <p:cNvSpPr>
            <a:spLocks noGrp="1"/>
          </p:cNvSpPr>
          <p:nvPr>
            <p:ph type="body" sz="quarter" idx="12"/>
          </p:nvPr>
        </p:nvSpPr>
        <p:spPr/>
        <p:txBody>
          <a:bodyPr/>
          <a:lstStyle/>
          <a:p>
            <a:r>
              <a:rPr lang="en-US" sz="1800" dirty="0"/>
              <a:t>Multisystem Inflammatory Syndrome in Children (MIS-C) is a new syndrome that appears to be temporally related to previous exposure to SARS-CoV-2.</a:t>
            </a:r>
          </a:p>
          <a:p>
            <a:r>
              <a:rPr lang="en-US" sz="1800" dirty="0"/>
              <a:t>MIS-C shares similarities with atypical Kawasaki disease, but prominent clinical signs are largely different.</a:t>
            </a:r>
          </a:p>
          <a:p>
            <a:r>
              <a:rPr lang="en-US" sz="1800" dirty="0"/>
              <a:t>Myocardial involvement with acute heart failure is likely due to myocardial stunning or edema rather than to inflammatory myocardial damage.</a:t>
            </a:r>
          </a:p>
          <a:p>
            <a:r>
              <a:rPr lang="en-US" sz="1800" dirty="0"/>
              <a:t>Whereas the initial presentation may be severe with some patients requiring circulatory and respiratory mechanical assistance, rapid recovery with the use of immune globulin and steroids is currently observed.</a:t>
            </a:r>
          </a:p>
          <a:p>
            <a:r>
              <a:rPr lang="en-US" sz="1800" dirty="0"/>
              <a:t>Early diagnosis and management appear to lead to favorable outcome using classical therapies.</a:t>
            </a:r>
          </a:p>
          <a:p>
            <a:r>
              <a:rPr lang="en-US" sz="1800" dirty="0"/>
              <a:t>Additional study is needed to determine the full spectrum of the illness and whether long-term cardiac complications may arise.</a:t>
            </a:r>
          </a:p>
          <a:p>
            <a:r>
              <a:rPr lang="en-US" sz="1800" dirty="0"/>
              <a:t>Authors are Zahra Belhadjer, M.D</a:t>
            </a:r>
          </a:p>
          <a:p>
            <a:endParaRPr lang="en-US" dirty="0"/>
          </a:p>
        </p:txBody>
      </p:sp>
    </p:spTree>
    <p:extLst>
      <p:ext uri="{BB962C8B-B14F-4D97-AF65-F5344CB8AC3E}">
        <p14:creationId xmlns:p14="http://schemas.microsoft.com/office/powerpoint/2010/main" val="316059382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4CFF2E-1949-4117-8119-2A7C06B5C834}"/>
              </a:ext>
            </a:extLst>
          </p:cNvPr>
          <p:cNvSpPr>
            <a:spLocks noGrp="1"/>
          </p:cNvSpPr>
          <p:nvPr>
            <p:ph type="title"/>
          </p:nvPr>
        </p:nvSpPr>
        <p:spPr/>
        <p:txBody>
          <a:bodyPr/>
          <a:lstStyle/>
          <a:p>
            <a:r>
              <a:rPr lang="en-US" dirty="0"/>
              <a:t>Phases of COVID</a:t>
            </a:r>
          </a:p>
        </p:txBody>
      </p:sp>
      <p:sp>
        <p:nvSpPr>
          <p:cNvPr id="5" name="Text Placeholder 4">
            <a:extLst>
              <a:ext uri="{FF2B5EF4-FFF2-40B4-BE49-F238E27FC236}">
                <a16:creationId xmlns:a16="http://schemas.microsoft.com/office/drawing/2014/main" id="{015E0644-DCD8-4B6F-9594-0C1C5DB67625}"/>
              </a:ext>
            </a:extLst>
          </p:cNvPr>
          <p:cNvSpPr>
            <a:spLocks noGrp="1"/>
          </p:cNvSpPr>
          <p:nvPr>
            <p:ph type="body" sz="quarter" idx="12"/>
          </p:nvPr>
        </p:nvSpPr>
        <p:spPr/>
        <p:txBody>
          <a:bodyPr/>
          <a:lstStyle/>
          <a:p>
            <a:r>
              <a:rPr lang="en-US" u="sng" dirty="0"/>
              <a:t>Phase I-early disease</a:t>
            </a:r>
          </a:p>
          <a:p>
            <a:pPr lvl="1"/>
            <a:r>
              <a:rPr lang="en-US" sz="2000" dirty="0"/>
              <a:t>Viral response phase</a:t>
            </a:r>
          </a:p>
          <a:p>
            <a:pPr lvl="1"/>
            <a:r>
              <a:rPr lang="en-US" sz="2000" dirty="0"/>
              <a:t>Fever, dry cough, HA, </a:t>
            </a:r>
            <a:r>
              <a:rPr lang="en-US" sz="2000" dirty="0" err="1"/>
              <a:t>etc</a:t>
            </a:r>
            <a:endParaRPr lang="en-US" sz="2000" dirty="0"/>
          </a:p>
          <a:p>
            <a:pPr lvl="1"/>
            <a:r>
              <a:rPr lang="en-US" sz="2000" dirty="0"/>
              <a:t>Most recover here</a:t>
            </a:r>
          </a:p>
          <a:p>
            <a:r>
              <a:rPr lang="en-US" u="sng" dirty="0"/>
              <a:t>Phase II Pulmonary Phase</a:t>
            </a:r>
          </a:p>
          <a:p>
            <a:pPr lvl="1"/>
            <a:r>
              <a:rPr lang="en-US" sz="2000" dirty="0"/>
              <a:t>Continuation of viral response phase moving into host inflammation response </a:t>
            </a:r>
          </a:p>
          <a:p>
            <a:pPr lvl="1"/>
            <a:r>
              <a:rPr lang="en-US" sz="2000" dirty="0"/>
              <a:t>SOB, Hypoxia</a:t>
            </a:r>
          </a:p>
          <a:p>
            <a:pPr lvl="1"/>
            <a:r>
              <a:rPr lang="en-US" sz="2000" dirty="0"/>
              <a:t>Can move quickly into phase 3</a:t>
            </a:r>
          </a:p>
          <a:p>
            <a:r>
              <a:rPr lang="en-US" u="sng" dirty="0"/>
              <a:t>Phase III </a:t>
            </a:r>
            <a:r>
              <a:rPr lang="en-US" u="sng" dirty="0" err="1"/>
              <a:t>Hyperinflammmatory</a:t>
            </a:r>
            <a:r>
              <a:rPr lang="en-US" u="sng" dirty="0"/>
              <a:t> Phase</a:t>
            </a:r>
          </a:p>
          <a:p>
            <a:pPr lvl="1"/>
            <a:r>
              <a:rPr lang="en-US" sz="2000" dirty="0"/>
              <a:t>ARDS </a:t>
            </a:r>
          </a:p>
          <a:p>
            <a:pPr lvl="1"/>
            <a:r>
              <a:rPr lang="en-US" sz="2000" dirty="0"/>
              <a:t>Marked increase inflammatory markers</a:t>
            </a:r>
          </a:p>
          <a:p>
            <a:pPr lvl="1"/>
            <a:r>
              <a:rPr lang="en-US" sz="2000" dirty="0"/>
              <a:t>Multi-system involvement</a:t>
            </a:r>
          </a:p>
          <a:p>
            <a:pPr lvl="1"/>
            <a:r>
              <a:rPr lang="en-US" sz="2000" dirty="0" err="1"/>
              <a:t>Coagulopthy-inc</a:t>
            </a:r>
            <a:r>
              <a:rPr lang="en-US" sz="2000" dirty="0"/>
              <a:t>. stroke</a:t>
            </a:r>
          </a:p>
          <a:p>
            <a:pPr lvl="1"/>
            <a:endParaRPr lang="en-US" dirty="0"/>
          </a:p>
          <a:p>
            <a:pPr lvl="1"/>
            <a:endParaRPr lang="en-US" dirty="0"/>
          </a:p>
        </p:txBody>
      </p:sp>
    </p:spTree>
    <p:extLst>
      <p:ext uri="{BB962C8B-B14F-4D97-AF65-F5344CB8AC3E}">
        <p14:creationId xmlns:p14="http://schemas.microsoft.com/office/powerpoint/2010/main" val="402072296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C060D-F41E-4A96-B892-7AD98693CA97}"/>
              </a:ext>
            </a:extLst>
          </p:cNvPr>
          <p:cNvSpPr>
            <a:spLocks noGrp="1"/>
          </p:cNvSpPr>
          <p:nvPr>
            <p:ph type="title"/>
          </p:nvPr>
        </p:nvSpPr>
        <p:spPr/>
        <p:txBody>
          <a:bodyPr/>
          <a:lstStyle/>
          <a:p>
            <a:r>
              <a:rPr lang="en-US" dirty="0"/>
              <a:t>Immunomodulating Therapies</a:t>
            </a:r>
          </a:p>
        </p:txBody>
      </p:sp>
      <p:sp>
        <p:nvSpPr>
          <p:cNvPr id="3" name="Text Placeholder 2">
            <a:extLst>
              <a:ext uri="{FF2B5EF4-FFF2-40B4-BE49-F238E27FC236}">
                <a16:creationId xmlns:a16="http://schemas.microsoft.com/office/drawing/2014/main" id="{8B3B42E8-D5B7-4EF7-97BA-460FBC5BFC0F}"/>
              </a:ext>
            </a:extLst>
          </p:cNvPr>
          <p:cNvSpPr>
            <a:spLocks noGrp="1"/>
          </p:cNvSpPr>
          <p:nvPr>
            <p:ph type="body" sz="quarter" idx="12"/>
          </p:nvPr>
        </p:nvSpPr>
        <p:spPr/>
        <p:txBody>
          <a:bodyPr/>
          <a:lstStyle/>
          <a:p>
            <a:r>
              <a:rPr lang="en-US" dirty="0"/>
              <a:t>Not in Phase 1</a:t>
            </a:r>
          </a:p>
          <a:p>
            <a:r>
              <a:rPr lang="en-US" dirty="0"/>
              <a:t>IL6/R Blockade-Tocilizumab, </a:t>
            </a:r>
            <a:r>
              <a:rPr lang="en-US" dirty="0" err="1"/>
              <a:t>Sacrilumab</a:t>
            </a:r>
            <a:endParaRPr lang="en-US" dirty="0"/>
          </a:p>
          <a:p>
            <a:r>
              <a:rPr lang="en-US" dirty="0"/>
              <a:t>IL1 Blockers-Anakinra</a:t>
            </a:r>
          </a:p>
          <a:p>
            <a:r>
              <a:rPr lang="en-US" dirty="0"/>
              <a:t>GM-CSF-JAK-B </a:t>
            </a:r>
            <a:r>
              <a:rPr lang="en-US" dirty="0" err="1"/>
              <a:t>Baracitnib</a:t>
            </a:r>
            <a:endParaRPr lang="en-US" dirty="0"/>
          </a:p>
          <a:p>
            <a:r>
              <a:rPr lang="en-US" dirty="0"/>
              <a:t>Anti-TNF</a:t>
            </a:r>
          </a:p>
        </p:txBody>
      </p:sp>
    </p:spTree>
    <p:extLst>
      <p:ext uri="{BB962C8B-B14F-4D97-AF65-F5344CB8AC3E}">
        <p14:creationId xmlns:p14="http://schemas.microsoft.com/office/powerpoint/2010/main" val="97539714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10AF-373B-4B64-B981-AB8C3B512B87}"/>
              </a:ext>
            </a:extLst>
          </p:cNvPr>
          <p:cNvSpPr>
            <a:spLocks noGrp="1"/>
          </p:cNvSpPr>
          <p:nvPr>
            <p:ph type="title"/>
          </p:nvPr>
        </p:nvSpPr>
        <p:spPr/>
        <p:txBody>
          <a:bodyPr/>
          <a:lstStyle/>
          <a:p>
            <a:r>
              <a:rPr lang="en-US" dirty="0"/>
              <a:t>IBD Patients and COVID</a:t>
            </a:r>
          </a:p>
        </p:txBody>
      </p:sp>
      <p:sp>
        <p:nvSpPr>
          <p:cNvPr id="3" name="Text Placeholder 2">
            <a:extLst>
              <a:ext uri="{FF2B5EF4-FFF2-40B4-BE49-F238E27FC236}">
                <a16:creationId xmlns:a16="http://schemas.microsoft.com/office/drawing/2014/main" id="{FDD7D6F1-D36D-4D6D-BA8F-BF2F8F588BFE}"/>
              </a:ext>
            </a:extLst>
          </p:cNvPr>
          <p:cNvSpPr>
            <a:spLocks noGrp="1"/>
          </p:cNvSpPr>
          <p:nvPr>
            <p:ph type="body" sz="quarter" idx="12"/>
          </p:nvPr>
        </p:nvSpPr>
        <p:spPr/>
        <p:txBody>
          <a:bodyPr/>
          <a:lstStyle/>
          <a:p>
            <a:r>
              <a:rPr lang="en-US" dirty="0"/>
              <a:t>Surveillance Epidemiology of Coronavirus Under Research Exclusion for Inflammatory Bowel Disease (</a:t>
            </a:r>
            <a:r>
              <a:rPr lang="en-US" dirty="0">
                <a:hlinkClick r:id="rId2"/>
              </a:rPr>
              <a:t>SECURE-IBD</a:t>
            </a:r>
            <a:r>
              <a:rPr lang="en-US" dirty="0"/>
              <a:t>) database, which includes data from 33 countries and 28 U.S. states.</a:t>
            </a:r>
          </a:p>
          <a:p>
            <a:r>
              <a:rPr lang="en-US" dirty="0"/>
              <a:t>As the investigators described in their study online in </a:t>
            </a:r>
            <a:r>
              <a:rPr lang="en-US" i="1" dirty="0">
                <a:hlinkClick r:id="rId3"/>
              </a:rPr>
              <a:t>Gastroenterology</a:t>
            </a:r>
            <a:r>
              <a:rPr lang="en-US" i="1" dirty="0"/>
              <a:t>, </a:t>
            </a:r>
            <a:r>
              <a:rPr lang="en-US" dirty="0"/>
              <a:t>they calculated age-standardized mortality ratios (SMRs) to identify factors associated with severe COVID-19, defined as admission to an intensive care unit, use of a ventilator, or death.</a:t>
            </a:r>
          </a:p>
          <a:p>
            <a:r>
              <a:rPr lang="en-US" dirty="0"/>
              <a:t>Risk factors for severe COVID-19 among IBD patients included the following:</a:t>
            </a:r>
          </a:p>
          <a:p>
            <a:r>
              <a:rPr lang="en-US" dirty="0"/>
              <a:t>Systemic corticosteroids: aOR 6.9 (95% CI 2.3-20.5)</a:t>
            </a:r>
          </a:p>
          <a:p>
            <a:r>
              <a:rPr lang="en-US" dirty="0"/>
              <a:t>Sulfasalazine or 5-aminosalicylate use: aOR 3.1 (95% CI 1.3-7.7)</a:t>
            </a:r>
          </a:p>
          <a:p>
            <a:r>
              <a:rPr lang="en-US" dirty="0"/>
              <a:t>Two or more comorbidities: aOR 2.9 (95% CI 1.1-7.8)</a:t>
            </a:r>
          </a:p>
          <a:p>
            <a:r>
              <a:rPr lang="en-US" dirty="0"/>
              <a:t>Increasing age: aOR 1.04 (95% CI 1.01-1.02)</a:t>
            </a:r>
          </a:p>
          <a:p>
            <a:endParaRPr lang="en-US" dirty="0"/>
          </a:p>
        </p:txBody>
      </p:sp>
    </p:spTree>
    <p:extLst>
      <p:ext uri="{BB962C8B-B14F-4D97-AF65-F5344CB8AC3E}">
        <p14:creationId xmlns:p14="http://schemas.microsoft.com/office/powerpoint/2010/main" val="70278732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19F945-BB4F-4EB7-BC68-B51271B7344C}"/>
              </a:ext>
            </a:extLst>
          </p:cNvPr>
          <p:cNvSpPr>
            <a:spLocks noGrp="1"/>
          </p:cNvSpPr>
          <p:nvPr>
            <p:ph type="body" sz="quarter" idx="10"/>
          </p:nvPr>
        </p:nvSpPr>
        <p:spPr/>
        <p:txBody>
          <a:bodyPr/>
          <a:lstStyle/>
          <a:p>
            <a:r>
              <a:rPr lang="en-US" sz="2800" dirty="0"/>
              <a:t>88 Facilities with at least one resident or staff positive for COVID-19</a:t>
            </a:r>
          </a:p>
          <a:p>
            <a:r>
              <a:rPr lang="en-US" sz="2800" dirty="0"/>
              <a:t>35 LTCF have at least one resident positive </a:t>
            </a:r>
          </a:p>
          <a:p>
            <a:r>
              <a:rPr lang="en-US" sz="2800" dirty="0"/>
              <a:t>Over 350 positive residents</a:t>
            </a:r>
          </a:p>
          <a:p>
            <a:r>
              <a:rPr lang="en-US" sz="2800" dirty="0"/>
              <a:t>LHD and ICAP available for help</a:t>
            </a:r>
          </a:p>
          <a:p>
            <a:r>
              <a:rPr lang="en-US" sz="2800" dirty="0"/>
              <a:t>Every facility with a positive resident and most with a positive staff member have a virtual ICAP visit</a:t>
            </a:r>
          </a:p>
          <a:p>
            <a:r>
              <a:rPr lang="en-US" sz="2800" dirty="0"/>
              <a:t>NETEC- over 30 onsite visits</a:t>
            </a:r>
          </a:p>
          <a:p>
            <a:r>
              <a:rPr lang="en-US" sz="2800" dirty="0"/>
              <a:t>Over 40 CDC Tele ICAR visits</a:t>
            </a:r>
          </a:p>
          <a:p>
            <a:r>
              <a:rPr lang="en-US" sz="2800" dirty="0"/>
              <a:t>Plans to consider certain relaxation, CMS and CDC requirements </a:t>
            </a:r>
          </a:p>
          <a:p>
            <a:r>
              <a:rPr lang="en-US" sz="2800" dirty="0"/>
              <a:t>	</a:t>
            </a:r>
          </a:p>
          <a:p>
            <a:r>
              <a:rPr lang="en-US" sz="2800" dirty="0"/>
              <a:t>	</a:t>
            </a:r>
            <a:endParaRPr lang="en-US" dirty="0"/>
          </a:p>
          <a:p>
            <a:endParaRPr lang="en-US" dirty="0"/>
          </a:p>
        </p:txBody>
      </p:sp>
      <p:sp>
        <p:nvSpPr>
          <p:cNvPr id="3" name="Title 2">
            <a:extLst>
              <a:ext uri="{FF2B5EF4-FFF2-40B4-BE49-F238E27FC236}">
                <a16:creationId xmlns:a16="http://schemas.microsoft.com/office/drawing/2014/main" id="{792D9331-65E0-4A9B-B094-91F953422BF9}"/>
              </a:ext>
            </a:extLst>
          </p:cNvPr>
          <p:cNvSpPr>
            <a:spLocks noGrp="1"/>
          </p:cNvSpPr>
          <p:nvPr>
            <p:ph type="title"/>
          </p:nvPr>
        </p:nvSpPr>
        <p:spPr/>
        <p:txBody>
          <a:bodyPr/>
          <a:lstStyle/>
          <a:p>
            <a:r>
              <a:rPr lang="en-US" dirty="0"/>
              <a:t>LTC COVID 19 Data (as of 5.6.20)</a:t>
            </a:r>
          </a:p>
        </p:txBody>
      </p:sp>
    </p:spTree>
    <p:extLst>
      <p:ext uri="{BB962C8B-B14F-4D97-AF65-F5344CB8AC3E}">
        <p14:creationId xmlns:p14="http://schemas.microsoft.com/office/powerpoint/2010/main" val="88792696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A0A254-79E1-429F-8D27-8CAA6E29144C}"/>
              </a:ext>
            </a:extLst>
          </p:cNvPr>
          <p:cNvSpPr>
            <a:spLocks noGrp="1"/>
          </p:cNvSpPr>
          <p:nvPr>
            <p:ph type="body" sz="quarter" idx="10"/>
          </p:nvPr>
        </p:nvSpPr>
        <p:spPr/>
        <p:txBody>
          <a:bodyPr/>
          <a:lstStyle/>
          <a:p>
            <a:r>
              <a:rPr lang="en-US" dirty="0"/>
              <a:t>Hall County, Dakota County, Dawson over 1000 cases in NE</a:t>
            </a:r>
          </a:p>
          <a:p>
            <a:r>
              <a:rPr lang="en-US" dirty="0"/>
              <a:t>In some counties over ¼ of cases; Hall CO drop in cases, </a:t>
            </a:r>
            <a:r>
              <a:rPr lang="en-US" dirty="0" err="1"/>
              <a:t>Dougls</a:t>
            </a:r>
            <a:r>
              <a:rPr lang="en-US" dirty="0"/>
              <a:t> increasing</a:t>
            </a:r>
          </a:p>
          <a:p>
            <a:r>
              <a:rPr lang="en-US" dirty="0"/>
              <a:t>Shelly </a:t>
            </a:r>
            <a:r>
              <a:rPr lang="en-US" dirty="0" err="1"/>
              <a:t>Schwedhelm</a:t>
            </a:r>
            <a:r>
              <a:rPr lang="en-US" dirty="0"/>
              <a:t>, Dr. Lawler and team -have visited </a:t>
            </a:r>
            <a:r>
              <a:rPr lang="en-US" b="1" dirty="0"/>
              <a:t>15 Meat Packing Plants </a:t>
            </a:r>
            <a:r>
              <a:rPr lang="en-US" dirty="0"/>
              <a:t>so far</a:t>
            </a:r>
          </a:p>
          <a:p>
            <a:r>
              <a:rPr lang="en-US" dirty="0"/>
              <a:t>Continuing multiple a week</a:t>
            </a:r>
          </a:p>
          <a:p>
            <a:r>
              <a:rPr lang="en-US" dirty="0"/>
              <a:t>Closures as necessary to close outbreaks made on case by case basis</a:t>
            </a:r>
          </a:p>
          <a:p>
            <a:r>
              <a:rPr lang="en-US" b="1" dirty="0">
                <a:highlight>
                  <a:srgbClr val="FFFF00"/>
                </a:highlight>
              </a:rPr>
              <a:t>Recommendations on Best Practices, a Checklist and A Survey </a:t>
            </a:r>
          </a:p>
          <a:p>
            <a:r>
              <a:rPr lang="en-US" b="1" dirty="0">
                <a:highlight>
                  <a:srgbClr val="FFFF00"/>
                </a:highlight>
                <a:hlinkClick r:id="rId2"/>
              </a:rPr>
              <a:t>http://dhhs.ne.gov/Pages/Post-acute-and-Other-Facilities.aspx</a:t>
            </a:r>
            <a:endParaRPr lang="en-US" b="1" dirty="0">
              <a:highlight>
                <a:srgbClr val="FFFF00"/>
              </a:highlight>
            </a:endParaRPr>
          </a:p>
          <a:p>
            <a:endParaRPr lang="en-US" b="1" dirty="0">
              <a:highlight>
                <a:srgbClr val="FFFF00"/>
              </a:highlight>
            </a:endParaRPr>
          </a:p>
          <a:p>
            <a:r>
              <a:rPr lang="en-US" b="1" dirty="0">
                <a:highlight>
                  <a:srgbClr val="FFFF00"/>
                </a:highlight>
              </a:rPr>
              <a:t>More attention and visits to shelters to occur-first was to Open Door Mission</a:t>
            </a:r>
          </a:p>
          <a:p>
            <a:r>
              <a:rPr lang="en-US" b="1" dirty="0">
                <a:highlight>
                  <a:srgbClr val="FFFF00"/>
                </a:highlight>
              </a:rPr>
              <a:t>Second with 100s of residents visited yesterday</a:t>
            </a:r>
          </a:p>
          <a:p>
            <a:endParaRPr lang="en-US" dirty="0"/>
          </a:p>
          <a:p>
            <a:endParaRPr lang="en-US" dirty="0"/>
          </a:p>
        </p:txBody>
      </p:sp>
      <p:sp>
        <p:nvSpPr>
          <p:cNvPr id="3" name="Title 2">
            <a:extLst>
              <a:ext uri="{FF2B5EF4-FFF2-40B4-BE49-F238E27FC236}">
                <a16:creationId xmlns:a16="http://schemas.microsoft.com/office/drawing/2014/main" id="{06DD7E99-3873-4D37-B994-86D6F12762E0}"/>
              </a:ext>
            </a:extLst>
          </p:cNvPr>
          <p:cNvSpPr>
            <a:spLocks noGrp="1"/>
          </p:cNvSpPr>
          <p:nvPr>
            <p:ph type="title"/>
          </p:nvPr>
        </p:nvSpPr>
        <p:spPr/>
        <p:txBody>
          <a:bodyPr/>
          <a:lstStyle/>
          <a:p>
            <a:r>
              <a:rPr lang="en-US" dirty="0"/>
              <a:t>Meat Packing Plants; Shelters</a:t>
            </a:r>
          </a:p>
        </p:txBody>
      </p:sp>
    </p:spTree>
    <p:extLst>
      <p:ext uri="{BB962C8B-B14F-4D97-AF65-F5344CB8AC3E}">
        <p14:creationId xmlns:p14="http://schemas.microsoft.com/office/powerpoint/2010/main" val="394425111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BE847-27BB-4AE8-8264-0D018AC99330}"/>
              </a:ext>
            </a:extLst>
          </p:cNvPr>
          <p:cNvSpPr>
            <a:spLocks noGrp="1"/>
          </p:cNvSpPr>
          <p:nvPr>
            <p:ph type="title"/>
          </p:nvPr>
        </p:nvSpPr>
        <p:spPr/>
        <p:txBody>
          <a:bodyPr/>
          <a:lstStyle/>
          <a:p>
            <a:r>
              <a:rPr lang="en-US" dirty="0"/>
              <a:t>CU 2020 George</a:t>
            </a:r>
          </a:p>
        </p:txBody>
      </p:sp>
      <p:pic>
        <p:nvPicPr>
          <p:cNvPr id="7" name="Content Placeholder 6" descr="A picture containing indoor, table, small, sitting&#10;&#10;Description automatically generated">
            <a:extLst>
              <a:ext uri="{FF2B5EF4-FFF2-40B4-BE49-F238E27FC236}">
                <a16:creationId xmlns:a16="http://schemas.microsoft.com/office/drawing/2014/main" id="{1F5F6FB8-AE03-4F3D-8207-8278E2D75D5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5132388" y="2828528"/>
            <a:ext cx="1927225" cy="1445418"/>
          </a:xfrm>
        </p:spPr>
      </p:pic>
    </p:spTree>
    <p:extLst>
      <p:ext uri="{BB962C8B-B14F-4D97-AF65-F5344CB8AC3E}">
        <p14:creationId xmlns:p14="http://schemas.microsoft.com/office/powerpoint/2010/main" val="325070921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9A2467-AC16-4A4D-9FFE-D8584101D61A}"/>
              </a:ext>
            </a:extLst>
          </p:cNvPr>
          <p:cNvSpPr>
            <a:spLocks noGrp="1"/>
          </p:cNvSpPr>
          <p:nvPr>
            <p:ph type="body" sz="quarter" idx="10"/>
          </p:nvPr>
        </p:nvSpPr>
        <p:spPr/>
        <p:txBody>
          <a:bodyPr/>
          <a:lstStyle/>
          <a:p>
            <a:r>
              <a:rPr lang="en-US" dirty="0"/>
              <a:t>A pregnant woman in Switzerland delivered a stillborn infant at 19 weeks' gestation after testing positive for COVID-19, reported David Baud, MD, PhD, of the Lausanne University Hospital in Switzerland, and colleagues.</a:t>
            </a:r>
          </a:p>
          <a:p>
            <a:r>
              <a:rPr lang="en-US" dirty="0"/>
              <a:t>"This case of miscarriage during the second trimester of pregnancy in a woman with COVID-19 appears related to placental infection with SARS-CoV-2, supported by </a:t>
            </a:r>
            <a:r>
              <a:rPr lang="en-US" dirty="0" err="1"/>
              <a:t>virological</a:t>
            </a:r>
            <a:r>
              <a:rPr lang="en-US" dirty="0"/>
              <a:t> findings in the placenta," Baud's group wrote in a research letter in </a:t>
            </a:r>
            <a:r>
              <a:rPr lang="en-US" i="1" dirty="0">
                <a:hlinkClick r:id="rId2"/>
              </a:rPr>
              <a:t>JAMA</a:t>
            </a:r>
            <a:r>
              <a:rPr lang="en-US" dirty="0"/>
              <a:t>.</a:t>
            </a:r>
          </a:p>
          <a:p>
            <a:r>
              <a:rPr lang="en-US" dirty="0"/>
              <a:t>After delivery, swabs and biopsies of the placenta tested negative for bacterial infection, but positive for SARS-CoV-2. The placenta remained positive at 24 hours after delivery. No other causes of fetal demise were found.</a:t>
            </a:r>
          </a:p>
          <a:p>
            <a:r>
              <a:rPr lang="en-US" u="sng" dirty="0"/>
              <a:t>Second case confirmed in Canada in a baby </a:t>
            </a:r>
            <a:r>
              <a:rPr lang="en-US" u="sng" dirty="0" err="1"/>
              <a:t>bor</a:t>
            </a:r>
            <a:r>
              <a:rPr lang="en-US" u="sng" dirty="0"/>
              <a:t> at 36 weeks by C-section</a:t>
            </a:r>
          </a:p>
        </p:txBody>
      </p:sp>
      <p:sp>
        <p:nvSpPr>
          <p:cNvPr id="3" name="Title 2">
            <a:extLst>
              <a:ext uri="{FF2B5EF4-FFF2-40B4-BE49-F238E27FC236}">
                <a16:creationId xmlns:a16="http://schemas.microsoft.com/office/drawing/2014/main" id="{606B24B2-B5B5-45C2-A618-6B26B59C5631}"/>
              </a:ext>
            </a:extLst>
          </p:cNvPr>
          <p:cNvSpPr>
            <a:spLocks noGrp="1"/>
          </p:cNvSpPr>
          <p:nvPr>
            <p:ph type="title"/>
          </p:nvPr>
        </p:nvSpPr>
        <p:spPr/>
        <p:txBody>
          <a:bodyPr/>
          <a:lstStyle/>
          <a:p>
            <a:r>
              <a:rPr lang="en-US" dirty="0"/>
              <a:t>Report of Placental Infection </a:t>
            </a:r>
          </a:p>
        </p:txBody>
      </p:sp>
    </p:spTree>
    <p:extLst>
      <p:ext uri="{BB962C8B-B14F-4D97-AF65-F5344CB8AC3E}">
        <p14:creationId xmlns:p14="http://schemas.microsoft.com/office/powerpoint/2010/main" val="359356286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9F676-5632-4940-B33A-118F64759D1C}"/>
              </a:ext>
            </a:extLst>
          </p:cNvPr>
          <p:cNvSpPr>
            <a:spLocks noGrp="1"/>
          </p:cNvSpPr>
          <p:nvPr>
            <p:ph type="title"/>
          </p:nvPr>
        </p:nvSpPr>
        <p:spPr/>
        <p:txBody>
          <a:bodyPr/>
          <a:lstStyle/>
          <a:p>
            <a:r>
              <a:rPr lang="en-US" dirty="0" err="1"/>
              <a:t>Remdesivir</a:t>
            </a:r>
            <a:r>
              <a:rPr lang="en-US" dirty="0"/>
              <a:t> Availability</a:t>
            </a:r>
          </a:p>
        </p:txBody>
      </p:sp>
      <p:sp>
        <p:nvSpPr>
          <p:cNvPr id="3" name="Text Placeholder 2">
            <a:extLst>
              <a:ext uri="{FF2B5EF4-FFF2-40B4-BE49-F238E27FC236}">
                <a16:creationId xmlns:a16="http://schemas.microsoft.com/office/drawing/2014/main" id="{16C9F70F-4913-4061-82DD-B2C02D88CA45}"/>
              </a:ext>
            </a:extLst>
          </p:cNvPr>
          <p:cNvSpPr>
            <a:spLocks noGrp="1"/>
          </p:cNvSpPr>
          <p:nvPr>
            <p:ph type="body" sz="quarter" idx="12"/>
          </p:nvPr>
        </p:nvSpPr>
        <p:spPr/>
        <p:txBody>
          <a:bodyPr/>
          <a:lstStyle/>
          <a:p>
            <a:r>
              <a:rPr lang="en-US" dirty="0"/>
              <a:t>Gilead Sciences, the drug’s manufacturer, has committed to donating 607,000 vials of remdesivir to treat roughly 78,000 patients in the next six weeks, the department said. </a:t>
            </a:r>
          </a:p>
          <a:p>
            <a:r>
              <a:rPr lang="en-US" dirty="0"/>
              <a:t>HHS reported the delivery of nearly 23,000 vials to New York, nearly 5,000 to Massachusetts, 4,400 to New Jersey, 5,600  to Illinois, 1,600 to Michigan, 1,200 to Connecticut and Maryland, and 400 to Iowa, </a:t>
            </a:r>
            <a:r>
              <a:rPr lang="en-US" u="sng" dirty="0"/>
              <a:t>400 to Nebraska </a:t>
            </a:r>
            <a:r>
              <a:rPr lang="en-US" dirty="0"/>
              <a:t>and smaller allotments to Indiana, Virginia, Rhode Island, and Tennessee.</a:t>
            </a:r>
          </a:p>
          <a:p>
            <a:r>
              <a:rPr lang="en-US" dirty="0"/>
              <a:t>All 50 states will eventually receive doses of </a:t>
            </a:r>
            <a:r>
              <a:rPr lang="en-US" dirty="0" err="1"/>
              <a:t>Remdesivir</a:t>
            </a:r>
            <a:endParaRPr lang="en-US" dirty="0"/>
          </a:p>
          <a:p>
            <a:r>
              <a:rPr lang="en-US" dirty="0"/>
              <a:t>Gilead has contracted with 5 generic companies in India and Pakistan</a:t>
            </a:r>
          </a:p>
          <a:p>
            <a:endParaRPr lang="en-US" dirty="0"/>
          </a:p>
        </p:txBody>
      </p:sp>
    </p:spTree>
    <p:extLst>
      <p:ext uri="{BB962C8B-B14F-4D97-AF65-F5344CB8AC3E}">
        <p14:creationId xmlns:p14="http://schemas.microsoft.com/office/powerpoint/2010/main" val="241377190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B09DC-9E70-49A2-8249-C76E06175274}"/>
              </a:ext>
            </a:extLst>
          </p:cNvPr>
          <p:cNvSpPr>
            <a:spLocks noGrp="1"/>
          </p:cNvSpPr>
          <p:nvPr>
            <p:ph type="title"/>
          </p:nvPr>
        </p:nvSpPr>
        <p:spPr/>
        <p:txBody>
          <a:bodyPr/>
          <a:lstStyle/>
          <a:p>
            <a:r>
              <a:rPr lang="en-US" dirty="0" err="1"/>
              <a:t>Remdesivir</a:t>
            </a:r>
            <a:r>
              <a:rPr lang="en-US" dirty="0"/>
              <a:t> Trials</a:t>
            </a:r>
          </a:p>
        </p:txBody>
      </p:sp>
      <p:sp>
        <p:nvSpPr>
          <p:cNvPr id="3" name="Text Placeholder 2">
            <a:extLst>
              <a:ext uri="{FF2B5EF4-FFF2-40B4-BE49-F238E27FC236}">
                <a16:creationId xmlns:a16="http://schemas.microsoft.com/office/drawing/2014/main" id="{A051FC6F-3075-4B92-A451-5231D6AD8524}"/>
              </a:ext>
            </a:extLst>
          </p:cNvPr>
          <p:cNvSpPr>
            <a:spLocks noGrp="1"/>
          </p:cNvSpPr>
          <p:nvPr>
            <p:ph type="body" sz="quarter" idx="12"/>
          </p:nvPr>
        </p:nvSpPr>
        <p:spPr/>
        <p:txBody>
          <a:bodyPr/>
          <a:lstStyle/>
          <a:p>
            <a:r>
              <a:rPr lang="en-US" sz="2400" dirty="0"/>
              <a:t>ACTT2</a:t>
            </a:r>
          </a:p>
          <a:p>
            <a:r>
              <a:rPr lang="en-US" sz="2400" dirty="0" err="1"/>
              <a:t>Remdesivir</a:t>
            </a:r>
            <a:r>
              <a:rPr lang="en-US" sz="2400" dirty="0"/>
              <a:t> plus </a:t>
            </a:r>
            <a:r>
              <a:rPr lang="en-US" sz="2400" dirty="0" err="1"/>
              <a:t>Baricitnib</a:t>
            </a:r>
            <a:r>
              <a:rPr lang="en-US" sz="2400" dirty="0"/>
              <a:t> versus </a:t>
            </a:r>
            <a:r>
              <a:rPr lang="en-US" sz="2400" dirty="0" err="1"/>
              <a:t>Remdesivir</a:t>
            </a:r>
            <a:r>
              <a:rPr lang="en-US" sz="2400" dirty="0"/>
              <a:t> alone</a:t>
            </a:r>
          </a:p>
          <a:p>
            <a:r>
              <a:rPr lang="en-US" sz="2400" dirty="0"/>
              <a:t>800 -1000 patients</a:t>
            </a:r>
          </a:p>
          <a:p>
            <a:r>
              <a:rPr lang="en-US" sz="2400" dirty="0"/>
              <a:t>100 sites</a:t>
            </a:r>
          </a:p>
          <a:p>
            <a:r>
              <a:rPr lang="en-US" sz="2400" dirty="0"/>
              <a:t>UNMC a site</a:t>
            </a:r>
          </a:p>
        </p:txBody>
      </p:sp>
    </p:spTree>
    <p:extLst>
      <p:ext uri="{BB962C8B-B14F-4D97-AF65-F5344CB8AC3E}">
        <p14:creationId xmlns:p14="http://schemas.microsoft.com/office/powerpoint/2010/main" val="192701835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67DE3-7F77-44BE-9F8E-90E5D5EFA5FA}"/>
              </a:ext>
            </a:extLst>
          </p:cNvPr>
          <p:cNvSpPr>
            <a:spLocks noGrp="1"/>
          </p:cNvSpPr>
          <p:nvPr>
            <p:ph type="title"/>
          </p:nvPr>
        </p:nvSpPr>
        <p:spPr/>
        <p:txBody>
          <a:bodyPr/>
          <a:lstStyle/>
          <a:p>
            <a:r>
              <a:rPr lang="en-US" dirty="0"/>
              <a:t>NEJM May 7,2020</a:t>
            </a:r>
          </a:p>
        </p:txBody>
      </p:sp>
      <p:sp>
        <p:nvSpPr>
          <p:cNvPr id="3" name="Text Placeholder 2">
            <a:extLst>
              <a:ext uri="{FF2B5EF4-FFF2-40B4-BE49-F238E27FC236}">
                <a16:creationId xmlns:a16="http://schemas.microsoft.com/office/drawing/2014/main" id="{E63F0A25-46A2-4C9E-8F16-8D1C8C84014B}"/>
              </a:ext>
            </a:extLst>
          </p:cNvPr>
          <p:cNvSpPr>
            <a:spLocks noGrp="1"/>
          </p:cNvSpPr>
          <p:nvPr>
            <p:ph type="body" sz="quarter" idx="12"/>
          </p:nvPr>
        </p:nvSpPr>
        <p:spPr/>
        <p:txBody>
          <a:bodyPr/>
          <a:lstStyle/>
          <a:p>
            <a:pPr fontAlgn="base"/>
            <a:r>
              <a:rPr lang="en-US" b="1" dirty="0"/>
              <a:t>Observational Study of Hydroxychloroquine </a:t>
            </a:r>
            <a:r>
              <a:rPr lang="en-US" dirty="0"/>
              <a:t>in Hospitalized Patients with Covid-19</a:t>
            </a:r>
          </a:p>
          <a:p>
            <a:pPr fontAlgn="base"/>
            <a:r>
              <a:rPr lang="en-US" dirty="0"/>
              <a:t>List of authors.Joshua Geleris, M.D., et al.</a:t>
            </a:r>
          </a:p>
          <a:p>
            <a:endParaRPr lang="en-US" dirty="0"/>
          </a:p>
          <a:p>
            <a:pPr fontAlgn="base"/>
            <a:r>
              <a:rPr lang="en-US" b="1" cap="all" dirty="0"/>
              <a:t>CONCLUSIONS</a:t>
            </a:r>
          </a:p>
          <a:p>
            <a:pPr fontAlgn="base"/>
            <a:r>
              <a:rPr lang="en-US" dirty="0"/>
              <a:t>In this observational study involving patients with Covid-19 who had been admitted to the hospital, hydroxychloroquine administration was not associated with either a greatly lowered or an increased risk of the composite end point of intubation or death. Randomized, controlled trials of hydroxychloroquine in patients with Covid-19 are needed. (Funded by the National Institutes of Health.)</a:t>
            </a:r>
          </a:p>
          <a:p>
            <a:endParaRPr lang="en-US" dirty="0"/>
          </a:p>
        </p:txBody>
      </p:sp>
    </p:spTree>
    <p:extLst>
      <p:ext uri="{BB962C8B-B14F-4D97-AF65-F5344CB8AC3E}">
        <p14:creationId xmlns:p14="http://schemas.microsoft.com/office/powerpoint/2010/main" val="214264897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65BEF-2C11-4087-B669-8B85D1B6DF18}"/>
              </a:ext>
            </a:extLst>
          </p:cNvPr>
          <p:cNvSpPr>
            <a:spLocks noGrp="1"/>
          </p:cNvSpPr>
          <p:nvPr>
            <p:ph type="title"/>
          </p:nvPr>
        </p:nvSpPr>
        <p:spPr/>
        <p:txBody>
          <a:bodyPr/>
          <a:lstStyle/>
          <a:p>
            <a:r>
              <a:rPr lang="en-US" dirty="0"/>
              <a:t>Hydroxychloroquine +/- Azithromycin</a:t>
            </a:r>
          </a:p>
        </p:txBody>
      </p:sp>
      <p:sp>
        <p:nvSpPr>
          <p:cNvPr id="3" name="Text Placeholder 2">
            <a:extLst>
              <a:ext uri="{FF2B5EF4-FFF2-40B4-BE49-F238E27FC236}">
                <a16:creationId xmlns:a16="http://schemas.microsoft.com/office/drawing/2014/main" id="{766329F2-D943-481A-B3F4-FB931B29BF5F}"/>
              </a:ext>
            </a:extLst>
          </p:cNvPr>
          <p:cNvSpPr>
            <a:spLocks noGrp="1"/>
          </p:cNvSpPr>
          <p:nvPr>
            <p:ph type="body" sz="quarter" idx="12"/>
          </p:nvPr>
        </p:nvSpPr>
        <p:spPr/>
        <p:txBody>
          <a:bodyPr/>
          <a:lstStyle/>
          <a:p>
            <a:r>
              <a:rPr lang="en-US" b="1" dirty="0"/>
              <a:t>Original Investigation  </a:t>
            </a:r>
            <a:r>
              <a:rPr lang="en-US" dirty="0"/>
              <a:t>May 11, 2020 JAMA online</a:t>
            </a:r>
          </a:p>
          <a:p>
            <a:r>
              <a:rPr lang="en-US" b="1" dirty="0"/>
              <a:t>Association of Treatment With Hydroxychloroquine or Azithromycin With In-Hospital Mortality in Patients With COVID-19 in New York State</a:t>
            </a:r>
          </a:p>
          <a:p>
            <a:r>
              <a:rPr lang="en-US" dirty="0">
                <a:hlinkClick r:id="rId2"/>
              </a:rPr>
              <a:t>Eli S. Rosenberg, PhD</a:t>
            </a:r>
            <a:r>
              <a:rPr lang="en-US" baseline="30000" dirty="0">
                <a:hlinkClick r:id="rId2"/>
              </a:rPr>
              <a:t>1</a:t>
            </a:r>
            <a:r>
              <a:rPr lang="en-US" dirty="0"/>
              <a:t>; </a:t>
            </a:r>
            <a:r>
              <a:rPr lang="en-US" dirty="0">
                <a:hlinkClick r:id="rId3"/>
              </a:rPr>
              <a:t>Elizabeth M. Dufort, MD</a:t>
            </a:r>
            <a:r>
              <a:rPr lang="en-US" baseline="30000" dirty="0">
                <a:hlinkClick r:id="rId3"/>
              </a:rPr>
              <a:t>2</a:t>
            </a:r>
            <a:r>
              <a:rPr lang="en-US" dirty="0"/>
              <a:t>; </a:t>
            </a:r>
            <a:r>
              <a:rPr lang="en-US" dirty="0">
                <a:hlinkClick r:id="rId4"/>
              </a:rPr>
              <a:t>Tomoko Udo, PhD</a:t>
            </a:r>
            <a:r>
              <a:rPr lang="en-US" baseline="30000" dirty="0">
                <a:hlinkClick r:id="rId4"/>
              </a:rPr>
              <a:t>1</a:t>
            </a:r>
            <a:r>
              <a:rPr lang="en-US" dirty="0"/>
              <a:t>; </a:t>
            </a:r>
            <a:r>
              <a:rPr lang="en-US" u="sng" dirty="0"/>
              <a:t>et al</a:t>
            </a:r>
            <a:endParaRPr lang="en-US" dirty="0"/>
          </a:p>
          <a:p>
            <a:r>
              <a:rPr lang="en-US" dirty="0"/>
              <a:t>1438 randomized</a:t>
            </a:r>
          </a:p>
          <a:p>
            <a:r>
              <a:rPr lang="en-US" dirty="0"/>
              <a:t>735 H&amp;A; 211 H alone, 211 A alone, 211 nether</a:t>
            </a:r>
          </a:p>
          <a:p>
            <a:r>
              <a:rPr lang="en-US" dirty="0"/>
              <a:t>Higher rate of cardia arrest in H&amp;A group</a:t>
            </a:r>
          </a:p>
        </p:txBody>
      </p:sp>
    </p:spTree>
    <p:extLst>
      <p:ext uri="{BB962C8B-B14F-4D97-AF65-F5344CB8AC3E}">
        <p14:creationId xmlns:p14="http://schemas.microsoft.com/office/powerpoint/2010/main" val="77419577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56284-7740-4CEB-86BA-ABC10F08CE4A}"/>
              </a:ext>
            </a:extLst>
          </p:cNvPr>
          <p:cNvSpPr>
            <a:spLocks noGrp="1"/>
          </p:cNvSpPr>
          <p:nvPr>
            <p:ph type="title"/>
          </p:nvPr>
        </p:nvSpPr>
        <p:spPr>
          <a:xfrm>
            <a:off x="319825" y="232604"/>
            <a:ext cx="11552349" cy="696420"/>
          </a:xfrm>
        </p:spPr>
        <p:txBody>
          <a:bodyPr>
            <a:normAutofit fontScale="90000"/>
          </a:bodyPr>
          <a:lstStyle/>
          <a:p>
            <a:r>
              <a:rPr lang="en-US" sz="2700" b="1" dirty="0"/>
              <a:t>Three-Drug Cocktail Appears To Help Patients With Mild To Moderate COVID-19 In Hong Kong Study</a:t>
            </a:r>
            <a:br>
              <a:rPr lang="en-US" b="1" dirty="0"/>
            </a:br>
            <a:endParaRPr lang="en-US" dirty="0"/>
          </a:p>
        </p:txBody>
      </p:sp>
      <p:sp>
        <p:nvSpPr>
          <p:cNvPr id="3" name="Text Placeholder 2">
            <a:extLst>
              <a:ext uri="{FF2B5EF4-FFF2-40B4-BE49-F238E27FC236}">
                <a16:creationId xmlns:a16="http://schemas.microsoft.com/office/drawing/2014/main" id="{D0775EC1-ADCB-4C0D-AEB0-22B556B29416}"/>
              </a:ext>
            </a:extLst>
          </p:cNvPr>
          <p:cNvSpPr>
            <a:spLocks noGrp="1"/>
          </p:cNvSpPr>
          <p:nvPr>
            <p:ph type="body" sz="quarter" idx="12"/>
          </p:nvPr>
        </p:nvSpPr>
        <p:spPr/>
        <p:txBody>
          <a:bodyPr/>
          <a:lstStyle/>
          <a:p>
            <a:r>
              <a:rPr lang="en-US" dirty="0"/>
              <a:t>Researchers at the University of Hong Kong and six public hospitals in Hong Kong found “patients with mild to moderate” COVID-19, “appeared to improve more quickly if they were treated with a three-drug cocktail, compared with a group receiving just a two-drug combination.” The </a:t>
            </a:r>
            <a:r>
              <a:rPr lang="en-US" u="sng" dirty="0">
                <a:hlinkClick r:id="rId2"/>
              </a:rPr>
              <a:t>findings</a:t>
            </a:r>
            <a:r>
              <a:rPr lang="en-US" dirty="0"/>
              <a:t> were published in The Lancet. </a:t>
            </a:r>
          </a:p>
          <a:p>
            <a:endParaRPr lang="en-US" dirty="0"/>
          </a:p>
          <a:p>
            <a:r>
              <a:rPr lang="en-US" dirty="0"/>
              <a:t>The three-drug cocktail was made of HIV drug </a:t>
            </a:r>
            <a:r>
              <a:rPr lang="en-US" dirty="0" err="1"/>
              <a:t>Kaletra</a:t>
            </a:r>
            <a:r>
              <a:rPr lang="en-US" dirty="0"/>
              <a:t> (lopinavir-ritonavir), general antiviral </a:t>
            </a:r>
          </a:p>
          <a:p>
            <a:r>
              <a:rPr lang="en-US" dirty="0"/>
              <a:t>drug ribavirin, and multiple sclerosis drug beta-interferon, while the control group was only</a:t>
            </a:r>
          </a:p>
          <a:p>
            <a:r>
              <a:rPr lang="en-US" dirty="0"/>
              <a:t>given lopinavir-ritonavir. </a:t>
            </a:r>
          </a:p>
          <a:p>
            <a:endParaRPr lang="en-US" dirty="0"/>
          </a:p>
        </p:txBody>
      </p:sp>
    </p:spTree>
    <p:extLst>
      <p:ext uri="{BB962C8B-B14F-4D97-AF65-F5344CB8AC3E}">
        <p14:creationId xmlns:p14="http://schemas.microsoft.com/office/powerpoint/2010/main" val="384980183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ECF33-0FAF-4FBA-B4A9-6B1A014CFB4D}"/>
              </a:ext>
            </a:extLst>
          </p:cNvPr>
          <p:cNvSpPr>
            <a:spLocks noGrp="1"/>
          </p:cNvSpPr>
          <p:nvPr>
            <p:ph type="title"/>
          </p:nvPr>
        </p:nvSpPr>
        <p:spPr/>
        <p:txBody>
          <a:bodyPr>
            <a:normAutofit fontScale="90000"/>
          </a:bodyPr>
          <a:lstStyle/>
          <a:p>
            <a:r>
              <a:rPr lang="en-US" sz="2200" dirty="0"/>
              <a:t>Interleukin-1 blockade with high-dose anakinra in patients with COVID-19, acute respiratory distress syndrome, and hyperinflammation: a retrospective cohort study</a:t>
            </a:r>
            <a:br>
              <a:rPr lang="en-US" dirty="0"/>
            </a:br>
            <a:endParaRPr lang="en-US" dirty="0"/>
          </a:p>
        </p:txBody>
      </p:sp>
      <p:sp>
        <p:nvSpPr>
          <p:cNvPr id="3" name="Text Placeholder 2">
            <a:extLst>
              <a:ext uri="{FF2B5EF4-FFF2-40B4-BE49-F238E27FC236}">
                <a16:creationId xmlns:a16="http://schemas.microsoft.com/office/drawing/2014/main" id="{015B1F20-E2BE-476F-A4F1-901375F5B5E2}"/>
              </a:ext>
            </a:extLst>
          </p:cNvPr>
          <p:cNvSpPr>
            <a:spLocks noGrp="1"/>
          </p:cNvSpPr>
          <p:nvPr>
            <p:ph type="body" sz="quarter" idx="12"/>
          </p:nvPr>
        </p:nvSpPr>
        <p:spPr/>
        <p:txBody>
          <a:bodyPr/>
          <a:lstStyle/>
          <a:p>
            <a:r>
              <a:rPr lang="en-US" dirty="0"/>
              <a:t>Cavalli, G et al. </a:t>
            </a:r>
            <a:r>
              <a:rPr lang="en-US" u="sng" dirty="0"/>
              <a:t>The Lancet Rheumatology </a:t>
            </a:r>
            <a:r>
              <a:rPr lang="en-US" dirty="0"/>
              <a:t>et al May 7</a:t>
            </a:r>
          </a:p>
          <a:p>
            <a:r>
              <a:rPr lang="en-US" dirty="0"/>
              <a:t>Small retrospective study in Milan, Italy</a:t>
            </a:r>
          </a:p>
          <a:p>
            <a:r>
              <a:rPr lang="en-US" dirty="0"/>
              <a:t>Standard treatment was lopinavir plus ritonavir + hydroxychloroquine</a:t>
            </a:r>
          </a:p>
          <a:p>
            <a:r>
              <a:rPr lang="en-US" dirty="0"/>
              <a:t>29 standard + anakinra (IL1 blocker) </a:t>
            </a:r>
          </a:p>
          <a:p>
            <a:r>
              <a:rPr lang="en-US" dirty="0"/>
              <a:t>16 standard alone</a:t>
            </a:r>
          </a:p>
          <a:p>
            <a:r>
              <a:rPr lang="en-US" dirty="0"/>
              <a:t>At 21 days 90% survival vs 50% survival</a:t>
            </a:r>
          </a:p>
          <a:p>
            <a:endParaRPr lang="en-US" dirty="0"/>
          </a:p>
        </p:txBody>
      </p:sp>
    </p:spTree>
    <p:extLst>
      <p:ext uri="{BB962C8B-B14F-4D97-AF65-F5344CB8AC3E}">
        <p14:creationId xmlns:p14="http://schemas.microsoft.com/office/powerpoint/2010/main" val="171180926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EACC6C-6481-4BB5-8663-7AA5D1A3ADC7}"/>
              </a:ext>
            </a:extLst>
          </p:cNvPr>
          <p:cNvSpPr>
            <a:spLocks noGrp="1"/>
          </p:cNvSpPr>
          <p:nvPr>
            <p:ph type="body" sz="quarter" idx="10"/>
          </p:nvPr>
        </p:nvSpPr>
        <p:spPr/>
        <p:txBody>
          <a:bodyPr/>
          <a:lstStyle/>
          <a:p>
            <a:r>
              <a:rPr lang="en-US" b="1" dirty="0"/>
              <a:t>Donating Plasma </a:t>
            </a:r>
          </a:p>
          <a:p>
            <a:r>
              <a:rPr lang="en-US" sz="1600" dirty="0"/>
              <a:t>People who have fully recovered from COVID-19 for at least two </a:t>
            </a:r>
            <a:r>
              <a:rPr lang="en-US" sz="1600" dirty="0" err="1"/>
              <a:t>wks</a:t>
            </a:r>
            <a:r>
              <a:rPr lang="en-US" sz="1600" dirty="0"/>
              <a:t> are encouraged to consider donating plasma, which may help save the lives of other patients. COVID-19 convalescent plasma must only be collected from recovered individuals if they are eligible to donate blood. Individuals must have had a prior diagnosis of COVID-19 documented by a lab test and meet other donor criteria. Individuals must have complete resolution of symptoms for at least 28 days before they donate, or alternatively have no symptoms for at least 14 days prior to donation and have a neg lab test for active COVID-19 disease.</a:t>
            </a:r>
          </a:p>
          <a:p>
            <a:r>
              <a:rPr lang="en-US" sz="1600" dirty="0"/>
              <a:t>~American Red Cross</a:t>
            </a:r>
          </a:p>
          <a:p>
            <a:r>
              <a:rPr lang="en-US" sz="1600" dirty="0"/>
              <a:t>~Innovative Blood resources (IBR) which is based out of the twin cities (MN) in con partnership with  Nebraska Community Blood Bank NPCC </a:t>
            </a:r>
          </a:p>
          <a:p>
            <a:r>
              <a:rPr lang="en-US" b="1" dirty="0"/>
              <a:t>Convalescent Plasma</a:t>
            </a:r>
          </a:p>
          <a:p>
            <a:r>
              <a:rPr lang="en-US" dirty="0"/>
              <a:t>CHI facilities involved in Mayo Clinic Protocol-convalescent plasma</a:t>
            </a:r>
          </a:p>
          <a:p>
            <a:endParaRPr lang="en-US" dirty="0"/>
          </a:p>
          <a:p>
            <a:br>
              <a:rPr lang="en-US" dirty="0"/>
            </a:br>
            <a:endParaRPr lang="en-US" dirty="0"/>
          </a:p>
        </p:txBody>
      </p:sp>
      <p:sp>
        <p:nvSpPr>
          <p:cNvPr id="3" name="Title 2">
            <a:extLst>
              <a:ext uri="{FF2B5EF4-FFF2-40B4-BE49-F238E27FC236}">
                <a16:creationId xmlns:a16="http://schemas.microsoft.com/office/drawing/2014/main" id="{70130720-7BC1-4B76-8CF3-134AE8FEA872}"/>
              </a:ext>
            </a:extLst>
          </p:cNvPr>
          <p:cNvSpPr>
            <a:spLocks noGrp="1"/>
          </p:cNvSpPr>
          <p:nvPr>
            <p:ph type="title"/>
          </p:nvPr>
        </p:nvSpPr>
        <p:spPr/>
        <p:txBody>
          <a:bodyPr/>
          <a:lstStyle/>
          <a:p>
            <a:r>
              <a:rPr lang="en-US" dirty="0"/>
              <a:t>Donating Plasma and Convalescent Plasma</a:t>
            </a:r>
          </a:p>
        </p:txBody>
      </p:sp>
    </p:spTree>
    <p:extLst>
      <p:ext uri="{BB962C8B-B14F-4D97-AF65-F5344CB8AC3E}">
        <p14:creationId xmlns:p14="http://schemas.microsoft.com/office/powerpoint/2010/main" val="71812097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63460" y="1160995"/>
            <a:ext cx="8107269" cy="5361709"/>
          </a:xfrm>
        </p:spPr>
        <p:txBody>
          <a:bodyPr>
            <a:normAutofit/>
          </a:bodyPr>
          <a:lstStyle/>
          <a:p>
            <a:r>
              <a:rPr lang="en-US" sz="2000" dirty="0">
                <a:latin typeface="+mn-lt"/>
              </a:rPr>
              <a:t> </a:t>
            </a:r>
            <a:endParaRPr lang="en-US" dirty="0"/>
          </a:p>
        </p:txBody>
      </p:sp>
      <p:pic>
        <p:nvPicPr>
          <p:cNvPr id="2050" name="Picture 1" descr="image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9169" y="6206917"/>
            <a:ext cx="1380706" cy="589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04110" y="395832"/>
            <a:ext cx="8963890" cy="1359153"/>
          </a:xfrm>
        </p:spPr>
        <p:txBody>
          <a:bodyPr>
            <a:normAutofit/>
          </a:bodyPr>
          <a:lstStyle/>
          <a:p>
            <a:r>
              <a:rPr lang="en-US" dirty="0">
                <a:latin typeface="+mj-lt"/>
              </a:rPr>
              <a:t>   Infection Prevention and Control</a:t>
            </a:r>
            <a:br>
              <a:rPr lang="en-US" dirty="0">
                <a:latin typeface="+mj-lt"/>
              </a:rPr>
            </a:br>
            <a:r>
              <a:rPr lang="en-US" dirty="0">
                <a:latin typeface="+mj-lt"/>
              </a:rPr>
              <a:t>   Office Hours</a:t>
            </a:r>
          </a:p>
        </p:txBody>
      </p:sp>
      <p:sp>
        <p:nvSpPr>
          <p:cNvPr id="5" name="Rectangle 4"/>
          <p:cNvSpPr/>
          <p:nvPr/>
        </p:nvSpPr>
        <p:spPr>
          <a:xfrm>
            <a:off x="1720241" y="2361849"/>
            <a:ext cx="8593705" cy="2308324"/>
          </a:xfrm>
          <a:prstGeom prst="rect">
            <a:avLst/>
          </a:prstGeom>
        </p:spPr>
        <p:txBody>
          <a:bodyPr wrap="square">
            <a:spAutoFit/>
          </a:bodyPr>
          <a:lstStyle/>
          <a:p>
            <a:pPr algn="ctr"/>
            <a:r>
              <a:rPr lang="en-US" sz="3600" dirty="0"/>
              <a:t>Monday – Friday </a:t>
            </a:r>
          </a:p>
          <a:p>
            <a:pPr algn="ctr"/>
            <a:r>
              <a:rPr lang="en-US" sz="3600" dirty="0"/>
              <a:t>7:30 AM – 9:30 AM Central Time</a:t>
            </a:r>
          </a:p>
          <a:p>
            <a:pPr algn="ctr"/>
            <a:r>
              <a:rPr lang="en-US" sz="3600" dirty="0"/>
              <a:t>2:00 PM -4:00 PM Central Time</a:t>
            </a:r>
          </a:p>
          <a:p>
            <a:pPr algn="ctr"/>
            <a:r>
              <a:rPr lang="en-US" sz="3600" dirty="0"/>
              <a:t>Call 402-552-2881</a:t>
            </a:r>
          </a:p>
        </p:txBody>
      </p:sp>
    </p:spTree>
    <p:extLst>
      <p:ext uri="{BB962C8B-B14F-4D97-AF65-F5344CB8AC3E}">
        <p14:creationId xmlns:p14="http://schemas.microsoft.com/office/powerpoint/2010/main" val="24445565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ACH Calls</a:t>
            </a:r>
          </a:p>
        </p:txBody>
      </p:sp>
      <p:sp>
        <p:nvSpPr>
          <p:cNvPr id="3" name="TextBox 2"/>
          <p:cNvSpPr txBox="1"/>
          <p:nvPr/>
        </p:nvSpPr>
        <p:spPr>
          <a:xfrm>
            <a:off x="2815389" y="2037348"/>
            <a:ext cx="6561222" cy="1631216"/>
          </a:xfrm>
          <a:prstGeom prst="rect">
            <a:avLst/>
          </a:prstGeom>
          <a:noFill/>
        </p:spPr>
        <p:txBody>
          <a:bodyPr wrap="square" rtlCol="0">
            <a:spAutoFit/>
          </a:bodyPr>
          <a:lstStyle/>
          <a:p>
            <a:r>
              <a:rPr lang="en-US" sz="2800" dirty="0"/>
              <a:t>Wednesday May 20 and May 27</a:t>
            </a:r>
          </a:p>
          <a:p>
            <a:pPr marL="285750" indent="-285750">
              <a:buFont typeface="Arial" panose="020B0604020202020204" pitchFamily="34" charset="0"/>
              <a:buChar char="•"/>
            </a:pPr>
            <a:r>
              <a:rPr lang="en-US" sz="2400" dirty="0"/>
              <a:t>12:00-1:00pm</a:t>
            </a:r>
          </a:p>
          <a:p>
            <a:pPr marL="285750" indent="-285750">
              <a:buFont typeface="Arial" panose="020B0604020202020204" pitchFamily="34" charset="0"/>
              <a:buChar char="•"/>
            </a:pPr>
            <a:r>
              <a:rPr lang="en-US" sz="2400" dirty="0"/>
              <a:t>New calendar invite will be sent this week.</a:t>
            </a:r>
          </a:p>
          <a:p>
            <a:pPr marL="285750" indent="-285750">
              <a:buFont typeface="Arial" panose="020B0604020202020204" pitchFamily="34" charset="0"/>
              <a:buChar char="•"/>
            </a:pPr>
            <a:r>
              <a:rPr lang="en-US" sz="2400" dirty="0"/>
              <a:t>Reassess June 1</a:t>
            </a:r>
          </a:p>
        </p:txBody>
      </p:sp>
    </p:spTree>
    <p:extLst>
      <p:ext uri="{BB962C8B-B14F-4D97-AF65-F5344CB8AC3E}">
        <p14:creationId xmlns:p14="http://schemas.microsoft.com/office/powerpoint/2010/main" val="4228580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ACH Calls</a:t>
            </a:r>
          </a:p>
        </p:txBody>
      </p:sp>
      <p:sp>
        <p:nvSpPr>
          <p:cNvPr id="3" name="TextBox 2"/>
          <p:cNvSpPr txBox="1"/>
          <p:nvPr/>
        </p:nvSpPr>
        <p:spPr>
          <a:xfrm>
            <a:off x="2815389" y="2037348"/>
            <a:ext cx="6561222" cy="1631216"/>
          </a:xfrm>
          <a:prstGeom prst="rect">
            <a:avLst/>
          </a:prstGeom>
          <a:noFill/>
        </p:spPr>
        <p:txBody>
          <a:bodyPr wrap="square" rtlCol="0">
            <a:spAutoFit/>
          </a:bodyPr>
          <a:lstStyle/>
          <a:p>
            <a:r>
              <a:rPr lang="en-US" sz="2800" dirty="0"/>
              <a:t>Wednesday May 20 and May 27</a:t>
            </a:r>
          </a:p>
          <a:p>
            <a:pPr marL="285750" indent="-285750">
              <a:buFont typeface="Arial" panose="020B0604020202020204" pitchFamily="34" charset="0"/>
              <a:buChar char="•"/>
            </a:pPr>
            <a:r>
              <a:rPr lang="en-US" sz="2400" dirty="0"/>
              <a:t>12:00-1:00pm</a:t>
            </a:r>
          </a:p>
          <a:p>
            <a:pPr marL="285750" indent="-285750">
              <a:buFont typeface="Arial" panose="020B0604020202020204" pitchFamily="34" charset="0"/>
              <a:buChar char="•"/>
            </a:pPr>
            <a:r>
              <a:rPr lang="en-US" sz="2400" dirty="0"/>
              <a:t>New calendar invite will be sent this week.</a:t>
            </a:r>
          </a:p>
          <a:p>
            <a:pPr marL="285750" indent="-285750">
              <a:buFont typeface="Arial" panose="020B0604020202020204" pitchFamily="34" charset="0"/>
              <a:buChar char="•"/>
            </a:pPr>
            <a:r>
              <a:rPr lang="en-US" sz="2400" dirty="0"/>
              <a:t>Reassess June 1</a:t>
            </a:r>
          </a:p>
        </p:txBody>
      </p:sp>
    </p:spTree>
    <p:extLst>
      <p:ext uri="{BB962C8B-B14F-4D97-AF65-F5344CB8AC3E}">
        <p14:creationId xmlns:p14="http://schemas.microsoft.com/office/powerpoint/2010/main" val="12358507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A3AA63C-23BA-4684-B238-69CA0F18424E}"/>
              </a:ext>
            </a:extLst>
          </p:cNvPr>
          <p:cNvSpPr>
            <a:spLocks noGrp="1"/>
          </p:cNvSpPr>
          <p:nvPr>
            <p:ph type="title"/>
          </p:nvPr>
        </p:nvSpPr>
        <p:spPr/>
        <p:txBody>
          <a:bodyPr/>
          <a:lstStyle/>
          <a:p>
            <a:r>
              <a:rPr lang="en-US" dirty="0"/>
              <a:t>STOP HERE</a:t>
            </a:r>
          </a:p>
        </p:txBody>
      </p:sp>
      <p:pic>
        <p:nvPicPr>
          <p:cNvPr id="9" name="Content Placeholder 8" descr="A picture containing indoor, sitting, small, red&#10;&#10;Description automatically generated">
            <a:extLst>
              <a:ext uri="{FF2B5EF4-FFF2-40B4-BE49-F238E27FC236}">
                <a16:creationId xmlns:a16="http://schemas.microsoft.com/office/drawing/2014/main" id="{AD786C88-4D4C-40F7-88F7-77B6C087579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4133850" y="2407245"/>
            <a:ext cx="4195763" cy="3146822"/>
          </a:xfrm>
        </p:spPr>
      </p:pic>
      <p:sp>
        <p:nvSpPr>
          <p:cNvPr id="4" name="Footer Placeholder 3">
            <a:extLst>
              <a:ext uri="{FF2B5EF4-FFF2-40B4-BE49-F238E27FC236}">
                <a16:creationId xmlns:a16="http://schemas.microsoft.com/office/drawing/2014/main" id="{35D5819E-1F58-41FF-9488-94274917D6E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CAAF987-7829-49FD-91E7-D0D1933043BB}"/>
              </a:ext>
            </a:extLst>
          </p:cNvPr>
          <p:cNvSpPr>
            <a:spLocks noGrp="1"/>
          </p:cNvSpPr>
          <p:nvPr>
            <p:ph type="sldNum" sz="quarter" idx="12"/>
          </p:nvPr>
        </p:nvSpPr>
        <p:spPr/>
        <p:txBody>
          <a:bodyPr/>
          <a:lstStyle/>
          <a:p>
            <a:fld id="{C2F1CAA2-7C6D-8F48-BAEE-2DAFD071A580}" type="slidenum">
              <a:rPr lang="en-US" smtClean="0"/>
              <a:pPr/>
              <a:t>40</a:t>
            </a:fld>
            <a:endParaRPr lang="en-US" dirty="0"/>
          </a:p>
        </p:txBody>
      </p:sp>
    </p:spTree>
    <p:extLst>
      <p:ext uri="{BB962C8B-B14F-4D97-AF65-F5344CB8AC3E}">
        <p14:creationId xmlns:p14="http://schemas.microsoft.com/office/powerpoint/2010/main" val="102372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36A6E7-DCF2-4DBA-B6C0-06D7F119A102}"/>
              </a:ext>
            </a:extLst>
          </p:cNvPr>
          <p:cNvSpPr>
            <a:spLocks noGrp="1"/>
          </p:cNvSpPr>
          <p:nvPr>
            <p:ph type="body" sz="quarter" idx="10"/>
          </p:nvPr>
        </p:nvSpPr>
        <p:spPr/>
        <p:txBody>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b="1" dirty="0"/>
              <a:t>Discontinuation of self-monitoring and self-quarantine</a:t>
            </a:r>
            <a:r>
              <a:rPr lang="en-US" dirty="0"/>
              <a:t>: </a:t>
            </a:r>
          </a:p>
          <a:p>
            <a:pPr marL="1028700" lvl="1" indent="-342900">
              <a:buFont typeface="Arial" panose="020B0604020202020204" pitchFamily="34" charset="0"/>
              <a:buChar char="•"/>
            </a:pPr>
            <a:r>
              <a:rPr lang="en-US" sz="2000" dirty="0"/>
              <a:t>Self-quarantine and self monitoring may stop if after 14 days from most recent exposure, there has been NO development of respiratory illness symptoms. Symptoms may include: cough, shortness of breath, fever, sore throat, and fatigue, myalgias, diarrhea. </a:t>
            </a:r>
          </a:p>
          <a:p>
            <a:pPr marL="342900" indent="-342900">
              <a:buFont typeface="Arial" panose="020B0604020202020204" pitchFamily="34" charset="0"/>
              <a:buChar char="•"/>
            </a:pPr>
            <a:r>
              <a:rPr lang="en-US" b="1" dirty="0"/>
              <a:t>Discontinuation of quarantine for household members of a person with COVID-19 who is under self-isolation: </a:t>
            </a:r>
          </a:p>
          <a:p>
            <a:pPr marL="1028700" lvl="1" indent="-342900">
              <a:buFont typeface="Arial" panose="020B0604020202020204" pitchFamily="34" charset="0"/>
              <a:buChar char="•"/>
            </a:pPr>
            <a:r>
              <a:rPr lang="en-US" sz="2000" dirty="0"/>
              <a:t>Individuals who are at home with someone that has (or is suspected of having) COVID-19 should continue self-quarantine for 7 days after patient has been released from isolation AND then continue 7 more days with self-monitoring (total of 14 days), masking when outside and social distancing if possible.</a:t>
            </a:r>
          </a:p>
          <a:p>
            <a:pPr marL="342900" indent="-342900">
              <a:buFont typeface="Arial" panose="020B0604020202020204" pitchFamily="34" charset="0"/>
              <a:buChar char="•"/>
            </a:pPr>
            <a:r>
              <a:rPr lang="en-US" dirty="0"/>
              <a:t>These guidelines may not always pertain decisions regarding admission/discharge and transfer to/from healthcare facilities.</a:t>
            </a:r>
          </a:p>
        </p:txBody>
      </p:sp>
      <p:sp>
        <p:nvSpPr>
          <p:cNvPr id="3" name="Title 2">
            <a:extLst>
              <a:ext uri="{FF2B5EF4-FFF2-40B4-BE49-F238E27FC236}">
                <a16:creationId xmlns:a16="http://schemas.microsoft.com/office/drawing/2014/main" id="{84D67F05-FBFE-4E72-BB62-181E180998F2}"/>
              </a:ext>
            </a:extLst>
          </p:cNvPr>
          <p:cNvSpPr>
            <a:spLocks noGrp="1"/>
          </p:cNvSpPr>
          <p:nvPr>
            <p:ph type="title"/>
          </p:nvPr>
        </p:nvSpPr>
        <p:spPr/>
        <p:txBody>
          <a:bodyPr/>
          <a:lstStyle/>
          <a:p>
            <a:r>
              <a:rPr lang="en-US" dirty="0"/>
              <a:t>When Home Quarantine can be discontinued</a:t>
            </a:r>
          </a:p>
        </p:txBody>
      </p:sp>
    </p:spTree>
    <p:extLst>
      <p:ext uri="{BB962C8B-B14F-4D97-AF65-F5344CB8AC3E}">
        <p14:creationId xmlns:p14="http://schemas.microsoft.com/office/powerpoint/2010/main" val="327880721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FF167D-6799-441F-981B-F16887429FBC}"/>
              </a:ext>
            </a:extLst>
          </p:cNvPr>
          <p:cNvSpPr>
            <a:spLocks noGrp="1"/>
          </p:cNvSpPr>
          <p:nvPr>
            <p:ph type="body" sz="quarter" idx="10"/>
          </p:nvPr>
        </p:nvSpPr>
        <p:spPr/>
        <p:txBody>
          <a:bodyPr/>
          <a:lstStyle/>
          <a:p>
            <a:r>
              <a:rPr lang="en-US" dirty="0"/>
              <a:t>Extended the home isolation period from 7 to 10 days </a:t>
            </a:r>
            <a:r>
              <a:rPr lang="en-US" i="1" dirty="0"/>
              <a:t>since symptoms first appeared</a:t>
            </a:r>
            <a:r>
              <a:rPr lang="en-US" dirty="0"/>
              <a:t> for the symptom-based strategy in persons with COVID-19 who have symptoms and from 7 to 10 days after the date of their first positive test for the time-based strategy in asymptomatic persons with laboratory-confirmed COVID-19. This update was made based on evidence suggesting a longer duration of viral shedding and will be revised as additional evidence becomes available. This time period will capture a greater proportion of contagious patients; however, it will not capture everyone.</a:t>
            </a:r>
          </a:p>
          <a:p>
            <a:endParaRPr lang="en-US" dirty="0"/>
          </a:p>
          <a:p>
            <a:r>
              <a:rPr lang="en-US" dirty="0"/>
              <a:t>Also extended the transmission-based precaution in healthcare settings based on a symptom or time based approach to be 10 days from symptom onset or test results in an asymptomatic person</a:t>
            </a:r>
          </a:p>
        </p:txBody>
      </p:sp>
      <p:sp>
        <p:nvSpPr>
          <p:cNvPr id="3" name="Title 2">
            <a:extLst>
              <a:ext uri="{FF2B5EF4-FFF2-40B4-BE49-F238E27FC236}">
                <a16:creationId xmlns:a16="http://schemas.microsoft.com/office/drawing/2014/main" id="{BE4C174E-DAC6-4319-B683-35E0532F4CE2}"/>
              </a:ext>
            </a:extLst>
          </p:cNvPr>
          <p:cNvSpPr>
            <a:spLocks noGrp="1"/>
          </p:cNvSpPr>
          <p:nvPr>
            <p:ph type="title"/>
          </p:nvPr>
        </p:nvSpPr>
        <p:spPr/>
        <p:txBody>
          <a:bodyPr/>
          <a:lstStyle/>
          <a:p>
            <a:r>
              <a:rPr lang="en-US" dirty="0"/>
              <a:t>Changes in CDC Guidance regarding </a:t>
            </a:r>
            <a:r>
              <a:rPr lang="en-US" i="1" u="sng" dirty="0"/>
              <a:t>Isolation</a:t>
            </a:r>
          </a:p>
        </p:txBody>
      </p:sp>
    </p:spTree>
    <p:extLst>
      <p:ext uri="{BB962C8B-B14F-4D97-AF65-F5344CB8AC3E}">
        <p14:creationId xmlns:p14="http://schemas.microsoft.com/office/powerpoint/2010/main" val="36899766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9D49BE-0CAC-48C8-8DCC-FB37CE6A7FB9}"/>
              </a:ext>
            </a:extLst>
          </p:cNvPr>
          <p:cNvSpPr>
            <a:spLocks noGrp="1"/>
          </p:cNvSpPr>
          <p:nvPr>
            <p:ph type="body" sz="quarter" idx="10"/>
          </p:nvPr>
        </p:nvSpPr>
        <p:spPr/>
        <p:txBody>
          <a:bodyPr/>
          <a:lstStyle/>
          <a:p>
            <a:r>
              <a:rPr lang="en-US" dirty="0"/>
              <a:t>• </a:t>
            </a:r>
            <a:r>
              <a:rPr lang="en-US" b="1" dirty="0"/>
              <a:t>Discontinuation from self-isolation for a symptomatic case (confirmed or probable):</a:t>
            </a:r>
          </a:p>
          <a:p>
            <a:r>
              <a:rPr lang="en-US" dirty="0"/>
              <a:t> CDC guidance (https://www.cdc.gov/coronavirus/2019-ncov/hcp/disposition-in-homepatients.html) states that an individual can stop self-isolation if it has been at least </a:t>
            </a:r>
            <a:r>
              <a:rPr lang="en-US" b="1" dirty="0"/>
              <a:t>10</a:t>
            </a:r>
            <a:r>
              <a:rPr lang="en-US" dirty="0"/>
              <a:t> days since symptoms first appeared AND No fever for at least 72 hours (fever-free for 3 full days off fever-reducing medicine) AND All other symptoms have improved (e.g., cough has improved).</a:t>
            </a:r>
          </a:p>
          <a:p>
            <a:r>
              <a:rPr lang="en-US" dirty="0"/>
              <a:t> • </a:t>
            </a:r>
            <a:r>
              <a:rPr lang="en-US" b="1" dirty="0"/>
              <a:t>Discontinuation from self-isolation for an asymptomatic laboratory-confirmed case</a:t>
            </a:r>
            <a:r>
              <a:rPr lang="en-US" dirty="0"/>
              <a:t>.</a:t>
            </a:r>
          </a:p>
          <a:p>
            <a:r>
              <a:rPr lang="en-US" dirty="0"/>
              <a:t>•</a:t>
            </a:r>
            <a:r>
              <a:rPr lang="en-US" b="1" dirty="0"/>
              <a:t>Persons with laboratory-confirmed COVID-19 who have not had </a:t>
            </a:r>
            <a:r>
              <a:rPr lang="en-US" b="1" u="sng" dirty="0"/>
              <a:t>any</a:t>
            </a:r>
            <a:r>
              <a:rPr lang="en-US" b="1" dirty="0"/>
              <a:t> symptoms</a:t>
            </a:r>
            <a:r>
              <a:rPr lang="en-US" dirty="0"/>
              <a:t> may discontinue isolation when at least </a:t>
            </a:r>
            <a:r>
              <a:rPr lang="en-US" b="1" dirty="0"/>
              <a:t>10 </a:t>
            </a:r>
            <a:r>
              <a:rPr lang="en-US" dirty="0"/>
              <a:t>days have passed since the date of their first positive COVID-19 diagnostic test and have had no subsequent illness provided they remain asymptomatic. For 3 days following discontinuation of isolation, these persons should continue to limit contact (stay 6 feet away from others) and limit potential of dispersal of respiratory secretions by wearing a covering for their nose and mouth whenever they are in settings where other persons are present. In community settings, this covering may be a barrier mask, such as a bandana, scarf, or cloth mask. The covering does not refer to a medical mask or respirator.</a:t>
            </a:r>
          </a:p>
          <a:p>
            <a:endParaRPr lang="en-US" dirty="0"/>
          </a:p>
          <a:p>
            <a:endParaRPr lang="en-US" dirty="0"/>
          </a:p>
        </p:txBody>
      </p:sp>
      <p:sp>
        <p:nvSpPr>
          <p:cNvPr id="3" name="Title 2">
            <a:extLst>
              <a:ext uri="{FF2B5EF4-FFF2-40B4-BE49-F238E27FC236}">
                <a16:creationId xmlns:a16="http://schemas.microsoft.com/office/drawing/2014/main" id="{C915F00F-88C4-415B-8A07-51D8D119BEC5}"/>
              </a:ext>
            </a:extLst>
          </p:cNvPr>
          <p:cNvSpPr>
            <a:spLocks noGrp="1"/>
          </p:cNvSpPr>
          <p:nvPr>
            <p:ph type="title"/>
          </p:nvPr>
        </p:nvSpPr>
        <p:spPr/>
        <p:txBody>
          <a:bodyPr/>
          <a:lstStyle/>
          <a:p>
            <a:r>
              <a:rPr lang="en-US" dirty="0"/>
              <a:t>When home isolation is over</a:t>
            </a:r>
          </a:p>
        </p:txBody>
      </p:sp>
    </p:spTree>
    <p:extLst>
      <p:ext uri="{BB962C8B-B14F-4D97-AF65-F5344CB8AC3E}">
        <p14:creationId xmlns:p14="http://schemas.microsoft.com/office/powerpoint/2010/main" val="102364795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2165BD-D37C-4716-95C3-16D6B91B5C4B}"/>
              </a:ext>
            </a:extLst>
          </p:cNvPr>
          <p:cNvSpPr>
            <a:spLocks noGrp="1"/>
          </p:cNvSpPr>
          <p:nvPr>
            <p:ph type="body" sz="quarter" idx="10"/>
          </p:nvPr>
        </p:nvSpPr>
        <p:spPr/>
        <p:txBody>
          <a:bodyPr/>
          <a:lstStyle/>
          <a:p>
            <a:r>
              <a:rPr lang="en-US" sz="1800" b="1" dirty="0"/>
              <a:t>Symptomatic patients with COVID-19 </a:t>
            </a:r>
            <a:r>
              <a:rPr lang="en-US" sz="1800" dirty="0"/>
              <a:t>should remain in Transmission-Based Precautions until </a:t>
            </a:r>
            <a:r>
              <a:rPr lang="en-US" sz="1800" b="1" dirty="0"/>
              <a:t>either</a:t>
            </a:r>
            <a:r>
              <a:rPr lang="en-US" sz="1800" dirty="0"/>
              <a:t>:</a:t>
            </a:r>
          </a:p>
          <a:p>
            <a:r>
              <a:rPr lang="en-US" sz="1800" i="1" dirty="0"/>
              <a:t>Symptom-based strategy</a:t>
            </a:r>
            <a:endParaRPr lang="en-US" sz="1800" dirty="0"/>
          </a:p>
          <a:p>
            <a:pPr lvl="1"/>
            <a:r>
              <a:rPr lang="en-US" sz="1800" dirty="0"/>
              <a:t>At least 3 days (72 hours) have passed </a:t>
            </a:r>
            <a:r>
              <a:rPr lang="en-US" sz="1800" i="1" dirty="0"/>
              <a:t>since recovery</a:t>
            </a:r>
            <a:r>
              <a:rPr lang="en-US" sz="1800" dirty="0"/>
              <a:t> defined as resolution of fever without the use of fever-reducing medications </a:t>
            </a:r>
            <a:r>
              <a:rPr lang="en-US" sz="1800" b="1" dirty="0"/>
              <a:t>and</a:t>
            </a:r>
            <a:r>
              <a:rPr lang="en-US" sz="1800" dirty="0"/>
              <a:t> improvement in respiratory symptoms (e.g., cough, shortness of breath); </a:t>
            </a:r>
            <a:r>
              <a:rPr lang="en-US" sz="1800" b="1" dirty="0"/>
              <a:t>and</a:t>
            </a:r>
            <a:r>
              <a:rPr lang="en-US" sz="1800" dirty="0"/>
              <a:t>,</a:t>
            </a:r>
          </a:p>
          <a:p>
            <a:pPr lvl="1"/>
            <a:r>
              <a:rPr lang="en-US" sz="1800" dirty="0"/>
              <a:t>At least 10 days have passed </a:t>
            </a:r>
            <a:r>
              <a:rPr lang="en-US" sz="1800" i="1" dirty="0"/>
              <a:t>since symptoms first appeared</a:t>
            </a:r>
            <a:endParaRPr lang="en-US" sz="1800" dirty="0"/>
          </a:p>
          <a:p>
            <a:r>
              <a:rPr lang="en-US" sz="1800" i="1" dirty="0"/>
              <a:t>Test-based strategy</a:t>
            </a:r>
            <a:endParaRPr lang="en-US" sz="1800" dirty="0"/>
          </a:p>
          <a:p>
            <a:pPr lvl="1"/>
            <a:r>
              <a:rPr lang="en-US" sz="1800" dirty="0"/>
              <a:t>Resolution of fever without the use of fever-reducing medications </a:t>
            </a:r>
            <a:r>
              <a:rPr lang="en-US" sz="1800" b="1" dirty="0"/>
              <a:t>and</a:t>
            </a:r>
            <a:endParaRPr lang="en-US" sz="1800" dirty="0"/>
          </a:p>
          <a:p>
            <a:pPr lvl="1"/>
            <a:r>
              <a:rPr lang="en-US" sz="1800" dirty="0"/>
              <a:t>Improvement in respiratory symptoms (e.g., cough, shortness of breath), </a:t>
            </a:r>
            <a:r>
              <a:rPr lang="en-US" sz="1800" b="1" dirty="0"/>
              <a:t>and</a:t>
            </a:r>
            <a:endParaRPr lang="en-US" sz="1800" dirty="0"/>
          </a:p>
          <a:p>
            <a:pPr lvl="1"/>
            <a:r>
              <a:rPr lang="en-US" sz="1800" dirty="0"/>
              <a:t>Negative results of an FDA Emergency Use Authorized COVID-19 molecular assay for detection of SARS-CoV-2 RNA from at least two consecutive respiratory specimens collected ≥24 hours apart (total of two negative specimens) </a:t>
            </a:r>
            <a:r>
              <a:rPr lang="en-US" sz="1800" u="sng" dirty="0">
                <a:hlinkClick r:id="rId2"/>
              </a:rPr>
              <a:t>[1]</a:t>
            </a:r>
            <a:r>
              <a:rPr lang="en-US" sz="1800" dirty="0"/>
              <a:t>. See </a:t>
            </a:r>
            <a:r>
              <a:rPr lang="en-US" sz="1800" u="sng" dirty="0">
                <a:hlinkClick r:id="rId3"/>
              </a:rPr>
              <a:t>Interim Guidelines for Collecting, Handling, and Testing Clinical Specimens for 2019 Novel Coronavirus (2019-nCoV</a:t>
            </a:r>
            <a:r>
              <a:rPr lang="en-US" sz="1800" dirty="0"/>
              <a:t>). Of note, there have been reports of prolonged detection of RNA without direct correlation to viral culture</a:t>
            </a:r>
            <a:r>
              <a:rPr lang="en-US" dirty="0"/>
              <a:t>.</a:t>
            </a:r>
          </a:p>
          <a:p>
            <a:endParaRPr lang="en-US" dirty="0"/>
          </a:p>
        </p:txBody>
      </p:sp>
      <p:sp>
        <p:nvSpPr>
          <p:cNvPr id="3" name="Title 2">
            <a:extLst>
              <a:ext uri="{FF2B5EF4-FFF2-40B4-BE49-F238E27FC236}">
                <a16:creationId xmlns:a16="http://schemas.microsoft.com/office/drawing/2014/main" id="{C47E2FF4-3964-4A3E-9D88-3C2BB188AC09}"/>
              </a:ext>
            </a:extLst>
          </p:cNvPr>
          <p:cNvSpPr>
            <a:spLocks noGrp="1"/>
          </p:cNvSpPr>
          <p:nvPr>
            <p:ph type="title"/>
          </p:nvPr>
        </p:nvSpPr>
        <p:spPr/>
        <p:txBody>
          <a:bodyPr/>
          <a:lstStyle/>
          <a:p>
            <a:r>
              <a:rPr lang="en-US" sz="2000" b="1" dirty="0"/>
              <a:t>Discontinuation of Transmission-Based Precautions for patients with COVID-19</a:t>
            </a:r>
            <a:r>
              <a:rPr lang="en-US" b="1" dirty="0"/>
              <a:t>:</a:t>
            </a:r>
            <a:endParaRPr lang="en-US" dirty="0"/>
          </a:p>
        </p:txBody>
      </p:sp>
    </p:spTree>
    <p:extLst>
      <p:ext uri="{BB962C8B-B14F-4D97-AF65-F5344CB8AC3E}">
        <p14:creationId xmlns:p14="http://schemas.microsoft.com/office/powerpoint/2010/main" val="177971156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169453-5D07-4F4C-8954-F1FB4F8927AA}"/>
              </a:ext>
            </a:extLst>
          </p:cNvPr>
          <p:cNvSpPr>
            <a:spLocks noGrp="1"/>
          </p:cNvSpPr>
          <p:nvPr>
            <p:ph type="body" sz="quarter" idx="10"/>
          </p:nvPr>
        </p:nvSpPr>
        <p:spPr/>
        <p:txBody>
          <a:bodyPr/>
          <a:lstStyle/>
          <a:p>
            <a:r>
              <a:rPr lang="en-US" sz="1800" b="1" dirty="0"/>
              <a:t>Patients with laboratory-confirmed COVID-19 who have not had any symptoms </a:t>
            </a:r>
            <a:r>
              <a:rPr lang="en-US" sz="1800" dirty="0"/>
              <a:t>should remain in Transmission-Based Precautions until </a:t>
            </a:r>
            <a:r>
              <a:rPr lang="en-US" sz="1800" b="1" dirty="0"/>
              <a:t>either</a:t>
            </a:r>
            <a:r>
              <a:rPr lang="en-US" sz="1800" dirty="0"/>
              <a:t>:</a:t>
            </a:r>
          </a:p>
          <a:p>
            <a:r>
              <a:rPr lang="en-US" sz="1800" i="1" dirty="0"/>
              <a:t>Time-based strategy</a:t>
            </a:r>
            <a:endParaRPr lang="en-US" sz="1800" dirty="0"/>
          </a:p>
          <a:p>
            <a:pPr lvl="1"/>
            <a:r>
              <a:rPr lang="en-US" sz="1800" dirty="0"/>
              <a:t>10 days have passed since the date of their first positive COVID-19 diagnostic test, assuming they have not subsequently developed symptoms since their positive test. Note, because symptoms cannot be used to gauge where these individuals are in the course of their illness, it is possible that the duration of viral shedding could be longer or shorter than 10 days after their first positive test.</a:t>
            </a:r>
          </a:p>
          <a:p>
            <a:r>
              <a:rPr lang="en-US" sz="1800" i="1" dirty="0"/>
              <a:t>Test-based strategy</a:t>
            </a:r>
            <a:endParaRPr lang="en-US" sz="1800" dirty="0"/>
          </a:p>
          <a:p>
            <a:pPr lvl="1"/>
            <a:r>
              <a:rPr lang="en-US" sz="1800" dirty="0"/>
              <a:t>Negative results of an FDA Emergency Use Authorized COVID-19 molecular assay for detection of SARS-CoV-2 RNA from at least two consecutive respiratory specimens collected ≥24 hours apart (total of two negative specimens). Note, because of the absence of symptoms, it is not possible to gauge where these individuals are in the course of their illness. There have been reports of prolonged detection of RNA without direct correlation to viral culture.</a:t>
            </a:r>
          </a:p>
          <a:p>
            <a:r>
              <a:rPr lang="en-US" sz="1800" dirty="0"/>
              <a:t>Note that detecting viral RNA via PCR does not necessarily mean that infectious virus is present.</a:t>
            </a:r>
          </a:p>
          <a:p>
            <a:endParaRPr lang="en-US" dirty="0"/>
          </a:p>
        </p:txBody>
      </p:sp>
      <p:sp>
        <p:nvSpPr>
          <p:cNvPr id="3" name="Title 2">
            <a:extLst>
              <a:ext uri="{FF2B5EF4-FFF2-40B4-BE49-F238E27FC236}">
                <a16:creationId xmlns:a16="http://schemas.microsoft.com/office/drawing/2014/main" id="{219316C2-54FD-40F7-B88E-145D62966FA7}"/>
              </a:ext>
            </a:extLst>
          </p:cNvPr>
          <p:cNvSpPr>
            <a:spLocks noGrp="1"/>
          </p:cNvSpPr>
          <p:nvPr>
            <p:ph type="title"/>
          </p:nvPr>
        </p:nvSpPr>
        <p:spPr/>
        <p:txBody>
          <a:bodyPr/>
          <a:lstStyle/>
          <a:p>
            <a:r>
              <a:rPr lang="en-US" dirty="0"/>
              <a:t>Asymptomatic Patients</a:t>
            </a:r>
          </a:p>
        </p:txBody>
      </p:sp>
    </p:spTree>
    <p:extLst>
      <p:ext uri="{BB962C8B-B14F-4D97-AF65-F5344CB8AC3E}">
        <p14:creationId xmlns:p14="http://schemas.microsoft.com/office/powerpoint/2010/main" val="314336245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09D494-BB9B-4F3D-B6BC-2C26F7E7CB5C}"/>
              </a:ext>
            </a:extLst>
          </p:cNvPr>
          <p:cNvSpPr>
            <a:spLocks noGrp="1"/>
          </p:cNvSpPr>
          <p:nvPr>
            <p:ph type="body" sz="quarter" idx="10"/>
          </p:nvPr>
        </p:nvSpPr>
        <p:spPr/>
        <p:txBody>
          <a:bodyPr/>
          <a:lstStyle/>
          <a:p>
            <a:r>
              <a:rPr lang="en-US" b="1" dirty="0"/>
              <a:t>Symptomatic HCP with suspected or confirmed COVID-19</a:t>
            </a:r>
            <a:r>
              <a:rPr lang="en-US" dirty="0"/>
              <a:t>:</a:t>
            </a:r>
          </a:p>
          <a:p>
            <a:r>
              <a:rPr lang="en-US" i="1" dirty="0"/>
              <a:t>Symptom-based strategy</a:t>
            </a:r>
            <a:r>
              <a:rPr lang="en-US" dirty="0"/>
              <a:t>. Exclude from work until:</a:t>
            </a:r>
          </a:p>
          <a:p>
            <a:pPr lvl="1"/>
            <a:r>
              <a:rPr lang="en-US" dirty="0"/>
              <a:t>At least 3 days (72 hours) have passed </a:t>
            </a:r>
            <a:r>
              <a:rPr lang="en-US" i="1" dirty="0"/>
              <a:t>since recovery</a:t>
            </a:r>
            <a:r>
              <a:rPr lang="en-US" dirty="0"/>
              <a:t> defined as resolution of fever without the use of fever-reducing medications </a:t>
            </a:r>
            <a:r>
              <a:rPr lang="en-US" b="1" dirty="0"/>
              <a:t>and</a:t>
            </a:r>
            <a:r>
              <a:rPr lang="en-US" dirty="0"/>
              <a:t> improvement in respiratory symptoms (e.g., cough, shortness of breath); </a:t>
            </a:r>
            <a:r>
              <a:rPr lang="en-US" b="1" dirty="0"/>
              <a:t>and</a:t>
            </a:r>
            <a:r>
              <a:rPr lang="en-US" dirty="0"/>
              <a:t>,</a:t>
            </a:r>
          </a:p>
          <a:p>
            <a:pPr lvl="1"/>
            <a:r>
              <a:rPr lang="en-US" dirty="0"/>
              <a:t>At least</a:t>
            </a:r>
            <a:r>
              <a:rPr lang="en-US" b="1" dirty="0"/>
              <a:t> 10 </a:t>
            </a:r>
            <a:r>
              <a:rPr lang="en-US" dirty="0"/>
              <a:t>days have passed </a:t>
            </a:r>
            <a:r>
              <a:rPr lang="en-US" i="1" dirty="0"/>
              <a:t>since symptoms first appeared</a:t>
            </a:r>
            <a:endParaRPr lang="en-US" dirty="0"/>
          </a:p>
          <a:p>
            <a:r>
              <a:rPr lang="en-US" i="1" dirty="0"/>
              <a:t>Test-based strategy.</a:t>
            </a:r>
            <a:r>
              <a:rPr lang="en-US" dirty="0"/>
              <a:t> Exclude from work until:</a:t>
            </a:r>
          </a:p>
          <a:p>
            <a:pPr lvl="1"/>
            <a:r>
              <a:rPr lang="en-US" dirty="0"/>
              <a:t>Resolution of fever without the use of fever-reducing medications </a:t>
            </a:r>
            <a:r>
              <a:rPr lang="en-US" b="1" dirty="0"/>
              <a:t>and</a:t>
            </a:r>
            <a:endParaRPr lang="en-US" dirty="0"/>
          </a:p>
          <a:p>
            <a:pPr lvl="1"/>
            <a:r>
              <a:rPr lang="en-US" dirty="0"/>
              <a:t>Improvement in respiratory symptoms (e.g., cough, shortness of breath), </a:t>
            </a:r>
            <a:r>
              <a:rPr lang="en-US" b="1" dirty="0"/>
              <a:t>and</a:t>
            </a:r>
            <a:endParaRPr lang="en-US" dirty="0"/>
          </a:p>
          <a:p>
            <a:pPr lvl="1"/>
            <a:r>
              <a:rPr lang="en-US" dirty="0"/>
              <a:t>Negative results of an FDA Emergency Use Authorized COVID-19 molecular assay for detection of SARS-CoV-2 RNA from at least two consecutive nasopharyngeal swab specimens collected ≥24 hours apart (total of two negative specimens</a:t>
            </a:r>
          </a:p>
        </p:txBody>
      </p:sp>
      <p:sp>
        <p:nvSpPr>
          <p:cNvPr id="3" name="Title 2">
            <a:extLst>
              <a:ext uri="{FF2B5EF4-FFF2-40B4-BE49-F238E27FC236}">
                <a16:creationId xmlns:a16="http://schemas.microsoft.com/office/drawing/2014/main" id="{A87E8965-B877-4CFC-BD1B-2D499BFB0399}"/>
              </a:ext>
            </a:extLst>
          </p:cNvPr>
          <p:cNvSpPr>
            <a:spLocks noGrp="1"/>
          </p:cNvSpPr>
          <p:nvPr>
            <p:ph type="title"/>
          </p:nvPr>
        </p:nvSpPr>
        <p:spPr/>
        <p:txBody>
          <a:bodyPr/>
          <a:lstStyle/>
          <a:p>
            <a:r>
              <a:rPr lang="en-US" sz="2400" dirty="0"/>
              <a:t>Return to Work Criteria for HCP with Confirmed or Suspected COVID-19</a:t>
            </a:r>
            <a:br>
              <a:rPr lang="en-US" dirty="0"/>
            </a:br>
            <a:endParaRPr lang="en-US" dirty="0"/>
          </a:p>
        </p:txBody>
      </p:sp>
    </p:spTree>
    <p:extLst>
      <p:ext uri="{BB962C8B-B14F-4D97-AF65-F5344CB8AC3E}">
        <p14:creationId xmlns:p14="http://schemas.microsoft.com/office/powerpoint/2010/main" val="293361965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C28DC6-D1D4-489B-BB28-C51841CDD800}"/>
              </a:ext>
            </a:extLst>
          </p:cNvPr>
          <p:cNvSpPr>
            <a:spLocks noGrp="1"/>
          </p:cNvSpPr>
          <p:nvPr>
            <p:ph type="body" sz="quarter" idx="10"/>
          </p:nvPr>
        </p:nvSpPr>
        <p:spPr/>
        <p:txBody>
          <a:bodyPr/>
          <a:lstStyle/>
          <a:p>
            <a:pPr lvl="1"/>
            <a:r>
              <a:rPr lang="en-US" b="1" dirty="0"/>
              <a:t>HCP with laboratory-confirmed COVID-19 who have not had any symptoms</a:t>
            </a:r>
            <a:r>
              <a:rPr lang="en-US" dirty="0"/>
              <a:t>:</a:t>
            </a:r>
          </a:p>
          <a:p>
            <a:r>
              <a:rPr lang="en-US" i="1" dirty="0"/>
              <a:t>Time-based strategy.</a:t>
            </a:r>
            <a:r>
              <a:rPr lang="en-US" dirty="0"/>
              <a:t> Exclude from work until:</a:t>
            </a:r>
          </a:p>
          <a:p>
            <a:pPr lvl="1"/>
            <a:r>
              <a:rPr lang="en-US" sz="1800" b="1" dirty="0"/>
              <a:t>10 days </a:t>
            </a:r>
            <a:r>
              <a:rPr lang="en-US" sz="1800" dirty="0"/>
              <a:t>have passed since the date of their first positive COVID-19 diagnostic test assuming they have not subsequently developed symptoms since their positive test. If they develop symptoms, then the </a:t>
            </a:r>
            <a:r>
              <a:rPr lang="en-US" sz="1800" i="1" dirty="0"/>
              <a:t>symptom-based</a:t>
            </a:r>
            <a:r>
              <a:rPr lang="en-US" sz="1800" dirty="0"/>
              <a:t> or </a:t>
            </a:r>
            <a:r>
              <a:rPr lang="en-US" sz="1800" i="1" dirty="0"/>
              <a:t>test-based strategy</a:t>
            </a:r>
            <a:r>
              <a:rPr lang="en-US" sz="1800" dirty="0"/>
              <a:t> should be used.  Note, because symptoms cannot be used to gauge where these individuals are in the course of their illness, it is possible that the duration of viral shedding could be longer or shorter than 10 days after their first positive test.</a:t>
            </a:r>
          </a:p>
          <a:p>
            <a:r>
              <a:rPr lang="en-US" i="1" dirty="0"/>
              <a:t>Test-based strategy</a:t>
            </a:r>
            <a:r>
              <a:rPr lang="en-US" dirty="0"/>
              <a:t>. Exclude from work until:</a:t>
            </a:r>
          </a:p>
          <a:p>
            <a:pPr lvl="1"/>
            <a:r>
              <a:rPr lang="en-US" sz="1800" dirty="0"/>
              <a:t>Negative results of an FDA Emergency Use Authorized COVID-19 molecular assay for detection of SARS-CoV-2 RNA from at least two consecutive nasopharyngeal swab specimens collected ≥24 hours apart (total of two negative specimens). Note, because of the absence of symptoms, it is not possible to gauge where these individual are in the course of their illness.  There have been reports of prolonged detection of RNA without direct correlation to viral culture.</a:t>
            </a:r>
          </a:p>
          <a:p>
            <a:r>
              <a:rPr lang="en-US" sz="1600" dirty="0"/>
              <a:t>Note that detecting viral RNA via PCR does not necessarily mean that infectious virus is </a:t>
            </a:r>
            <a:r>
              <a:rPr lang="en-US" sz="1600" dirty="0" err="1"/>
              <a:t>present.Consider</a:t>
            </a:r>
            <a:r>
              <a:rPr lang="en-US" sz="1600" dirty="0"/>
              <a:t> consulting with local infectious disease experts when making decisions about discontinuing Transmission-Based Precautions for individuals who might remain infectious longer than 10 days (e.g., severely immunocompromised).</a:t>
            </a:r>
          </a:p>
          <a:p>
            <a:r>
              <a:rPr lang="en-US" sz="1600" dirty="0"/>
              <a:t>If HCP had COVID-19 ruled out and have an alternate diagnosis (e.g., tested positive for influenza), criteria for return to work should be based on that diagnosis.</a:t>
            </a:r>
          </a:p>
          <a:p>
            <a:br>
              <a:rPr lang="en-US" dirty="0"/>
            </a:br>
            <a:endParaRPr lang="en-US" dirty="0"/>
          </a:p>
          <a:p>
            <a:endParaRPr lang="en-US" dirty="0"/>
          </a:p>
        </p:txBody>
      </p:sp>
      <p:sp>
        <p:nvSpPr>
          <p:cNvPr id="3" name="Title 2">
            <a:extLst>
              <a:ext uri="{FF2B5EF4-FFF2-40B4-BE49-F238E27FC236}">
                <a16:creationId xmlns:a16="http://schemas.microsoft.com/office/drawing/2014/main" id="{F36A1139-180C-40FA-B804-011270F7E763}"/>
              </a:ext>
            </a:extLst>
          </p:cNvPr>
          <p:cNvSpPr>
            <a:spLocks noGrp="1"/>
          </p:cNvSpPr>
          <p:nvPr>
            <p:ph type="title"/>
          </p:nvPr>
        </p:nvSpPr>
        <p:spPr>
          <a:xfrm>
            <a:off x="319825" y="139839"/>
            <a:ext cx="11552349" cy="696420"/>
          </a:xfrm>
        </p:spPr>
        <p:txBody>
          <a:bodyPr/>
          <a:lstStyle/>
          <a:p>
            <a:r>
              <a:rPr lang="en-US" sz="2400" dirty="0"/>
              <a:t>Return to Work Criteria for HCP with Confirmed or Suspected COVID-19 (Continued)</a:t>
            </a:r>
          </a:p>
        </p:txBody>
      </p:sp>
    </p:spTree>
    <p:extLst>
      <p:ext uri="{BB962C8B-B14F-4D97-AF65-F5344CB8AC3E}">
        <p14:creationId xmlns:p14="http://schemas.microsoft.com/office/powerpoint/2010/main" val="26455153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17DBA4-5214-4DB5-983E-317586268302}"/>
              </a:ext>
            </a:extLst>
          </p:cNvPr>
          <p:cNvSpPr>
            <a:spLocks noGrp="1"/>
          </p:cNvSpPr>
          <p:nvPr>
            <p:ph type="body" sz="quarter" idx="10"/>
          </p:nvPr>
        </p:nvSpPr>
        <p:spPr/>
        <p:txBody>
          <a:bodyPr/>
          <a:lstStyle/>
          <a:p>
            <a:r>
              <a:rPr lang="en-US" dirty="0"/>
              <a:t>After returning to work, HCP should:</a:t>
            </a:r>
          </a:p>
          <a:p>
            <a:r>
              <a:rPr lang="en-US" dirty="0"/>
              <a:t>Wear a facemask for source control at all times while in the healthcare facility until all symptoms are completely resolved or at baseline. A facemask instead of a cloth face covering should be used by these HCP for source control during this time period while in the facility. After this time period, these HCP should revert to their facility policy regarding </a:t>
            </a:r>
            <a:r>
              <a:rPr lang="en-US" u="sng" dirty="0">
                <a:hlinkClick r:id="rId2"/>
              </a:rPr>
              <a:t>universal source control</a:t>
            </a:r>
            <a:r>
              <a:rPr lang="en-US" dirty="0"/>
              <a:t> during the pandemic.</a:t>
            </a:r>
          </a:p>
          <a:p>
            <a:pPr lvl="1"/>
            <a:r>
              <a:rPr lang="en-US" sz="2000" dirty="0"/>
              <a:t>A facemask for source control does not replace the need to wear an N95 or higher-level respirator (or other recommended PPE) when indicated, including when caring for patients with suspected or confirmed COVID-19.</a:t>
            </a:r>
          </a:p>
          <a:p>
            <a:pPr lvl="1"/>
            <a:r>
              <a:rPr lang="en-US" sz="2000" dirty="0"/>
              <a:t>Of note, N95 or other respirators with an exhaust valve might not provide source control.</a:t>
            </a:r>
          </a:p>
          <a:p>
            <a:r>
              <a:rPr lang="en-US" dirty="0"/>
              <a:t>Self-monitor for symptoms, and seek re-evaluation from occupational health if respiratory symptoms recur or worsen</a:t>
            </a:r>
          </a:p>
          <a:p>
            <a:r>
              <a:rPr lang="en-US" dirty="0">
                <a:hlinkClick r:id="rId3"/>
              </a:rPr>
              <a:t>https://www.cdc.gov/coronavirus/2019-ncov/hcp/return-to-work.html</a:t>
            </a:r>
            <a:endParaRPr lang="en-US" dirty="0"/>
          </a:p>
        </p:txBody>
      </p:sp>
      <p:sp>
        <p:nvSpPr>
          <p:cNvPr id="3" name="Title 2">
            <a:extLst>
              <a:ext uri="{FF2B5EF4-FFF2-40B4-BE49-F238E27FC236}">
                <a16:creationId xmlns:a16="http://schemas.microsoft.com/office/drawing/2014/main" id="{6B050AD4-B572-4AEF-BE9F-CCC4FC09B0B5}"/>
              </a:ext>
            </a:extLst>
          </p:cNvPr>
          <p:cNvSpPr>
            <a:spLocks noGrp="1"/>
          </p:cNvSpPr>
          <p:nvPr>
            <p:ph type="title"/>
          </p:nvPr>
        </p:nvSpPr>
        <p:spPr/>
        <p:txBody>
          <a:bodyPr/>
          <a:lstStyle/>
          <a:p>
            <a:r>
              <a:rPr lang="en-US" dirty="0"/>
              <a:t>Return to Work Practices and Work Restrictions</a:t>
            </a:r>
            <a:br>
              <a:rPr lang="en-US" dirty="0"/>
            </a:br>
            <a:endParaRPr lang="en-US" dirty="0"/>
          </a:p>
        </p:txBody>
      </p:sp>
    </p:spTree>
    <p:extLst>
      <p:ext uri="{BB962C8B-B14F-4D97-AF65-F5344CB8AC3E}">
        <p14:creationId xmlns:p14="http://schemas.microsoft.com/office/powerpoint/2010/main" val="75720446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626178-24C6-40EF-88EA-C18355CF3CC7}"/>
              </a:ext>
            </a:extLst>
          </p:cNvPr>
          <p:cNvSpPr>
            <a:spLocks noGrp="1"/>
          </p:cNvSpPr>
          <p:nvPr>
            <p:ph type="body" sz="quarter" idx="10"/>
          </p:nvPr>
        </p:nvSpPr>
        <p:spPr/>
        <p:txBody>
          <a:bodyPr/>
          <a:lstStyle/>
          <a:p>
            <a:r>
              <a:rPr lang="en-US" sz="1800" dirty="0"/>
              <a:t>Hospitalized patients may have longer periods of SARS-CoV-2 RNA detection compared to patients with mild or moderate disease. Severely immunocompromised patients (e.g., medical treatment with immunosuppressive drugs, bone marrow or solid organ transplant recipients, inherited immunodeficiency, poorly controlled HIV) may also have longer periods of SARS-CoV-2 RNA detection and prolonged shedding of infectious recovery. These groups may be contagious for longer than others.  In addition, placing a patient in a setting where they will have close contact with individuals at risk for severe disease warrants a conservative approach.</a:t>
            </a:r>
          </a:p>
          <a:p>
            <a:r>
              <a:rPr lang="en-US" sz="1800" dirty="0"/>
              <a:t>Hence, a test-based strategy is preferred for discontinuation of transmission-based precautions for patients who are</a:t>
            </a:r>
          </a:p>
          <a:p>
            <a:r>
              <a:rPr lang="en-US" sz="1800" dirty="0"/>
              <a:t>Hospitalized or</a:t>
            </a:r>
          </a:p>
          <a:p>
            <a:r>
              <a:rPr lang="en-US" sz="1800" dirty="0"/>
              <a:t>Severely immunocompromised or</a:t>
            </a:r>
          </a:p>
          <a:p>
            <a:r>
              <a:rPr lang="en-US" sz="1800" dirty="0"/>
              <a:t>Being transferred to a long-term care or assisted living facility</a:t>
            </a:r>
          </a:p>
          <a:p>
            <a:r>
              <a:rPr lang="en-US" sz="1800" dirty="0"/>
              <a:t>If testing is not readily available, facilities should use the non-test-based strategy for discontinuation of Transmission-Based Precautions or extend the period of isolation beyond the non-test-based-strategy duration, on a case by case basis in consultation with local and state public health authorities</a:t>
            </a:r>
            <a:r>
              <a:rPr lang="en-US" dirty="0"/>
              <a:t>.</a:t>
            </a:r>
          </a:p>
          <a:p>
            <a:r>
              <a:rPr lang="en-US" dirty="0"/>
              <a:t>From CDC updated IP Guidance 4/15/20</a:t>
            </a:r>
            <a:br>
              <a:rPr lang="en-US" dirty="0"/>
            </a:br>
            <a:endParaRPr lang="en-US" dirty="0"/>
          </a:p>
        </p:txBody>
      </p:sp>
      <p:sp>
        <p:nvSpPr>
          <p:cNvPr id="3" name="Title 2">
            <a:extLst>
              <a:ext uri="{FF2B5EF4-FFF2-40B4-BE49-F238E27FC236}">
                <a16:creationId xmlns:a16="http://schemas.microsoft.com/office/drawing/2014/main" id="{42948E57-84DA-4467-9D68-7112DA8D5E14}"/>
              </a:ext>
            </a:extLst>
          </p:cNvPr>
          <p:cNvSpPr>
            <a:spLocks noGrp="1"/>
          </p:cNvSpPr>
          <p:nvPr>
            <p:ph type="title"/>
          </p:nvPr>
        </p:nvSpPr>
        <p:spPr/>
        <p:txBody>
          <a:bodyPr/>
          <a:lstStyle/>
          <a:p>
            <a:r>
              <a:rPr lang="en-US" b="1" dirty="0"/>
              <a:t>When a Testing-Based Strategy is Preferred</a:t>
            </a:r>
            <a:br>
              <a:rPr lang="en-US" dirty="0"/>
            </a:br>
            <a:endParaRPr lang="en-US" dirty="0"/>
          </a:p>
        </p:txBody>
      </p:sp>
    </p:spTree>
    <p:extLst>
      <p:ext uri="{BB962C8B-B14F-4D97-AF65-F5344CB8AC3E}">
        <p14:creationId xmlns:p14="http://schemas.microsoft.com/office/powerpoint/2010/main" val="113067430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73487" y="365126"/>
            <a:ext cx="11552349" cy="696420"/>
          </a:xfrm>
        </p:spPr>
        <p:txBody>
          <a:bodyPr/>
          <a:lstStyle/>
          <a:p>
            <a:r>
              <a:rPr lang="en-US" dirty="0"/>
              <a:t> </a:t>
            </a:r>
          </a:p>
        </p:txBody>
      </p:sp>
      <p:sp>
        <p:nvSpPr>
          <p:cNvPr id="4" name="TextBox 3"/>
          <p:cNvSpPr txBox="1"/>
          <p:nvPr/>
        </p:nvSpPr>
        <p:spPr>
          <a:xfrm>
            <a:off x="373487" y="252815"/>
            <a:ext cx="11433502" cy="2246769"/>
          </a:xfrm>
          <a:prstGeom prst="rect">
            <a:avLst/>
          </a:prstGeom>
          <a:noFill/>
        </p:spPr>
        <p:txBody>
          <a:bodyPr wrap="square" rtlCol="0">
            <a:spAutoFit/>
          </a:bodyPr>
          <a:lstStyle/>
          <a:p>
            <a:pPr algn="ctr"/>
            <a:r>
              <a:rPr lang="en-US" sz="2800" dirty="0"/>
              <a:t>Thank you for joining us!  </a:t>
            </a:r>
          </a:p>
          <a:p>
            <a:pPr algn="ctr"/>
            <a:endParaRPr lang="en-US" sz="2800" dirty="0"/>
          </a:p>
          <a:p>
            <a:pPr algn="ctr"/>
            <a:r>
              <a:rPr lang="en-US" sz="2800" dirty="0"/>
              <a:t>Slides and recording of today’s presentation will be available at </a:t>
            </a:r>
          </a:p>
          <a:p>
            <a:pPr algn="ctr"/>
            <a:r>
              <a:rPr lang="en-US" sz="2800" dirty="0">
                <a:hlinkClick r:id="rId2"/>
              </a:rPr>
              <a:t>https://www.nebraskahospitals.org/coronavirus-covid-19-information.html</a:t>
            </a:r>
            <a:endParaRPr lang="en-US" sz="2800" dirty="0"/>
          </a:p>
        </p:txBody>
      </p:sp>
      <p:sp>
        <p:nvSpPr>
          <p:cNvPr id="5" name="TextBox 4"/>
          <p:cNvSpPr txBox="1"/>
          <p:nvPr/>
        </p:nvSpPr>
        <p:spPr>
          <a:xfrm>
            <a:off x="686308" y="3882407"/>
            <a:ext cx="3452555" cy="830997"/>
          </a:xfrm>
          <a:prstGeom prst="rect">
            <a:avLst/>
          </a:prstGeom>
          <a:noFill/>
        </p:spPr>
        <p:txBody>
          <a:bodyPr wrap="square" rtlCol="0">
            <a:spAutoFit/>
          </a:bodyPr>
          <a:lstStyle/>
          <a:p>
            <a:pPr algn="ctr"/>
            <a:r>
              <a:rPr lang="en-US" sz="2400" dirty="0"/>
              <a:t>Scroll to the bottom of the page</a:t>
            </a:r>
          </a:p>
        </p:txBody>
      </p:sp>
      <p:cxnSp>
        <p:nvCxnSpPr>
          <p:cNvPr id="6" name="Straight Arrow Connector 5"/>
          <p:cNvCxnSpPr/>
          <p:nvPr/>
        </p:nvCxnSpPr>
        <p:spPr>
          <a:xfrm flipV="1">
            <a:off x="3946358" y="4230994"/>
            <a:ext cx="1095792" cy="6691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3"/>
          <a:srcRect b="23010"/>
          <a:stretch/>
        </p:blipFill>
        <p:spPr>
          <a:xfrm>
            <a:off x="5197867" y="2486999"/>
            <a:ext cx="3704568" cy="3669988"/>
          </a:xfrm>
          <a:prstGeom prst="rect">
            <a:avLst/>
          </a:prstGeom>
          <a:ln>
            <a:solidFill>
              <a:schemeClr val="tx1"/>
            </a:solidFill>
          </a:ln>
        </p:spPr>
      </p:pic>
    </p:spTree>
    <p:extLst>
      <p:ext uri="{BB962C8B-B14F-4D97-AF65-F5344CB8AC3E}">
        <p14:creationId xmlns:p14="http://schemas.microsoft.com/office/powerpoint/2010/main" val="31075371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143932" y="690618"/>
            <a:ext cx="8107269" cy="5516298"/>
          </a:xfrm>
        </p:spPr>
        <p:txBody>
          <a:bodyPr>
            <a:normAutofit/>
          </a:bodyPr>
          <a:lstStyle/>
          <a:p>
            <a:endParaRPr lang="en-US" sz="1800" u="sng" dirty="0">
              <a:latin typeface="+mn-lt"/>
            </a:endParaRPr>
          </a:p>
          <a:p>
            <a:endParaRPr lang="en-US" sz="1800" dirty="0">
              <a:latin typeface="+mn-lt"/>
            </a:endParaRPr>
          </a:p>
        </p:txBody>
      </p:sp>
      <p:pic>
        <p:nvPicPr>
          <p:cNvPr id="3" name="Picture 2"/>
          <p:cNvPicPr>
            <a:picLocks noChangeAspect="1"/>
          </p:cNvPicPr>
          <p:nvPr/>
        </p:nvPicPr>
        <p:blipFill>
          <a:blip r:embed="rId2"/>
          <a:stretch>
            <a:fillRect/>
          </a:stretch>
        </p:blipFill>
        <p:spPr>
          <a:xfrm>
            <a:off x="2411909" y="15003"/>
            <a:ext cx="5693000" cy="6842998"/>
          </a:xfrm>
          <a:prstGeom prst="rect">
            <a:avLst/>
          </a:prstGeom>
        </p:spPr>
      </p:pic>
    </p:spTree>
    <p:extLst>
      <p:ext uri="{BB962C8B-B14F-4D97-AF65-F5344CB8AC3E}">
        <p14:creationId xmlns:p14="http://schemas.microsoft.com/office/powerpoint/2010/main" val="6955332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242" y="690619"/>
            <a:ext cx="8107269" cy="997055"/>
          </a:xfrm>
        </p:spPr>
        <p:txBody>
          <a:bodyPr>
            <a:noAutofit/>
          </a:bodyPr>
          <a:lstStyle/>
          <a:p>
            <a:br>
              <a:rPr lang="en-US" sz="3600" dirty="0"/>
            </a:br>
            <a:endParaRPr lang="en-US" sz="3600" dirty="0">
              <a:latin typeface="+mj-lt"/>
            </a:endParaRPr>
          </a:p>
        </p:txBody>
      </p:sp>
      <p:pic>
        <p:nvPicPr>
          <p:cNvPr id="4" name="Picture 1" descr="image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9169" y="6206917"/>
            <a:ext cx="1380706" cy="589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idx="1"/>
          </p:nvPr>
        </p:nvSpPr>
        <p:spPr>
          <a:xfrm>
            <a:off x="1798748" y="304801"/>
            <a:ext cx="8548255" cy="5520403"/>
          </a:xfrm>
        </p:spPr>
        <p:txBody>
          <a:bodyPr>
            <a:normAutofit/>
          </a:bodyPr>
          <a:lstStyle/>
          <a:p>
            <a:pPr lvl="0"/>
            <a:r>
              <a:rPr lang="en-US" sz="2400" dirty="0">
                <a:latin typeface="+mn-lt"/>
              </a:rPr>
              <a:t>		</a:t>
            </a:r>
          </a:p>
        </p:txBody>
      </p:sp>
      <p:sp>
        <p:nvSpPr>
          <p:cNvPr id="3" name="Rectangle 2"/>
          <p:cNvSpPr/>
          <p:nvPr/>
        </p:nvSpPr>
        <p:spPr>
          <a:xfrm>
            <a:off x="1798748" y="302456"/>
            <a:ext cx="8758417" cy="273473"/>
          </a:xfrm>
          <a:prstGeom prst="rect">
            <a:avLst/>
          </a:prstGeom>
        </p:spPr>
        <p:txBody>
          <a:bodyPr wrap="square">
            <a:spAutoFit/>
          </a:bodyPr>
          <a:lstStyle/>
          <a:p>
            <a:pPr marL="914400">
              <a:lnSpc>
                <a:spcPct val="107000"/>
              </a:lnSpc>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p>
        </p:txBody>
      </p:sp>
      <p:graphicFrame>
        <p:nvGraphicFramePr>
          <p:cNvPr id="7" name="Table 6"/>
          <p:cNvGraphicFramePr>
            <a:graphicFrameLocks noGrp="1"/>
          </p:cNvGraphicFramePr>
          <p:nvPr/>
        </p:nvGraphicFramePr>
        <p:xfrm>
          <a:off x="1798748" y="920742"/>
          <a:ext cx="8869253" cy="3827114"/>
        </p:xfrm>
        <a:graphic>
          <a:graphicData uri="http://schemas.openxmlformats.org/drawingml/2006/table">
            <a:tbl>
              <a:tblPr firstRow="1" firstCol="1" bandRow="1"/>
              <a:tblGrid>
                <a:gridCol w="1210251">
                  <a:extLst>
                    <a:ext uri="{9D8B030D-6E8A-4147-A177-3AD203B41FA5}">
                      <a16:colId xmlns:a16="http://schemas.microsoft.com/office/drawing/2014/main" val="3099459776"/>
                    </a:ext>
                  </a:extLst>
                </a:gridCol>
                <a:gridCol w="3829501">
                  <a:extLst>
                    <a:ext uri="{9D8B030D-6E8A-4147-A177-3AD203B41FA5}">
                      <a16:colId xmlns:a16="http://schemas.microsoft.com/office/drawing/2014/main" val="2831014684"/>
                    </a:ext>
                  </a:extLst>
                </a:gridCol>
                <a:gridCol w="3829501">
                  <a:extLst>
                    <a:ext uri="{9D8B030D-6E8A-4147-A177-3AD203B41FA5}">
                      <a16:colId xmlns:a16="http://schemas.microsoft.com/office/drawing/2014/main" val="62926968"/>
                    </a:ext>
                  </a:extLst>
                </a:gridCol>
              </a:tblGrid>
              <a:tr h="331690">
                <a:tc rowSpan="2">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Red Zone (Isolation zone)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Dark Red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Residents with Positive COVID-19 test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881465088"/>
                  </a:ext>
                </a:extLst>
              </a:tr>
              <a:tr h="331690">
                <a:tc vMerge="1">
                  <a:txBody>
                    <a:bodyPr/>
                    <a:lstStyle/>
                    <a:p>
                      <a:endParaRPr lang="en-US"/>
                    </a:p>
                  </a:txBody>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Light Red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565"/>
                    </a:solidFill>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Symptomatic residents suspected of having COVID-19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565"/>
                    </a:solidFill>
                  </a:tcPr>
                </a:tc>
                <a:extLst>
                  <a:ext uri="{0D108BD9-81ED-4DB2-BD59-A6C34878D82A}">
                    <a16:rowId xmlns:a16="http://schemas.microsoft.com/office/drawing/2014/main" val="1899012588"/>
                  </a:ext>
                </a:extLst>
              </a:tr>
              <a:tr h="663378">
                <a:tc gridSpan="2">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Yellow Zone (Quarantine zone)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Asymptomatic residents who may have been exposed to COVID-19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267329150"/>
                  </a:ext>
                </a:extLst>
              </a:tr>
              <a:tr h="663378">
                <a:tc gridSpan="2">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Green Zone (COVID-19 free zone)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US"/>
                    </a:p>
                  </a:txBody>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Asymptomatic residents without any exposure to COVID-19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589408753"/>
                  </a:ext>
                </a:extLst>
              </a:tr>
              <a:tr h="1658445">
                <a:tc gridSpan="2">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Gray Zone (Transitional zone)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hMerge="1">
                  <a:txBody>
                    <a:bodyPr/>
                    <a:lstStyle/>
                    <a:p>
                      <a:endParaRPr lang="en-US"/>
                    </a:p>
                  </a:txBody>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Residents who are being transferred from the hospital/outside facilities (but have no known exposure to COVID-19) are usually kept in this zone for 14 days and if remains asymptomatic at the end of 14 day will be moved to Green zone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2964940470"/>
                  </a:ext>
                </a:extLst>
              </a:tr>
            </a:tbl>
          </a:graphicData>
        </a:graphic>
      </p:graphicFrame>
      <p:sp>
        <p:nvSpPr>
          <p:cNvPr id="8" name="Rectangle 1"/>
          <p:cNvSpPr>
            <a:spLocks noChangeArrowheads="1"/>
          </p:cNvSpPr>
          <p:nvPr/>
        </p:nvSpPr>
        <p:spPr bwMode="auto">
          <a:xfrm>
            <a:off x="1798748" y="194788"/>
            <a:ext cx="832776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2000" dirty="0">
                <a:latin typeface="Calibri" panose="020F0502020204030204" pitchFamily="34" charset="0"/>
                <a:ea typeface="Calibri" panose="020F0502020204030204" pitchFamily="34" charset="0"/>
                <a:cs typeface="Times New Roman" panose="02020603050405020304" pitchFamily="18" charset="0"/>
              </a:rPr>
              <a:t>Figure: </a:t>
            </a:r>
            <a:r>
              <a:rPr lang="en-US" altLang="en-US" sz="2000" dirty="0" err="1">
                <a:latin typeface="Calibri" panose="020F0502020204030204" pitchFamily="34" charset="0"/>
                <a:ea typeface="Calibri" panose="020F0502020204030204" pitchFamily="34" charset="0"/>
                <a:cs typeface="Times New Roman" panose="02020603050405020304" pitchFamily="18" charset="0"/>
              </a:rPr>
              <a:t>Cohorting</a:t>
            </a:r>
            <a:r>
              <a:rPr lang="en-US" altLang="en-US" sz="2000" dirty="0">
                <a:latin typeface="Calibri" panose="020F0502020204030204" pitchFamily="34" charset="0"/>
                <a:ea typeface="Calibri" panose="020F0502020204030204" pitchFamily="34" charset="0"/>
                <a:cs typeface="Times New Roman" panose="02020603050405020304" pitchFamily="18" charset="0"/>
              </a:rPr>
              <a:t> Residents in the Long-Term Care Facilities</a:t>
            </a:r>
            <a:endParaRPr lang="en-US" altLang="en-US" sz="2000" dirty="0">
              <a:latin typeface="Arial" panose="020B0604020202020204" pitchFamily="34" charset="0"/>
            </a:endParaRPr>
          </a:p>
        </p:txBody>
      </p:sp>
      <p:sp>
        <p:nvSpPr>
          <p:cNvPr id="5" name="Rectangle 4"/>
          <p:cNvSpPr/>
          <p:nvPr/>
        </p:nvSpPr>
        <p:spPr>
          <a:xfrm>
            <a:off x="1798747" y="5216306"/>
            <a:ext cx="8565632" cy="646331"/>
          </a:xfrm>
          <a:prstGeom prst="rect">
            <a:avLst/>
          </a:prstGeom>
        </p:spPr>
        <p:txBody>
          <a:bodyPr wrap="square">
            <a:spAutoFit/>
          </a:bodyPr>
          <a:lstStyle/>
          <a:p>
            <a:r>
              <a:rPr lang="en-US" dirty="0">
                <a:hlinkClick r:id="rId3"/>
              </a:rPr>
              <a:t>https://icap.nebraskamed.com/wp-content/uploads/sites/2/2020/04/Cohorting-Plan-for-LTCF-4.16.20.pdf</a:t>
            </a:r>
            <a:r>
              <a:rPr lang="en-US" dirty="0"/>
              <a:t>. </a:t>
            </a:r>
          </a:p>
        </p:txBody>
      </p:sp>
    </p:spTree>
    <p:extLst>
      <p:ext uri="{BB962C8B-B14F-4D97-AF65-F5344CB8AC3E}">
        <p14:creationId xmlns:p14="http://schemas.microsoft.com/office/powerpoint/2010/main" val="27587540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PPE Request Form</a:t>
            </a:r>
          </a:p>
        </p:txBody>
      </p:sp>
      <p:sp>
        <p:nvSpPr>
          <p:cNvPr id="3" name="Rectangle 2"/>
          <p:cNvSpPr/>
          <p:nvPr/>
        </p:nvSpPr>
        <p:spPr>
          <a:xfrm>
            <a:off x="2963918" y="2601312"/>
            <a:ext cx="5817475" cy="646331"/>
          </a:xfrm>
          <a:prstGeom prst="rect">
            <a:avLst/>
          </a:prstGeom>
        </p:spPr>
        <p:txBody>
          <a:bodyPr wrap="square">
            <a:spAutoFit/>
          </a:bodyPr>
          <a:lstStyle/>
          <a:p>
            <a:r>
              <a:rPr lang="en-US" u="sng" dirty="0">
                <a:solidFill>
                  <a:srgbClr val="0563C1"/>
                </a:solidFill>
                <a:latin typeface="Times New Roman" panose="02020603050405020304" pitchFamily="18" charset="0"/>
                <a:ea typeface="Calibri" panose="020F0502020204030204" pitchFamily="34" charset="0"/>
                <a:hlinkClick r:id="rId2"/>
              </a:rPr>
              <a:t>https://form.jotform.com/NebraskaDHHS/PPERequestForm</a:t>
            </a:r>
            <a:r>
              <a:rPr lang="en-US" sz="1200" dirty="0">
                <a:latin typeface="Segoe UI" panose="020B0502040204020203" pitchFamily="34" charset="0"/>
                <a:ea typeface="Calibri" panose="020F0502020204030204" pitchFamily="34" charset="0"/>
              </a:rPr>
              <a:t> </a:t>
            </a:r>
            <a:endParaRPr lang="en-US" dirty="0">
              <a:latin typeface="Times New Roman" panose="02020603050405020304" pitchFamily="18" charset="0"/>
              <a:ea typeface="Calibri" panose="020F0502020204030204" pitchFamily="34" charset="0"/>
            </a:endParaRPr>
          </a:p>
          <a:p>
            <a:r>
              <a:rPr lang="en-US" dirty="0">
                <a:solidFill>
                  <a:srgbClr val="1F497D"/>
                </a:solidFill>
                <a:latin typeface="Times New Roman" panose="02020603050405020304" pitchFamily="18" charset="0"/>
                <a:ea typeface="Calibri" panose="020F0502020204030204" pitchFamily="34" charset="0"/>
              </a:rPr>
              <a:t> </a:t>
            </a:r>
            <a:endParaRPr lang="en-US"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9273452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CA8130-9533-4024-AC8E-D9215119D615}"/>
              </a:ext>
            </a:extLst>
          </p:cNvPr>
          <p:cNvSpPr>
            <a:spLocks noGrp="1"/>
          </p:cNvSpPr>
          <p:nvPr>
            <p:ph type="body" sz="quarter" idx="10"/>
          </p:nvPr>
        </p:nvSpPr>
        <p:spPr/>
        <p:txBody>
          <a:bodyPr/>
          <a:lstStyle/>
          <a:p>
            <a:r>
              <a:rPr lang="en-US" dirty="0"/>
              <a:t>PPE Burn Rate Calculator</a:t>
            </a:r>
          </a:p>
          <a:p>
            <a:r>
              <a:rPr lang="en-US" dirty="0">
                <a:hlinkClick r:id="rId2"/>
              </a:rPr>
              <a:t>Personal Protective Equipment Burn Rate Calculator excel icon[XLS – 39 KB]</a:t>
            </a:r>
            <a:endParaRPr lang="en-US" dirty="0"/>
          </a:p>
          <a:p>
            <a:r>
              <a:rPr lang="en-US" dirty="0"/>
              <a:t>This spreadsheet can help healthcare facilities plan and optimize the use of personal protective equipment (PPE) for response to coronavirus disease 2019 (COVID-19). </a:t>
            </a:r>
            <a:r>
              <a:rPr lang="en-US" dirty="0">
                <a:hlinkClick r:id="rId3"/>
              </a:rPr>
              <a:t>Get the Instructions</a:t>
            </a:r>
            <a:endParaRPr lang="en-US" dirty="0"/>
          </a:p>
          <a:p>
            <a:endParaRPr lang="en-US" dirty="0"/>
          </a:p>
          <a:p>
            <a:r>
              <a:rPr lang="en-US" dirty="0"/>
              <a:t>PPE Requests need to go to LHD, shipments go out to LHD and then from LHD to facilities as soon as possible. Often don’t know when shipments are arriving. </a:t>
            </a:r>
          </a:p>
          <a:p>
            <a:endParaRPr lang="en-US" dirty="0"/>
          </a:p>
        </p:txBody>
      </p:sp>
      <p:sp>
        <p:nvSpPr>
          <p:cNvPr id="3" name="Title 2">
            <a:extLst>
              <a:ext uri="{FF2B5EF4-FFF2-40B4-BE49-F238E27FC236}">
                <a16:creationId xmlns:a16="http://schemas.microsoft.com/office/drawing/2014/main" id="{56AEF489-485E-4AB6-AB72-F584A36E3B8A}"/>
              </a:ext>
            </a:extLst>
          </p:cNvPr>
          <p:cNvSpPr>
            <a:spLocks noGrp="1"/>
          </p:cNvSpPr>
          <p:nvPr>
            <p:ph type="title"/>
          </p:nvPr>
        </p:nvSpPr>
        <p:spPr/>
        <p:txBody>
          <a:bodyPr/>
          <a:lstStyle/>
          <a:p>
            <a:r>
              <a:rPr lang="en-US" dirty="0"/>
              <a:t>How to determine PPE needs</a:t>
            </a:r>
          </a:p>
        </p:txBody>
      </p:sp>
    </p:spTree>
    <p:extLst>
      <p:ext uri="{BB962C8B-B14F-4D97-AF65-F5344CB8AC3E}">
        <p14:creationId xmlns:p14="http://schemas.microsoft.com/office/powerpoint/2010/main" val="415257545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56EFB47-EC87-4B82-90DE-5B5D4A85713F}"/>
              </a:ext>
            </a:extLst>
          </p:cNvPr>
          <p:cNvSpPr>
            <a:spLocks noGrp="1"/>
          </p:cNvSpPr>
          <p:nvPr>
            <p:ph type="title"/>
          </p:nvPr>
        </p:nvSpPr>
        <p:spPr/>
        <p:txBody>
          <a:bodyPr/>
          <a:lstStyle/>
          <a:p>
            <a:r>
              <a:rPr lang="en-US" dirty="0"/>
              <a:t>Staffing Needs</a:t>
            </a:r>
          </a:p>
        </p:txBody>
      </p:sp>
      <p:sp>
        <p:nvSpPr>
          <p:cNvPr id="7" name="Text Placeholder 6">
            <a:extLst>
              <a:ext uri="{FF2B5EF4-FFF2-40B4-BE49-F238E27FC236}">
                <a16:creationId xmlns:a16="http://schemas.microsoft.com/office/drawing/2014/main" id="{03387BB8-A9EC-4853-AD1B-588A2B14949E}"/>
              </a:ext>
            </a:extLst>
          </p:cNvPr>
          <p:cNvSpPr>
            <a:spLocks noGrp="1"/>
          </p:cNvSpPr>
          <p:nvPr>
            <p:ph type="body" sz="quarter" idx="12"/>
          </p:nvPr>
        </p:nvSpPr>
        <p:spPr/>
        <p:txBody>
          <a:bodyPr/>
          <a:lstStyle/>
          <a:p>
            <a:r>
              <a:rPr lang="en-US" dirty="0"/>
              <a:t>NE DHHS COVID Staffing Support Program</a:t>
            </a:r>
          </a:p>
          <a:p>
            <a:r>
              <a:rPr lang="en-US" b="1" dirty="0"/>
              <a:t>Caryn N Vincent, MPH | </a:t>
            </a:r>
            <a:r>
              <a:rPr lang="en-US" i="1" dirty="0"/>
              <a:t>Interim Deputy Director, Public Health</a:t>
            </a:r>
            <a:r>
              <a:rPr lang="en-US" dirty="0"/>
              <a:t> | Nebraska Department of Health and Human Services</a:t>
            </a:r>
          </a:p>
          <a:p>
            <a:r>
              <a:rPr lang="en-US" dirty="0"/>
              <a:t>Email: </a:t>
            </a:r>
            <a:r>
              <a:rPr lang="en-US" u="sng" dirty="0">
                <a:hlinkClick r:id="rId2"/>
              </a:rPr>
              <a:t>Caryn.Vincent@nebraska.gov</a:t>
            </a:r>
            <a:endParaRPr lang="en-US" dirty="0"/>
          </a:p>
          <a:p>
            <a:r>
              <a:rPr lang="en-US" dirty="0"/>
              <a:t>Phone: 402-471-1595 or 402-613-2377</a:t>
            </a:r>
          </a:p>
          <a:p>
            <a:r>
              <a:rPr lang="en-US" dirty="0"/>
              <a:t>Please provide facility name, type of professional support needed, and contact information. Someone will contact you regarding your request within 24 hours.</a:t>
            </a:r>
          </a:p>
          <a:p>
            <a:endParaRPr lang="en-US" dirty="0"/>
          </a:p>
        </p:txBody>
      </p:sp>
      <p:sp>
        <p:nvSpPr>
          <p:cNvPr id="5" name="Slide Number Placeholder 4">
            <a:extLst>
              <a:ext uri="{FF2B5EF4-FFF2-40B4-BE49-F238E27FC236}">
                <a16:creationId xmlns:a16="http://schemas.microsoft.com/office/drawing/2014/main" id="{F5457158-D8BA-48B5-833A-F2D73418A57A}"/>
              </a:ext>
            </a:extLst>
          </p:cNvPr>
          <p:cNvSpPr>
            <a:spLocks noGrp="1"/>
          </p:cNvSpPr>
          <p:nvPr>
            <p:ph type="sldNum" sz="quarter" idx="4294967295"/>
          </p:nvPr>
        </p:nvSpPr>
        <p:spPr>
          <a:xfrm>
            <a:off x="10509250" y="5935663"/>
            <a:ext cx="1682750" cy="365125"/>
          </a:xfrm>
          <a:prstGeom prst="rect">
            <a:avLst/>
          </a:prstGeom>
        </p:spPr>
        <p:txBody>
          <a:bodyPr/>
          <a:lstStyle/>
          <a:p>
            <a:fld id="{C2F1CAA2-7C6D-8F48-BAEE-2DAFD071A580}" type="slidenum">
              <a:rPr lang="en-US" smtClean="0"/>
              <a:pPr/>
              <a:t>54</a:t>
            </a:fld>
            <a:endParaRPr lang="en-US" dirty="0"/>
          </a:p>
        </p:txBody>
      </p:sp>
    </p:spTree>
    <p:extLst>
      <p:ext uri="{BB962C8B-B14F-4D97-AF65-F5344CB8AC3E}">
        <p14:creationId xmlns:p14="http://schemas.microsoft.com/office/powerpoint/2010/main" val="142999877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838200" y="2755762"/>
            <a:ext cx="10478729" cy="418044"/>
          </a:xfrm>
        </p:spPr>
        <p:txBody>
          <a:bodyPr/>
          <a:lstStyle/>
          <a:p>
            <a:r>
              <a:rPr lang="en-US" dirty="0"/>
              <a:t>HAI/AR Epidemiologist</a:t>
            </a:r>
          </a:p>
        </p:txBody>
      </p:sp>
      <p:sp>
        <p:nvSpPr>
          <p:cNvPr id="3" name="Text Placeholder 2"/>
          <p:cNvSpPr>
            <a:spLocks noGrp="1"/>
          </p:cNvSpPr>
          <p:nvPr>
            <p:ph type="body" sz="quarter" idx="12"/>
          </p:nvPr>
        </p:nvSpPr>
        <p:spPr>
          <a:xfrm>
            <a:off x="838200" y="2240666"/>
            <a:ext cx="10487293" cy="978674"/>
          </a:xfrm>
        </p:spPr>
        <p:txBody>
          <a:bodyPr/>
          <a:lstStyle/>
          <a:p>
            <a:r>
              <a:rPr lang="en-US" dirty="0"/>
              <a:t>Presentation prepared by:  Dr. Maureen Tierney and Dr. Tom </a:t>
            </a:r>
            <a:r>
              <a:rPr lang="en-US" dirty="0" err="1"/>
              <a:t>Safranek</a:t>
            </a:r>
            <a:endParaRPr lang="en-US" dirty="0"/>
          </a:p>
        </p:txBody>
      </p:sp>
      <p:sp>
        <p:nvSpPr>
          <p:cNvPr id="4" name="Text Placeholder 3"/>
          <p:cNvSpPr>
            <a:spLocks noGrp="1"/>
          </p:cNvSpPr>
          <p:nvPr>
            <p:ph type="body" sz="quarter" idx="13"/>
          </p:nvPr>
        </p:nvSpPr>
        <p:spPr/>
        <p:txBody>
          <a:bodyPr/>
          <a:lstStyle/>
          <a:p>
            <a:endParaRPr lang="en-US" dirty="0"/>
          </a:p>
        </p:txBody>
      </p:sp>
      <p:sp>
        <p:nvSpPr>
          <p:cNvPr id="5" name="Text Placeholder 4"/>
          <p:cNvSpPr>
            <a:spLocks noGrp="1"/>
          </p:cNvSpPr>
          <p:nvPr>
            <p:ph type="body" sz="quarter" idx="14"/>
          </p:nvPr>
        </p:nvSpPr>
        <p:spPr>
          <a:xfrm>
            <a:off x="846764" y="3219340"/>
            <a:ext cx="10478729" cy="366284"/>
          </a:xfrm>
        </p:spPr>
        <p:txBody>
          <a:bodyPr/>
          <a:lstStyle/>
          <a:p>
            <a:r>
              <a:rPr lang="en-US" dirty="0"/>
              <a:t>Ishrat.kamal-ahmed@Nebraska.gov</a:t>
            </a:r>
          </a:p>
        </p:txBody>
      </p:sp>
      <p:sp>
        <p:nvSpPr>
          <p:cNvPr id="6" name="Text Placeholder 5"/>
          <p:cNvSpPr>
            <a:spLocks noGrp="1"/>
          </p:cNvSpPr>
          <p:nvPr>
            <p:ph type="body" sz="quarter" idx="15"/>
          </p:nvPr>
        </p:nvSpPr>
        <p:spPr>
          <a:xfrm>
            <a:off x="846764" y="3682917"/>
            <a:ext cx="10478729" cy="463841"/>
          </a:xfrm>
        </p:spPr>
        <p:txBody>
          <a:bodyPr/>
          <a:lstStyle/>
          <a:p>
            <a:r>
              <a:rPr lang="en-US"/>
              <a:t>402-471-2937</a:t>
            </a:r>
            <a:endParaRPr lang="en-US" dirty="0"/>
          </a:p>
        </p:txBody>
      </p:sp>
    </p:spTree>
    <p:extLst>
      <p:ext uri="{BB962C8B-B14F-4D97-AF65-F5344CB8AC3E}">
        <p14:creationId xmlns:p14="http://schemas.microsoft.com/office/powerpoint/2010/main" val="211710472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Nebraska Acute Care Call every W at noon</a:t>
            </a:r>
          </a:p>
          <a:p>
            <a:r>
              <a:rPr lang="en-US" dirty="0"/>
              <a:t>	previous calls can be found Nebraska Hospital Association</a:t>
            </a:r>
          </a:p>
          <a:p>
            <a:r>
              <a:rPr lang="en-US" dirty="0"/>
              <a:t>	 </a:t>
            </a:r>
            <a:r>
              <a:rPr lang="en-US" dirty="0">
                <a:hlinkClick r:id="" action="ppaction://noaction"/>
              </a:rPr>
              <a:t>https://www.nebraskahospitals.org/coronavirus-covid-19-information.html</a:t>
            </a:r>
          </a:p>
          <a:p>
            <a:endParaRPr lang="en-US" dirty="0">
              <a:hlinkClick r:id="" action="ppaction://noaction"/>
            </a:endParaRPr>
          </a:p>
          <a:p>
            <a:r>
              <a:rPr lang="en-US" dirty="0"/>
              <a:t>Nebraska ICAP Long Term Care Webinars every Thursday at noon</a:t>
            </a:r>
          </a:p>
          <a:p>
            <a:r>
              <a:rPr lang="en-US" dirty="0"/>
              <a:t>	previous webinars and questions and answers found on ICAP website</a:t>
            </a:r>
          </a:p>
          <a:p>
            <a:r>
              <a:rPr lang="en-US" dirty="0"/>
              <a:t>	</a:t>
            </a:r>
            <a:r>
              <a:rPr lang="en-US" dirty="0">
                <a:highlight>
                  <a:srgbClr val="FFFF00"/>
                </a:highlight>
              </a:rPr>
              <a:t>NEW</a:t>
            </a:r>
          </a:p>
          <a:p>
            <a:r>
              <a:rPr lang="en-US" dirty="0">
                <a:hlinkClick r:id="rId2"/>
              </a:rPr>
              <a:t>https://icap.nebraskamed.com/</a:t>
            </a:r>
            <a:endParaRPr lang="en-US" dirty="0"/>
          </a:p>
          <a:p>
            <a:r>
              <a:rPr lang="en-US" b="1" u="sng" dirty="0"/>
              <a:t>Nebraska ICAP Combined Critical Access and Outpatient Webinars every Tuesday at non</a:t>
            </a:r>
          </a:p>
          <a:p>
            <a:r>
              <a:rPr lang="en-US" b="1" dirty="0"/>
              <a:t>	</a:t>
            </a:r>
            <a:r>
              <a:rPr lang="en-US" b="1" u="sng" dirty="0"/>
              <a:t>previous webinars and questions and answers found on ICAP website</a:t>
            </a:r>
          </a:p>
          <a:p>
            <a:r>
              <a:rPr lang="en-US" b="1" dirty="0"/>
              <a:t>	</a:t>
            </a:r>
            <a:r>
              <a:rPr lang="en-US" b="1" u="sng" dirty="0">
                <a:hlinkClick r:id="rId2"/>
              </a:rPr>
              <a:t>https://icap.nebraskamed.com/</a:t>
            </a:r>
            <a:endParaRPr lang="en-US" b="1" u="sng" dirty="0"/>
          </a:p>
          <a:p>
            <a:endParaRPr lang="en-US" dirty="0"/>
          </a:p>
        </p:txBody>
      </p:sp>
      <p:sp>
        <p:nvSpPr>
          <p:cNvPr id="3" name="Title 2"/>
          <p:cNvSpPr>
            <a:spLocks noGrp="1"/>
          </p:cNvSpPr>
          <p:nvPr>
            <p:ph type="title"/>
          </p:nvPr>
        </p:nvSpPr>
        <p:spPr/>
        <p:txBody>
          <a:bodyPr/>
          <a:lstStyle/>
          <a:p>
            <a:r>
              <a:rPr lang="en-US" dirty="0"/>
              <a:t>Links to Nebraska webinars</a:t>
            </a:r>
          </a:p>
        </p:txBody>
      </p:sp>
    </p:spTree>
    <p:extLst>
      <p:ext uri="{BB962C8B-B14F-4D97-AF65-F5344CB8AC3E}">
        <p14:creationId xmlns:p14="http://schemas.microsoft.com/office/powerpoint/2010/main" val="332276124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5639" y="562708"/>
            <a:ext cx="8915400" cy="5715000"/>
          </a:xfrm>
          <a:prstGeom prst="rect">
            <a:avLst/>
          </a:prstGeom>
        </p:spPr>
      </p:pic>
    </p:spTree>
    <p:extLst>
      <p:ext uri="{BB962C8B-B14F-4D97-AF65-F5344CB8AC3E}">
        <p14:creationId xmlns:p14="http://schemas.microsoft.com/office/powerpoint/2010/main" val="3273588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71475" y="611431"/>
            <a:ext cx="8934450" cy="5705475"/>
          </a:xfrm>
          <a:prstGeom prst="rect">
            <a:avLst/>
          </a:prstGeom>
        </p:spPr>
      </p:pic>
    </p:spTree>
    <p:extLst>
      <p:ext uri="{BB962C8B-B14F-4D97-AF65-F5344CB8AC3E}">
        <p14:creationId xmlns:p14="http://schemas.microsoft.com/office/powerpoint/2010/main" val="2554059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6970" y="732692"/>
            <a:ext cx="8905875" cy="5638800"/>
          </a:xfrm>
          <a:prstGeom prst="rect">
            <a:avLst/>
          </a:prstGeom>
        </p:spPr>
      </p:pic>
    </p:spTree>
    <p:extLst>
      <p:ext uri="{BB962C8B-B14F-4D97-AF65-F5344CB8AC3E}">
        <p14:creationId xmlns:p14="http://schemas.microsoft.com/office/powerpoint/2010/main" val="417468658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rand Theme Master">
  <a:themeElements>
    <a:clrScheme name="New Brand Colors">
      <a:dk1>
        <a:sysClr val="windowText" lastClr="000000"/>
      </a:dk1>
      <a:lt1>
        <a:sysClr val="window" lastClr="FFFFFF"/>
      </a:lt1>
      <a:dk2>
        <a:srgbClr val="036080"/>
      </a:dk2>
      <a:lt2>
        <a:srgbClr val="B9C8D3"/>
      </a:lt2>
      <a:accent1>
        <a:srgbClr val="BABF33"/>
      </a:accent1>
      <a:accent2>
        <a:srgbClr val="FFC843"/>
      </a:accent2>
      <a:accent3>
        <a:srgbClr val="B9C8D3"/>
      </a:accent3>
      <a:accent4>
        <a:srgbClr val="036080"/>
      </a:accent4>
      <a:accent5>
        <a:srgbClr val="FFC843"/>
      </a:accent5>
      <a:accent6>
        <a:srgbClr val="BABF33"/>
      </a:accent6>
      <a:hlink>
        <a:srgbClr val="036080"/>
      </a:hlink>
      <a:folHlink>
        <a:srgbClr val="BABF33"/>
      </a:folHlink>
    </a:clrScheme>
    <a:fontScheme name="Brand fonts">
      <a:majorFont>
        <a:latin typeface="Roboto Black"/>
        <a:ea typeface=""/>
        <a:cs typeface=""/>
      </a:majorFont>
      <a:minorFont>
        <a:latin typeface="Montserra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ND PPT TEMPLATE" id="{B6D2EE42-8E16-4743-BA5A-6A556B75F7D0}" vid="{7CE6E7F2-AB64-449A-AFF9-DE15E83D1FA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scription0 xmlns="2f9a96d6-9b2b-4797-a61c-7fe1f15b622d">This PowerPoint template is to be used by employees agency-wide to provide a consistent visual for DHHS presentations.  The cover slide and three content slides are prepared and provide information about DHHS.  Talking points are provided in the Notes section.</Description0>
    <Category xmlns="2f9a96d6-9b2b-4797-a61c-7fe1f15b622d">PowerPoint Template</Category>
    <Sub_x002d_Category xmlns="2f9a96d6-9b2b-4797-a61c-7fe1f15b622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2B6389463AD8D489B748E08E45C361A" ma:contentTypeVersion="3" ma:contentTypeDescription="Create a new document." ma:contentTypeScope="" ma:versionID="52dcef107bd0fbfaa8a3760c055b255d">
  <xsd:schema xmlns:xsd="http://www.w3.org/2001/XMLSchema" xmlns:xs="http://www.w3.org/2001/XMLSchema" xmlns:p="http://schemas.microsoft.com/office/2006/metadata/properties" xmlns:ns2="2f9a96d6-9b2b-4797-a61c-7fe1f15b622d" targetNamespace="http://schemas.microsoft.com/office/2006/metadata/properties" ma:root="true" ma:fieldsID="ab27a8a2f7bbe9a0a47441d94adf8875" ns2:_="">
    <xsd:import namespace="2f9a96d6-9b2b-4797-a61c-7fe1f15b622d"/>
    <xsd:element name="properties">
      <xsd:complexType>
        <xsd:sequence>
          <xsd:element name="documentManagement">
            <xsd:complexType>
              <xsd:all>
                <xsd:element ref="ns2:Category" minOccurs="0"/>
                <xsd:element ref="ns2:Sub_x002d_Category" minOccurs="0"/>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9a96d6-9b2b-4797-a61c-7fe1f15b622d" elementFormDefault="qualified">
    <xsd:import namespace="http://schemas.microsoft.com/office/2006/documentManagement/types"/>
    <xsd:import namespace="http://schemas.microsoft.com/office/infopath/2007/PartnerControls"/>
    <xsd:element name="Category" ma:index="8" nillable="true" ma:displayName="Category" ma:format="Dropdown" ma:internalName="Category">
      <xsd:simpleType>
        <xsd:restriction base="dms:Choice">
          <xsd:enumeration value="Branding Standards and Q&amp;A"/>
          <xsd:enumeration value="Business Card"/>
          <xsd:enumeration value="Email Signature Block"/>
          <xsd:enumeration value="Fact Sheet Template"/>
          <xsd:enumeration value="FAQ"/>
          <xsd:enumeration value="Letterhead"/>
          <xsd:enumeration value="Logos"/>
          <xsd:enumeration value="Out of Office Messages"/>
          <xsd:enumeration value="PowerPoint Template"/>
        </xsd:restriction>
      </xsd:simpleType>
    </xsd:element>
    <xsd:element name="Sub_x002d_Category" ma:index="9" nillable="true" ma:displayName="Sub-Category" ma:format="Dropdown" ma:internalName="Sub_x002d_Category">
      <xsd:simpleType>
        <xsd:restriction base="dms:Choice">
          <xsd:enumeration value="Department Brand Only"/>
          <xsd:enumeration value="Tag Line Only"/>
          <xsd:enumeration value="Department and Tag Line"/>
          <xsd:enumeration value="Print"/>
          <xsd:enumeration value="Web"/>
        </xsd:restriction>
      </xsd:simpleType>
    </xsd:element>
    <xsd:element name="Description0" ma:index="10" nillable="true" ma:displayName="Description" ma:internalName="Description0">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F364444-3E31-4591-BF65-8E77F441987D}">
  <ds:schemaRefs>
    <ds:schemaRef ds:uri="2f9a96d6-9b2b-4797-a61c-7fe1f15b622d"/>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38C09399-4B09-4F4C-A5E7-1E4A27AA60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9a96d6-9b2b-4797-a61c-7fe1f15b62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D962A91-727D-4433-AE21-DFF73B4AAD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BRAND PPT TEMPLATE</Template>
  <TotalTime>14986</TotalTime>
  <Words>4013</Words>
  <Application>Microsoft Office PowerPoint</Application>
  <PresentationFormat>Widescreen</PresentationFormat>
  <Paragraphs>302</Paragraphs>
  <Slides>55</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55</vt:i4>
      </vt:variant>
    </vt:vector>
  </HeadingPairs>
  <TitlesOfParts>
    <vt:vector size="66" baseType="lpstr">
      <vt:lpstr>Roboto</vt:lpstr>
      <vt:lpstr>Montserrat</vt:lpstr>
      <vt:lpstr>Roboto Black</vt:lpstr>
      <vt:lpstr>Times New Roman</vt:lpstr>
      <vt:lpstr>Arial</vt:lpstr>
      <vt:lpstr>Calibri</vt:lpstr>
      <vt:lpstr>Segoe UI</vt:lpstr>
      <vt:lpstr>Montserrat Semi Bold</vt:lpstr>
      <vt:lpstr>Wingdings 3</vt:lpstr>
      <vt:lpstr>Custom Design</vt:lpstr>
      <vt:lpstr>Brand Theme Master</vt:lpstr>
      <vt:lpstr>  Covid-19 Webex Update  5-20-20</vt:lpstr>
      <vt:lpstr>We are one in this fight</vt:lpstr>
      <vt:lpstr>CU 2020 George</vt:lpstr>
      <vt:lpstr>Future ACH Calls</vt:lpstr>
      <vt:lpstr> </vt:lpstr>
      <vt:lpstr>Links to Nebraska webinars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Bed and Vent Availability as of 5-13-20</vt:lpstr>
      <vt:lpstr>PowerPoint Presentation</vt:lpstr>
      <vt:lpstr>CDC Case Definition for Multisystem Inflammatory Syndrome in Children (MIS-C) </vt:lpstr>
      <vt:lpstr>CDC COCA Call from Tuesday 5/19/20</vt:lpstr>
      <vt:lpstr>MIS-C vs KS vs TSS</vt:lpstr>
      <vt:lpstr>MIS-C</vt:lpstr>
      <vt:lpstr>Acute heart failure in multisystem inflammatory syndrome in children (MIS-C) in the context of global SARS-CoV-2 pandemic. Circulation 5.17.20 </vt:lpstr>
      <vt:lpstr>Phases of COVID</vt:lpstr>
      <vt:lpstr>Immunomodulating Therapies</vt:lpstr>
      <vt:lpstr>IBD Patients and COVID</vt:lpstr>
      <vt:lpstr>LTC COVID 19 Data (as of 5.6.20)</vt:lpstr>
      <vt:lpstr>Meat Packing Plants; Shelters</vt:lpstr>
      <vt:lpstr>Report of Placental Infection </vt:lpstr>
      <vt:lpstr>Remdesivir Availability</vt:lpstr>
      <vt:lpstr>Remdesivir Trials</vt:lpstr>
      <vt:lpstr>NEJM May 7,2020</vt:lpstr>
      <vt:lpstr>Hydroxychloroquine +/- Azithromycin</vt:lpstr>
      <vt:lpstr>Three-Drug Cocktail Appears To Help Patients With Mild To Moderate COVID-19 In Hong Kong Study </vt:lpstr>
      <vt:lpstr>Interleukin-1 blockade with high-dose anakinra in patients with COVID-19, acute respiratory distress syndrome, and hyperinflammation: a retrospective cohort study </vt:lpstr>
      <vt:lpstr>Donating Plasma and Convalescent Plasma</vt:lpstr>
      <vt:lpstr>   Infection Prevention and Control    Office Hours</vt:lpstr>
      <vt:lpstr>Future ACH Calls</vt:lpstr>
      <vt:lpstr>STOP HERE</vt:lpstr>
      <vt:lpstr>When Home Quarantine can be discontinued</vt:lpstr>
      <vt:lpstr>Changes in CDC Guidance regarding Isolation</vt:lpstr>
      <vt:lpstr>When home isolation is over</vt:lpstr>
      <vt:lpstr>Discontinuation of Transmission-Based Precautions for patients with COVID-19:</vt:lpstr>
      <vt:lpstr>Asymptomatic Patients</vt:lpstr>
      <vt:lpstr>Return to Work Criteria for HCP with Confirmed or Suspected COVID-19 </vt:lpstr>
      <vt:lpstr>Return to Work Criteria for HCP with Confirmed or Suspected COVID-19 (Continued)</vt:lpstr>
      <vt:lpstr>Return to Work Practices and Work Restrictions </vt:lpstr>
      <vt:lpstr>When a Testing-Based Strategy is Preferred </vt:lpstr>
      <vt:lpstr>PowerPoint Presentation</vt:lpstr>
      <vt:lpstr> </vt:lpstr>
      <vt:lpstr>PPE Request Form</vt:lpstr>
      <vt:lpstr>How to determine PPE needs</vt:lpstr>
      <vt:lpstr>Staffing Needs</vt:lpstr>
      <vt:lpstr>PowerPoint Presentation</vt:lpstr>
    </vt:vector>
  </TitlesOfParts>
  <Company>State of Nebraska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 Title</dc:title>
  <dc:creator>Cynthia Schneider</dc:creator>
  <cp:lastModifiedBy>Maureen Tierney</cp:lastModifiedBy>
  <cp:revision>571</cp:revision>
  <cp:lastPrinted>2016-10-25T21:04:27Z</cp:lastPrinted>
  <dcterms:created xsi:type="dcterms:W3CDTF">2016-09-27T14:31:05Z</dcterms:created>
  <dcterms:modified xsi:type="dcterms:W3CDTF">2020-05-20T18:52:08Z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-643145199</vt:i4>
  </property>
  <property fmtid="{D5CDD505-2E9C-101B-9397-08002B2CF9AE}" pid="3" name="_NewReviewCycle">
    <vt:lpwstr/>
  </property>
  <property fmtid="{D5CDD505-2E9C-101B-9397-08002B2CF9AE}" pid="4" name="_EmailSubject">
    <vt:lpwstr>slides</vt:lpwstr>
  </property>
  <property fmtid="{D5CDD505-2E9C-101B-9397-08002B2CF9AE}" pid="5" name="_AuthorEmailDisplayName">
    <vt:lpwstr>Effle, Nicole</vt:lpwstr>
  </property>
  <property fmtid="{D5CDD505-2E9C-101B-9397-08002B2CF9AE}" pid="6" name="_PreviousAdHocReviewCycleID">
    <vt:i4>-670888006</vt:i4>
  </property>
  <property fmtid="{D5CDD505-2E9C-101B-9397-08002B2CF9AE}" pid="7" name="_AuthorEmail">
    <vt:lpwstr>Nicole.Effle@nebraska.gov</vt:lpwstr>
  </property>
  <property fmtid="{D5CDD505-2E9C-101B-9397-08002B2CF9AE}" pid="8" name="ContentTypeId">
    <vt:lpwstr>0x01010052B6389463AD8D489B748E08E45C361A</vt:lpwstr>
  </property>
</Properties>
</file>