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3"/>
  </p:notesMasterIdLst>
  <p:handoutMasterIdLst>
    <p:handoutMasterId r:id="rId34"/>
  </p:handoutMasterIdLst>
  <p:sldIdLst>
    <p:sldId id="6702" r:id="rId5"/>
    <p:sldId id="6701" r:id="rId6"/>
    <p:sldId id="6700" r:id="rId7"/>
    <p:sldId id="6722" r:id="rId8"/>
    <p:sldId id="6738" r:id="rId9"/>
    <p:sldId id="6677" r:id="rId10"/>
    <p:sldId id="6734" r:id="rId11"/>
    <p:sldId id="6696" r:id="rId12"/>
    <p:sldId id="6695" r:id="rId13"/>
    <p:sldId id="6694" r:id="rId14"/>
    <p:sldId id="6693" r:id="rId15"/>
    <p:sldId id="6692" r:id="rId16"/>
    <p:sldId id="6690" r:id="rId17"/>
    <p:sldId id="6689" r:id="rId18"/>
    <p:sldId id="6718" r:id="rId19"/>
    <p:sldId id="6675" r:id="rId20"/>
    <p:sldId id="6726" r:id="rId21"/>
    <p:sldId id="6676" r:id="rId22"/>
    <p:sldId id="6687" r:id="rId23"/>
    <p:sldId id="6681" r:id="rId24"/>
    <p:sldId id="6680" r:id="rId25"/>
    <p:sldId id="6682" r:id="rId26"/>
    <p:sldId id="6736" r:id="rId27"/>
    <p:sldId id="6741" r:id="rId28"/>
    <p:sldId id="6744" r:id="rId29"/>
    <p:sldId id="6737" r:id="rId30"/>
    <p:sldId id="6666" r:id="rId31"/>
    <p:sldId id="6665" r:id="rId32"/>
  </p:sldIdLst>
  <p:sldSz cx="12192000" cy="6858000"/>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7" roundtripDataSignature="AMtx7mi3b3BJ3g/57wKB4QLDNZ9rMVYeX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AAE81A-2272-0FF1-6CBF-1E4E994C82F3}" name="Sule Gerovich" initials="SG" userId="S::SGerovich@mathematica-mpr.com::bcd0c2f2-0eab-4d86-9d26-c9078032499c" providerId="AD"/>
  <p188:author id="{5B054471-5EA8-918A-7679-C3A8BB71A5B2}" name="Candice Talkington" initials="CT" userId="S::ct@RHRCO.org::8b899fe0-9b5f-43a9-84ad-ee0453d44f6b" providerId="AD"/>
  <p188:author id="{B13E58A8-0F1A-5DDF-A8AD-40AA6334C591}" name="Janice Walters" initials="JW" userId="S::JW@RHRCO.org::ddc9b684-3327-4640-a1b1-0f1485e57c99" providerId="AD"/>
  <p188:author id="{07A748F0-75FC-1F3E-6F3B-A7A78220C6DE}" name="Anna Anna, RN, BSN, MHA" initials="AA" userId="S::AA@RHRCO.org::380c92fa-ef58-4a7c-888c-ce1a044c0ad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E2E2E9"/>
    <a:srgbClr val="95A665"/>
    <a:srgbClr val="B8A937"/>
    <a:srgbClr val="9C403B"/>
    <a:srgbClr val="D4C86C"/>
    <a:srgbClr val="BCC8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6D42F6-B6E3-42F6-8886-F6C944AC70C3}" v="2" dt="2024-05-03T15:43:25.728"/>
  </p1510:revLst>
</p1510:revInfo>
</file>

<file path=ppt/tableStyles.xml><?xml version="1.0" encoding="utf-8"?>
<a:tblStyleLst xmlns:a="http://schemas.openxmlformats.org/drawingml/2006/main" def="{1B25816A-82AA-4795-8D63-7C14D485C4A5}">
  <a:tblStyle styleId="{1B25816A-82AA-4795-8D63-7C14D485C4A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A"/>
          </a:solidFill>
        </a:fill>
      </a:tcStyle>
    </a:wholeTbl>
    <a:band1H>
      <a:tcTxStyle b="off" i="off"/>
      <a:tcStyle>
        <a:tcBdr/>
        <a:fill>
          <a:solidFill>
            <a:srgbClr val="CACDD3"/>
          </a:solidFill>
        </a:fill>
      </a:tcStyle>
    </a:band1H>
    <a:band2H>
      <a:tcTxStyle b="off" i="off"/>
      <a:tcStyle>
        <a:tcBdr/>
      </a:tcStyle>
    </a:band2H>
    <a:band1V>
      <a:tcTxStyle b="off" i="off"/>
      <a:tcStyle>
        <a:tcBdr/>
        <a:fill>
          <a:solidFill>
            <a:srgbClr val="CACDD3"/>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031" autoAdjust="0"/>
  </p:normalViewPr>
  <p:slideViewPr>
    <p:cSldViewPr snapToGrid="0">
      <p:cViewPr>
        <p:scale>
          <a:sx n="70" d="100"/>
          <a:sy n="70" d="100"/>
        </p:scale>
        <p:origin x="512" y="-42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89" Type="http://schemas.openxmlformats.org/officeDocument/2006/relationships/viewProps" Target="viewProps.xml"/><Relationship Id="rId7" Type="http://schemas.openxmlformats.org/officeDocument/2006/relationships/slide" Target="slides/slide3.xml"/><Relationship Id="rId92"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87"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90"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8" Type="http://schemas.openxmlformats.org/officeDocument/2006/relationships/slide" Target="slides/slide4.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Harman" userId="ec20f7b3-4493-4f69-9b62-4273d593141a" providerId="ADAL" clId="{B46D42F6-B6E3-42F6-8886-F6C944AC70C3}"/>
    <pc:docChg chg="custSel delSld modSld sldOrd modNotesMaster modHandout">
      <pc:chgData name="Ken  Harman" userId="ec20f7b3-4493-4f69-9b62-4273d593141a" providerId="ADAL" clId="{B46D42F6-B6E3-42F6-8886-F6C944AC70C3}" dt="2024-05-14T17:23:11.516" v="65" actId="6549"/>
      <pc:docMkLst>
        <pc:docMk/>
      </pc:docMkLst>
      <pc:sldChg chg="modNotes">
        <pc:chgData name="Ken  Harman" userId="ec20f7b3-4493-4f69-9b62-4273d593141a" providerId="ADAL" clId="{B46D42F6-B6E3-42F6-8886-F6C944AC70C3}" dt="2024-05-03T15:43:25.727" v="27"/>
        <pc:sldMkLst>
          <pc:docMk/>
          <pc:sldMk cId="836173363" sldId="6665"/>
        </pc:sldMkLst>
      </pc:sldChg>
      <pc:sldChg chg="modNotes">
        <pc:chgData name="Ken  Harman" userId="ec20f7b3-4493-4f69-9b62-4273d593141a" providerId="ADAL" clId="{B46D42F6-B6E3-42F6-8886-F6C944AC70C3}" dt="2024-05-03T15:43:25.727" v="27"/>
        <pc:sldMkLst>
          <pc:docMk/>
          <pc:sldMk cId="1108851191" sldId="6666"/>
        </pc:sldMkLst>
      </pc:sldChg>
      <pc:sldChg chg="ord modNotes">
        <pc:chgData name="Ken  Harman" userId="ec20f7b3-4493-4f69-9b62-4273d593141a" providerId="ADAL" clId="{B46D42F6-B6E3-42F6-8886-F6C944AC70C3}" dt="2024-05-03T15:50:10.110" v="31"/>
        <pc:sldMkLst>
          <pc:docMk/>
          <pc:sldMk cId="22851108" sldId="6675"/>
        </pc:sldMkLst>
      </pc:sldChg>
      <pc:sldChg chg="ord modNotes">
        <pc:chgData name="Ken  Harman" userId="ec20f7b3-4493-4f69-9b62-4273d593141a" providerId="ADAL" clId="{B46D42F6-B6E3-42F6-8886-F6C944AC70C3}" dt="2024-05-03T15:43:25.727" v="27"/>
        <pc:sldMkLst>
          <pc:docMk/>
          <pc:sldMk cId="3843641379" sldId="6676"/>
        </pc:sldMkLst>
      </pc:sldChg>
      <pc:sldChg chg="modNotes">
        <pc:chgData name="Ken  Harman" userId="ec20f7b3-4493-4f69-9b62-4273d593141a" providerId="ADAL" clId="{B46D42F6-B6E3-42F6-8886-F6C944AC70C3}" dt="2024-05-03T15:43:25.727" v="27"/>
        <pc:sldMkLst>
          <pc:docMk/>
          <pc:sldMk cId="2166195552" sldId="6677"/>
        </pc:sldMkLst>
      </pc:sldChg>
      <pc:sldChg chg="modNotes">
        <pc:chgData name="Ken  Harman" userId="ec20f7b3-4493-4f69-9b62-4273d593141a" providerId="ADAL" clId="{B46D42F6-B6E3-42F6-8886-F6C944AC70C3}" dt="2024-05-03T15:43:25.727" v="27"/>
        <pc:sldMkLst>
          <pc:docMk/>
          <pc:sldMk cId="1208197816" sldId="6680"/>
        </pc:sldMkLst>
      </pc:sldChg>
      <pc:sldChg chg="modNotes">
        <pc:chgData name="Ken  Harman" userId="ec20f7b3-4493-4f69-9b62-4273d593141a" providerId="ADAL" clId="{B46D42F6-B6E3-42F6-8886-F6C944AC70C3}" dt="2024-05-03T15:43:25.727" v="27"/>
        <pc:sldMkLst>
          <pc:docMk/>
          <pc:sldMk cId="3449698656" sldId="6681"/>
        </pc:sldMkLst>
      </pc:sldChg>
      <pc:sldChg chg="ord modNotes">
        <pc:chgData name="Ken  Harman" userId="ec20f7b3-4493-4f69-9b62-4273d593141a" providerId="ADAL" clId="{B46D42F6-B6E3-42F6-8886-F6C944AC70C3}" dt="2024-05-03T15:43:25.727" v="27"/>
        <pc:sldMkLst>
          <pc:docMk/>
          <pc:sldMk cId="3884557307" sldId="6682"/>
        </pc:sldMkLst>
      </pc:sldChg>
      <pc:sldChg chg="modNotes">
        <pc:chgData name="Ken  Harman" userId="ec20f7b3-4493-4f69-9b62-4273d593141a" providerId="ADAL" clId="{B46D42F6-B6E3-42F6-8886-F6C944AC70C3}" dt="2024-05-03T15:43:25.727" v="27"/>
        <pc:sldMkLst>
          <pc:docMk/>
          <pc:sldMk cId="2481826316" sldId="6687"/>
        </pc:sldMkLst>
      </pc:sldChg>
      <pc:sldChg chg="modNotes">
        <pc:chgData name="Ken  Harman" userId="ec20f7b3-4493-4f69-9b62-4273d593141a" providerId="ADAL" clId="{B46D42F6-B6E3-42F6-8886-F6C944AC70C3}" dt="2024-05-03T15:43:25.727" v="27"/>
        <pc:sldMkLst>
          <pc:docMk/>
          <pc:sldMk cId="2160393634" sldId="6689"/>
        </pc:sldMkLst>
      </pc:sldChg>
      <pc:sldChg chg="modNotes">
        <pc:chgData name="Ken  Harman" userId="ec20f7b3-4493-4f69-9b62-4273d593141a" providerId="ADAL" clId="{B46D42F6-B6E3-42F6-8886-F6C944AC70C3}" dt="2024-05-03T15:43:25.727" v="27"/>
        <pc:sldMkLst>
          <pc:docMk/>
          <pc:sldMk cId="3887387357" sldId="6690"/>
        </pc:sldMkLst>
      </pc:sldChg>
      <pc:sldChg chg="modSp mod modNotes">
        <pc:chgData name="Ken  Harman" userId="ec20f7b3-4493-4f69-9b62-4273d593141a" providerId="ADAL" clId="{B46D42F6-B6E3-42F6-8886-F6C944AC70C3}" dt="2024-05-14T17:23:11.516" v="65" actId="6549"/>
        <pc:sldMkLst>
          <pc:docMk/>
          <pc:sldMk cId="343566470" sldId="6692"/>
        </pc:sldMkLst>
        <pc:spChg chg="mod">
          <ac:chgData name="Ken  Harman" userId="ec20f7b3-4493-4f69-9b62-4273d593141a" providerId="ADAL" clId="{B46D42F6-B6E3-42F6-8886-F6C944AC70C3}" dt="2024-05-14T17:23:11.516" v="65" actId="6549"/>
          <ac:spMkLst>
            <pc:docMk/>
            <pc:sldMk cId="343566470" sldId="6692"/>
            <ac:spMk id="12" creationId="{617A1139-49FA-ECE2-50F2-473366734D5E}"/>
          </ac:spMkLst>
        </pc:spChg>
      </pc:sldChg>
      <pc:sldChg chg="modNotes modNotesTx">
        <pc:chgData name="Ken  Harman" userId="ec20f7b3-4493-4f69-9b62-4273d593141a" providerId="ADAL" clId="{B46D42F6-B6E3-42F6-8886-F6C944AC70C3}" dt="2024-05-03T15:43:25.727" v="27"/>
        <pc:sldMkLst>
          <pc:docMk/>
          <pc:sldMk cId="2420610013" sldId="6693"/>
        </pc:sldMkLst>
      </pc:sldChg>
      <pc:sldChg chg="modNotes modNotesTx">
        <pc:chgData name="Ken  Harman" userId="ec20f7b3-4493-4f69-9b62-4273d593141a" providerId="ADAL" clId="{B46D42F6-B6E3-42F6-8886-F6C944AC70C3}" dt="2024-05-03T15:43:25.727" v="27"/>
        <pc:sldMkLst>
          <pc:docMk/>
          <pc:sldMk cId="1232815096" sldId="6694"/>
        </pc:sldMkLst>
      </pc:sldChg>
      <pc:sldChg chg="modNotes">
        <pc:chgData name="Ken  Harman" userId="ec20f7b3-4493-4f69-9b62-4273d593141a" providerId="ADAL" clId="{B46D42F6-B6E3-42F6-8886-F6C944AC70C3}" dt="2024-05-03T15:43:25.727" v="27"/>
        <pc:sldMkLst>
          <pc:docMk/>
          <pc:sldMk cId="4252236026" sldId="6695"/>
        </pc:sldMkLst>
      </pc:sldChg>
      <pc:sldChg chg="modSp mod modNotes">
        <pc:chgData name="Ken  Harman" userId="ec20f7b3-4493-4f69-9b62-4273d593141a" providerId="ADAL" clId="{B46D42F6-B6E3-42F6-8886-F6C944AC70C3}" dt="2024-05-03T15:50:46.967" v="45" actId="20577"/>
        <pc:sldMkLst>
          <pc:docMk/>
          <pc:sldMk cId="2290457031" sldId="6696"/>
        </pc:sldMkLst>
        <pc:spChg chg="mod">
          <ac:chgData name="Ken  Harman" userId="ec20f7b3-4493-4f69-9b62-4273d593141a" providerId="ADAL" clId="{B46D42F6-B6E3-42F6-8886-F6C944AC70C3}" dt="2024-05-03T15:50:46.967" v="45" actId="20577"/>
          <ac:spMkLst>
            <pc:docMk/>
            <pc:sldMk cId="2290457031" sldId="6696"/>
            <ac:spMk id="5" creationId="{054BD3E2-D8CD-0313-B5E5-9C7BFA312143}"/>
          </ac:spMkLst>
        </pc:spChg>
      </pc:sldChg>
      <pc:sldChg chg="ord modNotes">
        <pc:chgData name="Ken  Harman" userId="ec20f7b3-4493-4f69-9b62-4273d593141a" providerId="ADAL" clId="{B46D42F6-B6E3-42F6-8886-F6C944AC70C3}" dt="2024-05-03T15:43:25.727" v="27"/>
        <pc:sldMkLst>
          <pc:docMk/>
          <pc:sldMk cId="3918681813" sldId="6700"/>
        </pc:sldMkLst>
      </pc:sldChg>
      <pc:sldChg chg="modSp mod modNotes">
        <pc:chgData name="Ken  Harman" userId="ec20f7b3-4493-4f69-9b62-4273d593141a" providerId="ADAL" clId="{B46D42F6-B6E3-42F6-8886-F6C944AC70C3}" dt="2024-05-03T15:43:25.727" v="27"/>
        <pc:sldMkLst>
          <pc:docMk/>
          <pc:sldMk cId="1570208442" sldId="6701"/>
        </pc:sldMkLst>
        <pc:graphicFrameChg chg="modGraphic">
          <ac:chgData name="Ken  Harman" userId="ec20f7b3-4493-4f69-9b62-4273d593141a" providerId="ADAL" clId="{B46D42F6-B6E3-42F6-8886-F6C944AC70C3}" dt="2024-04-22T18:32:48.136" v="16" actId="20577"/>
          <ac:graphicFrameMkLst>
            <pc:docMk/>
            <pc:sldMk cId="1570208442" sldId="6701"/>
            <ac:graphicFrameMk id="4" creationId="{A2BAA888-A182-4B19-853E-57C1107AE127}"/>
          </ac:graphicFrameMkLst>
        </pc:graphicFrameChg>
      </pc:sldChg>
      <pc:sldChg chg="modNotes">
        <pc:chgData name="Ken  Harman" userId="ec20f7b3-4493-4f69-9b62-4273d593141a" providerId="ADAL" clId="{B46D42F6-B6E3-42F6-8886-F6C944AC70C3}" dt="2024-05-03T15:43:25.727" v="27"/>
        <pc:sldMkLst>
          <pc:docMk/>
          <pc:sldMk cId="1480352474" sldId="6702"/>
        </pc:sldMkLst>
      </pc:sldChg>
      <pc:sldChg chg="modNotes modNotesTx">
        <pc:chgData name="Ken  Harman" userId="ec20f7b3-4493-4f69-9b62-4273d593141a" providerId="ADAL" clId="{B46D42F6-B6E3-42F6-8886-F6C944AC70C3}" dt="2024-05-03T15:43:25.727" v="27"/>
        <pc:sldMkLst>
          <pc:docMk/>
          <pc:sldMk cId="59652911" sldId="6718"/>
        </pc:sldMkLst>
      </pc:sldChg>
      <pc:sldChg chg="modNotes modNotesTx">
        <pc:chgData name="Ken  Harman" userId="ec20f7b3-4493-4f69-9b62-4273d593141a" providerId="ADAL" clId="{B46D42F6-B6E3-42F6-8886-F6C944AC70C3}" dt="2024-05-03T15:43:25.727" v="27"/>
        <pc:sldMkLst>
          <pc:docMk/>
          <pc:sldMk cId="2655146673" sldId="6722"/>
        </pc:sldMkLst>
      </pc:sldChg>
      <pc:sldChg chg="ord">
        <pc:chgData name="Ken  Harman" userId="ec20f7b3-4493-4f69-9b62-4273d593141a" providerId="ADAL" clId="{B46D42F6-B6E3-42F6-8886-F6C944AC70C3}" dt="2024-04-22T18:30:41.129" v="1"/>
        <pc:sldMkLst>
          <pc:docMk/>
          <pc:sldMk cId="253676972" sldId="6726"/>
        </pc:sldMkLst>
      </pc:sldChg>
      <pc:sldChg chg="del">
        <pc:chgData name="Ken  Harman" userId="ec20f7b3-4493-4f69-9b62-4273d593141a" providerId="ADAL" clId="{B46D42F6-B6E3-42F6-8886-F6C944AC70C3}" dt="2024-05-03T15:33:14.127" v="19" actId="47"/>
        <pc:sldMkLst>
          <pc:docMk/>
          <pc:sldMk cId="1907913407" sldId="6733"/>
        </pc:sldMkLst>
      </pc:sldChg>
      <pc:sldChg chg="modNotesTx">
        <pc:chgData name="Ken  Harman" userId="ec20f7b3-4493-4f69-9b62-4273d593141a" providerId="ADAL" clId="{B46D42F6-B6E3-42F6-8886-F6C944AC70C3}" dt="2024-05-03T15:38:46.331" v="23" actId="6549"/>
        <pc:sldMkLst>
          <pc:docMk/>
          <pc:sldMk cId="2565856115" sldId="6736"/>
        </pc:sldMkLst>
      </pc:sldChg>
      <pc:sldChg chg="modSp mod modNotes">
        <pc:chgData name="Ken  Harman" userId="ec20f7b3-4493-4f69-9b62-4273d593141a" providerId="ADAL" clId="{B46D42F6-B6E3-42F6-8886-F6C944AC70C3}" dt="2024-05-03T15:43:25.727" v="27"/>
        <pc:sldMkLst>
          <pc:docMk/>
          <pc:sldMk cId="1601302021" sldId="6737"/>
        </pc:sldMkLst>
        <pc:graphicFrameChg chg="mod modGraphic">
          <ac:chgData name="Ken  Harman" userId="ec20f7b3-4493-4f69-9b62-4273d593141a" providerId="ADAL" clId="{B46D42F6-B6E3-42F6-8886-F6C944AC70C3}" dt="2024-04-22T18:32:55.684" v="18" actId="20577"/>
          <ac:graphicFrameMkLst>
            <pc:docMk/>
            <pc:sldMk cId="1601302021" sldId="6737"/>
            <ac:graphicFrameMk id="4" creationId="{A2BAA888-A182-4B19-853E-57C1107AE127}"/>
          </ac:graphicFrameMkLst>
        </pc:graphicFrameChg>
      </pc:sldChg>
      <pc:sldChg chg="del">
        <pc:chgData name="Ken  Harman" userId="ec20f7b3-4493-4f69-9b62-4273d593141a" providerId="ADAL" clId="{B46D42F6-B6E3-42F6-8886-F6C944AC70C3}" dt="2024-05-03T15:50:50.598" v="46" actId="47"/>
        <pc:sldMkLst>
          <pc:docMk/>
          <pc:sldMk cId="3805546283" sldId="6740"/>
        </pc:sldMkLst>
      </pc:sldChg>
    </pc:docChg>
  </pc:docChgLst>
</pc:chgInfo>
</file>

<file path=ppt/diagrams/_rels/data6.xml.rels><?xml version="1.0" encoding="UTF-8" standalone="yes"?>
<Relationships xmlns="http://schemas.openxmlformats.org/package/2006/relationships"><Relationship Id="rId8" Type="http://schemas.openxmlformats.org/officeDocument/2006/relationships/hyperlink" Target="https://www.rhrco.org/rehresources" TargetMode="External"/><Relationship Id="rId3" Type="http://schemas.openxmlformats.org/officeDocument/2006/relationships/hyperlink" Target="https://www.rhrco.org/reh-tac" TargetMode="External"/><Relationship Id="rId7" Type="http://schemas.openxmlformats.org/officeDocument/2006/relationships/hyperlink" Target="https://www.cms.gov/newsroom/fact-sheets/rural-emergency-hospitals-proposed-rulemaking" TargetMode="External"/><Relationship Id="rId2" Type="http://schemas.openxmlformats.org/officeDocument/2006/relationships/hyperlink" Target="https://www.congress.gov/116/plaws/publ260/PLAW-116publ260.pdf" TargetMode="External"/><Relationship Id="rId1" Type="http://schemas.openxmlformats.org/officeDocument/2006/relationships/hyperlink" Target="https://www.cms.gov/files/document/supplemental-documentation-reh-additional-facility-payment-calculation.pdf" TargetMode="External"/><Relationship Id="rId6" Type="http://schemas.openxmlformats.org/officeDocument/2006/relationships/hyperlink" Target="https://www.cms.gov/files/document/qso-23-07-reh.pdf" TargetMode="External"/><Relationship Id="rId5" Type="http://schemas.openxmlformats.org/officeDocument/2006/relationships/hyperlink" Target="mailto:REHSupport@rhrco.org" TargetMode="External"/><Relationship Id="rId4" Type="http://schemas.openxmlformats.org/officeDocument/2006/relationships/hyperlink" Target="https://forms.office.com/pages/responsepage.aspx?id=BHLZIcNZ2UKCyp4eaZXLPqSZmLZ2E35EkDiggktEGiJUMERWUE85T1NJS1Q2MUhSUlBIUTFIMkRBOS4u" TargetMode="External"/></Relationships>
</file>

<file path=ppt/diagrams/_rels/drawing6.xml.rels><?xml version="1.0" encoding="UTF-8" standalone="yes"?>
<Relationships xmlns="http://schemas.openxmlformats.org/package/2006/relationships"><Relationship Id="rId8" Type="http://schemas.openxmlformats.org/officeDocument/2006/relationships/hyperlink" Target="https://www.cms.gov/files/document/qso-23-07-reh.pdf" TargetMode="External"/><Relationship Id="rId3" Type="http://schemas.openxmlformats.org/officeDocument/2006/relationships/hyperlink" Target="mailto:REHSupport@rhrco.org" TargetMode="External"/><Relationship Id="rId7" Type="http://schemas.openxmlformats.org/officeDocument/2006/relationships/hyperlink" Target="https://www.cms.gov/newsroom/fact-sheets/rural-emergency-hospitals-proposed-rulemaking" TargetMode="External"/><Relationship Id="rId2" Type="http://schemas.openxmlformats.org/officeDocument/2006/relationships/hyperlink" Target="https://forms.office.com/pages/responsepage.aspx?id=BHLZIcNZ2UKCyp4eaZXLPqSZmLZ2E35EkDiggktEGiJUMERWUE85T1NJS1Q2MUhSUlBIUTFIMkRBOS4u" TargetMode="External"/><Relationship Id="rId1" Type="http://schemas.openxmlformats.org/officeDocument/2006/relationships/hyperlink" Target="https://www.rhrco.org/reh-tac" TargetMode="External"/><Relationship Id="rId6" Type="http://schemas.openxmlformats.org/officeDocument/2006/relationships/hyperlink" Target="https://www.cms.gov/files/document/supplemental-documentation-reh-additional-facility-payment-calculation.pdf" TargetMode="External"/><Relationship Id="rId5" Type="http://schemas.openxmlformats.org/officeDocument/2006/relationships/hyperlink" Target="https://www.congress.gov/116/plaws/publ260/PLAW-116publ260.pdf" TargetMode="External"/><Relationship Id="rId4" Type="http://schemas.openxmlformats.org/officeDocument/2006/relationships/hyperlink" Target="https://www.rhrco.org/rehresources"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93C95C-C805-4880-AAC3-E30A8FB2821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05ED75C-1EB0-486C-9AB6-A4B36577B574}">
      <dgm:prSet custT="1"/>
      <dgm:spPr>
        <a:solidFill>
          <a:schemeClr val="accent1"/>
        </a:solidFill>
      </dgm:spPr>
      <dgm:t>
        <a:bodyPr/>
        <a:lstStyle/>
        <a:p>
          <a:r>
            <a:rPr lang="en-US" sz="2000" b="0" i="0" baseline="0">
              <a:latin typeface="Cambria" panose="02040503050406030204" pitchFamily="18" charset="0"/>
              <a:ea typeface="Cambria" panose="02040503050406030204" pitchFamily="18" charset="0"/>
              <a:cs typeface="Arial" panose="020B0604020202020204" pitchFamily="34" charset="0"/>
            </a:rPr>
            <a:t>Radiological services</a:t>
          </a:r>
          <a:endParaRPr lang="en-US" sz="2000">
            <a:latin typeface="Cambria" panose="02040503050406030204" pitchFamily="18" charset="0"/>
            <a:ea typeface="Cambria" panose="02040503050406030204" pitchFamily="18" charset="0"/>
            <a:cs typeface="Arial" panose="020B0604020202020204" pitchFamily="34" charset="0"/>
          </a:endParaRPr>
        </a:p>
      </dgm:t>
    </dgm:pt>
    <dgm:pt modelId="{5198572F-8172-4C76-8461-A4A4A489089D}" type="parTrans" cxnId="{E737A2A5-698D-4A4B-9E9F-279EBE35CF26}">
      <dgm:prSet/>
      <dgm:spPr/>
      <dgm:t>
        <a:bodyPr/>
        <a:lstStyle/>
        <a:p>
          <a:endParaRPr lang="en-US" sz="2400">
            <a:latin typeface="Cambria" panose="02040503050406030204" pitchFamily="18" charset="0"/>
            <a:ea typeface="Cambria" panose="02040503050406030204" pitchFamily="18" charset="0"/>
          </a:endParaRPr>
        </a:p>
      </dgm:t>
    </dgm:pt>
    <dgm:pt modelId="{E3845E1F-D91B-4398-BD01-E7924CCC26AA}" type="sibTrans" cxnId="{E737A2A5-698D-4A4B-9E9F-279EBE35CF26}">
      <dgm:prSet/>
      <dgm:spPr/>
      <dgm:t>
        <a:bodyPr/>
        <a:lstStyle/>
        <a:p>
          <a:endParaRPr lang="en-US" sz="2400">
            <a:latin typeface="Cambria" panose="02040503050406030204" pitchFamily="18" charset="0"/>
            <a:ea typeface="Cambria" panose="02040503050406030204" pitchFamily="18" charset="0"/>
          </a:endParaRPr>
        </a:p>
      </dgm:t>
    </dgm:pt>
    <dgm:pt modelId="{9A5B599C-5512-489F-85D1-9B98A631D712}">
      <dgm:prSet custT="1"/>
      <dgm:spPr>
        <a:solidFill>
          <a:schemeClr val="accent2"/>
        </a:solidFill>
      </dgm:spPr>
      <dgm:t>
        <a:bodyPr/>
        <a:lstStyle/>
        <a:p>
          <a:r>
            <a:rPr lang="en-US" sz="2000">
              <a:solidFill>
                <a:schemeClr val="bg1"/>
              </a:solidFill>
              <a:latin typeface="Cambria" panose="02040503050406030204" pitchFamily="18" charset="0"/>
              <a:ea typeface="Cambria" panose="02040503050406030204" pitchFamily="18" charset="0"/>
              <a:cs typeface="Arial" panose="020B0604020202020204" pitchFamily="34" charset="0"/>
              <a:sym typeface="Wingdings" panose="05000000000000000000" pitchFamily="2" charset="2"/>
            </a:rPr>
            <a:t> </a:t>
          </a:r>
          <a:r>
            <a:rPr lang="en-US" sz="2000" b="0" i="0" baseline="0">
              <a:solidFill>
                <a:schemeClr val="bg1"/>
              </a:solidFill>
              <a:latin typeface="Cambria" panose="02040503050406030204" pitchFamily="18" charset="0"/>
              <a:ea typeface="Cambria" panose="02040503050406030204" pitchFamily="18" charset="0"/>
              <a:cs typeface="Arial" panose="020B0604020202020204" pitchFamily="34" charset="0"/>
            </a:rPr>
            <a:t>Pharmaceutical services</a:t>
          </a:r>
          <a:endParaRPr lang="en-US" sz="2000">
            <a:solidFill>
              <a:schemeClr val="bg1"/>
            </a:solidFill>
            <a:latin typeface="Cambria" panose="02040503050406030204" pitchFamily="18" charset="0"/>
            <a:ea typeface="Cambria" panose="02040503050406030204" pitchFamily="18" charset="0"/>
            <a:cs typeface="Arial" panose="020B0604020202020204" pitchFamily="34" charset="0"/>
          </a:endParaRPr>
        </a:p>
      </dgm:t>
    </dgm:pt>
    <dgm:pt modelId="{830C60E4-64E6-4A22-8A52-4ACCFBB24534}" type="parTrans" cxnId="{C6BFFA8D-EC6A-4F85-911F-3F5A1303D77C}">
      <dgm:prSet/>
      <dgm:spPr/>
      <dgm:t>
        <a:bodyPr/>
        <a:lstStyle/>
        <a:p>
          <a:endParaRPr lang="en-US" sz="2400">
            <a:latin typeface="Cambria" panose="02040503050406030204" pitchFamily="18" charset="0"/>
            <a:ea typeface="Cambria" panose="02040503050406030204" pitchFamily="18" charset="0"/>
          </a:endParaRPr>
        </a:p>
      </dgm:t>
    </dgm:pt>
    <dgm:pt modelId="{49EC24D3-3C82-49B1-AD0D-F86B4CD80895}" type="sibTrans" cxnId="{C6BFFA8D-EC6A-4F85-911F-3F5A1303D77C}">
      <dgm:prSet/>
      <dgm:spPr/>
      <dgm:t>
        <a:bodyPr/>
        <a:lstStyle/>
        <a:p>
          <a:endParaRPr lang="en-US" sz="2400">
            <a:latin typeface="Cambria" panose="02040503050406030204" pitchFamily="18" charset="0"/>
            <a:ea typeface="Cambria" panose="02040503050406030204" pitchFamily="18" charset="0"/>
          </a:endParaRPr>
        </a:p>
      </dgm:t>
    </dgm:pt>
    <dgm:pt modelId="{53C3382E-6EBF-46F6-8F95-740895FD0A9C}">
      <dgm:prSet custT="1"/>
      <dgm:spPr>
        <a:solidFill>
          <a:srgbClr val="BCC89F"/>
        </a:solidFill>
      </dgm:spPr>
      <dgm:t>
        <a:bodyPr/>
        <a:lstStyle/>
        <a:p>
          <a:r>
            <a:rPr lang="en-US" sz="2000">
              <a:solidFill>
                <a:sysClr val="windowText" lastClr="000000"/>
              </a:solidFill>
              <a:latin typeface="Cambria" panose="02040503050406030204" pitchFamily="18" charset="0"/>
              <a:ea typeface="Cambria" panose="02040503050406030204" pitchFamily="18" charset="0"/>
              <a:cs typeface="Arial" panose="020B0604020202020204" pitchFamily="34" charset="0"/>
              <a:sym typeface="Wingdings" panose="05000000000000000000" pitchFamily="2" charset="2"/>
            </a:rPr>
            <a:t> </a:t>
          </a:r>
          <a:r>
            <a:rPr lang="en-US" sz="2000" b="0" i="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rPr>
            <a:t>Laboratory services</a:t>
          </a:r>
          <a:endParaRPr lang="en-US" sz="200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dgm:t>
    </dgm:pt>
    <dgm:pt modelId="{2FD03DDA-7E31-42E1-B730-1737F17DF0FE}" type="parTrans" cxnId="{6CDCE8E7-B08D-4D16-9B5F-5CAB65E26041}">
      <dgm:prSet/>
      <dgm:spPr/>
      <dgm:t>
        <a:bodyPr/>
        <a:lstStyle/>
        <a:p>
          <a:endParaRPr lang="en-US" sz="2400">
            <a:latin typeface="Cambria" panose="02040503050406030204" pitchFamily="18" charset="0"/>
            <a:ea typeface="Cambria" panose="02040503050406030204" pitchFamily="18" charset="0"/>
          </a:endParaRPr>
        </a:p>
      </dgm:t>
    </dgm:pt>
    <dgm:pt modelId="{83902CA5-2A54-4178-AC05-5C3A56229E63}" type="sibTrans" cxnId="{6CDCE8E7-B08D-4D16-9B5F-5CAB65E26041}">
      <dgm:prSet/>
      <dgm:spPr/>
      <dgm:t>
        <a:bodyPr/>
        <a:lstStyle/>
        <a:p>
          <a:endParaRPr lang="en-US" sz="2400">
            <a:latin typeface="Cambria" panose="02040503050406030204" pitchFamily="18" charset="0"/>
            <a:ea typeface="Cambria" panose="02040503050406030204" pitchFamily="18" charset="0"/>
          </a:endParaRPr>
        </a:p>
      </dgm:t>
    </dgm:pt>
    <dgm:pt modelId="{32D3CCA9-7318-4090-9E0B-7932D8802178}">
      <dgm:prSet custT="1"/>
      <dgm:spPr>
        <a:solidFill>
          <a:schemeClr val="accent4"/>
        </a:solidFill>
      </dgm:spPr>
      <dgm:t>
        <a:bodyPr/>
        <a:lstStyle/>
        <a:p>
          <a:r>
            <a:rPr lang="en-US" sz="2000" b="0" i="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rPr>
            <a:t>Emergency services</a:t>
          </a:r>
          <a:endParaRPr lang="en-US" sz="200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dgm:t>
    </dgm:pt>
    <dgm:pt modelId="{51F46950-FD70-482E-822F-1EB094F2976C}" type="parTrans" cxnId="{3015D6DF-0486-4FD2-9618-EDCB7D195A6A}">
      <dgm:prSet/>
      <dgm:spPr/>
      <dgm:t>
        <a:bodyPr/>
        <a:lstStyle/>
        <a:p>
          <a:endParaRPr lang="en-US" sz="2400">
            <a:latin typeface="Cambria" panose="02040503050406030204" pitchFamily="18" charset="0"/>
            <a:ea typeface="Cambria" panose="02040503050406030204" pitchFamily="18" charset="0"/>
          </a:endParaRPr>
        </a:p>
      </dgm:t>
    </dgm:pt>
    <dgm:pt modelId="{AC31FB43-5D84-4E6D-97A9-85CA987534B6}" type="sibTrans" cxnId="{3015D6DF-0486-4FD2-9618-EDCB7D195A6A}">
      <dgm:prSet/>
      <dgm:spPr/>
      <dgm:t>
        <a:bodyPr/>
        <a:lstStyle/>
        <a:p>
          <a:endParaRPr lang="en-US" sz="2400">
            <a:latin typeface="Cambria" panose="02040503050406030204" pitchFamily="18" charset="0"/>
            <a:ea typeface="Cambria" panose="02040503050406030204" pitchFamily="18" charset="0"/>
          </a:endParaRPr>
        </a:p>
      </dgm:t>
    </dgm:pt>
    <dgm:pt modelId="{0C070440-482D-41FF-98A7-F3B659770CBF}">
      <dgm:prSet custT="1"/>
      <dgm:spPr>
        <a:solidFill>
          <a:schemeClr val="bg2"/>
        </a:solidFill>
      </dgm:spPr>
      <dgm:t>
        <a:bodyPr/>
        <a:lstStyle/>
        <a:p>
          <a:r>
            <a:rPr lang="en-US" sz="2000" b="0" i="0" baseline="0">
              <a:solidFill>
                <a:schemeClr val="bg1"/>
              </a:solidFill>
              <a:latin typeface="Cambria" panose="02040503050406030204" pitchFamily="18" charset="0"/>
              <a:ea typeface="Cambria" panose="02040503050406030204" pitchFamily="18" charset="0"/>
              <a:cs typeface="Arial" panose="020B0604020202020204" pitchFamily="34" charset="0"/>
            </a:rPr>
            <a:t>Infection control</a:t>
          </a:r>
          <a:endParaRPr lang="en-US" sz="2000">
            <a:solidFill>
              <a:schemeClr val="bg1"/>
            </a:solidFill>
            <a:latin typeface="Cambria" panose="02040503050406030204" pitchFamily="18" charset="0"/>
            <a:ea typeface="Cambria" panose="02040503050406030204" pitchFamily="18" charset="0"/>
            <a:cs typeface="Arial" panose="020B0604020202020204" pitchFamily="34" charset="0"/>
          </a:endParaRPr>
        </a:p>
      </dgm:t>
    </dgm:pt>
    <dgm:pt modelId="{F289678F-9283-48FC-BAB6-A175C4BE518A}" type="parTrans" cxnId="{E71F9995-6C05-42BC-B2BF-B026F6F254F0}">
      <dgm:prSet/>
      <dgm:spPr/>
      <dgm:t>
        <a:bodyPr/>
        <a:lstStyle/>
        <a:p>
          <a:endParaRPr lang="en-US" sz="2400">
            <a:latin typeface="Cambria" panose="02040503050406030204" pitchFamily="18" charset="0"/>
            <a:ea typeface="Cambria" panose="02040503050406030204" pitchFamily="18" charset="0"/>
          </a:endParaRPr>
        </a:p>
      </dgm:t>
    </dgm:pt>
    <dgm:pt modelId="{690628D1-5196-4FBF-8E2D-4C61AAAEDC22}" type="sibTrans" cxnId="{E71F9995-6C05-42BC-B2BF-B026F6F254F0}">
      <dgm:prSet/>
      <dgm:spPr/>
      <dgm:t>
        <a:bodyPr/>
        <a:lstStyle/>
        <a:p>
          <a:endParaRPr lang="en-US" sz="2400">
            <a:latin typeface="Cambria" panose="02040503050406030204" pitchFamily="18" charset="0"/>
            <a:ea typeface="Cambria" panose="02040503050406030204" pitchFamily="18" charset="0"/>
          </a:endParaRPr>
        </a:p>
      </dgm:t>
    </dgm:pt>
    <dgm:pt modelId="{CD886C04-DC45-445F-BE2C-277442821EB5}" type="pres">
      <dgm:prSet presAssocID="{F293C95C-C805-4880-AAC3-E30A8FB2821B}" presName="linear" presStyleCnt="0">
        <dgm:presLayoutVars>
          <dgm:animLvl val="lvl"/>
          <dgm:resizeHandles val="exact"/>
        </dgm:presLayoutVars>
      </dgm:prSet>
      <dgm:spPr/>
    </dgm:pt>
    <dgm:pt modelId="{0F5EF4E1-CCDA-4381-A443-D3C253EE9753}" type="pres">
      <dgm:prSet presAssocID="{605ED75C-1EB0-486C-9AB6-A4B36577B574}" presName="parentText" presStyleLbl="node1" presStyleIdx="0" presStyleCnt="5">
        <dgm:presLayoutVars>
          <dgm:chMax val="0"/>
          <dgm:bulletEnabled val="1"/>
        </dgm:presLayoutVars>
      </dgm:prSet>
      <dgm:spPr/>
    </dgm:pt>
    <dgm:pt modelId="{7032816E-B932-48F0-9E2E-B8F64D37D740}" type="pres">
      <dgm:prSet presAssocID="{E3845E1F-D91B-4398-BD01-E7924CCC26AA}" presName="spacer" presStyleCnt="0"/>
      <dgm:spPr/>
    </dgm:pt>
    <dgm:pt modelId="{83775B94-822D-410C-801E-79D4801742CE}" type="pres">
      <dgm:prSet presAssocID="{9A5B599C-5512-489F-85D1-9B98A631D712}" presName="parentText" presStyleLbl="node1" presStyleIdx="1" presStyleCnt="5">
        <dgm:presLayoutVars>
          <dgm:chMax val="0"/>
          <dgm:bulletEnabled val="1"/>
        </dgm:presLayoutVars>
      </dgm:prSet>
      <dgm:spPr/>
    </dgm:pt>
    <dgm:pt modelId="{924D0B09-28DB-4E60-9071-43EFB5CD7AE3}" type="pres">
      <dgm:prSet presAssocID="{49EC24D3-3C82-49B1-AD0D-F86B4CD80895}" presName="spacer" presStyleCnt="0"/>
      <dgm:spPr/>
    </dgm:pt>
    <dgm:pt modelId="{015A4A71-1EE7-46E5-86EF-312FD6AE37FA}" type="pres">
      <dgm:prSet presAssocID="{53C3382E-6EBF-46F6-8F95-740895FD0A9C}" presName="parentText" presStyleLbl="node1" presStyleIdx="2" presStyleCnt="5">
        <dgm:presLayoutVars>
          <dgm:chMax val="0"/>
          <dgm:bulletEnabled val="1"/>
        </dgm:presLayoutVars>
      </dgm:prSet>
      <dgm:spPr/>
    </dgm:pt>
    <dgm:pt modelId="{462ECA34-1259-4C05-B3D7-25878E074BA8}" type="pres">
      <dgm:prSet presAssocID="{83902CA5-2A54-4178-AC05-5C3A56229E63}" presName="spacer" presStyleCnt="0"/>
      <dgm:spPr/>
    </dgm:pt>
    <dgm:pt modelId="{234933C8-9B4F-4E09-9D2B-CE8F11C2850C}" type="pres">
      <dgm:prSet presAssocID="{32D3CCA9-7318-4090-9E0B-7932D8802178}" presName="parentText" presStyleLbl="node1" presStyleIdx="3" presStyleCnt="5">
        <dgm:presLayoutVars>
          <dgm:chMax val="0"/>
          <dgm:bulletEnabled val="1"/>
        </dgm:presLayoutVars>
      </dgm:prSet>
      <dgm:spPr/>
    </dgm:pt>
    <dgm:pt modelId="{6D14EDC8-6225-4C6F-B974-41388C2B31CC}" type="pres">
      <dgm:prSet presAssocID="{AC31FB43-5D84-4E6D-97A9-85CA987534B6}" presName="spacer" presStyleCnt="0"/>
      <dgm:spPr/>
    </dgm:pt>
    <dgm:pt modelId="{2246F606-F775-4414-8C45-6B13A6AEAE59}" type="pres">
      <dgm:prSet presAssocID="{0C070440-482D-41FF-98A7-F3B659770CBF}" presName="parentText" presStyleLbl="node1" presStyleIdx="4" presStyleCnt="5">
        <dgm:presLayoutVars>
          <dgm:chMax val="0"/>
          <dgm:bulletEnabled val="1"/>
        </dgm:presLayoutVars>
      </dgm:prSet>
      <dgm:spPr/>
    </dgm:pt>
  </dgm:ptLst>
  <dgm:cxnLst>
    <dgm:cxn modelId="{78952161-05D0-4C56-84E5-2C000E05AC6B}" type="presOf" srcId="{605ED75C-1EB0-486C-9AB6-A4B36577B574}" destId="{0F5EF4E1-CCDA-4381-A443-D3C253EE9753}" srcOrd="0" destOrd="0" presId="urn:microsoft.com/office/officeart/2005/8/layout/vList2"/>
    <dgm:cxn modelId="{CBE6EB63-23EF-471B-B8E3-3B39A8F53EDE}" type="presOf" srcId="{F293C95C-C805-4880-AAC3-E30A8FB2821B}" destId="{CD886C04-DC45-445F-BE2C-277442821EB5}" srcOrd="0" destOrd="0" presId="urn:microsoft.com/office/officeart/2005/8/layout/vList2"/>
    <dgm:cxn modelId="{84B4F14F-342A-4394-B82F-933995F1A7E0}" type="presOf" srcId="{53C3382E-6EBF-46F6-8F95-740895FD0A9C}" destId="{015A4A71-1EE7-46E5-86EF-312FD6AE37FA}" srcOrd="0" destOrd="0" presId="urn:microsoft.com/office/officeart/2005/8/layout/vList2"/>
    <dgm:cxn modelId="{C6BFFA8D-EC6A-4F85-911F-3F5A1303D77C}" srcId="{F293C95C-C805-4880-AAC3-E30A8FB2821B}" destId="{9A5B599C-5512-489F-85D1-9B98A631D712}" srcOrd="1" destOrd="0" parTransId="{830C60E4-64E6-4A22-8A52-4ACCFBB24534}" sibTransId="{49EC24D3-3C82-49B1-AD0D-F86B4CD80895}"/>
    <dgm:cxn modelId="{E71F9995-6C05-42BC-B2BF-B026F6F254F0}" srcId="{F293C95C-C805-4880-AAC3-E30A8FB2821B}" destId="{0C070440-482D-41FF-98A7-F3B659770CBF}" srcOrd="4" destOrd="0" parTransId="{F289678F-9283-48FC-BAB6-A175C4BE518A}" sibTransId="{690628D1-5196-4FBF-8E2D-4C61AAAEDC22}"/>
    <dgm:cxn modelId="{E737A2A5-698D-4A4B-9E9F-279EBE35CF26}" srcId="{F293C95C-C805-4880-AAC3-E30A8FB2821B}" destId="{605ED75C-1EB0-486C-9AB6-A4B36577B574}" srcOrd="0" destOrd="0" parTransId="{5198572F-8172-4C76-8461-A4A4A489089D}" sibTransId="{E3845E1F-D91B-4398-BD01-E7924CCC26AA}"/>
    <dgm:cxn modelId="{3015D6DF-0486-4FD2-9618-EDCB7D195A6A}" srcId="{F293C95C-C805-4880-AAC3-E30A8FB2821B}" destId="{32D3CCA9-7318-4090-9E0B-7932D8802178}" srcOrd="3" destOrd="0" parTransId="{51F46950-FD70-482E-822F-1EB094F2976C}" sibTransId="{AC31FB43-5D84-4E6D-97A9-85CA987534B6}"/>
    <dgm:cxn modelId="{6CDCE8E7-B08D-4D16-9B5F-5CAB65E26041}" srcId="{F293C95C-C805-4880-AAC3-E30A8FB2821B}" destId="{53C3382E-6EBF-46F6-8F95-740895FD0A9C}" srcOrd="2" destOrd="0" parTransId="{2FD03DDA-7E31-42E1-B730-1737F17DF0FE}" sibTransId="{83902CA5-2A54-4178-AC05-5C3A56229E63}"/>
    <dgm:cxn modelId="{825C2AF3-E0DC-42C3-9DFF-2184C4B56526}" type="presOf" srcId="{0C070440-482D-41FF-98A7-F3B659770CBF}" destId="{2246F606-F775-4414-8C45-6B13A6AEAE59}" srcOrd="0" destOrd="0" presId="urn:microsoft.com/office/officeart/2005/8/layout/vList2"/>
    <dgm:cxn modelId="{993561F7-92B8-4811-82A1-A5D08FB1ABAC}" type="presOf" srcId="{32D3CCA9-7318-4090-9E0B-7932D8802178}" destId="{234933C8-9B4F-4E09-9D2B-CE8F11C2850C}" srcOrd="0" destOrd="0" presId="urn:microsoft.com/office/officeart/2005/8/layout/vList2"/>
    <dgm:cxn modelId="{F47095FF-FD66-4104-821A-1FAA6652EA93}" type="presOf" srcId="{9A5B599C-5512-489F-85D1-9B98A631D712}" destId="{83775B94-822D-410C-801E-79D4801742CE}" srcOrd="0" destOrd="0" presId="urn:microsoft.com/office/officeart/2005/8/layout/vList2"/>
    <dgm:cxn modelId="{B362C512-6DBD-4FDF-B12B-CB45BBB73902}" type="presParOf" srcId="{CD886C04-DC45-445F-BE2C-277442821EB5}" destId="{0F5EF4E1-CCDA-4381-A443-D3C253EE9753}" srcOrd="0" destOrd="0" presId="urn:microsoft.com/office/officeart/2005/8/layout/vList2"/>
    <dgm:cxn modelId="{82CF0436-2916-4465-A05A-5FC9EB45389C}" type="presParOf" srcId="{CD886C04-DC45-445F-BE2C-277442821EB5}" destId="{7032816E-B932-48F0-9E2E-B8F64D37D740}" srcOrd="1" destOrd="0" presId="urn:microsoft.com/office/officeart/2005/8/layout/vList2"/>
    <dgm:cxn modelId="{4E479EF7-78C2-45EA-BF4D-3A46CAF1BA47}" type="presParOf" srcId="{CD886C04-DC45-445F-BE2C-277442821EB5}" destId="{83775B94-822D-410C-801E-79D4801742CE}" srcOrd="2" destOrd="0" presId="urn:microsoft.com/office/officeart/2005/8/layout/vList2"/>
    <dgm:cxn modelId="{DBFE89C8-898B-47E1-90F5-8BD6591BB503}" type="presParOf" srcId="{CD886C04-DC45-445F-BE2C-277442821EB5}" destId="{924D0B09-28DB-4E60-9071-43EFB5CD7AE3}" srcOrd="3" destOrd="0" presId="urn:microsoft.com/office/officeart/2005/8/layout/vList2"/>
    <dgm:cxn modelId="{9DD17715-1BF2-4187-9DA8-33112282718D}" type="presParOf" srcId="{CD886C04-DC45-445F-BE2C-277442821EB5}" destId="{015A4A71-1EE7-46E5-86EF-312FD6AE37FA}" srcOrd="4" destOrd="0" presId="urn:microsoft.com/office/officeart/2005/8/layout/vList2"/>
    <dgm:cxn modelId="{A2C26135-3342-45E9-9B13-8883FCB15347}" type="presParOf" srcId="{CD886C04-DC45-445F-BE2C-277442821EB5}" destId="{462ECA34-1259-4C05-B3D7-25878E074BA8}" srcOrd="5" destOrd="0" presId="urn:microsoft.com/office/officeart/2005/8/layout/vList2"/>
    <dgm:cxn modelId="{1A9ED03D-6BB8-4FF5-A0FB-792F1D18560B}" type="presParOf" srcId="{CD886C04-DC45-445F-BE2C-277442821EB5}" destId="{234933C8-9B4F-4E09-9D2B-CE8F11C2850C}" srcOrd="6" destOrd="0" presId="urn:microsoft.com/office/officeart/2005/8/layout/vList2"/>
    <dgm:cxn modelId="{EDC2B557-A1C9-4332-9C5B-EAE246396A51}" type="presParOf" srcId="{CD886C04-DC45-445F-BE2C-277442821EB5}" destId="{6D14EDC8-6225-4C6F-B974-41388C2B31CC}" srcOrd="7" destOrd="0" presId="urn:microsoft.com/office/officeart/2005/8/layout/vList2"/>
    <dgm:cxn modelId="{F91881B4-58DD-45FB-AB19-D7ADB7673408}" type="presParOf" srcId="{CD886C04-DC45-445F-BE2C-277442821EB5}" destId="{2246F606-F775-4414-8C45-6B13A6AEAE59}" srcOrd="8"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BE80B4-2627-4ED0-AEBD-63AC1DF7D08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1D187CF-5CE2-4BAB-9D4E-22A8A4BDE1CE}">
      <dgm:prSet custT="1"/>
      <dgm:spPr>
        <a:solidFill>
          <a:schemeClr val="accent1"/>
        </a:solidFill>
      </dgm:spPr>
      <dgm:t>
        <a:bodyPr/>
        <a:lstStyle/>
        <a:p>
          <a:pPr rtl="0"/>
          <a:r>
            <a:rPr lang="en-US" sz="2000">
              <a:latin typeface="Cambria" panose="02040503050406030204" pitchFamily="18" charset="0"/>
              <a:ea typeface="Cambria" panose="02040503050406030204" pitchFamily="18" charset="0"/>
              <a:cs typeface="Arial"/>
              <a:sym typeface="Wingdings" panose="05000000000000000000" pitchFamily="2" charset="2"/>
            </a:rPr>
            <a:t> </a:t>
          </a:r>
          <a:r>
            <a:rPr lang="en-US" sz="2000">
              <a:latin typeface="Cambria" panose="02040503050406030204" pitchFamily="18" charset="0"/>
              <a:ea typeface="Cambria" panose="02040503050406030204" pitchFamily="18" charset="0"/>
              <a:cs typeface="Arial"/>
            </a:rPr>
            <a:t>Staffing (clinical and non-clinical)</a:t>
          </a:r>
        </a:p>
      </dgm:t>
    </dgm:pt>
    <dgm:pt modelId="{7191229D-EFA1-40E7-B8C6-747BDD409647}" type="parTrans" cxnId="{E5D045F6-F564-4085-BF85-0E61FCDB704C}">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4696BB40-3CA8-4D0E-9D89-8D108BD67C89}" type="sibTrans" cxnId="{E5D045F6-F564-4085-BF85-0E61FCDB704C}">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32AD26D9-1C3F-400D-B987-92715D5B5C37}">
      <dgm:prSet custT="1"/>
      <dgm:spPr>
        <a:solidFill>
          <a:schemeClr val="accent2"/>
        </a:solidFill>
      </dgm:spPr>
      <dgm:t>
        <a:bodyPr/>
        <a:lstStyle/>
        <a:p>
          <a:r>
            <a:rPr lang="en-US" sz="2000">
              <a:solidFill>
                <a:schemeClr val="bg1"/>
              </a:solidFill>
              <a:latin typeface="Cambria" panose="02040503050406030204" pitchFamily="18" charset="0"/>
              <a:ea typeface="Cambria" panose="02040503050406030204" pitchFamily="18" charset="0"/>
              <a:cs typeface="Arial"/>
            </a:rPr>
            <a:t>Nursing services</a:t>
          </a:r>
        </a:p>
      </dgm:t>
    </dgm:pt>
    <dgm:pt modelId="{BE3FFB88-46E6-4726-9B2B-FE0A2B272F75}" type="parTrans" cxnId="{D55B8DB8-53F8-4085-A823-220D83922277}">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EA1D4B12-82D0-42A4-918B-F83510D67779}" type="sibTrans" cxnId="{D55B8DB8-53F8-4085-A823-220D83922277}">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9D2BF1B6-F98F-4F78-84DE-B9AD576EBF5F}">
      <dgm:prSet custT="1"/>
      <dgm:spPr>
        <a:solidFill>
          <a:srgbClr val="BCC89F"/>
        </a:solidFill>
      </dgm:spPr>
      <dgm:t>
        <a:bodyPr/>
        <a:lstStyle/>
        <a:p>
          <a:r>
            <a:rPr lang="en-US" sz="2000">
              <a:solidFill>
                <a:sysClr val="windowText" lastClr="000000"/>
              </a:solidFill>
              <a:latin typeface="Cambria" panose="02040503050406030204" pitchFamily="18" charset="0"/>
              <a:ea typeface="Cambria" panose="02040503050406030204" pitchFamily="18" charset="0"/>
              <a:cs typeface="Arial"/>
            </a:rPr>
            <a:t>Patient rights agreements</a:t>
          </a:r>
        </a:p>
      </dgm:t>
    </dgm:pt>
    <dgm:pt modelId="{49AC6480-9766-4C93-BCE6-B023209A8A39}" type="parTrans" cxnId="{D0F6DEB7-ABD1-471C-A5D3-168BE27C926E}">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7F3B40AB-7A4F-489E-85FB-57BF44408066}" type="sibTrans" cxnId="{D0F6DEB7-ABD1-471C-A5D3-168BE27C926E}">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FBE67C76-EB51-495F-ADE1-875C2425CB58}">
      <dgm:prSet custT="1"/>
      <dgm:spPr>
        <a:solidFill>
          <a:schemeClr val="accent4"/>
        </a:solidFill>
      </dgm:spPr>
      <dgm:t>
        <a:bodyPr/>
        <a:lstStyle/>
        <a:p>
          <a:r>
            <a:rPr lang="en-US" sz="2000">
              <a:solidFill>
                <a:sysClr val="windowText" lastClr="000000"/>
              </a:solidFill>
              <a:latin typeface="Cambria" panose="02040503050406030204" pitchFamily="18" charset="0"/>
              <a:ea typeface="Cambria" panose="02040503050406030204" pitchFamily="18" charset="0"/>
              <a:cs typeface="Arial"/>
            </a:rPr>
            <a:t>Blood product</a:t>
          </a:r>
        </a:p>
      </dgm:t>
    </dgm:pt>
    <dgm:pt modelId="{62E1840E-ABEC-4585-B597-2C4890F32109}" type="parTrans" cxnId="{F9D9F63C-2BF5-42B6-882F-C420205AAA60}">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819E19D1-584A-419C-805C-329428B02C84}" type="sibTrans" cxnId="{F9D9F63C-2BF5-42B6-882F-C420205AAA60}">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91078CE0-7F42-4330-A3D1-B2260BCDC40A}">
      <dgm:prSet custT="1"/>
      <dgm:spPr>
        <a:solidFill>
          <a:schemeClr val="bg2"/>
        </a:solidFill>
      </dgm:spPr>
      <dgm:t>
        <a:bodyPr/>
        <a:lstStyle/>
        <a:p>
          <a:r>
            <a:rPr lang="en-US" sz="2000">
              <a:solidFill>
                <a:schemeClr val="bg1"/>
              </a:solidFill>
              <a:latin typeface="Cambria" panose="02040503050406030204" pitchFamily="18" charset="0"/>
              <a:ea typeface="Cambria" panose="02040503050406030204" pitchFamily="18" charset="0"/>
              <a:cs typeface="Arial"/>
            </a:rPr>
            <a:t>Physical requirements</a:t>
          </a:r>
        </a:p>
      </dgm:t>
    </dgm:pt>
    <dgm:pt modelId="{4396D120-D9DC-4960-A6C7-F57EE4FDAA17}" type="parTrans" cxnId="{0F4AED35-AC09-4B29-B068-638AA9C2D4E5}">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B3A426D8-2F7D-4048-A144-76AB0E35E1FC}" type="sibTrans" cxnId="{0F4AED35-AC09-4B29-B068-638AA9C2D4E5}">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D0A444E6-24F5-471A-9614-279EE010F0EA}" type="pres">
      <dgm:prSet presAssocID="{D0BE80B4-2627-4ED0-AEBD-63AC1DF7D08B}" presName="linear" presStyleCnt="0">
        <dgm:presLayoutVars>
          <dgm:animLvl val="lvl"/>
          <dgm:resizeHandles val="exact"/>
        </dgm:presLayoutVars>
      </dgm:prSet>
      <dgm:spPr/>
    </dgm:pt>
    <dgm:pt modelId="{C0458D89-58D2-42F3-828E-CDE9EA52EF68}" type="pres">
      <dgm:prSet presAssocID="{41D187CF-5CE2-4BAB-9D4E-22A8A4BDE1CE}" presName="parentText" presStyleLbl="node1" presStyleIdx="0" presStyleCnt="5">
        <dgm:presLayoutVars>
          <dgm:chMax val="0"/>
          <dgm:bulletEnabled val="1"/>
        </dgm:presLayoutVars>
      </dgm:prSet>
      <dgm:spPr/>
    </dgm:pt>
    <dgm:pt modelId="{D492DF12-D2FC-4EE1-8D5D-4F8133A589FA}" type="pres">
      <dgm:prSet presAssocID="{4696BB40-3CA8-4D0E-9D89-8D108BD67C89}" presName="spacer" presStyleCnt="0"/>
      <dgm:spPr/>
    </dgm:pt>
    <dgm:pt modelId="{BC2FDA64-0A4F-4AFC-A222-40F45C5DF209}" type="pres">
      <dgm:prSet presAssocID="{32AD26D9-1C3F-400D-B987-92715D5B5C37}" presName="parentText" presStyleLbl="node1" presStyleIdx="1" presStyleCnt="5">
        <dgm:presLayoutVars>
          <dgm:chMax val="0"/>
          <dgm:bulletEnabled val="1"/>
        </dgm:presLayoutVars>
      </dgm:prSet>
      <dgm:spPr/>
    </dgm:pt>
    <dgm:pt modelId="{D56821C2-C4BE-4B61-A835-4378F5324719}" type="pres">
      <dgm:prSet presAssocID="{EA1D4B12-82D0-42A4-918B-F83510D67779}" presName="spacer" presStyleCnt="0"/>
      <dgm:spPr/>
    </dgm:pt>
    <dgm:pt modelId="{7047A79B-A570-477D-B963-B3C5D5C082CC}" type="pres">
      <dgm:prSet presAssocID="{9D2BF1B6-F98F-4F78-84DE-B9AD576EBF5F}" presName="parentText" presStyleLbl="node1" presStyleIdx="2" presStyleCnt="5">
        <dgm:presLayoutVars>
          <dgm:chMax val="0"/>
          <dgm:bulletEnabled val="1"/>
        </dgm:presLayoutVars>
      </dgm:prSet>
      <dgm:spPr/>
    </dgm:pt>
    <dgm:pt modelId="{F2925381-CC3D-487C-AA0C-8E4B946A287E}" type="pres">
      <dgm:prSet presAssocID="{7F3B40AB-7A4F-489E-85FB-57BF44408066}" presName="spacer" presStyleCnt="0"/>
      <dgm:spPr/>
    </dgm:pt>
    <dgm:pt modelId="{DE089A54-1322-49C2-98C4-ABADA448C015}" type="pres">
      <dgm:prSet presAssocID="{FBE67C76-EB51-495F-ADE1-875C2425CB58}" presName="parentText" presStyleLbl="node1" presStyleIdx="3" presStyleCnt="5">
        <dgm:presLayoutVars>
          <dgm:chMax val="0"/>
          <dgm:bulletEnabled val="1"/>
        </dgm:presLayoutVars>
      </dgm:prSet>
      <dgm:spPr/>
    </dgm:pt>
    <dgm:pt modelId="{443AAE3B-0D74-4726-8FB6-CA8AF4D3623A}" type="pres">
      <dgm:prSet presAssocID="{819E19D1-584A-419C-805C-329428B02C84}" presName="spacer" presStyleCnt="0"/>
      <dgm:spPr/>
    </dgm:pt>
    <dgm:pt modelId="{ECD42E70-DB40-46C6-9AE0-85704B56F46F}" type="pres">
      <dgm:prSet presAssocID="{91078CE0-7F42-4330-A3D1-B2260BCDC40A}" presName="parentText" presStyleLbl="node1" presStyleIdx="4" presStyleCnt="5">
        <dgm:presLayoutVars>
          <dgm:chMax val="0"/>
          <dgm:bulletEnabled val="1"/>
        </dgm:presLayoutVars>
      </dgm:prSet>
      <dgm:spPr/>
    </dgm:pt>
  </dgm:ptLst>
  <dgm:cxnLst>
    <dgm:cxn modelId="{12571B0A-F8C5-40D5-928C-25BFB32A1227}" type="presOf" srcId="{9D2BF1B6-F98F-4F78-84DE-B9AD576EBF5F}" destId="{7047A79B-A570-477D-B963-B3C5D5C082CC}" srcOrd="0" destOrd="0" presId="urn:microsoft.com/office/officeart/2005/8/layout/vList2"/>
    <dgm:cxn modelId="{BE4D0833-A0CA-4668-8D76-0D81988B865F}" type="presOf" srcId="{D0BE80B4-2627-4ED0-AEBD-63AC1DF7D08B}" destId="{D0A444E6-24F5-471A-9614-279EE010F0EA}" srcOrd="0" destOrd="0" presId="urn:microsoft.com/office/officeart/2005/8/layout/vList2"/>
    <dgm:cxn modelId="{0F4AED35-AC09-4B29-B068-638AA9C2D4E5}" srcId="{D0BE80B4-2627-4ED0-AEBD-63AC1DF7D08B}" destId="{91078CE0-7F42-4330-A3D1-B2260BCDC40A}" srcOrd="4" destOrd="0" parTransId="{4396D120-D9DC-4960-A6C7-F57EE4FDAA17}" sibTransId="{B3A426D8-2F7D-4048-A144-76AB0E35E1FC}"/>
    <dgm:cxn modelId="{F9D9F63C-2BF5-42B6-882F-C420205AAA60}" srcId="{D0BE80B4-2627-4ED0-AEBD-63AC1DF7D08B}" destId="{FBE67C76-EB51-495F-ADE1-875C2425CB58}" srcOrd="3" destOrd="0" parTransId="{62E1840E-ABEC-4585-B597-2C4890F32109}" sibTransId="{819E19D1-584A-419C-805C-329428B02C84}"/>
    <dgm:cxn modelId="{5D7AA844-9C85-4D85-8F5B-1711A5648591}" type="presOf" srcId="{41D187CF-5CE2-4BAB-9D4E-22A8A4BDE1CE}" destId="{C0458D89-58D2-42F3-828E-CDE9EA52EF68}" srcOrd="0" destOrd="0" presId="urn:microsoft.com/office/officeart/2005/8/layout/vList2"/>
    <dgm:cxn modelId="{4FFB4D46-E63B-4B81-8915-716D199650CF}" type="presOf" srcId="{91078CE0-7F42-4330-A3D1-B2260BCDC40A}" destId="{ECD42E70-DB40-46C6-9AE0-85704B56F46F}" srcOrd="0" destOrd="0" presId="urn:microsoft.com/office/officeart/2005/8/layout/vList2"/>
    <dgm:cxn modelId="{B5021656-D424-4A9B-9B3D-9F2DFDB204FB}" type="presOf" srcId="{32AD26D9-1C3F-400D-B987-92715D5B5C37}" destId="{BC2FDA64-0A4F-4AFC-A222-40F45C5DF209}" srcOrd="0" destOrd="0" presId="urn:microsoft.com/office/officeart/2005/8/layout/vList2"/>
    <dgm:cxn modelId="{50EAEC89-1C31-43F7-A067-AE675A7DE1A7}" type="presOf" srcId="{FBE67C76-EB51-495F-ADE1-875C2425CB58}" destId="{DE089A54-1322-49C2-98C4-ABADA448C015}" srcOrd="0" destOrd="0" presId="urn:microsoft.com/office/officeart/2005/8/layout/vList2"/>
    <dgm:cxn modelId="{D0F6DEB7-ABD1-471C-A5D3-168BE27C926E}" srcId="{D0BE80B4-2627-4ED0-AEBD-63AC1DF7D08B}" destId="{9D2BF1B6-F98F-4F78-84DE-B9AD576EBF5F}" srcOrd="2" destOrd="0" parTransId="{49AC6480-9766-4C93-BCE6-B023209A8A39}" sibTransId="{7F3B40AB-7A4F-489E-85FB-57BF44408066}"/>
    <dgm:cxn modelId="{D55B8DB8-53F8-4085-A823-220D83922277}" srcId="{D0BE80B4-2627-4ED0-AEBD-63AC1DF7D08B}" destId="{32AD26D9-1C3F-400D-B987-92715D5B5C37}" srcOrd="1" destOrd="0" parTransId="{BE3FFB88-46E6-4726-9B2B-FE0A2B272F75}" sibTransId="{EA1D4B12-82D0-42A4-918B-F83510D67779}"/>
    <dgm:cxn modelId="{E5D045F6-F564-4085-BF85-0E61FCDB704C}" srcId="{D0BE80B4-2627-4ED0-AEBD-63AC1DF7D08B}" destId="{41D187CF-5CE2-4BAB-9D4E-22A8A4BDE1CE}" srcOrd="0" destOrd="0" parTransId="{7191229D-EFA1-40E7-B8C6-747BDD409647}" sibTransId="{4696BB40-3CA8-4D0E-9D89-8D108BD67C89}"/>
    <dgm:cxn modelId="{7179570D-03ED-450C-9F78-742A2F465108}" type="presParOf" srcId="{D0A444E6-24F5-471A-9614-279EE010F0EA}" destId="{C0458D89-58D2-42F3-828E-CDE9EA52EF68}" srcOrd="0" destOrd="0" presId="urn:microsoft.com/office/officeart/2005/8/layout/vList2"/>
    <dgm:cxn modelId="{3E974557-0B3E-4C3E-B331-8B7FAEAAE800}" type="presParOf" srcId="{D0A444E6-24F5-471A-9614-279EE010F0EA}" destId="{D492DF12-D2FC-4EE1-8D5D-4F8133A589FA}" srcOrd="1" destOrd="0" presId="urn:microsoft.com/office/officeart/2005/8/layout/vList2"/>
    <dgm:cxn modelId="{F9BBAD39-929E-4AD3-879F-42D43E8F05A8}" type="presParOf" srcId="{D0A444E6-24F5-471A-9614-279EE010F0EA}" destId="{BC2FDA64-0A4F-4AFC-A222-40F45C5DF209}" srcOrd="2" destOrd="0" presId="urn:microsoft.com/office/officeart/2005/8/layout/vList2"/>
    <dgm:cxn modelId="{683457C0-6AC3-4756-9D06-0A67A7DCBE42}" type="presParOf" srcId="{D0A444E6-24F5-471A-9614-279EE010F0EA}" destId="{D56821C2-C4BE-4B61-A835-4378F5324719}" srcOrd="3" destOrd="0" presId="urn:microsoft.com/office/officeart/2005/8/layout/vList2"/>
    <dgm:cxn modelId="{4D20E211-C3E5-4342-BDD0-56407CC7497E}" type="presParOf" srcId="{D0A444E6-24F5-471A-9614-279EE010F0EA}" destId="{7047A79B-A570-477D-B963-B3C5D5C082CC}" srcOrd="4" destOrd="0" presId="urn:microsoft.com/office/officeart/2005/8/layout/vList2"/>
    <dgm:cxn modelId="{E0584951-E7AC-4AC5-AA4D-20A3BE677F10}" type="presParOf" srcId="{D0A444E6-24F5-471A-9614-279EE010F0EA}" destId="{F2925381-CC3D-487C-AA0C-8E4B946A287E}" srcOrd="5" destOrd="0" presId="urn:microsoft.com/office/officeart/2005/8/layout/vList2"/>
    <dgm:cxn modelId="{98338764-8869-4C3E-B505-5AD3BCF6B399}" type="presParOf" srcId="{D0A444E6-24F5-471A-9614-279EE010F0EA}" destId="{DE089A54-1322-49C2-98C4-ABADA448C015}" srcOrd="6" destOrd="0" presId="urn:microsoft.com/office/officeart/2005/8/layout/vList2"/>
    <dgm:cxn modelId="{D93DDDFF-2CE1-47E3-88CA-A7C5C2339CA9}" type="presParOf" srcId="{D0A444E6-24F5-471A-9614-279EE010F0EA}" destId="{443AAE3B-0D74-4726-8FB6-CA8AF4D3623A}" srcOrd="7" destOrd="0" presId="urn:microsoft.com/office/officeart/2005/8/layout/vList2"/>
    <dgm:cxn modelId="{D59DF927-97BC-4DC9-8E53-8C6E3E850750}" type="presParOf" srcId="{D0A444E6-24F5-471A-9614-279EE010F0EA}" destId="{ECD42E70-DB40-46C6-9AE0-85704B56F46F}" srcOrd="8" destOrd="0" presId="urn:microsoft.com/office/officeart/2005/8/layout/vList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910EF6-BF18-4AB0-AC7B-30416B8A2534}" type="doc">
      <dgm:prSet loTypeId="urn:microsoft.com/office/officeart/2008/layout/HorizontalMultiLevelHierarchy" loCatId="hierarchy" qsTypeId="urn:microsoft.com/office/officeart/2005/8/quickstyle/simple1" qsCatId="simple" csTypeId="urn:microsoft.com/office/officeart/2005/8/colors/accent3_4" csCatId="accent3" phldr="1"/>
      <dgm:spPr/>
      <dgm:t>
        <a:bodyPr/>
        <a:lstStyle/>
        <a:p>
          <a:endParaRPr lang="en-US"/>
        </a:p>
      </dgm:t>
    </dgm:pt>
    <dgm:pt modelId="{6F6A0313-305B-4BD9-9249-84C7BC9F6AE8}">
      <dgm:prSet phldrT="[Text]" custT="1"/>
      <dgm:spPr>
        <a:solidFill>
          <a:schemeClr val="accent2"/>
        </a:solidFill>
      </dgm:spPr>
      <dgm:t>
        <a:bodyPr/>
        <a:lstStyle/>
        <a:p>
          <a:r>
            <a:rPr lang="en-US" sz="2000" b="1">
              <a:latin typeface="Arial" panose="020B0604020202020204" pitchFamily="34" charset="0"/>
              <a:cs typeface="Arial" panose="020B0604020202020204" pitchFamily="34" charset="0"/>
            </a:rPr>
            <a:t>Our Approach</a:t>
          </a:r>
        </a:p>
      </dgm:t>
    </dgm:pt>
    <dgm:pt modelId="{3E60C162-F297-4247-AA63-ED8CB0E64216}" type="parTrans" cxnId="{04528EE7-24AC-4BCB-A2C6-F4E51CDB31C6}">
      <dgm:prSet/>
      <dgm:spPr/>
      <dgm:t>
        <a:bodyPr/>
        <a:lstStyle/>
        <a:p>
          <a:endParaRPr lang="en-US">
            <a:latin typeface="Arial" panose="020B0604020202020204" pitchFamily="34" charset="0"/>
            <a:cs typeface="Arial" panose="020B0604020202020204" pitchFamily="34" charset="0"/>
          </a:endParaRPr>
        </a:p>
      </dgm:t>
    </dgm:pt>
    <dgm:pt modelId="{538103AF-C733-446D-B1FB-F3AF35354DF5}" type="sibTrans" cxnId="{04528EE7-24AC-4BCB-A2C6-F4E51CDB31C6}">
      <dgm:prSet/>
      <dgm:spPr/>
      <dgm:t>
        <a:bodyPr/>
        <a:lstStyle/>
        <a:p>
          <a:endParaRPr lang="en-US">
            <a:latin typeface="Arial" panose="020B0604020202020204" pitchFamily="34" charset="0"/>
            <a:cs typeface="Arial" panose="020B0604020202020204" pitchFamily="34" charset="0"/>
          </a:endParaRPr>
        </a:p>
      </dgm:t>
    </dgm:pt>
    <dgm:pt modelId="{028A99FF-4B2E-4D21-95FA-1AD4AAA028C3}">
      <dgm:prSet phldrT="[Text]" custT="1"/>
      <dgm:spPr>
        <a:solidFill>
          <a:schemeClr val="accent3">
            <a:lumMod val="20000"/>
            <a:lumOff val="80000"/>
          </a:schemeClr>
        </a:solidFill>
        <a:ln w="19050" cap="flat" cmpd="sng" algn="ctr">
          <a:solidFill>
            <a:srgbClr val="772A16"/>
          </a:solidFill>
          <a:prstDash val="solid"/>
        </a:ln>
        <a:effectLst/>
      </dgm:spPr>
      <dgm:t>
        <a:bodyPr spcFirstLastPara="0" vert="horz" wrap="square" lIns="10160" tIns="10160" rIns="10160" bIns="10160" numCol="1" spcCol="1270" anchor="ctr" anchorCtr="0"/>
        <a:lstStyle/>
        <a:p>
          <a:pPr marL="0" lvl="0" indent="0" algn="ctr" defTabSz="711200">
            <a:lnSpc>
              <a:spcPct val="90000"/>
            </a:lnSpc>
            <a:spcBef>
              <a:spcPct val="0"/>
            </a:spcBef>
            <a:spcAft>
              <a:spcPct val="35000"/>
            </a:spcAft>
            <a:buNone/>
          </a:pPr>
          <a:r>
            <a:rPr lang="en-US" sz="1600" kern="1200">
              <a:solidFill>
                <a:prstClr val="black"/>
              </a:solidFill>
              <a:latin typeface="Arial" panose="020B0604020202020204" pitchFamily="34" charset="0"/>
              <a:ea typeface="+mn-ea"/>
              <a:cs typeface="Arial" panose="020B0604020202020204" pitchFamily="34" charset="0"/>
            </a:rPr>
            <a:t>Work cooperatively with HRSA, State Offices of Rural Health, and Flex Coordinators to identify interested hospitals</a:t>
          </a:r>
        </a:p>
      </dgm:t>
    </dgm:pt>
    <dgm:pt modelId="{F6DB8083-ADDA-4871-9870-DDDB00A0D435}" type="parTrans" cxnId="{4DA54120-CCC9-44F9-AB07-70783A5BF3C3}">
      <dgm:prSet/>
      <dgm:spPr>
        <a:ln>
          <a:solidFill>
            <a:schemeClr val="tx1"/>
          </a:solidFill>
        </a:ln>
      </dgm:spPr>
      <dgm:t>
        <a:bodyPr/>
        <a:lstStyle/>
        <a:p>
          <a:endParaRPr lang="en-US">
            <a:latin typeface="Arial" panose="020B0604020202020204" pitchFamily="34" charset="0"/>
            <a:cs typeface="Arial" panose="020B0604020202020204" pitchFamily="34" charset="0"/>
          </a:endParaRPr>
        </a:p>
      </dgm:t>
    </dgm:pt>
    <dgm:pt modelId="{718F4EAA-0B64-483E-9BFB-060395446A2D}" type="sibTrans" cxnId="{4DA54120-CCC9-44F9-AB07-70783A5BF3C3}">
      <dgm:prSet/>
      <dgm:spPr/>
      <dgm:t>
        <a:bodyPr/>
        <a:lstStyle/>
        <a:p>
          <a:endParaRPr lang="en-US">
            <a:latin typeface="Arial" panose="020B0604020202020204" pitchFamily="34" charset="0"/>
            <a:cs typeface="Arial" panose="020B0604020202020204" pitchFamily="34" charset="0"/>
          </a:endParaRPr>
        </a:p>
      </dgm:t>
    </dgm:pt>
    <dgm:pt modelId="{A520A10E-00F3-4062-AF25-80228BB6F4D2}">
      <dgm:prSet phldrT="[Text]" custT="1"/>
      <dgm:spPr>
        <a:solidFill>
          <a:schemeClr val="accent3">
            <a:lumMod val="20000"/>
            <a:lumOff val="80000"/>
          </a:schemeClr>
        </a:solidFill>
        <a:ln w="19050">
          <a:solidFill>
            <a:srgbClr val="772A16"/>
          </a:solidFill>
        </a:ln>
      </dgm:spPr>
      <dgm:t>
        <a:bodyPr/>
        <a:lstStyle/>
        <a:p>
          <a:pPr>
            <a:lnSpc>
              <a:spcPct val="100000"/>
            </a:lnSpc>
          </a:pPr>
          <a:r>
            <a:rPr lang="en-US" sz="1600">
              <a:solidFill>
                <a:schemeClr val="tx1"/>
              </a:solidFill>
              <a:latin typeface="Arial" panose="020B0604020202020204" pitchFamily="34" charset="0"/>
              <a:cs typeface="Arial" panose="020B0604020202020204" pitchFamily="34" charset="0"/>
            </a:rPr>
            <a:t>Respond quickly to direct inquiries made through our support line:                                                                      </a:t>
          </a:r>
          <a:r>
            <a:rPr lang="en-US" sz="1600" b="1">
              <a:solidFill>
                <a:schemeClr val="accent1"/>
              </a:solidFill>
              <a:latin typeface="Arial" panose="020B0604020202020204" pitchFamily="34" charset="0"/>
              <a:cs typeface="Arial" panose="020B0604020202020204" pitchFamily="34" charset="0"/>
            </a:rPr>
            <a:t>REHSupport@rhrco.org</a:t>
          </a:r>
        </a:p>
      </dgm:t>
    </dgm:pt>
    <dgm:pt modelId="{68160C1F-0261-446C-907B-AC27F5843A6C}" type="parTrans" cxnId="{B08BA3A4-A371-4585-864A-9EE5298DF96E}">
      <dgm:prSet/>
      <dgm:spPr>
        <a:ln>
          <a:solidFill>
            <a:schemeClr val="tx1"/>
          </a:solidFill>
        </a:ln>
      </dgm:spPr>
      <dgm:t>
        <a:bodyPr/>
        <a:lstStyle/>
        <a:p>
          <a:endParaRPr lang="en-US">
            <a:latin typeface="Arial" panose="020B0604020202020204" pitchFamily="34" charset="0"/>
            <a:cs typeface="Arial" panose="020B0604020202020204" pitchFamily="34" charset="0"/>
          </a:endParaRPr>
        </a:p>
      </dgm:t>
    </dgm:pt>
    <dgm:pt modelId="{CCC514FE-EF02-4AB1-8B13-48E7214CC215}" type="sibTrans" cxnId="{B08BA3A4-A371-4585-864A-9EE5298DF96E}">
      <dgm:prSet/>
      <dgm:spPr/>
      <dgm:t>
        <a:bodyPr/>
        <a:lstStyle/>
        <a:p>
          <a:endParaRPr lang="en-US">
            <a:latin typeface="Arial" panose="020B0604020202020204" pitchFamily="34" charset="0"/>
            <a:cs typeface="Arial" panose="020B0604020202020204" pitchFamily="34" charset="0"/>
          </a:endParaRPr>
        </a:p>
      </dgm:t>
    </dgm:pt>
    <dgm:pt modelId="{54038D60-A859-4409-80D1-6F6FE8421A81}">
      <dgm:prSet phldrT="[Text]" custT="1"/>
      <dgm:spPr>
        <a:solidFill>
          <a:schemeClr val="accent3">
            <a:lumMod val="20000"/>
            <a:lumOff val="80000"/>
          </a:schemeClr>
        </a:solidFill>
        <a:ln w="19050">
          <a:solidFill>
            <a:srgbClr val="772A16"/>
          </a:solidFill>
        </a:ln>
      </dgm:spPr>
      <dgm:t>
        <a:bodyPr/>
        <a:lstStyle/>
        <a:p>
          <a:r>
            <a:rPr lang="en-US" sz="1600">
              <a:solidFill>
                <a:schemeClr val="tx1"/>
              </a:solidFill>
              <a:latin typeface="Arial" panose="020B0604020202020204" pitchFamily="34" charset="0"/>
              <a:cs typeface="Arial" panose="020B0604020202020204" pitchFamily="34" charset="0"/>
            </a:rPr>
            <a:t>Protect the identify of each hospital organization we work with through a NDA</a:t>
          </a:r>
        </a:p>
      </dgm:t>
    </dgm:pt>
    <dgm:pt modelId="{FA4B36EA-B7FB-41B0-8490-E485D1E74D12}" type="parTrans" cxnId="{6D81EFC9-9ED1-4B54-947D-8861517597DD}">
      <dgm:prSet/>
      <dgm:spPr>
        <a:ln>
          <a:solidFill>
            <a:schemeClr val="tx1"/>
          </a:solidFill>
        </a:ln>
      </dgm:spPr>
      <dgm:t>
        <a:bodyPr/>
        <a:lstStyle/>
        <a:p>
          <a:endParaRPr lang="en-US">
            <a:latin typeface="Arial" panose="020B0604020202020204" pitchFamily="34" charset="0"/>
            <a:cs typeface="Arial" panose="020B0604020202020204" pitchFamily="34" charset="0"/>
          </a:endParaRPr>
        </a:p>
      </dgm:t>
    </dgm:pt>
    <dgm:pt modelId="{28C3AF60-3A17-40DF-B46F-E544DE314B71}" type="sibTrans" cxnId="{6D81EFC9-9ED1-4B54-947D-8861517597DD}">
      <dgm:prSet/>
      <dgm:spPr/>
      <dgm:t>
        <a:bodyPr/>
        <a:lstStyle/>
        <a:p>
          <a:endParaRPr lang="en-US">
            <a:latin typeface="Arial" panose="020B0604020202020204" pitchFamily="34" charset="0"/>
            <a:cs typeface="Arial" panose="020B0604020202020204" pitchFamily="34" charset="0"/>
          </a:endParaRPr>
        </a:p>
      </dgm:t>
    </dgm:pt>
    <dgm:pt modelId="{3E34FF5A-B7C5-407E-B1CE-64A88B17ABA6}">
      <dgm:prSet custT="1"/>
      <dgm:spPr>
        <a:solidFill>
          <a:schemeClr val="accent3">
            <a:lumMod val="20000"/>
            <a:lumOff val="80000"/>
          </a:schemeClr>
        </a:solidFill>
        <a:ln w="19050">
          <a:solidFill>
            <a:srgbClr val="772A16"/>
          </a:solidFill>
        </a:ln>
      </dgm:spPr>
      <dgm:t>
        <a:bodyPr/>
        <a:lstStyle/>
        <a:p>
          <a:r>
            <a:rPr lang="en-US" sz="1600">
              <a:solidFill>
                <a:schemeClr val="tx1"/>
              </a:solidFill>
              <a:latin typeface="Arial" panose="020B0604020202020204" pitchFamily="34" charset="0"/>
              <a:cs typeface="Arial" panose="020B0604020202020204" pitchFamily="34" charset="0"/>
            </a:rPr>
            <a:t>Provide detailed financial modeling when there is indication that the REH could be a viable option</a:t>
          </a:r>
        </a:p>
      </dgm:t>
    </dgm:pt>
    <dgm:pt modelId="{EEC939C6-5C9D-448A-9E1B-721A95B2294C}" type="parTrans" cxnId="{D3799A0B-A5F9-4D71-AC6F-8E69DCA1F5B5}">
      <dgm:prSet/>
      <dgm:spPr>
        <a:ln>
          <a:solidFill>
            <a:schemeClr val="tx1"/>
          </a:solidFill>
        </a:ln>
      </dgm:spPr>
      <dgm:t>
        <a:bodyPr/>
        <a:lstStyle/>
        <a:p>
          <a:endParaRPr lang="en-US">
            <a:latin typeface="Arial" panose="020B0604020202020204" pitchFamily="34" charset="0"/>
            <a:cs typeface="Arial" panose="020B0604020202020204" pitchFamily="34" charset="0"/>
          </a:endParaRPr>
        </a:p>
      </dgm:t>
    </dgm:pt>
    <dgm:pt modelId="{8E50579C-8D0E-4A30-83BF-311A91371DF6}" type="sibTrans" cxnId="{D3799A0B-A5F9-4D71-AC6F-8E69DCA1F5B5}">
      <dgm:prSet/>
      <dgm:spPr/>
      <dgm:t>
        <a:bodyPr/>
        <a:lstStyle/>
        <a:p>
          <a:endParaRPr lang="en-US">
            <a:latin typeface="Arial" panose="020B0604020202020204" pitchFamily="34" charset="0"/>
            <a:cs typeface="Arial" panose="020B0604020202020204" pitchFamily="34" charset="0"/>
          </a:endParaRPr>
        </a:p>
      </dgm:t>
    </dgm:pt>
    <dgm:pt modelId="{1D4D75AC-9E1A-418B-94A1-5AECB4B1CB0E}">
      <dgm:prSet custT="1"/>
      <dgm:spPr>
        <a:solidFill>
          <a:schemeClr val="accent3">
            <a:lumMod val="20000"/>
            <a:lumOff val="80000"/>
          </a:schemeClr>
        </a:solidFill>
        <a:ln w="19050">
          <a:solidFill>
            <a:srgbClr val="772A16"/>
          </a:solidFill>
        </a:ln>
      </dgm:spPr>
      <dgm:t>
        <a:bodyPr/>
        <a:lstStyle/>
        <a:p>
          <a:pPr rtl="0"/>
          <a:r>
            <a:rPr lang="en-US" sz="1600">
              <a:solidFill>
                <a:schemeClr val="tx1"/>
              </a:solidFill>
              <a:latin typeface="Arial"/>
              <a:cs typeface="Arial"/>
            </a:rPr>
            <a:t>Support strategic planning once a community identifies that REH is a viable path forward</a:t>
          </a:r>
        </a:p>
      </dgm:t>
    </dgm:pt>
    <dgm:pt modelId="{6EE86842-BC75-489B-8AC1-E7A15CFB3C67}" type="parTrans" cxnId="{1773EFAF-22AD-46EC-A012-FB278243E6B0}">
      <dgm:prSet/>
      <dgm:spPr>
        <a:ln>
          <a:solidFill>
            <a:schemeClr val="tx1"/>
          </a:solidFill>
        </a:ln>
      </dgm:spPr>
      <dgm:t>
        <a:bodyPr/>
        <a:lstStyle/>
        <a:p>
          <a:endParaRPr lang="en-US">
            <a:latin typeface="Arial" panose="020B0604020202020204" pitchFamily="34" charset="0"/>
            <a:cs typeface="Arial" panose="020B0604020202020204" pitchFamily="34" charset="0"/>
          </a:endParaRPr>
        </a:p>
      </dgm:t>
    </dgm:pt>
    <dgm:pt modelId="{12386B2D-8BD1-4A47-AB48-9BA43B9D470D}" type="sibTrans" cxnId="{1773EFAF-22AD-46EC-A012-FB278243E6B0}">
      <dgm:prSet/>
      <dgm:spPr/>
      <dgm:t>
        <a:bodyPr/>
        <a:lstStyle/>
        <a:p>
          <a:endParaRPr lang="en-US">
            <a:latin typeface="Arial" panose="020B0604020202020204" pitchFamily="34" charset="0"/>
            <a:cs typeface="Arial" panose="020B0604020202020204" pitchFamily="34" charset="0"/>
          </a:endParaRPr>
        </a:p>
      </dgm:t>
    </dgm:pt>
    <dgm:pt modelId="{1E946E2E-4CE2-4134-82BE-F6BBC10B69CB}">
      <dgm:prSet custT="1"/>
      <dgm:spPr>
        <a:solidFill>
          <a:schemeClr val="accent3">
            <a:lumMod val="20000"/>
            <a:lumOff val="80000"/>
          </a:schemeClr>
        </a:solidFill>
        <a:ln w="19050">
          <a:solidFill>
            <a:srgbClr val="772A16"/>
          </a:solidFill>
        </a:ln>
      </dgm:spPr>
      <dgm:t>
        <a:bodyPr/>
        <a:lstStyle/>
        <a:p>
          <a:r>
            <a:rPr lang="en-US" sz="1600">
              <a:solidFill>
                <a:schemeClr val="tx1"/>
              </a:solidFill>
              <a:latin typeface="Arial" panose="020B0604020202020204" pitchFamily="34" charset="0"/>
              <a:cs typeface="Arial" panose="020B0604020202020204" pitchFamily="34" charset="0"/>
            </a:rPr>
            <a:t>Assist with the application and provide ongoing support</a:t>
          </a:r>
        </a:p>
      </dgm:t>
    </dgm:pt>
    <dgm:pt modelId="{634727BA-C7F7-4721-A8A3-D1A5621DF05F}" type="parTrans" cxnId="{6B49964D-BB43-4E77-BA6C-1C946C33E647}">
      <dgm:prSet/>
      <dgm:spPr>
        <a:ln>
          <a:solidFill>
            <a:schemeClr val="tx1"/>
          </a:solidFill>
        </a:ln>
      </dgm:spPr>
      <dgm:t>
        <a:bodyPr/>
        <a:lstStyle/>
        <a:p>
          <a:endParaRPr lang="en-US">
            <a:latin typeface="Arial" panose="020B0604020202020204" pitchFamily="34" charset="0"/>
            <a:cs typeface="Arial" panose="020B0604020202020204" pitchFamily="34" charset="0"/>
          </a:endParaRPr>
        </a:p>
      </dgm:t>
    </dgm:pt>
    <dgm:pt modelId="{3D9F699D-AFF8-4BC4-BB6C-C869EDBCFD6E}" type="sibTrans" cxnId="{6B49964D-BB43-4E77-BA6C-1C946C33E647}">
      <dgm:prSet/>
      <dgm:spPr/>
      <dgm:t>
        <a:bodyPr/>
        <a:lstStyle/>
        <a:p>
          <a:endParaRPr lang="en-US">
            <a:latin typeface="Arial" panose="020B0604020202020204" pitchFamily="34" charset="0"/>
            <a:cs typeface="Arial" panose="020B0604020202020204" pitchFamily="34" charset="0"/>
          </a:endParaRPr>
        </a:p>
      </dgm:t>
    </dgm:pt>
    <dgm:pt modelId="{41E6CA59-75FE-4043-9C26-F11DBBBEC055}">
      <dgm:prSet custT="1"/>
      <dgm:spPr>
        <a:solidFill>
          <a:schemeClr val="accent3">
            <a:lumMod val="20000"/>
            <a:lumOff val="80000"/>
          </a:schemeClr>
        </a:solidFill>
        <a:ln w="19050">
          <a:solidFill>
            <a:srgbClr val="772A16"/>
          </a:solidFill>
        </a:ln>
      </dgm:spPr>
      <dgm:t>
        <a:bodyPr/>
        <a:lstStyle/>
        <a:p>
          <a:r>
            <a:rPr lang="en-US" sz="1600">
              <a:solidFill>
                <a:schemeClr val="tx1"/>
              </a:solidFill>
              <a:latin typeface="Arial" panose="020B0604020202020204" pitchFamily="34" charset="0"/>
              <a:cs typeface="Arial" panose="020B0604020202020204" pitchFamily="34" charset="0"/>
            </a:rPr>
            <a:t>Provide a rural-relevant subject matter expert/coach to provide 1:1 guidance and support</a:t>
          </a:r>
        </a:p>
      </dgm:t>
    </dgm:pt>
    <dgm:pt modelId="{551A369C-197A-4136-9418-381E3E3E3241}" type="parTrans" cxnId="{F4FF5A5B-9CDF-423D-B045-2540F092B271}">
      <dgm:prSet/>
      <dgm:spPr>
        <a:ln>
          <a:solidFill>
            <a:schemeClr val="tx1"/>
          </a:solidFill>
        </a:ln>
      </dgm:spPr>
      <dgm:t>
        <a:bodyPr/>
        <a:lstStyle/>
        <a:p>
          <a:endParaRPr lang="en-US">
            <a:latin typeface="Arial" panose="020B0604020202020204" pitchFamily="34" charset="0"/>
            <a:cs typeface="Arial" panose="020B0604020202020204" pitchFamily="34" charset="0"/>
          </a:endParaRPr>
        </a:p>
      </dgm:t>
    </dgm:pt>
    <dgm:pt modelId="{6398CB78-875C-4077-8C0C-364AB85E4D2E}" type="sibTrans" cxnId="{F4FF5A5B-9CDF-423D-B045-2540F092B271}">
      <dgm:prSet/>
      <dgm:spPr/>
      <dgm:t>
        <a:bodyPr/>
        <a:lstStyle/>
        <a:p>
          <a:endParaRPr lang="en-US">
            <a:latin typeface="Arial" panose="020B0604020202020204" pitchFamily="34" charset="0"/>
            <a:cs typeface="Arial" panose="020B0604020202020204" pitchFamily="34" charset="0"/>
          </a:endParaRPr>
        </a:p>
      </dgm:t>
    </dgm:pt>
    <dgm:pt modelId="{B3174552-BA88-44A6-8477-649EE908C3FD}" type="pres">
      <dgm:prSet presAssocID="{76910EF6-BF18-4AB0-AC7B-30416B8A2534}" presName="Name0" presStyleCnt="0">
        <dgm:presLayoutVars>
          <dgm:chPref val="1"/>
          <dgm:dir/>
          <dgm:animOne val="branch"/>
          <dgm:animLvl val="lvl"/>
          <dgm:resizeHandles val="exact"/>
        </dgm:presLayoutVars>
      </dgm:prSet>
      <dgm:spPr/>
    </dgm:pt>
    <dgm:pt modelId="{8610806F-6D20-46F1-A165-6BE284E4077F}" type="pres">
      <dgm:prSet presAssocID="{6F6A0313-305B-4BD9-9249-84C7BC9F6AE8}" presName="root1" presStyleCnt="0"/>
      <dgm:spPr/>
    </dgm:pt>
    <dgm:pt modelId="{D9118F43-A2D1-4487-A901-B33582A4D7B6}" type="pres">
      <dgm:prSet presAssocID="{6F6A0313-305B-4BD9-9249-84C7BC9F6AE8}" presName="LevelOneTextNode" presStyleLbl="node0" presStyleIdx="0" presStyleCnt="1" custScaleX="102612" custScaleY="198644" custLinFactNeighborX="-27867" custLinFactNeighborY="2092">
        <dgm:presLayoutVars>
          <dgm:chPref val="3"/>
        </dgm:presLayoutVars>
      </dgm:prSet>
      <dgm:spPr/>
    </dgm:pt>
    <dgm:pt modelId="{D09AE308-6134-4847-A698-4EC53E3CF6FD}" type="pres">
      <dgm:prSet presAssocID="{6F6A0313-305B-4BD9-9249-84C7BC9F6AE8}" presName="level2hierChild" presStyleCnt="0"/>
      <dgm:spPr/>
    </dgm:pt>
    <dgm:pt modelId="{AADD5DC1-C7FE-48A1-AD3F-28E596649612}" type="pres">
      <dgm:prSet presAssocID="{F6DB8083-ADDA-4871-9870-DDDB00A0D435}" presName="conn2-1" presStyleLbl="parChTrans1D2" presStyleIdx="0" presStyleCnt="7"/>
      <dgm:spPr/>
    </dgm:pt>
    <dgm:pt modelId="{2CF96100-6206-4E1D-A06C-14F4B4E64541}" type="pres">
      <dgm:prSet presAssocID="{F6DB8083-ADDA-4871-9870-DDDB00A0D435}" presName="connTx" presStyleLbl="parChTrans1D2" presStyleIdx="0" presStyleCnt="7"/>
      <dgm:spPr/>
    </dgm:pt>
    <dgm:pt modelId="{CDAD607E-E6AE-47DB-86B8-F213BE8A2951}" type="pres">
      <dgm:prSet presAssocID="{028A99FF-4B2E-4D21-95FA-1AD4AAA028C3}" presName="root2" presStyleCnt="0"/>
      <dgm:spPr/>
    </dgm:pt>
    <dgm:pt modelId="{A78BFB58-C983-4F74-A8E5-91B78C2A2E75}" type="pres">
      <dgm:prSet presAssocID="{028A99FF-4B2E-4D21-95FA-1AD4AAA028C3}" presName="LevelTwoTextNode" presStyleLbl="node2" presStyleIdx="0" presStyleCnt="7" custScaleX="656680" custScaleY="149312" custLinFactNeighborY="-52197">
        <dgm:presLayoutVars>
          <dgm:chPref val="3"/>
        </dgm:presLayoutVars>
      </dgm:prSet>
      <dgm:spPr>
        <a:xfrm>
          <a:off x="1221358" y="0"/>
          <a:ext cx="8834856" cy="654902"/>
        </a:xfrm>
        <a:prstGeom prst="rect">
          <a:avLst/>
        </a:prstGeom>
      </dgm:spPr>
    </dgm:pt>
    <dgm:pt modelId="{90CC08EA-F573-41F8-839F-28903A14375D}" type="pres">
      <dgm:prSet presAssocID="{028A99FF-4B2E-4D21-95FA-1AD4AAA028C3}" presName="level3hierChild" presStyleCnt="0"/>
      <dgm:spPr/>
    </dgm:pt>
    <dgm:pt modelId="{F4118DF0-A357-496F-81D9-31532CD8136F}" type="pres">
      <dgm:prSet presAssocID="{68160C1F-0261-446C-907B-AC27F5843A6C}" presName="conn2-1" presStyleLbl="parChTrans1D2" presStyleIdx="1" presStyleCnt="7"/>
      <dgm:spPr/>
    </dgm:pt>
    <dgm:pt modelId="{6655E659-9E28-4DC4-9656-56F9C0EE7048}" type="pres">
      <dgm:prSet presAssocID="{68160C1F-0261-446C-907B-AC27F5843A6C}" presName="connTx" presStyleLbl="parChTrans1D2" presStyleIdx="1" presStyleCnt="7"/>
      <dgm:spPr/>
    </dgm:pt>
    <dgm:pt modelId="{493DE90E-EC70-47D5-8012-2B5130FF0148}" type="pres">
      <dgm:prSet presAssocID="{A520A10E-00F3-4062-AF25-80228BB6F4D2}" presName="root2" presStyleCnt="0"/>
      <dgm:spPr/>
    </dgm:pt>
    <dgm:pt modelId="{25558765-E331-4928-A50E-0B7FE451B1F2}" type="pres">
      <dgm:prSet presAssocID="{A520A10E-00F3-4062-AF25-80228BB6F4D2}" presName="LevelTwoTextNode" presStyleLbl="node2" presStyleIdx="1" presStyleCnt="7" custScaleX="656680" custScaleY="141524">
        <dgm:presLayoutVars>
          <dgm:chPref val="3"/>
        </dgm:presLayoutVars>
      </dgm:prSet>
      <dgm:spPr/>
    </dgm:pt>
    <dgm:pt modelId="{A4AD918F-CC29-4799-94D9-A257E8BC53F6}" type="pres">
      <dgm:prSet presAssocID="{A520A10E-00F3-4062-AF25-80228BB6F4D2}" presName="level3hierChild" presStyleCnt="0"/>
      <dgm:spPr/>
    </dgm:pt>
    <dgm:pt modelId="{09390E3D-E548-4D87-8CFD-19541716B6CC}" type="pres">
      <dgm:prSet presAssocID="{FA4B36EA-B7FB-41B0-8490-E485D1E74D12}" presName="conn2-1" presStyleLbl="parChTrans1D2" presStyleIdx="2" presStyleCnt="7"/>
      <dgm:spPr/>
    </dgm:pt>
    <dgm:pt modelId="{A6B36547-5CA3-4E03-8A9F-DC4E5769D185}" type="pres">
      <dgm:prSet presAssocID="{FA4B36EA-B7FB-41B0-8490-E485D1E74D12}" presName="connTx" presStyleLbl="parChTrans1D2" presStyleIdx="2" presStyleCnt="7"/>
      <dgm:spPr/>
    </dgm:pt>
    <dgm:pt modelId="{9337BDF9-7397-4308-851D-391F61AEAA13}" type="pres">
      <dgm:prSet presAssocID="{54038D60-A859-4409-80D1-6F6FE8421A81}" presName="root2" presStyleCnt="0"/>
      <dgm:spPr/>
    </dgm:pt>
    <dgm:pt modelId="{9368B0F9-93D3-466E-9842-F974CFAF0144}" type="pres">
      <dgm:prSet presAssocID="{54038D60-A859-4409-80D1-6F6FE8421A81}" presName="LevelTwoTextNode" presStyleLbl="node2" presStyleIdx="2" presStyleCnt="7" custScaleX="656680">
        <dgm:presLayoutVars>
          <dgm:chPref val="3"/>
        </dgm:presLayoutVars>
      </dgm:prSet>
      <dgm:spPr/>
    </dgm:pt>
    <dgm:pt modelId="{0463C822-C62C-42CE-AECC-38AC998F96F1}" type="pres">
      <dgm:prSet presAssocID="{54038D60-A859-4409-80D1-6F6FE8421A81}" presName="level3hierChild" presStyleCnt="0"/>
      <dgm:spPr/>
    </dgm:pt>
    <dgm:pt modelId="{C454575F-2CD1-4C88-9A79-D6B369339DE7}" type="pres">
      <dgm:prSet presAssocID="{551A369C-197A-4136-9418-381E3E3E3241}" presName="conn2-1" presStyleLbl="parChTrans1D2" presStyleIdx="3" presStyleCnt="7"/>
      <dgm:spPr/>
    </dgm:pt>
    <dgm:pt modelId="{5B60B273-F888-4039-8855-51BE3687A3EC}" type="pres">
      <dgm:prSet presAssocID="{551A369C-197A-4136-9418-381E3E3E3241}" presName="connTx" presStyleLbl="parChTrans1D2" presStyleIdx="3" presStyleCnt="7"/>
      <dgm:spPr/>
    </dgm:pt>
    <dgm:pt modelId="{AC4381D4-5A3A-424D-9D26-8AE45EB57111}" type="pres">
      <dgm:prSet presAssocID="{41E6CA59-75FE-4043-9C26-F11DBBBEC055}" presName="root2" presStyleCnt="0"/>
      <dgm:spPr/>
    </dgm:pt>
    <dgm:pt modelId="{AB5FBD11-367F-41A4-8290-B628EF4AB88E}" type="pres">
      <dgm:prSet presAssocID="{41E6CA59-75FE-4043-9C26-F11DBBBEC055}" presName="LevelTwoTextNode" presStyleLbl="node2" presStyleIdx="3" presStyleCnt="7" custScaleX="656680" custScaleY="135352">
        <dgm:presLayoutVars>
          <dgm:chPref val="3"/>
        </dgm:presLayoutVars>
      </dgm:prSet>
      <dgm:spPr/>
    </dgm:pt>
    <dgm:pt modelId="{47A7348F-55EC-4969-8309-0235DEFEF912}" type="pres">
      <dgm:prSet presAssocID="{41E6CA59-75FE-4043-9C26-F11DBBBEC055}" presName="level3hierChild" presStyleCnt="0"/>
      <dgm:spPr/>
    </dgm:pt>
    <dgm:pt modelId="{0691D977-3624-4526-8106-461EC8EAEA85}" type="pres">
      <dgm:prSet presAssocID="{EEC939C6-5C9D-448A-9E1B-721A95B2294C}" presName="conn2-1" presStyleLbl="parChTrans1D2" presStyleIdx="4" presStyleCnt="7"/>
      <dgm:spPr/>
    </dgm:pt>
    <dgm:pt modelId="{611DCBC8-5593-4A0F-A2A3-A6289A923F55}" type="pres">
      <dgm:prSet presAssocID="{EEC939C6-5C9D-448A-9E1B-721A95B2294C}" presName="connTx" presStyleLbl="parChTrans1D2" presStyleIdx="4" presStyleCnt="7"/>
      <dgm:spPr/>
    </dgm:pt>
    <dgm:pt modelId="{419FF493-E63F-4ACE-B3F9-26F989E1791A}" type="pres">
      <dgm:prSet presAssocID="{3E34FF5A-B7C5-407E-B1CE-64A88B17ABA6}" presName="root2" presStyleCnt="0"/>
      <dgm:spPr/>
    </dgm:pt>
    <dgm:pt modelId="{252DD277-36A9-4323-BF1B-8683FAC40E14}" type="pres">
      <dgm:prSet presAssocID="{3E34FF5A-B7C5-407E-B1CE-64A88B17ABA6}" presName="LevelTwoTextNode" presStyleLbl="node2" presStyleIdx="4" presStyleCnt="7" custScaleX="656680" custScaleY="142759">
        <dgm:presLayoutVars>
          <dgm:chPref val="3"/>
        </dgm:presLayoutVars>
      </dgm:prSet>
      <dgm:spPr/>
    </dgm:pt>
    <dgm:pt modelId="{724BB2BF-9C78-412A-B81F-51068D39BF68}" type="pres">
      <dgm:prSet presAssocID="{3E34FF5A-B7C5-407E-B1CE-64A88B17ABA6}" presName="level3hierChild" presStyleCnt="0"/>
      <dgm:spPr/>
    </dgm:pt>
    <dgm:pt modelId="{48527554-48EB-4E6C-8BE1-5FE957F92A42}" type="pres">
      <dgm:prSet presAssocID="{6EE86842-BC75-489B-8AC1-E7A15CFB3C67}" presName="conn2-1" presStyleLbl="parChTrans1D2" presStyleIdx="5" presStyleCnt="7"/>
      <dgm:spPr/>
    </dgm:pt>
    <dgm:pt modelId="{6012F599-1C1E-403B-9B29-9E07D1A4A880}" type="pres">
      <dgm:prSet presAssocID="{6EE86842-BC75-489B-8AC1-E7A15CFB3C67}" presName="connTx" presStyleLbl="parChTrans1D2" presStyleIdx="5" presStyleCnt="7"/>
      <dgm:spPr/>
    </dgm:pt>
    <dgm:pt modelId="{AFB77D9C-3362-46B0-8852-C6D3D55A957E}" type="pres">
      <dgm:prSet presAssocID="{1D4D75AC-9E1A-418B-94A1-5AECB4B1CB0E}" presName="root2" presStyleCnt="0"/>
      <dgm:spPr/>
    </dgm:pt>
    <dgm:pt modelId="{3BAD6D8B-0DD5-4DE4-95EA-3309EBA42CA3}" type="pres">
      <dgm:prSet presAssocID="{1D4D75AC-9E1A-418B-94A1-5AECB4B1CB0E}" presName="LevelTwoTextNode" presStyleLbl="node2" presStyleIdx="5" presStyleCnt="7" custScaleX="656680" custScaleY="124009">
        <dgm:presLayoutVars>
          <dgm:chPref val="3"/>
        </dgm:presLayoutVars>
      </dgm:prSet>
      <dgm:spPr/>
    </dgm:pt>
    <dgm:pt modelId="{BEC0E099-20A6-4A34-A183-99C26A472C79}" type="pres">
      <dgm:prSet presAssocID="{1D4D75AC-9E1A-418B-94A1-5AECB4B1CB0E}" presName="level3hierChild" presStyleCnt="0"/>
      <dgm:spPr/>
    </dgm:pt>
    <dgm:pt modelId="{6A32144F-42F6-44E8-99DF-293E2A89FB90}" type="pres">
      <dgm:prSet presAssocID="{634727BA-C7F7-4721-A8A3-D1A5621DF05F}" presName="conn2-1" presStyleLbl="parChTrans1D2" presStyleIdx="6" presStyleCnt="7"/>
      <dgm:spPr/>
    </dgm:pt>
    <dgm:pt modelId="{B82ECE69-96E1-44B8-AC55-2A1F2E9A7015}" type="pres">
      <dgm:prSet presAssocID="{634727BA-C7F7-4721-A8A3-D1A5621DF05F}" presName="connTx" presStyleLbl="parChTrans1D2" presStyleIdx="6" presStyleCnt="7"/>
      <dgm:spPr/>
    </dgm:pt>
    <dgm:pt modelId="{0E883E9B-67C2-420D-93BC-F33ACB8C8ED1}" type="pres">
      <dgm:prSet presAssocID="{1E946E2E-4CE2-4134-82BE-F6BBC10B69CB}" presName="root2" presStyleCnt="0"/>
      <dgm:spPr/>
    </dgm:pt>
    <dgm:pt modelId="{A4267343-EDAD-4DC4-90A8-29D17D6682F1}" type="pres">
      <dgm:prSet presAssocID="{1E946E2E-4CE2-4134-82BE-F6BBC10B69CB}" presName="LevelTwoTextNode" presStyleLbl="node2" presStyleIdx="6" presStyleCnt="7" custScaleX="656680">
        <dgm:presLayoutVars>
          <dgm:chPref val="3"/>
        </dgm:presLayoutVars>
      </dgm:prSet>
      <dgm:spPr/>
    </dgm:pt>
    <dgm:pt modelId="{74E28A51-FB88-4992-84EC-F0F934370CD2}" type="pres">
      <dgm:prSet presAssocID="{1E946E2E-4CE2-4134-82BE-F6BBC10B69CB}" presName="level3hierChild" presStyleCnt="0"/>
      <dgm:spPr/>
    </dgm:pt>
  </dgm:ptLst>
  <dgm:cxnLst>
    <dgm:cxn modelId="{8E2D0402-DFD3-4A3A-9692-6BC8CEE79B7C}" type="presOf" srcId="{A520A10E-00F3-4062-AF25-80228BB6F4D2}" destId="{25558765-E331-4928-A50E-0B7FE451B1F2}" srcOrd="0" destOrd="0" presId="urn:microsoft.com/office/officeart/2008/layout/HorizontalMultiLevelHierarchy"/>
    <dgm:cxn modelId="{D3799A0B-A5F9-4D71-AC6F-8E69DCA1F5B5}" srcId="{6F6A0313-305B-4BD9-9249-84C7BC9F6AE8}" destId="{3E34FF5A-B7C5-407E-B1CE-64A88B17ABA6}" srcOrd="4" destOrd="0" parTransId="{EEC939C6-5C9D-448A-9E1B-721A95B2294C}" sibTransId="{8E50579C-8D0E-4A30-83BF-311A91371DF6}"/>
    <dgm:cxn modelId="{EF4AF90B-36AD-4117-BCA8-D22FCAA70ED1}" type="presOf" srcId="{EEC939C6-5C9D-448A-9E1B-721A95B2294C}" destId="{0691D977-3624-4526-8106-461EC8EAEA85}" srcOrd="0" destOrd="0" presId="urn:microsoft.com/office/officeart/2008/layout/HorizontalMultiLevelHierarchy"/>
    <dgm:cxn modelId="{AA7C8F12-3415-496B-9FF4-EB815C16C368}" type="presOf" srcId="{6F6A0313-305B-4BD9-9249-84C7BC9F6AE8}" destId="{D9118F43-A2D1-4487-A901-B33582A4D7B6}" srcOrd="0" destOrd="0" presId="urn:microsoft.com/office/officeart/2008/layout/HorizontalMultiLevelHierarchy"/>
    <dgm:cxn modelId="{4DA54120-CCC9-44F9-AB07-70783A5BF3C3}" srcId="{6F6A0313-305B-4BD9-9249-84C7BC9F6AE8}" destId="{028A99FF-4B2E-4D21-95FA-1AD4AAA028C3}" srcOrd="0" destOrd="0" parTransId="{F6DB8083-ADDA-4871-9870-DDDB00A0D435}" sibTransId="{718F4EAA-0B64-483E-9BFB-060395446A2D}"/>
    <dgm:cxn modelId="{92C32C29-1919-4D04-9795-4C0298EAE2F5}" type="presOf" srcId="{FA4B36EA-B7FB-41B0-8490-E485D1E74D12}" destId="{A6B36547-5CA3-4E03-8A9F-DC4E5769D185}" srcOrd="1" destOrd="0" presId="urn:microsoft.com/office/officeart/2008/layout/HorizontalMultiLevelHierarchy"/>
    <dgm:cxn modelId="{D4F1CC29-05C3-4A51-88B0-90EB1120835E}" type="presOf" srcId="{1E946E2E-4CE2-4134-82BE-F6BBC10B69CB}" destId="{A4267343-EDAD-4DC4-90A8-29D17D6682F1}" srcOrd="0" destOrd="0" presId="urn:microsoft.com/office/officeart/2008/layout/HorizontalMultiLevelHierarchy"/>
    <dgm:cxn modelId="{B9141331-3698-4623-AA51-FE49D6372C82}" type="presOf" srcId="{551A369C-197A-4136-9418-381E3E3E3241}" destId="{C454575F-2CD1-4C88-9A79-D6B369339DE7}" srcOrd="0" destOrd="0" presId="urn:microsoft.com/office/officeart/2008/layout/HorizontalMultiLevelHierarchy"/>
    <dgm:cxn modelId="{F07D3938-7550-4342-B85D-6F6805841E8F}" type="presOf" srcId="{F6DB8083-ADDA-4871-9870-DDDB00A0D435}" destId="{AADD5DC1-C7FE-48A1-AD3F-28E596649612}" srcOrd="0" destOrd="0" presId="urn:microsoft.com/office/officeart/2008/layout/HorizontalMultiLevelHierarchy"/>
    <dgm:cxn modelId="{AE86B540-9539-4D49-B49F-5105AF5C9134}" type="presOf" srcId="{68160C1F-0261-446C-907B-AC27F5843A6C}" destId="{F4118DF0-A357-496F-81D9-31532CD8136F}" srcOrd="0" destOrd="0" presId="urn:microsoft.com/office/officeart/2008/layout/HorizontalMultiLevelHierarchy"/>
    <dgm:cxn modelId="{F4FF5A5B-9CDF-423D-B045-2540F092B271}" srcId="{6F6A0313-305B-4BD9-9249-84C7BC9F6AE8}" destId="{41E6CA59-75FE-4043-9C26-F11DBBBEC055}" srcOrd="3" destOrd="0" parTransId="{551A369C-197A-4136-9418-381E3E3E3241}" sibTransId="{6398CB78-875C-4077-8C0C-364AB85E4D2E}"/>
    <dgm:cxn modelId="{66F04664-FBC4-4E4F-BF8F-C593671E9D6B}" type="presOf" srcId="{1D4D75AC-9E1A-418B-94A1-5AECB4B1CB0E}" destId="{3BAD6D8B-0DD5-4DE4-95EA-3309EBA42CA3}" srcOrd="0" destOrd="0" presId="urn:microsoft.com/office/officeart/2008/layout/HorizontalMultiLevelHierarchy"/>
    <dgm:cxn modelId="{6B49964D-BB43-4E77-BA6C-1C946C33E647}" srcId="{6F6A0313-305B-4BD9-9249-84C7BC9F6AE8}" destId="{1E946E2E-4CE2-4134-82BE-F6BBC10B69CB}" srcOrd="6" destOrd="0" parTransId="{634727BA-C7F7-4721-A8A3-D1A5621DF05F}" sibTransId="{3D9F699D-AFF8-4BC4-BB6C-C869EDBCFD6E}"/>
    <dgm:cxn modelId="{1158F051-A826-46CC-9250-9B23C27183ED}" type="presOf" srcId="{41E6CA59-75FE-4043-9C26-F11DBBBEC055}" destId="{AB5FBD11-367F-41A4-8290-B628EF4AB88E}" srcOrd="0" destOrd="0" presId="urn:microsoft.com/office/officeart/2008/layout/HorizontalMultiLevelHierarchy"/>
    <dgm:cxn modelId="{15AC1B77-EF4A-4331-97D9-4DCC374B3568}" type="presOf" srcId="{6EE86842-BC75-489B-8AC1-E7A15CFB3C67}" destId="{6012F599-1C1E-403B-9B29-9E07D1A4A880}" srcOrd="1" destOrd="0" presId="urn:microsoft.com/office/officeart/2008/layout/HorizontalMultiLevelHierarchy"/>
    <dgm:cxn modelId="{1C8B407C-1733-4A25-8490-1107D7294800}" type="presOf" srcId="{F6DB8083-ADDA-4871-9870-DDDB00A0D435}" destId="{2CF96100-6206-4E1D-A06C-14F4B4E64541}" srcOrd="1" destOrd="0" presId="urn:microsoft.com/office/officeart/2008/layout/HorizontalMultiLevelHierarchy"/>
    <dgm:cxn modelId="{53D6A699-E343-4561-BB6B-6A8EB14D81BC}" type="presOf" srcId="{68160C1F-0261-446C-907B-AC27F5843A6C}" destId="{6655E659-9E28-4DC4-9656-56F9C0EE7048}" srcOrd="1" destOrd="0" presId="urn:microsoft.com/office/officeart/2008/layout/HorizontalMultiLevelHierarchy"/>
    <dgm:cxn modelId="{AEED929C-F3FF-49BB-A9A2-8F24D7650C47}" type="presOf" srcId="{6EE86842-BC75-489B-8AC1-E7A15CFB3C67}" destId="{48527554-48EB-4E6C-8BE1-5FE957F92A42}" srcOrd="0" destOrd="0" presId="urn:microsoft.com/office/officeart/2008/layout/HorizontalMultiLevelHierarchy"/>
    <dgm:cxn modelId="{B08BA3A4-A371-4585-864A-9EE5298DF96E}" srcId="{6F6A0313-305B-4BD9-9249-84C7BC9F6AE8}" destId="{A520A10E-00F3-4062-AF25-80228BB6F4D2}" srcOrd="1" destOrd="0" parTransId="{68160C1F-0261-446C-907B-AC27F5843A6C}" sibTransId="{CCC514FE-EF02-4AB1-8B13-48E7214CC215}"/>
    <dgm:cxn modelId="{8F7FCCA8-892E-4B28-91CD-A952FFBE79DD}" type="presOf" srcId="{EEC939C6-5C9D-448A-9E1B-721A95B2294C}" destId="{611DCBC8-5593-4A0F-A2A3-A6289A923F55}" srcOrd="1" destOrd="0" presId="urn:microsoft.com/office/officeart/2008/layout/HorizontalMultiLevelHierarchy"/>
    <dgm:cxn modelId="{2EF304AF-31E2-4F2E-9DF2-44CB25EA4213}" type="presOf" srcId="{3E34FF5A-B7C5-407E-B1CE-64A88B17ABA6}" destId="{252DD277-36A9-4323-BF1B-8683FAC40E14}" srcOrd="0" destOrd="0" presId="urn:microsoft.com/office/officeart/2008/layout/HorizontalMultiLevelHierarchy"/>
    <dgm:cxn modelId="{1773EFAF-22AD-46EC-A012-FB278243E6B0}" srcId="{6F6A0313-305B-4BD9-9249-84C7BC9F6AE8}" destId="{1D4D75AC-9E1A-418B-94A1-5AECB4B1CB0E}" srcOrd="5" destOrd="0" parTransId="{6EE86842-BC75-489B-8AC1-E7A15CFB3C67}" sibTransId="{12386B2D-8BD1-4A47-AB48-9BA43B9D470D}"/>
    <dgm:cxn modelId="{847881B1-E9F6-4410-B3D8-CA4510D29450}" type="presOf" srcId="{FA4B36EA-B7FB-41B0-8490-E485D1E74D12}" destId="{09390E3D-E548-4D87-8CFD-19541716B6CC}" srcOrd="0" destOrd="0" presId="urn:microsoft.com/office/officeart/2008/layout/HorizontalMultiLevelHierarchy"/>
    <dgm:cxn modelId="{CF4F3EB7-3827-4A91-83F7-DD61B440A49D}" type="presOf" srcId="{634727BA-C7F7-4721-A8A3-D1A5621DF05F}" destId="{6A32144F-42F6-44E8-99DF-293E2A89FB90}" srcOrd="0" destOrd="0" presId="urn:microsoft.com/office/officeart/2008/layout/HorizontalMultiLevelHierarchy"/>
    <dgm:cxn modelId="{6D81EFC9-9ED1-4B54-947D-8861517597DD}" srcId="{6F6A0313-305B-4BD9-9249-84C7BC9F6AE8}" destId="{54038D60-A859-4409-80D1-6F6FE8421A81}" srcOrd="2" destOrd="0" parTransId="{FA4B36EA-B7FB-41B0-8490-E485D1E74D12}" sibTransId="{28C3AF60-3A17-40DF-B46F-E544DE314B71}"/>
    <dgm:cxn modelId="{4A70D0CE-04D5-4B18-B0D7-B93557C8F2D5}" type="presOf" srcId="{634727BA-C7F7-4721-A8A3-D1A5621DF05F}" destId="{B82ECE69-96E1-44B8-AC55-2A1F2E9A7015}" srcOrd="1" destOrd="0" presId="urn:microsoft.com/office/officeart/2008/layout/HorizontalMultiLevelHierarchy"/>
    <dgm:cxn modelId="{230E1BD7-C334-427E-B890-B82E25611CBD}" type="presOf" srcId="{551A369C-197A-4136-9418-381E3E3E3241}" destId="{5B60B273-F888-4039-8855-51BE3687A3EC}" srcOrd="1" destOrd="0" presId="urn:microsoft.com/office/officeart/2008/layout/HorizontalMultiLevelHierarchy"/>
    <dgm:cxn modelId="{0A955CE0-57D4-4972-A3C6-5D7DA5B221AC}" type="presOf" srcId="{54038D60-A859-4409-80D1-6F6FE8421A81}" destId="{9368B0F9-93D3-466E-9842-F974CFAF0144}" srcOrd="0" destOrd="0" presId="urn:microsoft.com/office/officeart/2008/layout/HorizontalMultiLevelHierarchy"/>
    <dgm:cxn modelId="{04528EE7-24AC-4BCB-A2C6-F4E51CDB31C6}" srcId="{76910EF6-BF18-4AB0-AC7B-30416B8A2534}" destId="{6F6A0313-305B-4BD9-9249-84C7BC9F6AE8}" srcOrd="0" destOrd="0" parTransId="{3E60C162-F297-4247-AA63-ED8CB0E64216}" sibTransId="{538103AF-C733-446D-B1FB-F3AF35354DF5}"/>
    <dgm:cxn modelId="{59343BFA-319C-48BE-8C61-287A9CB2D7FE}" type="presOf" srcId="{76910EF6-BF18-4AB0-AC7B-30416B8A2534}" destId="{B3174552-BA88-44A6-8477-649EE908C3FD}" srcOrd="0" destOrd="0" presId="urn:microsoft.com/office/officeart/2008/layout/HorizontalMultiLevelHierarchy"/>
    <dgm:cxn modelId="{8EACEDFA-C569-4A32-A84B-9164AC402291}" type="presOf" srcId="{028A99FF-4B2E-4D21-95FA-1AD4AAA028C3}" destId="{A78BFB58-C983-4F74-A8E5-91B78C2A2E75}" srcOrd="0" destOrd="0" presId="urn:microsoft.com/office/officeart/2008/layout/HorizontalMultiLevelHierarchy"/>
    <dgm:cxn modelId="{464A7817-E3D9-4808-ADFE-E43869E0962F}" type="presParOf" srcId="{B3174552-BA88-44A6-8477-649EE908C3FD}" destId="{8610806F-6D20-46F1-A165-6BE284E4077F}" srcOrd="0" destOrd="0" presId="urn:microsoft.com/office/officeart/2008/layout/HorizontalMultiLevelHierarchy"/>
    <dgm:cxn modelId="{F48721FB-181A-4C97-8BFF-9286D1A9BE00}" type="presParOf" srcId="{8610806F-6D20-46F1-A165-6BE284E4077F}" destId="{D9118F43-A2D1-4487-A901-B33582A4D7B6}" srcOrd="0" destOrd="0" presId="urn:microsoft.com/office/officeart/2008/layout/HorizontalMultiLevelHierarchy"/>
    <dgm:cxn modelId="{9E7A588D-72E0-4A91-A090-B89C9513095A}" type="presParOf" srcId="{8610806F-6D20-46F1-A165-6BE284E4077F}" destId="{D09AE308-6134-4847-A698-4EC53E3CF6FD}" srcOrd="1" destOrd="0" presId="urn:microsoft.com/office/officeart/2008/layout/HorizontalMultiLevelHierarchy"/>
    <dgm:cxn modelId="{1D106934-B3F8-4C28-88AA-0707CDFFA934}" type="presParOf" srcId="{D09AE308-6134-4847-A698-4EC53E3CF6FD}" destId="{AADD5DC1-C7FE-48A1-AD3F-28E596649612}" srcOrd="0" destOrd="0" presId="urn:microsoft.com/office/officeart/2008/layout/HorizontalMultiLevelHierarchy"/>
    <dgm:cxn modelId="{FF596B2A-35AB-4233-ADCF-0ECE44589638}" type="presParOf" srcId="{AADD5DC1-C7FE-48A1-AD3F-28E596649612}" destId="{2CF96100-6206-4E1D-A06C-14F4B4E64541}" srcOrd="0" destOrd="0" presId="urn:microsoft.com/office/officeart/2008/layout/HorizontalMultiLevelHierarchy"/>
    <dgm:cxn modelId="{17EDD34D-F4F2-4BFF-9B7E-590EEA7A6C33}" type="presParOf" srcId="{D09AE308-6134-4847-A698-4EC53E3CF6FD}" destId="{CDAD607E-E6AE-47DB-86B8-F213BE8A2951}" srcOrd="1" destOrd="0" presId="urn:microsoft.com/office/officeart/2008/layout/HorizontalMultiLevelHierarchy"/>
    <dgm:cxn modelId="{8B3623AD-9077-473F-B62D-429DBC5C06A8}" type="presParOf" srcId="{CDAD607E-E6AE-47DB-86B8-F213BE8A2951}" destId="{A78BFB58-C983-4F74-A8E5-91B78C2A2E75}" srcOrd="0" destOrd="0" presId="urn:microsoft.com/office/officeart/2008/layout/HorizontalMultiLevelHierarchy"/>
    <dgm:cxn modelId="{977A1BBE-7407-41B3-95AB-EAD20914A255}" type="presParOf" srcId="{CDAD607E-E6AE-47DB-86B8-F213BE8A2951}" destId="{90CC08EA-F573-41F8-839F-28903A14375D}" srcOrd="1" destOrd="0" presId="urn:microsoft.com/office/officeart/2008/layout/HorizontalMultiLevelHierarchy"/>
    <dgm:cxn modelId="{B17F18E4-A1AD-4EAF-BF7A-2E4EA88847F4}" type="presParOf" srcId="{D09AE308-6134-4847-A698-4EC53E3CF6FD}" destId="{F4118DF0-A357-496F-81D9-31532CD8136F}" srcOrd="2" destOrd="0" presId="urn:microsoft.com/office/officeart/2008/layout/HorizontalMultiLevelHierarchy"/>
    <dgm:cxn modelId="{C035E74F-F510-445F-8DB6-082575F1AA3C}" type="presParOf" srcId="{F4118DF0-A357-496F-81D9-31532CD8136F}" destId="{6655E659-9E28-4DC4-9656-56F9C0EE7048}" srcOrd="0" destOrd="0" presId="urn:microsoft.com/office/officeart/2008/layout/HorizontalMultiLevelHierarchy"/>
    <dgm:cxn modelId="{B99915B9-48A7-4A75-9190-8DFEA272EBA0}" type="presParOf" srcId="{D09AE308-6134-4847-A698-4EC53E3CF6FD}" destId="{493DE90E-EC70-47D5-8012-2B5130FF0148}" srcOrd="3" destOrd="0" presId="urn:microsoft.com/office/officeart/2008/layout/HorizontalMultiLevelHierarchy"/>
    <dgm:cxn modelId="{4F241573-525C-48F8-B77F-DFB7518567C0}" type="presParOf" srcId="{493DE90E-EC70-47D5-8012-2B5130FF0148}" destId="{25558765-E331-4928-A50E-0B7FE451B1F2}" srcOrd="0" destOrd="0" presId="urn:microsoft.com/office/officeart/2008/layout/HorizontalMultiLevelHierarchy"/>
    <dgm:cxn modelId="{B9600816-3609-4453-B736-25F23FF2991E}" type="presParOf" srcId="{493DE90E-EC70-47D5-8012-2B5130FF0148}" destId="{A4AD918F-CC29-4799-94D9-A257E8BC53F6}" srcOrd="1" destOrd="0" presId="urn:microsoft.com/office/officeart/2008/layout/HorizontalMultiLevelHierarchy"/>
    <dgm:cxn modelId="{911FB3B3-C64E-4D7B-80EF-7881352ACB93}" type="presParOf" srcId="{D09AE308-6134-4847-A698-4EC53E3CF6FD}" destId="{09390E3D-E548-4D87-8CFD-19541716B6CC}" srcOrd="4" destOrd="0" presId="urn:microsoft.com/office/officeart/2008/layout/HorizontalMultiLevelHierarchy"/>
    <dgm:cxn modelId="{AE150F28-FFEC-4B84-B10A-6508C025729B}" type="presParOf" srcId="{09390E3D-E548-4D87-8CFD-19541716B6CC}" destId="{A6B36547-5CA3-4E03-8A9F-DC4E5769D185}" srcOrd="0" destOrd="0" presId="urn:microsoft.com/office/officeart/2008/layout/HorizontalMultiLevelHierarchy"/>
    <dgm:cxn modelId="{43E17DE6-1DDD-48A7-B885-2ABF20854BB1}" type="presParOf" srcId="{D09AE308-6134-4847-A698-4EC53E3CF6FD}" destId="{9337BDF9-7397-4308-851D-391F61AEAA13}" srcOrd="5" destOrd="0" presId="urn:microsoft.com/office/officeart/2008/layout/HorizontalMultiLevelHierarchy"/>
    <dgm:cxn modelId="{2A34AFB9-112D-446C-88AE-BB3B4B34F0C1}" type="presParOf" srcId="{9337BDF9-7397-4308-851D-391F61AEAA13}" destId="{9368B0F9-93D3-466E-9842-F974CFAF0144}" srcOrd="0" destOrd="0" presId="urn:microsoft.com/office/officeart/2008/layout/HorizontalMultiLevelHierarchy"/>
    <dgm:cxn modelId="{BAE1142B-DCF8-46E7-B08A-DB57F5E92E8F}" type="presParOf" srcId="{9337BDF9-7397-4308-851D-391F61AEAA13}" destId="{0463C822-C62C-42CE-AECC-38AC998F96F1}" srcOrd="1" destOrd="0" presId="urn:microsoft.com/office/officeart/2008/layout/HorizontalMultiLevelHierarchy"/>
    <dgm:cxn modelId="{94483B55-EFE1-49F7-8D4B-14198382E34F}" type="presParOf" srcId="{D09AE308-6134-4847-A698-4EC53E3CF6FD}" destId="{C454575F-2CD1-4C88-9A79-D6B369339DE7}" srcOrd="6" destOrd="0" presId="urn:microsoft.com/office/officeart/2008/layout/HorizontalMultiLevelHierarchy"/>
    <dgm:cxn modelId="{620663F4-7D53-425F-8184-DFE106C5F2D0}" type="presParOf" srcId="{C454575F-2CD1-4C88-9A79-D6B369339DE7}" destId="{5B60B273-F888-4039-8855-51BE3687A3EC}" srcOrd="0" destOrd="0" presId="urn:microsoft.com/office/officeart/2008/layout/HorizontalMultiLevelHierarchy"/>
    <dgm:cxn modelId="{9933B895-B26A-40A4-B9F8-611A886218D5}" type="presParOf" srcId="{D09AE308-6134-4847-A698-4EC53E3CF6FD}" destId="{AC4381D4-5A3A-424D-9D26-8AE45EB57111}" srcOrd="7" destOrd="0" presId="urn:microsoft.com/office/officeart/2008/layout/HorizontalMultiLevelHierarchy"/>
    <dgm:cxn modelId="{B55E623C-116D-4EE8-A77A-E7597FBD0611}" type="presParOf" srcId="{AC4381D4-5A3A-424D-9D26-8AE45EB57111}" destId="{AB5FBD11-367F-41A4-8290-B628EF4AB88E}" srcOrd="0" destOrd="0" presId="urn:microsoft.com/office/officeart/2008/layout/HorizontalMultiLevelHierarchy"/>
    <dgm:cxn modelId="{79C90EA2-BEA4-42A3-AB16-7A757170C76D}" type="presParOf" srcId="{AC4381D4-5A3A-424D-9D26-8AE45EB57111}" destId="{47A7348F-55EC-4969-8309-0235DEFEF912}" srcOrd="1" destOrd="0" presId="urn:microsoft.com/office/officeart/2008/layout/HorizontalMultiLevelHierarchy"/>
    <dgm:cxn modelId="{A308B66F-BD33-4C24-A1A6-8BB9571537AE}" type="presParOf" srcId="{D09AE308-6134-4847-A698-4EC53E3CF6FD}" destId="{0691D977-3624-4526-8106-461EC8EAEA85}" srcOrd="8" destOrd="0" presId="urn:microsoft.com/office/officeart/2008/layout/HorizontalMultiLevelHierarchy"/>
    <dgm:cxn modelId="{BA3AE391-1B86-40A4-8217-DF4821CEF362}" type="presParOf" srcId="{0691D977-3624-4526-8106-461EC8EAEA85}" destId="{611DCBC8-5593-4A0F-A2A3-A6289A923F55}" srcOrd="0" destOrd="0" presId="urn:microsoft.com/office/officeart/2008/layout/HorizontalMultiLevelHierarchy"/>
    <dgm:cxn modelId="{515D5C71-95F3-4312-A764-118486537236}" type="presParOf" srcId="{D09AE308-6134-4847-A698-4EC53E3CF6FD}" destId="{419FF493-E63F-4ACE-B3F9-26F989E1791A}" srcOrd="9" destOrd="0" presId="urn:microsoft.com/office/officeart/2008/layout/HorizontalMultiLevelHierarchy"/>
    <dgm:cxn modelId="{86D8AD44-80F5-4F20-AFBD-222EC58D713D}" type="presParOf" srcId="{419FF493-E63F-4ACE-B3F9-26F989E1791A}" destId="{252DD277-36A9-4323-BF1B-8683FAC40E14}" srcOrd="0" destOrd="0" presId="urn:microsoft.com/office/officeart/2008/layout/HorizontalMultiLevelHierarchy"/>
    <dgm:cxn modelId="{AE67A706-9277-4ACC-8644-98A1CD188151}" type="presParOf" srcId="{419FF493-E63F-4ACE-B3F9-26F989E1791A}" destId="{724BB2BF-9C78-412A-B81F-51068D39BF68}" srcOrd="1" destOrd="0" presId="urn:microsoft.com/office/officeart/2008/layout/HorizontalMultiLevelHierarchy"/>
    <dgm:cxn modelId="{2500631B-56A3-4B44-AB5F-22EB6893E124}" type="presParOf" srcId="{D09AE308-6134-4847-A698-4EC53E3CF6FD}" destId="{48527554-48EB-4E6C-8BE1-5FE957F92A42}" srcOrd="10" destOrd="0" presId="urn:microsoft.com/office/officeart/2008/layout/HorizontalMultiLevelHierarchy"/>
    <dgm:cxn modelId="{967FB667-E80E-4CB5-8B76-A47A8599CA9C}" type="presParOf" srcId="{48527554-48EB-4E6C-8BE1-5FE957F92A42}" destId="{6012F599-1C1E-403B-9B29-9E07D1A4A880}" srcOrd="0" destOrd="0" presId="urn:microsoft.com/office/officeart/2008/layout/HorizontalMultiLevelHierarchy"/>
    <dgm:cxn modelId="{E13F6F62-8736-4950-836B-0E6B7A7D1EB6}" type="presParOf" srcId="{D09AE308-6134-4847-A698-4EC53E3CF6FD}" destId="{AFB77D9C-3362-46B0-8852-C6D3D55A957E}" srcOrd="11" destOrd="0" presId="urn:microsoft.com/office/officeart/2008/layout/HorizontalMultiLevelHierarchy"/>
    <dgm:cxn modelId="{BC8BB5BF-0B1A-4D89-AE78-D395A6AB7A70}" type="presParOf" srcId="{AFB77D9C-3362-46B0-8852-C6D3D55A957E}" destId="{3BAD6D8B-0DD5-4DE4-95EA-3309EBA42CA3}" srcOrd="0" destOrd="0" presId="urn:microsoft.com/office/officeart/2008/layout/HorizontalMultiLevelHierarchy"/>
    <dgm:cxn modelId="{D2DD209E-236B-4CA0-B89B-C13DA95C8772}" type="presParOf" srcId="{AFB77D9C-3362-46B0-8852-C6D3D55A957E}" destId="{BEC0E099-20A6-4A34-A183-99C26A472C79}" srcOrd="1" destOrd="0" presId="urn:microsoft.com/office/officeart/2008/layout/HorizontalMultiLevelHierarchy"/>
    <dgm:cxn modelId="{D8354726-7082-4C65-AE44-C63AC4706594}" type="presParOf" srcId="{D09AE308-6134-4847-A698-4EC53E3CF6FD}" destId="{6A32144F-42F6-44E8-99DF-293E2A89FB90}" srcOrd="12" destOrd="0" presId="urn:microsoft.com/office/officeart/2008/layout/HorizontalMultiLevelHierarchy"/>
    <dgm:cxn modelId="{26B19A2F-6B74-4567-B850-47B5275F631E}" type="presParOf" srcId="{6A32144F-42F6-44E8-99DF-293E2A89FB90}" destId="{B82ECE69-96E1-44B8-AC55-2A1F2E9A7015}" srcOrd="0" destOrd="0" presId="urn:microsoft.com/office/officeart/2008/layout/HorizontalMultiLevelHierarchy"/>
    <dgm:cxn modelId="{344DAAD0-61A8-4A12-B821-96E728AB7C41}" type="presParOf" srcId="{D09AE308-6134-4847-A698-4EC53E3CF6FD}" destId="{0E883E9B-67C2-420D-93BC-F33ACB8C8ED1}" srcOrd="13" destOrd="0" presId="urn:microsoft.com/office/officeart/2008/layout/HorizontalMultiLevelHierarchy"/>
    <dgm:cxn modelId="{BC2C8E30-696F-4FBC-8B9D-46C585A47AFE}" type="presParOf" srcId="{0E883E9B-67C2-420D-93BC-F33ACB8C8ED1}" destId="{A4267343-EDAD-4DC4-90A8-29D17D6682F1}" srcOrd="0" destOrd="0" presId="urn:microsoft.com/office/officeart/2008/layout/HorizontalMultiLevelHierarchy"/>
    <dgm:cxn modelId="{26F90609-7F79-41B7-86B8-261713D6C80D}" type="presParOf" srcId="{0E883E9B-67C2-420D-93BC-F33ACB8C8ED1}" destId="{74E28A51-FB88-4992-84EC-F0F934370CD2}"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6388CE-DB06-444F-AAA0-202584D06866}"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E296AAE2-D362-4853-8759-FF3248DB3182}">
      <dgm:prSet phldrT="[Text]" custT="1"/>
      <dgm:spPr/>
      <dgm:t>
        <a:bodyPr/>
        <a:lstStyle/>
        <a:p>
          <a:pPr>
            <a:lnSpc>
              <a:spcPct val="100000"/>
            </a:lnSpc>
          </a:pPr>
          <a:r>
            <a:rPr lang="en-US" sz="1400" b="1">
              <a:latin typeface="Cambria" panose="02040503050406030204" pitchFamily="18" charset="0"/>
              <a:ea typeface="Cambria" panose="02040503050406030204" pitchFamily="18" charset="0"/>
              <a:cs typeface="Arial"/>
            </a:rPr>
            <a:t>Access to high-quality healthcare in rural communities</a:t>
          </a:r>
        </a:p>
      </dgm:t>
    </dgm:pt>
    <dgm:pt modelId="{69AD880E-A118-40DC-BBDC-70F2F0B9BD8A}" type="parTrans" cxnId="{E10AF651-351B-4DE8-AD41-845AAFFEF556}">
      <dgm:prSet/>
      <dgm:spPr/>
      <dgm:t>
        <a:bodyPr/>
        <a:lstStyle/>
        <a:p>
          <a:pPr>
            <a:lnSpc>
              <a:spcPct val="100000"/>
            </a:lnSpc>
          </a:pPr>
          <a:endParaRPr lang="en-US" sz="1400" b="0">
            <a:latin typeface="Cambria" panose="02040503050406030204" pitchFamily="18" charset="0"/>
            <a:ea typeface="Cambria" panose="02040503050406030204" pitchFamily="18" charset="0"/>
            <a:cs typeface="Arial" panose="020B0604020202020204" pitchFamily="34" charset="0"/>
          </a:endParaRPr>
        </a:p>
      </dgm:t>
    </dgm:pt>
    <dgm:pt modelId="{AEFF816F-95ED-46C5-BFE0-1F7248783B54}" type="sibTrans" cxnId="{E10AF651-351B-4DE8-AD41-845AAFFEF556}">
      <dgm:prSet/>
      <dgm:spPr/>
      <dgm:t>
        <a:bodyPr/>
        <a:lstStyle/>
        <a:p>
          <a:pPr>
            <a:lnSpc>
              <a:spcPct val="100000"/>
            </a:lnSpc>
          </a:pPr>
          <a:endParaRPr lang="en-US" sz="1400" b="0">
            <a:latin typeface="Cambria" panose="02040503050406030204" pitchFamily="18" charset="0"/>
            <a:ea typeface="Cambria" panose="02040503050406030204" pitchFamily="18" charset="0"/>
            <a:cs typeface="Arial" panose="020B0604020202020204" pitchFamily="34" charset="0"/>
          </a:endParaRPr>
        </a:p>
      </dgm:t>
    </dgm:pt>
    <dgm:pt modelId="{2DDC9BD4-E8AB-4972-82E8-F32F5A2B37C2}">
      <dgm:prSet phldrT="[Text]" custT="1"/>
      <dgm:spPr/>
      <dgm:t>
        <a:bodyPr/>
        <a:lstStyle/>
        <a:p>
          <a:pPr algn="ctr" rtl="0">
            <a:lnSpc>
              <a:spcPct val="100000"/>
            </a:lnSpc>
          </a:pPr>
          <a:r>
            <a:rPr lang="en-US" sz="1400" b="0">
              <a:solidFill>
                <a:schemeClr val="bg1"/>
              </a:solidFill>
              <a:latin typeface="Cambria" panose="02040503050406030204" pitchFamily="18" charset="0"/>
              <a:ea typeface="Cambria" panose="02040503050406030204" pitchFamily="18" charset="0"/>
              <a:cs typeface="Arial"/>
            </a:rPr>
            <a:t>Strategic planning to facilitate the conversion process</a:t>
          </a:r>
        </a:p>
      </dgm:t>
    </dgm:pt>
    <dgm:pt modelId="{0A8FC121-7B92-45B6-923B-30E90DC49BB6}" type="parTrans" cxnId="{8D7A3E11-C927-4A8F-BBE7-23438EFD2247}">
      <dgm:prSet/>
      <dgm:spPr/>
      <dgm:t>
        <a:bodyPr/>
        <a:lstStyle/>
        <a:p>
          <a:pPr>
            <a:lnSpc>
              <a:spcPct val="100000"/>
            </a:lnSpc>
          </a:pPr>
          <a:endParaRPr lang="en-US" sz="1400" b="0">
            <a:latin typeface="Cambria" panose="02040503050406030204" pitchFamily="18" charset="0"/>
            <a:ea typeface="Cambria" panose="02040503050406030204" pitchFamily="18" charset="0"/>
            <a:cs typeface="Arial" panose="020B0604020202020204" pitchFamily="34" charset="0"/>
          </a:endParaRPr>
        </a:p>
      </dgm:t>
    </dgm:pt>
    <dgm:pt modelId="{15485049-BAD7-4C26-9560-4954DD84FEBB}" type="sibTrans" cxnId="{8D7A3E11-C927-4A8F-BBE7-23438EFD2247}">
      <dgm:prSet/>
      <dgm:spPr/>
      <dgm:t>
        <a:bodyPr/>
        <a:lstStyle/>
        <a:p>
          <a:pPr>
            <a:lnSpc>
              <a:spcPct val="100000"/>
            </a:lnSpc>
          </a:pPr>
          <a:endParaRPr lang="en-US" sz="1400" b="0">
            <a:latin typeface="Cambria" panose="02040503050406030204" pitchFamily="18" charset="0"/>
            <a:ea typeface="Cambria" panose="02040503050406030204" pitchFamily="18" charset="0"/>
            <a:cs typeface="Arial" panose="020B0604020202020204" pitchFamily="34" charset="0"/>
          </a:endParaRPr>
        </a:p>
      </dgm:t>
    </dgm:pt>
    <dgm:pt modelId="{268CF209-0BC4-4D27-A0EB-016CCDCCB33C}">
      <dgm:prSet phldrT="[Text]" custT="1"/>
      <dgm:spPr/>
      <dgm:t>
        <a:bodyPr/>
        <a:lstStyle/>
        <a:p>
          <a:pPr algn="ctr">
            <a:lnSpc>
              <a:spcPct val="100000"/>
            </a:lnSpc>
          </a:pPr>
          <a:r>
            <a:rPr lang="en-US" sz="1400" b="0">
              <a:solidFill>
                <a:schemeClr val="tx1"/>
              </a:solidFill>
              <a:latin typeface="Cambria" panose="02040503050406030204" pitchFamily="18" charset="0"/>
              <a:ea typeface="Cambria" panose="02040503050406030204" pitchFamily="18" charset="0"/>
              <a:cs typeface="Arial"/>
            </a:rPr>
            <a:t>Application support  through education and resource availability</a:t>
          </a:r>
        </a:p>
      </dgm:t>
    </dgm:pt>
    <dgm:pt modelId="{6BAA1F04-C48F-4CEF-AB8A-BA97F9B452D8}" type="parTrans" cxnId="{DD498B2A-C9D4-46FC-86F6-822EFE4529C3}">
      <dgm:prSet/>
      <dgm:spPr/>
      <dgm:t>
        <a:bodyPr/>
        <a:lstStyle/>
        <a:p>
          <a:pPr>
            <a:lnSpc>
              <a:spcPct val="100000"/>
            </a:lnSpc>
          </a:pPr>
          <a:endParaRPr lang="en-US" sz="1400" b="0">
            <a:latin typeface="Cambria" panose="02040503050406030204" pitchFamily="18" charset="0"/>
            <a:ea typeface="Cambria" panose="02040503050406030204" pitchFamily="18" charset="0"/>
            <a:cs typeface="Arial" panose="020B0604020202020204" pitchFamily="34" charset="0"/>
          </a:endParaRPr>
        </a:p>
      </dgm:t>
    </dgm:pt>
    <dgm:pt modelId="{18BB82DE-5137-4942-B69C-304B0D1BB958}" type="sibTrans" cxnId="{DD498B2A-C9D4-46FC-86F6-822EFE4529C3}">
      <dgm:prSet/>
      <dgm:spPr/>
      <dgm:t>
        <a:bodyPr/>
        <a:lstStyle/>
        <a:p>
          <a:pPr>
            <a:lnSpc>
              <a:spcPct val="100000"/>
            </a:lnSpc>
          </a:pPr>
          <a:endParaRPr lang="en-US" sz="1400" b="0">
            <a:latin typeface="Cambria" panose="02040503050406030204" pitchFamily="18" charset="0"/>
            <a:ea typeface="Cambria" panose="02040503050406030204" pitchFamily="18" charset="0"/>
            <a:cs typeface="Arial" panose="020B0604020202020204" pitchFamily="34" charset="0"/>
          </a:endParaRPr>
        </a:p>
      </dgm:t>
    </dgm:pt>
    <dgm:pt modelId="{7BBA54D7-EFD4-4009-8458-9C75AEB3F39B}">
      <dgm:prSet phldrT="[Text]" custT="1"/>
      <dgm:spPr/>
      <dgm:t>
        <a:bodyPr/>
        <a:lstStyle/>
        <a:p>
          <a:pPr algn="ctr" rtl="0">
            <a:lnSpc>
              <a:spcPct val="100000"/>
            </a:lnSpc>
          </a:pPr>
          <a:r>
            <a:rPr lang="en-US" sz="1400" b="0">
              <a:latin typeface="Cambria" panose="02040503050406030204" pitchFamily="18" charset="0"/>
              <a:ea typeface="Cambria" panose="02040503050406030204" pitchFamily="18" charset="0"/>
              <a:cs typeface="Arial"/>
            </a:rPr>
            <a:t>Education on the REH designation</a:t>
          </a:r>
        </a:p>
      </dgm:t>
    </dgm:pt>
    <dgm:pt modelId="{5F127057-FEC2-4362-8273-325789B62145}" type="parTrans" cxnId="{D74B47BC-9146-4164-8939-319904ECE7F5}">
      <dgm:prSet/>
      <dgm:spPr/>
      <dgm:t>
        <a:bodyPr/>
        <a:lstStyle/>
        <a:p>
          <a:pPr>
            <a:lnSpc>
              <a:spcPct val="100000"/>
            </a:lnSpc>
          </a:pPr>
          <a:endParaRPr lang="en-US" sz="1400" b="0">
            <a:latin typeface="Cambria" panose="02040503050406030204" pitchFamily="18" charset="0"/>
            <a:ea typeface="Cambria" panose="02040503050406030204" pitchFamily="18" charset="0"/>
            <a:cs typeface="Arial" panose="020B0604020202020204" pitchFamily="34" charset="0"/>
          </a:endParaRPr>
        </a:p>
      </dgm:t>
    </dgm:pt>
    <dgm:pt modelId="{AEE61158-2BF6-4101-8083-ECC48EC77FB9}" type="sibTrans" cxnId="{D74B47BC-9146-4164-8939-319904ECE7F5}">
      <dgm:prSet/>
      <dgm:spPr/>
      <dgm:t>
        <a:bodyPr/>
        <a:lstStyle/>
        <a:p>
          <a:pPr>
            <a:lnSpc>
              <a:spcPct val="100000"/>
            </a:lnSpc>
          </a:pPr>
          <a:endParaRPr lang="en-US" sz="1400" b="0">
            <a:latin typeface="Cambria" panose="02040503050406030204" pitchFamily="18" charset="0"/>
            <a:ea typeface="Cambria" panose="02040503050406030204" pitchFamily="18" charset="0"/>
            <a:cs typeface="Arial" panose="020B0604020202020204" pitchFamily="34" charset="0"/>
          </a:endParaRPr>
        </a:p>
      </dgm:t>
    </dgm:pt>
    <dgm:pt modelId="{7AEABB36-E7F2-4909-B244-D88C1848F188}">
      <dgm:prSet phldr="0" custT="1"/>
      <dgm:spPr/>
      <dgm:t>
        <a:bodyPr/>
        <a:lstStyle/>
        <a:p>
          <a:pPr algn="ctr">
            <a:lnSpc>
              <a:spcPct val="100000"/>
            </a:lnSpc>
          </a:pPr>
          <a:r>
            <a:rPr lang="en-US" sz="1400" b="0">
              <a:solidFill>
                <a:schemeClr val="bg1"/>
              </a:solidFill>
              <a:latin typeface="Cambria" panose="02040503050406030204" pitchFamily="18" charset="0"/>
              <a:ea typeface="Cambria" panose="02040503050406030204" pitchFamily="18" charset="0"/>
              <a:cs typeface="Arial"/>
            </a:rPr>
            <a:t>Additional ongoing TA post-conversion</a:t>
          </a:r>
        </a:p>
      </dgm:t>
    </dgm:pt>
    <dgm:pt modelId="{1F5CFFD5-3BA6-4CDC-9828-6F6C2B24698B}" type="parTrans" cxnId="{79289C9A-DD5B-4C7F-93EF-0C0243FF1935}">
      <dgm:prSet/>
      <dgm:spPr/>
      <dgm:t>
        <a:bodyPr/>
        <a:lstStyle/>
        <a:p>
          <a:endParaRPr lang="en-US">
            <a:latin typeface="Cambria" panose="02040503050406030204" pitchFamily="18" charset="0"/>
            <a:ea typeface="Cambria" panose="02040503050406030204" pitchFamily="18" charset="0"/>
          </a:endParaRPr>
        </a:p>
      </dgm:t>
    </dgm:pt>
    <dgm:pt modelId="{AAF29E5E-2A3B-4747-B0E3-77BDE902012B}" type="sibTrans" cxnId="{79289C9A-DD5B-4C7F-93EF-0C0243FF1935}">
      <dgm:prSet/>
      <dgm:spPr/>
      <dgm:t>
        <a:bodyPr/>
        <a:lstStyle/>
        <a:p>
          <a:endParaRPr lang="en-US">
            <a:latin typeface="Cambria" panose="02040503050406030204" pitchFamily="18" charset="0"/>
            <a:ea typeface="Cambria" panose="02040503050406030204" pitchFamily="18" charset="0"/>
          </a:endParaRPr>
        </a:p>
      </dgm:t>
    </dgm:pt>
    <dgm:pt modelId="{242D388A-79C3-4419-B48F-EF3AD09FFBF0}">
      <dgm:prSet phldrT="[Text]" custT="1"/>
      <dgm:spPr/>
      <dgm:t>
        <a:bodyPr/>
        <a:lstStyle/>
        <a:p>
          <a:pPr algn="ctr" rtl="0">
            <a:lnSpc>
              <a:spcPct val="100000"/>
            </a:lnSpc>
          </a:pPr>
          <a:r>
            <a:rPr lang="en-US" sz="1400" b="0">
              <a:solidFill>
                <a:schemeClr val="tx1"/>
              </a:solidFill>
              <a:latin typeface="Cambria" panose="02040503050406030204" pitchFamily="18" charset="0"/>
              <a:ea typeface="Cambria" panose="02040503050406030204" pitchFamily="18" charset="0"/>
              <a:cs typeface="Arial"/>
            </a:rPr>
            <a:t>Financial assessments to understand REH feasibility</a:t>
          </a:r>
          <a:endParaRPr lang="en-US" sz="1400" b="0">
            <a:latin typeface="Cambria" panose="02040503050406030204" pitchFamily="18" charset="0"/>
            <a:ea typeface="Cambria" panose="02040503050406030204" pitchFamily="18" charset="0"/>
            <a:cs typeface="Arial"/>
          </a:endParaRPr>
        </a:p>
      </dgm:t>
    </dgm:pt>
    <dgm:pt modelId="{981CBB0B-760F-43EF-90F5-FCE364543506}" type="parTrans" cxnId="{8FDDA1D9-F0A3-47B8-AD14-0E05A76C156A}">
      <dgm:prSet/>
      <dgm:spPr/>
      <dgm:t>
        <a:bodyPr/>
        <a:lstStyle/>
        <a:p>
          <a:endParaRPr lang="en-US"/>
        </a:p>
      </dgm:t>
    </dgm:pt>
    <dgm:pt modelId="{D13AD4A9-DED1-452C-B1B1-218369BE2DC2}" type="sibTrans" cxnId="{8FDDA1D9-F0A3-47B8-AD14-0E05A76C156A}">
      <dgm:prSet/>
      <dgm:spPr/>
      <dgm:t>
        <a:bodyPr/>
        <a:lstStyle/>
        <a:p>
          <a:endParaRPr lang="en-US"/>
        </a:p>
      </dgm:t>
    </dgm:pt>
    <dgm:pt modelId="{B03FB146-7695-4D04-AFF1-C279A1BE67B4}">
      <dgm:prSet phldrT="[Text]" custT="1"/>
      <dgm:spPr/>
      <dgm:t>
        <a:bodyPr/>
        <a:lstStyle/>
        <a:p>
          <a:pPr algn="ctr" rtl="0">
            <a:lnSpc>
              <a:spcPct val="100000"/>
            </a:lnSpc>
          </a:pPr>
          <a:r>
            <a:rPr lang="en-US" sz="1400" b="0">
              <a:solidFill>
                <a:schemeClr val="tx1"/>
              </a:solidFill>
              <a:latin typeface="Cambria" panose="02040503050406030204" pitchFamily="18" charset="0"/>
              <a:ea typeface="Cambria" panose="02040503050406030204" pitchFamily="18" charset="0"/>
              <a:cs typeface="Arial"/>
            </a:rPr>
            <a:t>Community and Hospital Board engagement tools</a:t>
          </a:r>
        </a:p>
      </dgm:t>
    </dgm:pt>
    <dgm:pt modelId="{6AF1ECB1-8871-4895-A3B2-8023FE78F7DC}" type="parTrans" cxnId="{A523B208-141B-42ED-9396-37952CF95988}">
      <dgm:prSet/>
      <dgm:spPr/>
      <dgm:t>
        <a:bodyPr/>
        <a:lstStyle/>
        <a:p>
          <a:endParaRPr lang="en-US"/>
        </a:p>
      </dgm:t>
    </dgm:pt>
    <dgm:pt modelId="{23B196A3-0173-40DD-AA64-485217BA5C7B}" type="sibTrans" cxnId="{A523B208-141B-42ED-9396-37952CF95988}">
      <dgm:prSet/>
      <dgm:spPr/>
      <dgm:t>
        <a:bodyPr/>
        <a:lstStyle/>
        <a:p>
          <a:endParaRPr lang="en-US"/>
        </a:p>
      </dgm:t>
    </dgm:pt>
    <dgm:pt modelId="{8B4B2520-4E07-4516-A0D9-F583EE716AE2}" type="pres">
      <dgm:prSet presAssocID="{F26388CE-DB06-444F-AAA0-202584D06866}" presName="cycle" presStyleCnt="0">
        <dgm:presLayoutVars>
          <dgm:chMax val="1"/>
          <dgm:dir/>
          <dgm:animLvl val="ctr"/>
          <dgm:resizeHandles val="exact"/>
        </dgm:presLayoutVars>
      </dgm:prSet>
      <dgm:spPr/>
    </dgm:pt>
    <dgm:pt modelId="{D4D7E53C-FF6A-45BD-9136-F99D2813CC40}" type="pres">
      <dgm:prSet presAssocID="{E296AAE2-D362-4853-8759-FF3248DB3182}" presName="centerShape" presStyleLbl="node0" presStyleIdx="0" presStyleCnt="1" custScaleX="105409" custScaleY="105409"/>
      <dgm:spPr/>
    </dgm:pt>
    <dgm:pt modelId="{842B7FC4-CA41-49A1-91DA-A053A3F48081}" type="pres">
      <dgm:prSet presAssocID="{5F127057-FEC2-4362-8273-325789B62145}" presName="parTrans" presStyleLbl="bgSibTrans2D1" presStyleIdx="0" presStyleCnt="6"/>
      <dgm:spPr/>
    </dgm:pt>
    <dgm:pt modelId="{A12209AE-BA62-41EF-90C3-E9D797447FB0}" type="pres">
      <dgm:prSet presAssocID="{7BBA54D7-EFD4-4009-8458-9C75AEB3F39B}" presName="node" presStyleLbl="node1" presStyleIdx="0" presStyleCnt="6" custScaleX="133892" custScaleY="80626">
        <dgm:presLayoutVars>
          <dgm:bulletEnabled val="1"/>
        </dgm:presLayoutVars>
      </dgm:prSet>
      <dgm:spPr/>
    </dgm:pt>
    <dgm:pt modelId="{6F9F1CC2-2B25-4511-A0CB-31F665B8C6BF}" type="pres">
      <dgm:prSet presAssocID="{6AF1ECB1-8871-4895-A3B2-8023FE78F7DC}" presName="parTrans" presStyleLbl="bgSibTrans2D1" presStyleIdx="1" presStyleCnt="6"/>
      <dgm:spPr/>
    </dgm:pt>
    <dgm:pt modelId="{7071CDCB-F987-4D40-9B4B-74CE832C69DC}" type="pres">
      <dgm:prSet presAssocID="{B03FB146-7695-4D04-AFF1-C279A1BE67B4}" presName="node" presStyleLbl="node1" presStyleIdx="1" presStyleCnt="6" custScaleX="126251" custScaleY="80626">
        <dgm:presLayoutVars>
          <dgm:bulletEnabled val="1"/>
        </dgm:presLayoutVars>
      </dgm:prSet>
      <dgm:spPr/>
    </dgm:pt>
    <dgm:pt modelId="{2B84F078-B23D-4CED-937F-923EAC29CC08}" type="pres">
      <dgm:prSet presAssocID="{981CBB0B-760F-43EF-90F5-FCE364543506}" presName="parTrans" presStyleLbl="bgSibTrans2D1" presStyleIdx="2" presStyleCnt="6"/>
      <dgm:spPr/>
    </dgm:pt>
    <dgm:pt modelId="{7D43DB49-AC77-45F5-BD2A-7677D31A4AD0}" type="pres">
      <dgm:prSet presAssocID="{242D388A-79C3-4419-B48F-EF3AD09FFBF0}" presName="node" presStyleLbl="node1" presStyleIdx="2" presStyleCnt="6" custScaleX="126251" custScaleY="80626">
        <dgm:presLayoutVars>
          <dgm:bulletEnabled val="1"/>
        </dgm:presLayoutVars>
      </dgm:prSet>
      <dgm:spPr/>
    </dgm:pt>
    <dgm:pt modelId="{4B7C0092-0600-4592-B247-58A0744D4B95}" type="pres">
      <dgm:prSet presAssocID="{0A8FC121-7B92-45B6-923B-30E90DC49BB6}" presName="parTrans" presStyleLbl="bgSibTrans2D1" presStyleIdx="3" presStyleCnt="6"/>
      <dgm:spPr/>
    </dgm:pt>
    <dgm:pt modelId="{76E9F47B-9B15-40DE-9B7F-6219282E57E3}" type="pres">
      <dgm:prSet presAssocID="{2DDC9BD4-E8AB-4972-82E8-F32F5A2B37C2}" presName="node" presStyleLbl="node1" presStyleIdx="3" presStyleCnt="6" custScaleX="133892" custScaleY="80626">
        <dgm:presLayoutVars>
          <dgm:bulletEnabled val="1"/>
        </dgm:presLayoutVars>
      </dgm:prSet>
      <dgm:spPr/>
    </dgm:pt>
    <dgm:pt modelId="{CE147F6D-21B5-4EF3-8689-7B8240443DA2}" type="pres">
      <dgm:prSet presAssocID="{6BAA1F04-C48F-4CEF-AB8A-BA97F9B452D8}" presName="parTrans" presStyleLbl="bgSibTrans2D1" presStyleIdx="4" presStyleCnt="6"/>
      <dgm:spPr/>
    </dgm:pt>
    <dgm:pt modelId="{88769B4E-CCB0-44E7-B5C8-0BB1F8E7285F}" type="pres">
      <dgm:prSet presAssocID="{268CF209-0BC4-4D27-A0EB-016CCDCCB33C}" presName="node" presStyleLbl="node1" presStyleIdx="4" presStyleCnt="6" custScaleX="126251" custScaleY="80626">
        <dgm:presLayoutVars>
          <dgm:bulletEnabled val="1"/>
        </dgm:presLayoutVars>
      </dgm:prSet>
      <dgm:spPr/>
    </dgm:pt>
    <dgm:pt modelId="{E08515F0-0312-4009-A467-B719DF163BD7}" type="pres">
      <dgm:prSet presAssocID="{1F5CFFD5-3BA6-4CDC-9828-6F6C2B24698B}" presName="parTrans" presStyleLbl="bgSibTrans2D1" presStyleIdx="5" presStyleCnt="6"/>
      <dgm:spPr/>
    </dgm:pt>
    <dgm:pt modelId="{402812F9-4AE2-49AD-86AE-A65991C836E9}" type="pres">
      <dgm:prSet presAssocID="{7AEABB36-E7F2-4909-B244-D88C1848F188}" presName="node" presStyleLbl="node1" presStyleIdx="5" presStyleCnt="6" custScaleX="126251" custScaleY="80626">
        <dgm:presLayoutVars>
          <dgm:bulletEnabled val="1"/>
        </dgm:presLayoutVars>
      </dgm:prSet>
      <dgm:spPr/>
    </dgm:pt>
  </dgm:ptLst>
  <dgm:cxnLst>
    <dgm:cxn modelId="{A523B208-141B-42ED-9396-37952CF95988}" srcId="{E296AAE2-D362-4853-8759-FF3248DB3182}" destId="{B03FB146-7695-4D04-AFF1-C279A1BE67B4}" srcOrd="1" destOrd="0" parTransId="{6AF1ECB1-8871-4895-A3B2-8023FE78F7DC}" sibTransId="{23B196A3-0173-40DD-AA64-485217BA5C7B}"/>
    <dgm:cxn modelId="{19E6480A-E603-4E8F-BCB1-A26272F06967}" type="presOf" srcId="{F26388CE-DB06-444F-AAA0-202584D06866}" destId="{8B4B2520-4E07-4516-A0D9-F583EE716AE2}" srcOrd="0" destOrd="0" presId="urn:microsoft.com/office/officeart/2005/8/layout/radial4"/>
    <dgm:cxn modelId="{D2D69A0A-3EB1-4567-BFB4-296684F4C21D}" type="presOf" srcId="{242D388A-79C3-4419-B48F-EF3AD09FFBF0}" destId="{7D43DB49-AC77-45F5-BD2A-7677D31A4AD0}" srcOrd="0" destOrd="0" presId="urn:microsoft.com/office/officeart/2005/8/layout/radial4"/>
    <dgm:cxn modelId="{8D7A3E11-C927-4A8F-BBE7-23438EFD2247}" srcId="{E296AAE2-D362-4853-8759-FF3248DB3182}" destId="{2DDC9BD4-E8AB-4972-82E8-F32F5A2B37C2}" srcOrd="3" destOrd="0" parTransId="{0A8FC121-7B92-45B6-923B-30E90DC49BB6}" sibTransId="{15485049-BAD7-4C26-9560-4954DD84FEBB}"/>
    <dgm:cxn modelId="{2ABB7116-19D1-410E-ABC4-EFC5AE2334AC}" type="presOf" srcId="{0A8FC121-7B92-45B6-923B-30E90DC49BB6}" destId="{4B7C0092-0600-4592-B247-58A0744D4B95}" srcOrd="0" destOrd="0" presId="urn:microsoft.com/office/officeart/2005/8/layout/radial4"/>
    <dgm:cxn modelId="{D147D71B-508B-4620-BDDC-93171DD23015}" type="presOf" srcId="{981CBB0B-760F-43EF-90F5-FCE364543506}" destId="{2B84F078-B23D-4CED-937F-923EAC29CC08}" srcOrd="0" destOrd="0" presId="urn:microsoft.com/office/officeart/2005/8/layout/radial4"/>
    <dgm:cxn modelId="{DD498B2A-C9D4-46FC-86F6-822EFE4529C3}" srcId="{E296AAE2-D362-4853-8759-FF3248DB3182}" destId="{268CF209-0BC4-4D27-A0EB-016CCDCCB33C}" srcOrd="4" destOrd="0" parTransId="{6BAA1F04-C48F-4CEF-AB8A-BA97F9B452D8}" sibTransId="{18BB82DE-5137-4942-B69C-304B0D1BB958}"/>
    <dgm:cxn modelId="{100D4B43-F161-484C-9015-CA05BCCE8278}" type="presOf" srcId="{E296AAE2-D362-4853-8759-FF3248DB3182}" destId="{D4D7E53C-FF6A-45BD-9136-F99D2813CC40}" srcOrd="0" destOrd="0" presId="urn:microsoft.com/office/officeart/2005/8/layout/radial4"/>
    <dgm:cxn modelId="{E10AF651-351B-4DE8-AD41-845AAFFEF556}" srcId="{F26388CE-DB06-444F-AAA0-202584D06866}" destId="{E296AAE2-D362-4853-8759-FF3248DB3182}" srcOrd="0" destOrd="0" parTransId="{69AD880E-A118-40DC-BBDC-70F2F0B9BD8A}" sibTransId="{AEFF816F-95ED-46C5-BFE0-1F7248783B54}"/>
    <dgm:cxn modelId="{467A667B-B8C5-4E4A-8623-34F60FB991D0}" type="presOf" srcId="{7AEABB36-E7F2-4909-B244-D88C1848F188}" destId="{402812F9-4AE2-49AD-86AE-A65991C836E9}" srcOrd="0" destOrd="0" presId="urn:microsoft.com/office/officeart/2005/8/layout/radial4"/>
    <dgm:cxn modelId="{2615A481-FF3A-4DF6-BF21-DBED8A74E8F5}" type="presOf" srcId="{6AF1ECB1-8871-4895-A3B2-8023FE78F7DC}" destId="{6F9F1CC2-2B25-4511-A0CB-31F665B8C6BF}" srcOrd="0" destOrd="0" presId="urn:microsoft.com/office/officeart/2005/8/layout/radial4"/>
    <dgm:cxn modelId="{1F359782-D9DE-45FF-97AD-2A5C30060388}" type="presOf" srcId="{7BBA54D7-EFD4-4009-8458-9C75AEB3F39B}" destId="{A12209AE-BA62-41EF-90C3-E9D797447FB0}" srcOrd="0" destOrd="0" presId="urn:microsoft.com/office/officeart/2005/8/layout/radial4"/>
    <dgm:cxn modelId="{AA634387-731A-4220-B761-ECAD4FA45F27}" type="presOf" srcId="{6BAA1F04-C48F-4CEF-AB8A-BA97F9B452D8}" destId="{CE147F6D-21B5-4EF3-8689-7B8240443DA2}" srcOrd="0" destOrd="0" presId="urn:microsoft.com/office/officeart/2005/8/layout/radial4"/>
    <dgm:cxn modelId="{D469459A-F53C-4536-9604-180F806754C3}" type="presOf" srcId="{268CF209-0BC4-4D27-A0EB-016CCDCCB33C}" destId="{88769B4E-CCB0-44E7-B5C8-0BB1F8E7285F}" srcOrd="0" destOrd="0" presId="urn:microsoft.com/office/officeart/2005/8/layout/radial4"/>
    <dgm:cxn modelId="{79289C9A-DD5B-4C7F-93EF-0C0243FF1935}" srcId="{E296AAE2-D362-4853-8759-FF3248DB3182}" destId="{7AEABB36-E7F2-4909-B244-D88C1848F188}" srcOrd="5" destOrd="0" parTransId="{1F5CFFD5-3BA6-4CDC-9828-6F6C2B24698B}" sibTransId="{AAF29E5E-2A3B-4747-B0E3-77BDE902012B}"/>
    <dgm:cxn modelId="{D74B47BC-9146-4164-8939-319904ECE7F5}" srcId="{E296AAE2-D362-4853-8759-FF3248DB3182}" destId="{7BBA54D7-EFD4-4009-8458-9C75AEB3F39B}" srcOrd="0" destOrd="0" parTransId="{5F127057-FEC2-4362-8273-325789B62145}" sibTransId="{AEE61158-2BF6-4101-8083-ECC48EC77FB9}"/>
    <dgm:cxn modelId="{2DC5FDBD-8846-4CC0-9EB9-901C17BEDEE8}" type="presOf" srcId="{2DDC9BD4-E8AB-4972-82E8-F32F5A2B37C2}" destId="{76E9F47B-9B15-40DE-9B7F-6219282E57E3}" srcOrd="0" destOrd="0" presId="urn:microsoft.com/office/officeart/2005/8/layout/radial4"/>
    <dgm:cxn modelId="{FDA86CC8-7588-422D-B39F-002517F14EB4}" type="presOf" srcId="{1F5CFFD5-3BA6-4CDC-9828-6F6C2B24698B}" destId="{E08515F0-0312-4009-A467-B719DF163BD7}" srcOrd="0" destOrd="0" presId="urn:microsoft.com/office/officeart/2005/8/layout/radial4"/>
    <dgm:cxn modelId="{C08578CA-5CB1-49AE-AA44-C0135D4CA1AF}" type="presOf" srcId="{B03FB146-7695-4D04-AFF1-C279A1BE67B4}" destId="{7071CDCB-F987-4D40-9B4B-74CE832C69DC}" srcOrd="0" destOrd="0" presId="urn:microsoft.com/office/officeart/2005/8/layout/radial4"/>
    <dgm:cxn modelId="{8FDDA1D9-F0A3-47B8-AD14-0E05A76C156A}" srcId="{E296AAE2-D362-4853-8759-FF3248DB3182}" destId="{242D388A-79C3-4419-B48F-EF3AD09FFBF0}" srcOrd="2" destOrd="0" parTransId="{981CBB0B-760F-43EF-90F5-FCE364543506}" sibTransId="{D13AD4A9-DED1-452C-B1B1-218369BE2DC2}"/>
    <dgm:cxn modelId="{C80128FA-1C56-48E5-8233-50FED4BBA048}" type="presOf" srcId="{5F127057-FEC2-4362-8273-325789B62145}" destId="{842B7FC4-CA41-49A1-91DA-A053A3F48081}" srcOrd="0" destOrd="0" presId="urn:microsoft.com/office/officeart/2005/8/layout/radial4"/>
    <dgm:cxn modelId="{29CAE69D-4A0B-4635-8059-A972E8702A6B}" type="presParOf" srcId="{8B4B2520-4E07-4516-A0D9-F583EE716AE2}" destId="{D4D7E53C-FF6A-45BD-9136-F99D2813CC40}" srcOrd="0" destOrd="0" presId="urn:microsoft.com/office/officeart/2005/8/layout/radial4"/>
    <dgm:cxn modelId="{49035503-3186-4037-9CB2-2B339DBF9258}" type="presParOf" srcId="{8B4B2520-4E07-4516-A0D9-F583EE716AE2}" destId="{842B7FC4-CA41-49A1-91DA-A053A3F48081}" srcOrd="1" destOrd="0" presId="urn:microsoft.com/office/officeart/2005/8/layout/radial4"/>
    <dgm:cxn modelId="{9A9B4D49-64E5-4BE1-A78D-7D2BBFDC1F98}" type="presParOf" srcId="{8B4B2520-4E07-4516-A0D9-F583EE716AE2}" destId="{A12209AE-BA62-41EF-90C3-E9D797447FB0}" srcOrd="2" destOrd="0" presId="urn:microsoft.com/office/officeart/2005/8/layout/radial4"/>
    <dgm:cxn modelId="{218D3CCD-5EFE-4BD7-AD39-673FEDBEE435}" type="presParOf" srcId="{8B4B2520-4E07-4516-A0D9-F583EE716AE2}" destId="{6F9F1CC2-2B25-4511-A0CB-31F665B8C6BF}" srcOrd="3" destOrd="0" presId="urn:microsoft.com/office/officeart/2005/8/layout/radial4"/>
    <dgm:cxn modelId="{2272FF75-B8F7-498B-82B1-C1E0B8C71139}" type="presParOf" srcId="{8B4B2520-4E07-4516-A0D9-F583EE716AE2}" destId="{7071CDCB-F987-4D40-9B4B-74CE832C69DC}" srcOrd="4" destOrd="0" presId="urn:microsoft.com/office/officeart/2005/8/layout/radial4"/>
    <dgm:cxn modelId="{25A920B5-48D5-4B9F-8B8E-E0C72BA55953}" type="presParOf" srcId="{8B4B2520-4E07-4516-A0D9-F583EE716AE2}" destId="{2B84F078-B23D-4CED-937F-923EAC29CC08}" srcOrd="5" destOrd="0" presId="urn:microsoft.com/office/officeart/2005/8/layout/radial4"/>
    <dgm:cxn modelId="{23509DE4-9DCD-466B-A2E5-E29BD742F474}" type="presParOf" srcId="{8B4B2520-4E07-4516-A0D9-F583EE716AE2}" destId="{7D43DB49-AC77-45F5-BD2A-7677D31A4AD0}" srcOrd="6" destOrd="0" presId="urn:microsoft.com/office/officeart/2005/8/layout/radial4"/>
    <dgm:cxn modelId="{D1E8FB54-C320-4338-A512-4A951B57247F}" type="presParOf" srcId="{8B4B2520-4E07-4516-A0D9-F583EE716AE2}" destId="{4B7C0092-0600-4592-B247-58A0744D4B95}" srcOrd="7" destOrd="0" presId="urn:microsoft.com/office/officeart/2005/8/layout/radial4"/>
    <dgm:cxn modelId="{27250815-F28C-4D21-BAB2-4372885F9D7F}" type="presParOf" srcId="{8B4B2520-4E07-4516-A0D9-F583EE716AE2}" destId="{76E9F47B-9B15-40DE-9B7F-6219282E57E3}" srcOrd="8" destOrd="0" presId="urn:microsoft.com/office/officeart/2005/8/layout/radial4"/>
    <dgm:cxn modelId="{67BA1E23-1E67-4212-B980-43BEFF61D67E}" type="presParOf" srcId="{8B4B2520-4E07-4516-A0D9-F583EE716AE2}" destId="{CE147F6D-21B5-4EF3-8689-7B8240443DA2}" srcOrd="9" destOrd="0" presId="urn:microsoft.com/office/officeart/2005/8/layout/radial4"/>
    <dgm:cxn modelId="{4B2B5616-CA76-4BBF-B5AD-6A0C6C5AD8A7}" type="presParOf" srcId="{8B4B2520-4E07-4516-A0D9-F583EE716AE2}" destId="{88769B4E-CCB0-44E7-B5C8-0BB1F8E7285F}" srcOrd="10" destOrd="0" presId="urn:microsoft.com/office/officeart/2005/8/layout/radial4"/>
    <dgm:cxn modelId="{8B0216E4-CF4C-41C7-9754-93443A5BBD64}" type="presParOf" srcId="{8B4B2520-4E07-4516-A0D9-F583EE716AE2}" destId="{E08515F0-0312-4009-A467-B719DF163BD7}" srcOrd="11" destOrd="0" presId="urn:microsoft.com/office/officeart/2005/8/layout/radial4"/>
    <dgm:cxn modelId="{30F9DB37-9857-4B24-8B32-C2E3F62FD256}" type="presParOf" srcId="{8B4B2520-4E07-4516-A0D9-F583EE716AE2}" destId="{402812F9-4AE2-49AD-86AE-A65991C836E9}"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C19C57D-8468-4B51-A2C7-DDB3706B4451}" type="doc">
      <dgm:prSet loTypeId="urn:microsoft.com/office/officeart/2005/8/layout/chevronAccent+Icon" loCatId="process" qsTypeId="urn:microsoft.com/office/officeart/2005/8/quickstyle/simple1" qsCatId="simple" csTypeId="urn:microsoft.com/office/officeart/2005/8/colors/colorful2" csCatId="colorful" phldr="1"/>
      <dgm:spPr/>
      <dgm:t>
        <a:bodyPr/>
        <a:lstStyle/>
        <a:p>
          <a:endParaRPr lang="en-US"/>
        </a:p>
      </dgm:t>
    </dgm:pt>
    <dgm:pt modelId="{4BA8F449-88DF-46D1-BAE6-CEC92C70C2F2}">
      <dgm:prSet custT="1"/>
      <dgm:spPr>
        <a:ln>
          <a:solidFill>
            <a:schemeClr val="accent2"/>
          </a:solidFill>
        </a:ln>
      </dgm:spPr>
      <dgm:t>
        <a:bodyPr/>
        <a:lstStyle/>
        <a:p>
          <a:pPr rtl="0">
            <a:spcAft>
              <a:spcPts val="0"/>
            </a:spcAft>
          </a:pPr>
          <a:r>
            <a:rPr lang="en-US" sz="2000" b="0">
              <a:latin typeface="Cambria" panose="02040503050406030204" pitchFamily="18" charset="0"/>
              <a:ea typeface="Cambria" panose="02040503050406030204" pitchFamily="18" charset="0"/>
              <a:cs typeface="Arial"/>
            </a:rPr>
            <a:t>An</a:t>
          </a:r>
          <a:r>
            <a:rPr lang="en-US" sz="2000" b="1">
              <a:latin typeface="Cambria" panose="02040503050406030204" pitchFamily="18" charset="0"/>
              <a:ea typeface="Cambria" panose="02040503050406030204" pitchFamily="18" charset="0"/>
              <a:cs typeface="Arial"/>
            </a:rPr>
            <a:t> action plan </a:t>
          </a:r>
          <a:r>
            <a:rPr lang="en-US" sz="2000">
              <a:latin typeface="Cambria" panose="02040503050406030204" pitchFamily="18" charset="0"/>
              <a:ea typeface="Cambria" panose="02040503050406030204" pitchFamily="18" charset="0"/>
              <a:cs typeface="Arial"/>
            </a:rPr>
            <a:t>including description of services, staffing provisions, and a transition plan</a:t>
          </a:r>
        </a:p>
      </dgm:t>
    </dgm:pt>
    <dgm:pt modelId="{1C239251-05C5-4651-9C05-CD3EA5F1DEED}" type="parTrans" cxnId="{3D9EA0B0-BE5A-4ADE-9BEC-89C165FA8281}">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D62B5080-0B07-4AE7-A1D2-0379D4F555EB}" type="sibTrans" cxnId="{3D9EA0B0-BE5A-4ADE-9BEC-89C165FA8281}">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99E4594E-1EEB-46E6-9B8D-4C2F6C5B156C}">
      <dgm:prSet custT="1"/>
      <dgm:spPr>
        <a:ln>
          <a:solidFill>
            <a:schemeClr val="accent4">
              <a:lumMod val="75000"/>
            </a:schemeClr>
          </a:solidFill>
        </a:ln>
      </dgm:spPr>
      <dgm:t>
        <a:bodyPr/>
        <a:lstStyle/>
        <a:p>
          <a:pPr rtl="0"/>
          <a:r>
            <a:rPr lang="en-US" sz="2000" b="0">
              <a:latin typeface="Cambria" panose="02040503050406030204" pitchFamily="18" charset="0"/>
              <a:ea typeface="Cambria" panose="02040503050406030204" pitchFamily="18" charset="0"/>
              <a:cs typeface="Arial"/>
            </a:rPr>
            <a:t>At least one </a:t>
          </a:r>
          <a:r>
            <a:rPr lang="en-US" sz="2000" b="1">
              <a:latin typeface="Cambria" panose="02040503050406030204" pitchFamily="18" charset="0"/>
              <a:ea typeface="Cambria" panose="02040503050406030204" pitchFamily="18" charset="0"/>
              <a:cs typeface="Arial"/>
            </a:rPr>
            <a:t>transfer agreement </a:t>
          </a:r>
          <a:r>
            <a:rPr lang="en-US" sz="2000">
              <a:latin typeface="Cambria" panose="02040503050406030204" pitchFamily="18" charset="0"/>
              <a:ea typeface="Cambria" panose="02040503050406030204" pitchFamily="18" charset="0"/>
              <a:cs typeface="Arial"/>
            </a:rPr>
            <a:t>with level I or II trauma centers </a:t>
          </a:r>
        </a:p>
      </dgm:t>
    </dgm:pt>
    <dgm:pt modelId="{D8EF35A5-6F57-4182-876E-F89AD21F25DA}" type="parTrans" cxnId="{AF76CFE6-CD43-4B28-8CF6-82BFFFFA0F86}">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9AF324D9-C2E6-410A-9C7C-65147CE053A3}" type="sibTrans" cxnId="{AF76CFE6-CD43-4B28-8CF6-82BFFFFA0F86}">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C45A0072-942A-4E35-85ED-49A23DDC3967}">
      <dgm:prSet custT="1"/>
      <dgm:spPr>
        <a:ln>
          <a:solidFill>
            <a:schemeClr val="accent3"/>
          </a:solidFill>
        </a:ln>
      </dgm:spPr>
      <dgm:t>
        <a:bodyPr/>
        <a:lstStyle/>
        <a:p>
          <a:pPr rtl="0"/>
          <a:r>
            <a:rPr lang="en-US" sz="2000" b="1">
              <a:latin typeface="Cambria" panose="02040503050406030204" pitchFamily="18" charset="0"/>
              <a:ea typeface="Cambria" panose="02040503050406030204" pitchFamily="18" charset="0"/>
              <a:cs typeface="Arial"/>
            </a:rPr>
            <a:t>Attestation </a:t>
          </a:r>
          <a:r>
            <a:rPr lang="en-US" sz="2000" b="0">
              <a:latin typeface="Cambria" panose="02040503050406030204" pitchFamily="18" charset="0"/>
              <a:ea typeface="Cambria" panose="02040503050406030204" pitchFamily="18" charset="0"/>
              <a:cs typeface="Arial"/>
            </a:rPr>
            <a:t>for meeting REH </a:t>
          </a:r>
          <a:r>
            <a:rPr lang="en-US" sz="2000" b="1">
              <a:latin typeface="Cambria" panose="02040503050406030204" pitchFamily="18" charset="0"/>
              <a:ea typeface="Cambria" panose="02040503050406030204" pitchFamily="18" charset="0"/>
              <a:cs typeface="Arial"/>
            </a:rPr>
            <a:t>conditions of participation</a:t>
          </a:r>
          <a:endParaRPr lang="en-US" sz="2000">
            <a:latin typeface="Cambria" panose="02040503050406030204" pitchFamily="18" charset="0"/>
            <a:ea typeface="Cambria" panose="02040503050406030204" pitchFamily="18" charset="0"/>
            <a:cs typeface="Arial"/>
          </a:endParaRPr>
        </a:p>
      </dgm:t>
    </dgm:pt>
    <dgm:pt modelId="{3059251A-A49C-48D3-8851-0348AA2FBDA6}" type="parTrans" cxnId="{42A8830C-5289-4537-A1B9-819163CDD69B}">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6D8E69BC-78DF-447A-940E-15B0C0C5C652}" type="sibTrans" cxnId="{42A8830C-5289-4537-A1B9-819163CDD69B}">
      <dgm:prSet/>
      <dgm:spPr/>
      <dgm:t>
        <a:bodyPr/>
        <a:lstStyle/>
        <a:p>
          <a:endParaRPr lang="en-US">
            <a:latin typeface="Cambria" panose="02040503050406030204" pitchFamily="18" charset="0"/>
            <a:ea typeface="Cambria" panose="02040503050406030204" pitchFamily="18" charset="0"/>
            <a:cs typeface="Arial" panose="020B0604020202020204" pitchFamily="34" charset="0"/>
          </a:endParaRPr>
        </a:p>
      </dgm:t>
    </dgm:pt>
    <dgm:pt modelId="{4FED00F2-BEBE-4943-8BBF-FADFB52CAC43}" type="pres">
      <dgm:prSet presAssocID="{BC19C57D-8468-4B51-A2C7-DDB3706B4451}" presName="Name0" presStyleCnt="0">
        <dgm:presLayoutVars>
          <dgm:dir/>
          <dgm:resizeHandles val="exact"/>
        </dgm:presLayoutVars>
      </dgm:prSet>
      <dgm:spPr/>
    </dgm:pt>
    <dgm:pt modelId="{B7473563-459F-47A9-878B-A20C2F44F0DF}" type="pres">
      <dgm:prSet presAssocID="{4BA8F449-88DF-46D1-BAE6-CEC92C70C2F2}" presName="composite" presStyleCnt="0"/>
      <dgm:spPr/>
    </dgm:pt>
    <dgm:pt modelId="{4B3BA83A-8612-4258-B081-9BEADFFDB243}" type="pres">
      <dgm:prSet presAssocID="{4BA8F449-88DF-46D1-BAE6-CEC92C70C2F2}" presName="bgChev" presStyleLbl="node1" presStyleIdx="0" presStyleCnt="3"/>
      <dgm:spPr>
        <a:solidFill>
          <a:schemeClr val="accent2"/>
        </a:solidFill>
      </dgm:spPr>
    </dgm:pt>
    <dgm:pt modelId="{448C71F1-630F-42A1-BB10-CC29F458695E}" type="pres">
      <dgm:prSet presAssocID="{4BA8F449-88DF-46D1-BAE6-CEC92C70C2F2}" presName="txNode" presStyleLbl="fgAcc1" presStyleIdx="0" presStyleCnt="3" custScaleX="113042" custScaleY="133368" custLinFactNeighborY="41703">
        <dgm:presLayoutVars>
          <dgm:bulletEnabled val="1"/>
        </dgm:presLayoutVars>
      </dgm:prSet>
      <dgm:spPr/>
    </dgm:pt>
    <dgm:pt modelId="{9187F521-381C-40DC-AE5F-594CFDA62C61}" type="pres">
      <dgm:prSet presAssocID="{D62B5080-0B07-4AE7-A1D2-0379D4F555EB}" presName="compositeSpace" presStyleCnt="0"/>
      <dgm:spPr/>
    </dgm:pt>
    <dgm:pt modelId="{51B0F79A-0F74-4113-8F5E-E60246AA44B9}" type="pres">
      <dgm:prSet presAssocID="{99E4594E-1EEB-46E6-9B8D-4C2F6C5B156C}" presName="composite" presStyleCnt="0"/>
      <dgm:spPr/>
    </dgm:pt>
    <dgm:pt modelId="{C218EDD2-8E97-4EC1-990A-A747D5EBE55D}" type="pres">
      <dgm:prSet presAssocID="{99E4594E-1EEB-46E6-9B8D-4C2F6C5B156C}" presName="bgChev" presStyleLbl="node1" presStyleIdx="1" presStyleCnt="3"/>
      <dgm:spPr>
        <a:solidFill>
          <a:schemeClr val="accent4">
            <a:lumMod val="75000"/>
          </a:schemeClr>
        </a:solidFill>
      </dgm:spPr>
    </dgm:pt>
    <dgm:pt modelId="{B2983CE6-80B6-43BE-9FC6-5CE1C63394C6}" type="pres">
      <dgm:prSet presAssocID="{99E4594E-1EEB-46E6-9B8D-4C2F6C5B156C}" presName="txNode" presStyleLbl="fgAcc1" presStyleIdx="1" presStyleCnt="3" custScaleX="113042" custScaleY="133368" custLinFactNeighborY="41703">
        <dgm:presLayoutVars>
          <dgm:bulletEnabled val="1"/>
        </dgm:presLayoutVars>
      </dgm:prSet>
      <dgm:spPr/>
    </dgm:pt>
    <dgm:pt modelId="{0EF81A31-6536-477E-A5FF-807B6F614706}" type="pres">
      <dgm:prSet presAssocID="{9AF324D9-C2E6-410A-9C7C-65147CE053A3}" presName="compositeSpace" presStyleCnt="0"/>
      <dgm:spPr/>
    </dgm:pt>
    <dgm:pt modelId="{23D71F0F-5071-49FB-A42E-0B9136E7A5B6}" type="pres">
      <dgm:prSet presAssocID="{C45A0072-942A-4E35-85ED-49A23DDC3967}" presName="composite" presStyleCnt="0"/>
      <dgm:spPr/>
    </dgm:pt>
    <dgm:pt modelId="{5C65E34B-43B6-46E4-95EA-50D31A17085D}" type="pres">
      <dgm:prSet presAssocID="{C45A0072-942A-4E35-85ED-49A23DDC3967}" presName="bgChev" presStyleLbl="node1" presStyleIdx="2" presStyleCnt="3"/>
      <dgm:spPr>
        <a:solidFill>
          <a:schemeClr val="accent3"/>
        </a:solidFill>
      </dgm:spPr>
    </dgm:pt>
    <dgm:pt modelId="{28F984EB-B126-4432-ABEE-00F6A8410EBC}" type="pres">
      <dgm:prSet presAssocID="{C45A0072-942A-4E35-85ED-49A23DDC3967}" presName="txNode" presStyleLbl="fgAcc1" presStyleIdx="2" presStyleCnt="3" custScaleX="113042" custScaleY="133368" custLinFactNeighborY="41703">
        <dgm:presLayoutVars>
          <dgm:bulletEnabled val="1"/>
        </dgm:presLayoutVars>
      </dgm:prSet>
      <dgm:spPr/>
    </dgm:pt>
  </dgm:ptLst>
  <dgm:cxnLst>
    <dgm:cxn modelId="{D8E10B04-FF68-4539-A5B7-942DE513D1EE}" type="presOf" srcId="{99E4594E-1EEB-46E6-9B8D-4C2F6C5B156C}" destId="{B2983CE6-80B6-43BE-9FC6-5CE1C63394C6}" srcOrd="0" destOrd="0" presId="urn:microsoft.com/office/officeart/2005/8/layout/chevronAccent+Icon"/>
    <dgm:cxn modelId="{42A8830C-5289-4537-A1B9-819163CDD69B}" srcId="{BC19C57D-8468-4B51-A2C7-DDB3706B4451}" destId="{C45A0072-942A-4E35-85ED-49A23DDC3967}" srcOrd="2" destOrd="0" parTransId="{3059251A-A49C-48D3-8851-0348AA2FBDA6}" sibTransId="{6D8E69BC-78DF-447A-940E-15B0C0C5C652}"/>
    <dgm:cxn modelId="{85DC0853-3F2B-4006-A59C-26B23ACD53F6}" type="presOf" srcId="{C45A0072-942A-4E35-85ED-49A23DDC3967}" destId="{28F984EB-B126-4432-ABEE-00F6A8410EBC}" srcOrd="0" destOrd="0" presId="urn:microsoft.com/office/officeart/2005/8/layout/chevronAccent+Icon"/>
    <dgm:cxn modelId="{1344AB91-6865-44CB-BB8E-199E368EFFAF}" type="presOf" srcId="{BC19C57D-8468-4B51-A2C7-DDB3706B4451}" destId="{4FED00F2-BEBE-4943-8BBF-FADFB52CAC43}" srcOrd="0" destOrd="0" presId="urn:microsoft.com/office/officeart/2005/8/layout/chevronAccent+Icon"/>
    <dgm:cxn modelId="{F1F382A8-47B8-4E49-8CB6-36B625A22A63}" type="presOf" srcId="{4BA8F449-88DF-46D1-BAE6-CEC92C70C2F2}" destId="{448C71F1-630F-42A1-BB10-CC29F458695E}" srcOrd="0" destOrd="0" presId="urn:microsoft.com/office/officeart/2005/8/layout/chevronAccent+Icon"/>
    <dgm:cxn modelId="{3D9EA0B0-BE5A-4ADE-9BEC-89C165FA8281}" srcId="{BC19C57D-8468-4B51-A2C7-DDB3706B4451}" destId="{4BA8F449-88DF-46D1-BAE6-CEC92C70C2F2}" srcOrd="0" destOrd="0" parTransId="{1C239251-05C5-4651-9C05-CD3EA5F1DEED}" sibTransId="{D62B5080-0B07-4AE7-A1D2-0379D4F555EB}"/>
    <dgm:cxn modelId="{AF76CFE6-CD43-4B28-8CF6-82BFFFFA0F86}" srcId="{BC19C57D-8468-4B51-A2C7-DDB3706B4451}" destId="{99E4594E-1EEB-46E6-9B8D-4C2F6C5B156C}" srcOrd="1" destOrd="0" parTransId="{D8EF35A5-6F57-4182-876E-F89AD21F25DA}" sibTransId="{9AF324D9-C2E6-410A-9C7C-65147CE053A3}"/>
    <dgm:cxn modelId="{E6114D73-AE17-4225-8AF7-E67B976B4461}" type="presParOf" srcId="{4FED00F2-BEBE-4943-8BBF-FADFB52CAC43}" destId="{B7473563-459F-47A9-878B-A20C2F44F0DF}" srcOrd="0" destOrd="0" presId="urn:microsoft.com/office/officeart/2005/8/layout/chevronAccent+Icon"/>
    <dgm:cxn modelId="{F373919A-B6C6-4DB4-BDBE-827246E557A4}" type="presParOf" srcId="{B7473563-459F-47A9-878B-A20C2F44F0DF}" destId="{4B3BA83A-8612-4258-B081-9BEADFFDB243}" srcOrd="0" destOrd="0" presId="urn:microsoft.com/office/officeart/2005/8/layout/chevronAccent+Icon"/>
    <dgm:cxn modelId="{9ECF193A-080D-4350-B7DA-31FB9EFDDE16}" type="presParOf" srcId="{B7473563-459F-47A9-878B-A20C2F44F0DF}" destId="{448C71F1-630F-42A1-BB10-CC29F458695E}" srcOrd="1" destOrd="0" presId="urn:microsoft.com/office/officeart/2005/8/layout/chevronAccent+Icon"/>
    <dgm:cxn modelId="{19EE3CC9-9366-4501-AF24-F53ADA509086}" type="presParOf" srcId="{4FED00F2-BEBE-4943-8BBF-FADFB52CAC43}" destId="{9187F521-381C-40DC-AE5F-594CFDA62C61}" srcOrd="1" destOrd="0" presId="urn:microsoft.com/office/officeart/2005/8/layout/chevronAccent+Icon"/>
    <dgm:cxn modelId="{6D00497A-58E6-4411-B870-4082F2E5817D}" type="presParOf" srcId="{4FED00F2-BEBE-4943-8BBF-FADFB52CAC43}" destId="{51B0F79A-0F74-4113-8F5E-E60246AA44B9}" srcOrd="2" destOrd="0" presId="urn:microsoft.com/office/officeart/2005/8/layout/chevronAccent+Icon"/>
    <dgm:cxn modelId="{96FEC1C5-2032-4890-AC34-544C82A049A3}" type="presParOf" srcId="{51B0F79A-0F74-4113-8F5E-E60246AA44B9}" destId="{C218EDD2-8E97-4EC1-990A-A747D5EBE55D}" srcOrd="0" destOrd="0" presId="urn:microsoft.com/office/officeart/2005/8/layout/chevronAccent+Icon"/>
    <dgm:cxn modelId="{9797B8D8-2F5F-4E79-91B7-9359755C69B2}" type="presParOf" srcId="{51B0F79A-0F74-4113-8F5E-E60246AA44B9}" destId="{B2983CE6-80B6-43BE-9FC6-5CE1C63394C6}" srcOrd="1" destOrd="0" presId="urn:microsoft.com/office/officeart/2005/8/layout/chevronAccent+Icon"/>
    <dgm:cxn modelId="{C5A95862-737B-44BF-BA20-36B298377061}" type="presParOf" srcId="{4FED00F2-BEBE-4943-8BBF-FADFB52CAC43}" destId="{0EF81A31-6536-477E-A5FF-807B6F614706}" srcOrd="3" destOrd="0" presId="urn:microsoft.com/office/officeart/2005/8/layout/chevronAccent+Icon"/>
    <dgm:cxn modelId="{68AC63D3-3FCD-4ACB-A51C-FEA4D460E786}" type="presParOf" srcId="{4FED00F2-BEBE-4943-8BBF-FADFB52CAC43}" destId="{23D71F0F-5071-49FB-A42E-0B9136E7A5B6}" srcOrd="4" destOrd="0" presId="urn:microsoft.com/office/officeart/2005/8/layout/chevronAccent+Icon"/>
    <dgm:cxn modelId="{6E96F47D-E48E-401D-A2C5-41AE6D01309A}" type="presParOf" srcId="{23D71F0F-5071-49FB-A42E-0B9136E7A5B6}" destId="{5C65E34B-43B6-46E4-95EA-50D31A17085D}" srcOrd="0" destOrd="0" presId="urn:microsoft.com/office/officeart/2005/8/layout/chevronAccent+Icon"/>
    <dgm:cxn modelId="{85A6FFC7-9B3D-4022-A580-E74CA6FC6D05}" type="presParOf" srcId="{23D71F0F-5071-49FB-A42E-0B9136E7A5B6}" destId="{28F984EB-B126-4432-ABEE-00F6A8410EBC}"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02016F-1199-422F-AA95-F5316D31D07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83DDDC4-0708-4A4D-AF43-AE41E2CCAEE1}">
      <dgm:prSet custT="1"/>
      <dgm:spPr/>
      <dgm:t>
        <a:bodyPr anchor="ctr"/>
        <a:lstStyle/>
        <a:p>
          <a:pPr algn="l"/>
          <a:r>
            <a:rPr lang="en-US" sz="1400" b="1" i="0">
              <a:latin typeface="Cambria" panose="02040503050406030204" pitchFamily="18" charset="0"/>
              <a:ea typeface="Cambria" panose="02040503050406030204" pitchFamily="18" charset="0"/>
              <a:cs typeface="Arial" panose="020B0604020202020204" pitchFamily="34" charset="0"/>
            </a:rPr>
            <a:t>Rural Emergency Hospital Technical Assistance Center</a:t>
          </a:r>
          <a:endParaRPr lang="en-US" sz="1400" b="1">
            <a:latin typeface="Cambria" panose="02040503050406030204" pitchFamily="18" charset="0"/>
            <a:ea typeface="Cambria" panose="02040503050406030204" pitchFamily="18" charset="0"/>
            <a:cs typeface="Arial" panose="020B0604020202020204" pitchFamily="34" charset="0"/>
          </a:endParaRPr>
        </a:p>
      </dgm:t>
    </dgm:pt>
    <dgm:pt modelId="{D6CED8E1-DB89-4364-9DF0-DC6A48E19E26}" type="parTrans" cxnId="{6C33BF78-5070-432C-9B93-8B2A88D337DA}">
      <dgm:prSet/>
      <dgm:spPr/>
      <dgm:t>
        <a:bodyPr/>
        <a:lstStyle/>
        <a:p>
          <a:endParaRPr lang="en-US" sz="1200">
            <a:solidFill>
              <a:schemeClr val="bg1"/>
            </a:solidFill>
            <a:latin typeface="Cambria" panose="02040503050406030204" pitchFamily="18" charset="0"/>
            <a:ea typeface="Cambria" panose="02040503050406030204" pitchFamily="18" charset="0"/>
            <a:cs typeface="Arial" panose="020B0604020202020204" pitchFamily="34" charset="0"/>
          </a:endParaRPr>
        </a:p>
      </dgm:t>
    </dgm:pt>
    <dgm:pt modelId="{1A1A7912-8B80-4E7B-8A29-9AFACC8677BE}" type="sibTrans" cxnId="{6C33BF78-5070-432C-9B93-8B2A88D337DA}">
      <dgm:prSet/>
      <dgm:spPr/>
      <dgm:t>
        <a:bodyPr/>
        <a:lstStyle/>
        <a:p>
          <a:endParaRPr lang="en-US" sz="1200">
            <a:solidFill>
              <a:schemeClr val="bg1"/>
            </a:solidFill>
            <a:latin typeface="Cambria" panose="02040503050406030204" pitchFamily="18" charset="0"/>
            <a:ea typeface="Cambria" panose="02040503050406030204" pitchFamily="18" charset="0"/>
            <a:cs typeface="Arial" panose="020B0604020202020204" pitchFamily="34" charset="0"/>
          </a:endParaRPr>
        </a:p>
      </dgm:t>
    </dgm:pt>
    <dgm:pt modelId="{C3E804BE-C624-49DF-9E01-E00F655D0C03}">
      <dgm:prSet custT="1"/>
      <dgm:spPr/>
      <dgm:t>
        <a:bodyPr anchor="ctr"/>
        <a:lstStyle/>
        <a:p>
          <a:pPr algn="l"/>
          <a:r>
            <a:rPr lang="en-US" sz="1400" b="1" i="0">
              <a:latin typeface="Cambria" panose="02040503050406030204" pitchFamily="18" charset="0"/>
              <a:ea typeface="Cambria" panose="02040503050406030204" pitchFamily="18" charset="0"/>
              <a:cs typeface="Arial" panose="020B0604020202020204" pitchFamily="34" charset="0"/>
            </a:rPr>
            <a:t>Form to Request REH Technical Assistance</a:t>
          </a:r>
          <a:endParaRPr lang="en-US" sz="1400" b="1">
            <a:latin typeface="Cambria" panose="02040503050406030204" pitchFamily="18" charset="0"/>
            <a:ea typeface="Cambria" panose="02040503050406030204" pitchFamily="18" charset="0"/>
            <a:cs typeface="Arial" panose="020B0604020202020204" pitchFamily="34" charset="0"/>
          </a:endParaRPr>
        </a:p>
      </dgm:t>
    </dgm:pt>
    <dgm:pt modelId="{0E7CA123-3D07-4B61-95D3-353AB47137DF}" type="parTrans" cxnId="{A593A7D2-5FE9-43A5-B41F-DACF495D0ABB}">
      <dgm:prSet/>
      <dgm:spPr/>
      <dgm:t>
        <a:bodyPr/>
        <a:lstStyle/>
        <a:p>
          <a:endParaRPr lang="en-US" sz="1200">
            <a:solidFill>
              <a:schemeClr val="bg1"/>
            </a:solidFill>
            <a:latin typeface="Cambria" panose="02040503050406030204" pitchFamily="18" charset="0"/>
            <a:ea typeface="Cambria" panose="02040503050406030204" pitchFamily="18" charset="0"/>
            <a:cs typeface="Arial" panose="020B0604020202020204" pitchFamily="34" charset="0"/>
          </a:endParaRPr>
        </a:p>
      </dgm:t>
    </dgm:pt>
    <dgm:pt modelId="{8063A322-2F43-4ACE-A660-F238CC4176BF}" type="sibTrans" cxnId="{A593A7D2-5FE9-43A5-B41F-DACF495D0ABB}">
      <dgm:prSet/>
      <dgm:spPr/>
      <dgm:t>
        <a:bodyPr/>
        <a:lstStyle/>
        <a:p>
          <a:endParaRPr lang="en-US" sz="1200">
            <a:solidFill>
              <a:schemeClr val="bg1"/>
            </a:solidFill>
            <a:latin typeface="Cambria" panose="02040503050406030204" pitchFamily="18" charset="0"/>
            <a:ea typeface="Cambria" panose="02040503050406030204" pitchFamily="18" charset="0"/>
            <a:cs typeface="Arial" panose="020B0604020202020204" pitchFamily="34" charset="0"/>
          </a:endParaRPr>
        </a:p>
      </dgm:t>
    </dgm:pt>
    <dgm:pt modelId="{FD554924-0EB5-44A8-A58D-47B4A254A9ED}">
      <dgm:prSet custT="1"/>
      <dgm:spPr/>
      <dgm:t>
        <a:bodyPr anchor="ctr"/>
        <a:lstStyle/>
        <a:p>
          <a:pPr algn="l"/>
          <a:r>
            <a:rPr lang="en-US" sz="1400" b="1" i="0">
              <a:latin typeface="Cambria" panose="02040503050406030204" pitchFamily="18" charset="0"/>
              <a:ea typeface="Cambria" panose="02040503050406030204" pitchFamily="18" charset="0"/>
              <a:cs typeface="Arial" panose="020B0604020202020204" pitchFamily="34" charset="0"/>
            </a:rPr>
            <a:t>REH technical support email</a:t>
          </a:r>
          <a:endParaRPr lang="en-US" sz="1400" b="1">
            <a:latin typeface="Cambria" panose="02040503050406030204" pitchFamily="18" charset="0"/>
            <a:ea typeface="Cambria" panose="02040503050406030204" pitchFamily="18" charset="0"/>
            <a:cs typeface="Arial" panose="020B0604020202020204" pitchFamily="34" charset="0"/>
          </a:endParaRPr>
        </a:p>
      </dgm:t>
    </dgm:pt>
    <dgm:pt modelId="{0C4C6671-6BA8-43FE-ABF8-424B4C83B7BE}" type="parTrans" cxnId="{8C20F29E-2C41-4E66-9061-C4822731E8D7}">
      <dgm:prSet/>
      <dgm:spPr/>
      <dgm:t>
        <a:bodyPr/>
        <a:lstStyle/>
        <a:p>
          <a:endParaRPr lang="en-US" sz="1200">
            <a:solidFill>
              <a:schemeClr val="bg1"/>
            </a:solidFill>
            <a:latin typeface="Cambria" panose="02040503050406030204" pitchFamily="18" charset="0"/>
            <a:ea typeface="Cambria" panose="02040503050406030204" pitchFamily="18" charset="0"/>
            <a:cs typeface="Arial" panose="020B0604020202020204" pitchFamily="34" charset="0"/>
          </a:endParaRPr>
        </a:p>
      </dgm:t>
    </dgm:pt>
    <dgm:pt modelId="{13D0B980-A796-49F3-8F3D-E025DBF7E6DD}" type="sibTrans" cxnId="{8C20F29E-2C41-4E66-9061-C4822731E8D7}">
      <dgm:prSet/>
      <dgm:spPr/>
      <dgm:t>
        <a:bodyPr/>
        <a:lstStyle/>
        <a:p>
          <a:endParaRPr lang="en-US" sz="1200">
            <a:solidFill>
              <a:schemeClr val="bg1"/>
            </a:solidFill>
            <a:latin typeface="Cambria" panose="02040503050406030204" pitchFamily="18" charset="0"/>
            <a:ea typeface="Cambria" panose="02040503050406030204" pitchFamily="18" charset="0"/>
            <a:cs typeface="Arial" panose="020B0604020202020204" pitchFamily="34" charset="0"/>
          </a:endParaRPr>
        </a:p>
      </dgm:t>
    </dgm:pt>
    <dgm:pt modelId="{2EF1111A-B808-4BEC-BB3C-E51B63C95D29}">
      <dgm:prSet custT="1"/>
      <dgm:spPr/>
      <dgm:t>
        <a:bodyPr anchor="ctr"/>
        <a:lstStyle/>
        <a:p>
          <a:pPr algn="l"/>
          <a:r>
            <a:rPr lang="en-US" sz="1400" b="1">
              <a:effectLst/>
              <a:latin typeface="Cambria" panose="02040503050406030204" pitchFamily="18" charset="0"/>
              <a:ea typeface="Cambria" panose="02040503050406030204" pitchFamily="18" charset="0"/>
              <a:cs typeface="Arial" panose="020B0604020202020204" pitchFamily="34" charset="0"/>
            </a:rPr>
            <a:t>Consolidated Appropriations Act, 2021</a:t>
          </a:r>
          <a:endParaRPr lang="en-US" sz="1400" b="1">
            <a:latin typeface="Cambria" panose="02040503050406030204" pitchFamily="18" charset="0"/>
            <a:ea typeface="Cambria" panose="02040503050406030204" pitchFamily="18" charset="0"/>
            <a:cs typeface="Arial" panose="020B0604020202020204" pitchFamily="34" charset="0"/>
          </a:endParaRPr>
        </a:p>
      </dgm:t>
    </dgm:pt>
    <dgm:pt modelId="{82AE203D-8DAC-4ED6-A078-593A7CB90663}" type="parTrans" cxnId="{61391BBD-8D13-43D1-97FE-968C772C8004}">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43CD444E-FA70-41A7-86F9-E70E98F9A2FA}" type="sibTrans" cxnId="{61391BBD-8D13-43D1-97FE-968C772C8004}">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76A5551F-1DF1-42B7-BFFD-8EAD5E87D44C}">
      <dgm:prSet custT="1"/>
      <dgm:spPr/>
      <dgm:t>
        <a:bodyPr anchor="ctr"/>
        <a:lstStyle/>
        <a:p>
          <a:pPr algn="l"/>
          <a:r>
            <a:rPr lang="en-US" sz="1400" b="1">
              <a:latin typeface="Cambria" panose="02040503050406030204" pitchFamily="18" charset="0"/>
              <a:ea typeface="Cambria" panose="02040503050406030204" pitchFamily="18" charset="0"/>
              <a:cs typeface="Arial" panose="020B0604020202020204" pitchFamily="34" charset="0"/>
            </a:rPr>
            <a:t>Calculation of REH Monthly Additional Facility Payment for 2023</a:t>
          </a:r>
        </a:p>
      </dgm:t>
    </dgm:pt>
    <dgm:pt modelId="{B6D1FD93-9E2B-41DA-8735-41DE9CA6C3E6}" type="parTrans" cxnId="{A0FCEDEE-FDB7-4902-9DD6-9896777F6FAC}">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5C9BD614-860B-4501-BFF3-41FD47F740DC}" type="sibTrans" cxnId="{A0FCEDEE-FDB7-4902-9DD6-9896777F6FAC}">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282CF52C-FF35-44AE-B47C-7EC79F3FC632}">
      <dgm:prSet custT="1"/>
      <dgm:spPr/>
      <dgm:t>
        <a:bodyPr anchor="ctr"/>
        <a:lstStyle/>
        <a:p>
          <a:pPr>
            <a:buNone/>
          </a:pPr>
          <a:r>
            <a:rPr lang="en-US" sz="14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https://www.cms.gov/files/document/supplemental-documentation-reh-additional-facility-payment-calculation.pdf</a:t>
          </a:r>
          <a:endParaRPr lang="en-US" sz="1400">
            <a:latin typeface="Cambria" panose="02040503050406030204" pitchFamily="18" charset="0"/>
            <a:ea typeface="Cambria" panose="02040503050406030204" pitchFamily="18" charset="0"/>
            <a:cs typeface="Arial" panose="020B0604020202020204" pitchFamily="34" charset="0"/>
          </a:endParaRPr>
        </a:p>
      </dgm:t>
    </dgm:pt>
    <dgm:pt modelId="{AEE0A369-59D6-4A7C-84AB-9031CB470849}" type="parTrans" cxnId="{7EC76C56-F19E-4F51-9260-E7E39F2F84F6}">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94182BDD-029F-4139-A133-FF2F277D687D}" type="sibTrans" cxnId="{7EC76C56-F19E-4F51-9260-E7E39F2F84F6}">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216B0B72-87E5-47EE-9EDE-E12E7165A573}">
      <dgm:prSet custT="1"/>
      <dgm:spPr/>
      <dgm:t>
        <a:bodyPr anchor="ctr"/>
        <a:lstStyle/>
        <a:p>
          <a:pPr>
            <a:buNone/>
          </a:pPr>
          <a:r>
            <a:rPr lang="en-US" sz="14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https://www.congress.gov/116/plaws/publ260/PLAW-116publ260.pdf</a:t>
          </a:r>
          <a:endParaRPr lang="en-US" sz="1400">
            <a:latin typeface="Cambria" panose="02040503050406030204" pitchFamily="18" charset="0"/>
            <a:ea typeface="Cambria" panose="02040503050406030204" pitchFamily="18" charset="0"/>
            <a:cs typeface="Arial" panose="020B0604020202020204" pitchFamily="34" charset="0"/>
          </a:endParaRPr>
        </a:p>
      </dgm:t>
    </dgm:pt>
    <dgm:pt modelId="{DDF6AA96-668D-442A-BC6F-48C23EDCC75E}" type="parTrans" cxnId="{A5A21C79-484F-4862-A9D5-EC6386F8383B}">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768EBF4F-ABE3-4C5F-B256-D0CAFB5D76F1}" type="sibTrans" cxnId="{A5A21C79-484F-4862-A9D5-EC6386F8383B}">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1CCC16AF-CD77-4156-B5ED-231036C90956}">
      <dgm:prSet custT="1"/>
      <dgm:spPr/>
      <dgm:t>
        <a:bodyPr anchor="ctr"/>
        <a:lstStyle/>
        <a:p>
          <a:pPr>
            <a:buNone/>
          </a:pPr>
          <a:r>
            <a:rPr lang="en-US" sz="14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https://www.rhrco.org/reh-tac</a:t>
          </a:r>
          <a:endParaRPr lang="en-US" sz="1400">
            <a:latin typeface="Cambria" panose="02040503050406030204" pitchFamily="18" charset="0"/>
            <a:ea typeface="Cambria" panose="02040503050406030204" pitchFamily="18" charset="0"/>
            <a:cs typeface="Arial" panose="020B0604020202020204" pitchFamily="34" charset="0"/>
          </a:endParaRPr>
        </a:p>
      </dgm:t>
    </dgm:pt>
    <dgm:pt modelId="{E871F79B-CF53-4A06-97F2-2118543F544B}" type="parTrans" cxnId="{28D0059D-F323-4D62-A260-A0CA18114935}">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F595BCA7-C841-49D5-8684-F77D9FAC52F2}" type="sibTrans" cxnId="{28D0059D-F323-4D62-A260-A0CA18114935}">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1BACD690-B161-49C8-A7A7-CE2FBD60F259}">
      <dgm:prSet custT="1"/>
      <dgm:spPr/>
      <dgm:t>
        <a:bodyPr anchor="ctr"/>
        <a:lstStyle/>
        <a:p>
          <a:pPr>
            <a:buNone/>
          </a:pPr>
          <a:r>
            <a:rPr lang="en-US" sz="14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https://forms.office.com/pages/responsepage.aspx?id=BHLZIcNZ2UKCyp4eaZXLPqSZmLZ2E35EkDiggktEGiJUMERWUE85T1NJS1Q2MUhSUlBIUTFIMkRBOS4u</a:t>
          </a:r>
          <a:endParaRPr lang="en-US" sz="1400">
            <a:latin typeface="Cambria" panose="02040503050406030204" pitchFamily="18" charset="0"/>
            <a:ea typeface="Cambria" panose="02040503050406030204" pitchFamily="18" charset="0"/>
            <a:cs typeface="Arial" panose="020B0604020202020204" pitchFamily="34" charset="0"/>
          </a:endParaRPr>
        </a:p>
      </dgm:t>
    </dgm:pt>
    <dgm:pt modelId="{6B01D193-7BEB-4267-939A-1C544DDA3F6C}" type="parTrans" cxnId="{B50F37E1-E2AB-4706-B6D9-EA526AFC9B87}">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3C208B9F-558E-4297-A54C-930B32900F19}" type="sibTrans" cxnId="{B50F37E1-E2AB-4706-B6D9-EA526AFC9B87}">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F5297F74-AAAF-44A8-A073-0138D7E2A91A}">
      <dgm:prSet custT="1"/>
      <dgm:spPr/>
      <dgm:t>
        <a:bodyPr anchor="ctr"/>
        <a:lstStyle/>
        <a:p>
          <a:pPr>
            <a:buNone/>
          </a:pPr>
          <a:r>
            <a:rPr lang="en-US" sz="1400" b="0" i="0" u="sng">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REHSupport@rhrco.org</a:t>
          </a:r>
          <a:r>
            <a:rPr lang="en-US" sz="1400" b="0" i="0" u="sng">
              <a:latin typeface="Cambria" panose="02040503050406030204" pitchFamily="18" charset="0"/>
              <a:ea typeface="Cambria" panose="02040503050406030204" pitchFamily="18" charset="0"/>
              <a:cs typeface="Arial" panose="020B0604020202020204" pitchFamily="34" charset="0"/>
            </a:rPr>
            <a:t> </a:t>
          </a:r>
          <a:endParaRPr lang="en-US" sz="1400">
            <a:latin typeface="Cambria" panose="02040503050406030204" pitchFamily="18" charset="0"/>
            <a:ea typeface="Cambria" panose="02040503050406030204" pitchFamily="18" charset="0"/>
            <a:cs typeface="Arial" panose="020B0604020202020204" pitchFamily="34" charset="0"/>
          </a:endParaRPr>
        </a:p>
      </dgm:t>
    </dgm:pt>
    <dgm:pt modelId="{CD44B8F8-2B2A-41DB-AF5D-049FD62A47C6}" type="parTrans" cxnId="{0FCE8203-B4A0-4744-ACC3-76835194F448}">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72732151-5A26-44AB-9738-DDC970776EFA}" type="sibTrans" cxnId="{0FCE8203-B4A0-4744-ACC3-76835194F448}">
      <dgm:prSet/>
      <dgm:spPr/>
      <dgm:t>
        <a:bodyPr/>
        <a:lstStyle/>
        <a:p>
          <a:endParaRPr lang="en-US" sz="1200">
            <a:latin typeface="Cambria" panose="02040503050406030204" pitchFamily="18" charset="0"/>
            <a:ea typeface="Cambria" panose="02040503050406030204" pitchFamily="18" charset="0"/>
            <a:cs typeface="Arial" panose="020B0604020202020204" pitchFamily="34" charset="0"/>
          </a:endParaRPr>
        </a:p>
      </dgm:t>
    </dgm:pt>
    <dgm:pt modelId="{D448E90A-E3DF-4B82-A88B-42EEEA7CCF46}">
      <dgm:prSet custT="1"/>
      <dgm:spPr/>
      <dgm:t>
        <a:bodyPr spcFirstLastPara="0" vert="horz" wrap="square" lIns="53340" tIns="53340" rIns="53340" bIns="53340" numCol="1" spcCol="1270" anchor="ctr" anchorCtr="0"/>
        <a:lstStyle/>
        <a:p>
          <a:pPr algn="l">
            <a:buNone/>
          </a:pPr>
          <a:r>
            <a:rPr lang="en-US" sz="1400" b="1" kern="1200">
              <a:latin typeface="Cambria" panose="02040503050406030204" pitchFamily="18" charset="0"/>
              <a:ea typeface="Cambria" panose="02040503050406030204" pitchFamily="18" charset="0"/>
              <a:cs typeface="Arial" panose="020B0604020202020204" pitchFamily="34" charset="0"/>
            </a:rPr>
            <a:t>Guidance for REH Provisions, Conversion Process and Conditions of Participation</a:t>
          </a:r>
          <a:r>
            <a:rPr lang="en-US" sz="1400" kern="1200">
              <a:latin typeface="Cambria" panose="02040503050406030204" pitchFamily="18" charset="0"/>
              <a:ea typeface="Cambria" panose="02040503050406030204" pitchFamily="18" charset="0"/>
              <a:cs typeface="Arial" panose="020B0604020202020204" pitchFamily="34" charset="0"/>
            </a:rPr>
            <a:t> </a:t>
          </a:r>
        </a:p>
      </dgm:t>
    </dgm:pt>
    <dgm:pt modelId="{4FF7F2E1-F9DF-419B-8CED-304D014E9C23}" type="parTrans" cxnId="{91609526-49B1-4F17-AE74-D2D0A4613747}">
      <dgm:prSet/>
      <dgm:spPr/>
      <dgm:t>
        <a:bodyPr/>
        <a:lstStyle/>
        <a:p>
          <a:endParaRPr lang="en-US" sz="1800">
            <a:latin typeface="Cambria" panose="02040503050406030204" pitchFamily="18" charset="0"/>
            <a:ea typeface="Cambria" panose="02040503050406030204" pitchFamily="18" charset="0"/>
          </a:endParaRPr>
        </a:p>
      </dgm:t>
    </dgm:pt>
    <dgm:pt modelId="{49641AF4-6121-4358-9C01-2D882E9E286F}" type="sibTrans" cxnId="{91609526-49B1-4F17-AE74-D2D0A4613747}">
      <dgm:prSet/>
      <dgm:spPr/>
      <dgm:t>
        <a:bodyPr/>
        <a:lstStyle/>
        <a:p>
          <a:endParaRPr lang="en-US" sz="1800">
            <a:latin typeface="Cambria" panose="02040503050406030204" pitchFamily="18" charset="0"/>
            <a:ea typeface="Cambria" panose="02040503050406030204" pitchFamily="18" charset="0"/>
          </a:endParaRPr>
        </a:p>
      </dgm:t>
    </dgm:pt>
    <dgm:pt modelId="{6B49ADC6-2483-44EA-89DE-77715D686A4C}">
      <dgm:prSet custT="1"/>
      <dgm:spPr/>
      <dgm:t>
        <a:bodyPr anchor="ctr"/>
        <a:lstStyle/>
        <a:p>
          <a:pPr>
            <a:buNone/>
          </a:pPr>
          <a:r>
            <a:rPr lang="en-US" sz="1400" kern="12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6">
                <a:extLst>
                  <a:ext uri="{A12FA001-AC4F-418D-AE19-62706E023703}">
                    <ahyp:hlinkClr xmlns:ahyp="http://schemas.microsoft.com/office/drawing/2018/hyperlinkcolor" val="tx"/>
                  </a:ext>
                </a:extLst>
              </a:hlinkClick>
            </a:rPr>
            <a:t>https://www.cms.gov/files/document/qso-23-07-reh.pdf</a:t>
          </a:r>
          <a:endParaRPr lang="en-US" sz="1400" kern="1200">
            <a:latin typeface="Cambria" panose="02040503050406030204" pitchFamily="18" charset="0"/>
            <a:ea typeface="Cambria" panose="02040503050406030204" pitchFamily="18" charset="0"/>
            <a:cs typeface="Arial" panose="020B0604020202020204" pitchFamily="34" charset="0"/>
          </a:endParaRPr>
        </a:p>
      </dgm:t>
    </dgm:pt>
    <dgm:pt modelId="{E3FD70E0-DE78-478E-9C0B-B1E8F6828A30}" type="parTrans" cxnId="{79221620-540F-426B-AE63-EE997F2B0F89}">
      <dgm:prSet/>
      <dgm:spPr/>
      <dgm:t>
        <a:bodyPr/>
        <a:lstStyle/>
        <a:p>
          <a:endParaRPr lang="en-US" sz="1800">
            <a:latin typeface="Cambria" panose="02040503050406030204" pitchFamily="18" charset="0"/>
            <a:ea typeface="Cambria" panose="02040503050406030204" pitchFamily="18" charset="0"/>
          </a:endParaRPr>
        </a:p>
      </dgm:t>
    </dgm:pt>
    <dgm:pt modelId="{B8BCFBDD-73B1-4E15-9C49-E8677298213D}" type="sibTrans" cxnId="{79221620-540F-426B-AE63-EE997F2B0F89}">
      <dgm:prSet/>
      <dgm:spPr/>
      <dgm:t>
        <a:bodyPr/>
        <a:lstStyle/>
        <a:p>
          <a:endParaRPr lang="en-US" sz="1800">
            <a:latin typeface="Cambria" panose="02040503050406030204" pitchFamily="18" charset="0"/>
            <a:ea typeface="Cambria" panose="02040503050406030204" pitchFamily="18" charset="0"/>
          </a:endParaRPr>
        </a:p>
      </dgm:t>
    </dgm:pt>
    <dgm:pt modelId="{147996A1-14F9-4B3C-BEDD-224ED3C44601}">
      <dgm:prSet custT="1"/>
      <dgm:spPr/>
      <dgm:t>
        <a:bodyPr anchor="ctr"/>
        <a:lstStyle/>
        <a:p>
          <a:pPr algn="l"/>
          <a:r>
            <a:rPr lang="en-US" sz="1400" b="1" kern="1200">
              <a:latin typeface="Cambria" panose="02040503050406030204" pitchFamily="18" charset="0"/>
              <a:ea typeface="Cambria" panose="02040503050406030204" pitchFamily="18" charset="0"/>
              <a:cs typeface="Arial" panose="020B0604020202020204" pitchFamily="34" charset="0"/>
            </a:rPr>
            <a:t>REH-FACT Fact Sheet (CMS)</a:t>
          </a:r>
          <a:endParaRPr lang="en-US" sz="1400" kern="1200">
            <a:latin typeface="Cambria" panose="02040503050406030204" pitchFamily="18" charset="0"/>
            <a:ea typeface="Cambria" panose="02040503050406030204" pitchFamily="18" charset="0"/>
            <a:cs typeface="Arial" panose="020B0604020202020204" pitchFamily="34" charset="0"/>
          </a:endParaRPr>
        </a:p>
      </dgm:t>
    </dgm:pt>
    <dgm:pt modelId="{D1D61555-F1DF-4854-8BED-71434B326E69}" type="parTrans" cxnId="{A283E227-0CFA-46DA-B77C-12F3F84F4D39}">
      <dgm:prSet/>
      <dgm:spPr/>
      <dgm:t>
        <a:bodyPr/>
        <a:lstStyle/>
        <a:p>
          <a:endParaRPr lang="en-US" sz="2000">
            <a:latin typeface="Cambria" panose="02040503050406030204" pitchFamily="18" charset="0"/>
            <a:ea typeface="Cambria" panose="02040503050406030204" pitchFamily="18" charset="0"/>
          </a:endParaRPr>
        </a:p>
      </dgm:t>
    </dgm:pt>
    <dgm:pt modelId="{104BC4FA-D392-4B22-B72D-EEAABE14FFDF}" type="sibTrans" cxnId="{A283E227-0CFA-46DA-B77C-12F3F84F4D39}">
      <dgm:prSet/>
      <dgm:spPr/>
      <dgm:t>
        <a:bodyPr/>
        <a:lstStyle/>
        <a:p>
          <a:endParaRPr lang="en-US" sz="2000">
            <a:latin typeface="Cambria" panose="02040503050406030204" pitchFamily="18" charset="0"/>
            <a:ea typeface="Cambria" panose="02040503050406030204" pitchFamily="18" charset="0"/>
          </a:endParaRPr>
        </a:p>
      </dgm:t>
    </dgm:pt>
    <dgm:pt modelId="{21236EE7-68D5-4DC1-BE7C-225AC3D35328}">
      <dgm:prSet custT="1"/>
      <dgm:spPr/>
      <dgm:t>
        <a:bodyPr anchor="ctr"/>
        <a:lstStyle/>
        <a:p>
          <a:pPr>
            <a:buNone/>
          </a:pPr>
          <a:r>
            <a:rPr lang="en-US" sz="14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7">
                <a:extLst>
                  <a:ext uri="{A12FA001-AC4F-418D-AE19-62706E023703}">
                    <ahyp:hlinkClr xmlns:ahyp="http://schemas.microsoft.com/office/drawing/2018/hyperlinkcolor" val="tx"/>
                  </a:ext>
                </a:extLst>
              </a:hlinkClick>
            </a:rPr>
            <a:t>https://www.cms.gov/newsroom/fact-sheets/rural-emergency-hospitals-proposed-rulemaking</a:t>
          </a:r>
          <a:r>
            <a:rPr lang="en-US" sz="1400">
              <a:latin typeface="Cambria" panose="02040503050406030204" pitchFamily="18" charset="0"/>
              <a:ea typeface="Cambria" panose="02040503050406030204" pitchFamily="18" charset="0"/>
              <a:cs typeface="Arial" panose="020B0604020202020204" pitchFamily="34" charset="0"/>
            </a:rPr>
            <a:t>  </a:t>
          </a:r>
        </a:p>
      </dgm:t>
    </dgm:pt>
    <dgm:pt modelId="{4CDF6CCE-62AE-4C9C-8FAB-7E8585DCA06D}" type="parTrans" cxnId="{A0E38CC0-8738-4AE7-8915-3A4CA9E50F2F}">
      <dgm:prSet/>
      <dgm:spPr/>
      <dgm:t>
        <a:bodyPr/>
        <a:lstStyle/>
        <a:p>
          <a:endParaRPr lang="en-US" sz="2000">
            <a:latin typeface="Cambria" panose="02040503050406030204" pitchFamily="18" charset="0"/>
            <a:ea typeface="Cambria" panose="02040503050406030204" pitchFamily="18" charset="0"/>
          </a:endParaRPr>
        </a:p>
      </dgm:t>
    </dgm:pt>
    <dgm:pt modelId="{F5176019-CB00-4DBD-A11E-CFCD28889323}" type="sibTrans" cxnId="{A0E38CC0-8738-4AE7-8915-3A4CA9E50F2F}">
      <dgm:prSet/>
      <dgm:spPr/>
      <dgm:t>
        <a:bodyPr/>
        <a:lstStyle/>
        <a:p>
          <a:endParaRPr lang="en-US" sz="2000">
            <a:latin typeface="Cambria" panose="02040503050406030204" pitchFamily="18" charset="0"/>
            <a:ea typeface="Cambria" panose="02040503050406030204" pitchFamily="18" charset="0"/>
          </a:endParaRPr>
        </a:p>
      </dgm:t>
    </dgm:pt>
    <dgm:pt modelId="{6BF8B3CE-3A34-4856-B7CB-D71CA76343CB}">
      <dgm:prSet custT="1"/>
      <dgm:spPr/>
      <dgm:t>
        <a:bodyPr anchor="ctr"/>
        <a:lstStyle/>
        <a:p>
          <a:pPr algn="l">
            <a:buNone/>
          </a:pPr>
          <a:r>
            <a:rPr lang="en-US" sz="1400" b="1">
              <a:latin typeface="Cambria" panose="02040503050406030204" pitchFamily="18" charset="0"/>
              <a:ea typeface="Cambria" panose="02040503050406030204" pitchFamily="18" charset="0"/>
              <a:cs typeface="Arial" panose="020B0604020202020204" pitchFamily="34" charset="0"/>
            </a:rPr>
            <a:t>REH Resources from RHRC </a:t>
          </a:r>
        </a:p>
        <a:p>
          <a:pPr algn="l">
            <a:buNone/>
          </a:pPr>
          <a:r>
            <a:rPr lang="en-US" sz="1400" b="1">
              <a:latin typeface="Cambria" panose="02040503050406030204" pitchFamily="18" charset="0"/>
              <a:ea typeface="Cambria" panose="02040503050406030204" pitchFamily="18" charset="0"/>
              <a:cs typeface="Arial" panose="020B0604020202020204" pitchFamily="34" charset="0"/>
            </a:rPr>
            <a:t>(fact sheet, FAQ, and more) </a:t>
          </a:r>
        </a:p>
      </dgm:t>
    </dgm:pt>
    <dgm:pt modelId="{476F070D-8B30-48EE-B7E3-5763F5CD1675}" type="parTrans" cxnId="{FA01DF37-8E23-4AC0-99D4-697CC37018E0}">
      <dgm:prSet/>
      <dgm:spPr/>
      <dgm:t>
        <a:bodyPr/>
        <a:lstStyle/>
        <a:p>
          <a:endParaRPr lang="en-US" sz="2000">
            <a:latin typeface="Cambria" panose="02040503050406030204" pitchFamily="18" charset="0"/>
            <a:ea typeface="Cambria" panose="02040503050406030204" pitchFamily="18" charset="0"/>
          </a:endParaRPr>
        </a:p>
      </dgm:t>
    </dgm:pt>
    <dgm:pt modelId="{2893563A-3BAD-4E7B-A2F5-9AAEE2D5B130}" type="sibTrans" cxnId="{FA01DF37-8E23-4AC0-99D4-697CC37018E0}">
      <dgm:prSet/>
      <dgm:spPr/>
      <dgm:t>
        <a:bodyPr/>
        <a:lstStyle/>
        <a:p>
          <a:endParaRPr lang="en-US" sz="2000">
            <a:latin typeface="Cambria" panose="02040503050406030204" pitchFamily="18" charset="0"/>
            <a:ea typeface="Cambria" panose="02040503050406030204" pitchFamily="18" charset="0"/>
          </a:endParaRPr>
        </a:p>
      </dgm:t>
    </dgm:pt>
    <dgm:pt modelId="{C422E283-51E0-41A4-81DB-199F49BDBE3F}">
      <dgm:prSet custT="1"/>
      <dgm:spPr/>
      <dgm:t>
        <a:bodyPr anchor="ctr"/>
        <a:lstStyle/>
        <a:p>
          <a:pPr>
            <a:buNone/>
          </a:pPr>
          <a:r>
            <a:rPr lang="en-US" sz="14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8">
                <a:extLst>
                  <a:ext uri="{A12FA001-AC4F-418D-AE19-62706E023703}">
                    <ahyp:hlinkClr xmlns:ahyp="http://schemas.microsoft.com/office/drawing/2018/hyperlinkcolor" val="tx"/>
                  </a:ext>
                </a:extLst>
              </a:hlinkClick>
            </a:rPr>
            <a:t>https://www.rhrco.org/rehresources</a:t>
          </a:r>
          <a:r>
            <a:rPr lang="en-US" sz="1400">
              <a:latin typeface="Cambria" panose="02040503050406030204" pitchFamily="18" charset="0"/>
              <a:ea typeface="Cambria" panose="02040503050406030204" pitchFamily="18" charset="0"/>
              <a:cs typeface="Arial" panose="020B0604020202020204" pitchFamily="34" charset="0"/>
            </a:rPr>
            <a:t> </a:t>
          </a:r>
        </a:p>
      </dgm:t>
    </dgm:pt>
    <dgm:pt modelId="{6586CA2F-5ADF-4A50-B46D-BC8D76A07AC8}" type="parTrans" cxnId="{69161814-2E3E-42BF-99EA-6F26F3A61C19}">
      <dgm:prSet/>
      <dgm:spPr/>
      <dgm:t>
        <a:bodyPr/>
        <a:lstStyle/>
        <a:p>
          <a:endParaRPr lang="en-US" sz="2000">
            <a:latin typeface="Cambria" panose="02040503050406030204" pitchFamily="18" charset="0"/>
            <a:ea typeface="Cambria" panose="02040503050406030204" pitchFamily="18" charset="0"/>
          </a:endParaRPr>
        </a:p>
      </dgm:t>
    </dgm:pt>
    <dgm:pt modelId="{13A5FB83-CBA2-4C1D-905F-82C01EE170E7}" type="sibTrans" cxnId="{69161814-2E3E-42BF-99EA-6F26F3A61C19}">
      <dgm:prSet/>
      <dgm:spPr/>
      <dgm:t>
        <a:bodyPr/>
        <a:lstStyle/>
        <a:p>
          <a:endParaRPr lang="en-US" sz="2000">
            <a:latin typeface="Cambria" panose="02040503050406030204" pitchFamily="18" charset="0"/>
            <a:ea typeface="Cambria" panose="02040503050406030204" pitchFamily="18" charset="0"/>
          </a:endParaRPr>
        </a:p>
      </dgm:t>
    </dgm:pt>
    <dgm:pt modelId="{EB8CC53F-52C2-494F-BA15-6ABC4C0743EF}">
      <dgm:prSet custT="1"/>
      <dgm:spPr/>
      <dgm:t>
        <a:bodyPr spcFirstLastPara="0" vert="horz" wrap="square" lIns="53340" tIns="53340" rIns="53340" bIns="53340" numCol="1" spcCol="1270" anchor="ctr" anchorCtr="0"/>
        <a:lstStyle/>
        <a:p>
          <a:pPr algn="l">
            <a:buNone/>
          </a:pPr>
          <a:r>
            <a:rPr lang="en-US" sz="1400" b="1" kern="1200">
              <a:latin typeface="Cambria" panose="02040503050406030204" pitchFamily="18" charset="0"/>
              <a:ea typeface="Cambria" panose="02040503050406030204" pitchFamily="18" charset="0"/>
              <a:cs typeface="Arial" panose="020B0604020202020204" pitchFamily="34" charset="0"/>
            </a:rPr>
            <a:t>Guidance on REH Quality Reporting</a:t>
          </a:r>
        </a:p>
      </dgm:t>
    </dgm:pt>
    <dgm:pt modelId="{3A745ACA-A052-4A55-BF40-355457F64B37}" type="parTrans" cxnId="{71E44B14-BF73-47C5-9120-CCB55656142D}">
      <dgm:prSet/>
      <dgm:spPr/>
      <dgm:t>
        <a:bodyPr/>
        <a:lstStyle/>
        <a:p>
          <a:endParaRPr lang="en-US" sz="2000">
            <a:latin typeface="Cambria" panose="02040503050406030204" pitchFamily="18" charset="0"/>
            <a:ea typeface="Cambria" panose="02040503050406030204" pitchFamily="18" charset="0"/>
          </a:endParaRPr>
        </a:p>
      </dgm:t>
    </dgm:pt>
    <dgm:pt modelId="{5711F201-8F27-4A03-BF71-9DD0800ACC52}" type="sibTrans" cxnId="{71E44B14-BF73-47C5-9120-CCB55656142D}">
      <dgm:prSet/>
      <dgm:spPr/>
      <dgm:t>
        <a:bodyPr/>
        <a:lstStyle/>
        <a:p>
          <a:endParaRPr lang="en-US" sz="2000">
            <a:latin typeface="Cambria" panose="02040503050406030204" pitchFamily="18" charset="0"/>
            <a:ea typeface="Cambria" panose="02040503050406030204" pitchFamily="18" charset="0"/>
          </a:endParaRPr>
        </a:p>
      </dgm:t>
    </dgm:pt>
    <dgm:pt modelId="{E1E09B4B-F656-4B29-9D88-D5522D23A0CE}">
      <dgm:prSet custT="1"/>
      <dgm:spPr/>
      <dgm:t>
        <a:bodyPr anchor="ctr"/>
        <a:lstStyle/>
        <a:p>
          <a:pPr>
            <a:buNone/>
          </a:pPr>
          <a:r>
            <a:rPr lang="en-US" sz="1400" u="sng" kern="1200">
              <a:latin typeface="Cambria" panose="02040503050406030204" pitchFamily="18" charset="0"/>
              <a:ea typeface="Cambria" panose="02040503050406030204" pitchFamily="18" charset="0"/>
              <a:cs typeface="Arial" panose="020B0604020202020204" pitchFamily="34" charset="0"/>
            </a:rPr>
            <a:t>https://www.govinfo.gov/content/pkg/FR-2023-07-31/pdf/FR-2023-07-31.pdf </a:t>
          </a:r>
          <a:r>
            <a:rPr lang="en-US" sz="1400" kern="1200">
              <a:latin typeface="Cambria" panose="02040503050406030204" pitchFamily="18" charset="0"/>
              <a:ea typeface="Cambria" panose="02040503050406030204" pitchFamily="18" charset="0"/>
              <a:cs typeface="Arial" panose="020B0604020202020204" pitchFamily="34" charset="0"/>
            </a:rPr>
            <a:t>(starting on page 49825)</a:t>
          </a:r>
        </a:p>
      </dgm:t>
    </dgm:pt>
    <dgm:pt modelId="{F1ADD108-25AA-43CD-94C1-3B9E85A96651}" type="parTrans" cxnId="{0A44DEC9-F84E-4AEF-B339-9540A1D5441D}">
      <dgm:prSet/>
      <dgm:spPr/>
      <dgm:t>
        <a:bodyPr/>
        <a:lstStyle/>
        <a:p>
          <a:endParaRPr lang="en-US" sz="2000">
            <a:latin typeface="Cambria" panose="02040503050406030204" pitchFamily="18" charset="0"/>
            <a:ea typeface="Cambria" panose="02040503050406030204" pitchFamily="18" charset="0"/>
          </a:endParaRPr>
        </a:p>
      </dgm:t>
    </dgm:pt>
    <dgm:pt modelId="{08ED89D8-63C9-46CB-B892-934844069C6E}" type="sibTrans" cxnId="{0A44DEC9-F84E-4AEF-B339-9540A1D5441D}">
      <dgm:prSet/>
      <dgm:spPr/>
      <dgm:t>
        <a:bodyPr/>
        <a:lstStyle/>
        <a:p>
          <a:endParaRPr lang="en-US" sz="2000">
            <a:latin typeface="Cambria" panose="02040503050406030204" pitchFamily="18" charset="0"/>
            <a:ea typeface="Cambria" panose="02040503050406030204" pitchFamily="18" charset="0"/>
          </a:endParaRPr>
        </a:p>
      </dgm:t>
    </dgm:pt>
    <dgm:pt modelId="{4CEF5F04-81EC-48EE-93AB-5F0F9037E09F}">
      <dgm:prSet custT="1"/>
      <dgm:spPr/>
      <dgm:t>
        <a:bodyPr anchor="ctr"/>
        <a:lstStyle/>
        <a:p>
          <a:pPr algn="l">
            <a:buNone/>
          </a:pPr>
          <a:r>
            <a:rPr lang="en-US" sz="1400" b="1" kern="1200">
              <a:latin typeface="Cambria" panose="02040503050406030204" pitchFamily="18" charset="0"/>
              <a:ea typeface="Cambria" panose="02040503050406030204" pitchFamily="18" charset="0"/>
              <a:cs typeface="Arial" panose="020B0604020202020204" pitchFamily="34" charset="0"/>
            </a:rPr>
            <a:t>REH Conversion Early Learnings whitepaper </a:t>
          </a:r>
          <a:r>
            <a:rPr lang="en-US" sz="1400" kern="1200">
              <a:latin typeface="Cambria" panose="02040503050406030204" pitchFamily="18" charset="0"/>
              <a:ea typeface="Cambria" panose="02040503050406030204" pitchFamily="18" charset="0"/>
              <a:cs typeface="Arial" panose="020B0604020202020204" pitchFamily="34" charset="0"/>
            </a:rPr>
            <a:t>(enter email to access the document)</a:t>
          </a:r>
        </a:p>
      </dgm:t>
    </dgm:pt>
    <dgm:pt modelId="{5AEC190E-AF26-4174-AB3D-DCED94DD8DC7}" type="parTrans" cxnId="{A2EA08C7-8A2A-4552-AA2C-A5064D1BA69D}">
      <dgm:prSet/>
      <dgm:spPr/>
      <dgm:t>
        <a:bodyPr/>
        <a:lstStyle/>
        <a:p>
          <a:endParaRPr lang="en-US" sz="2000"/>
        </a:p>
      </dgm:t>
    </dgm:pt>
    <dgm:pt modelId="{B5636061-5C03-4864-956C-EA33BED88D03}" type="sibTrans" cxnId="{A2EA08C7-8A2A-4552-AA2C-A5064D1BA69D}">
      <dgm:prSet/>
      <dgm:spPr/>
      <dgm:t>
        <a:bodyPr/>
        <a:lstStyle/>
        <a:p>
          <a:endParaRPr lang="en-US" sz="2000"/>
        </a:p>
      </dgm:t>
    </dgm:pt>
    <dgm:pt modelId="{9243CA0F-4381-408A-8212-B886190EE097}">
      <dgm:prSet custT="1"/>
      <dgm:spPr/>
      <dgm:t>
        <a:bodyPr anchor="ctr"/>
        <a:lstStyle/>
        <a:p>
          <a:pPr algn="l">
            <a:lnSpc>
              <a:spcPct val="90000"/>
            </a:lnSpc>
            <a:spcAft>
              <a:spcPct val="15000"/>
            </a:spcAft>
            <a:buNone/>
          </a:pPr>
          <a:r>
            <a:rPr lang="en-US" sz="1400" u="sng" kern="1200">
              <a:latin typeface="Cambria" panose="02040503050406030204" pitchFamily="18" charset="0"/>
              <a:ea typeface="Cambria" panose="02040503050406030204" pitchFamily="18" charset="0"/>
              <a:cs typeface="Arial" panose="020B0604020202020204" pitchFamily="34" charset="0"/>
            </a:rPr>
            <a:t>https://www.rhrco.org/reh-tac </a:t>
          </a:r>
          <a:endParaRPr lang="en-US" sz="1400" kern="1200">
            <a:latin typeface="Cambria" panose="02040503050406030204" pitchFamily="18" charset="0"/>
            <a:ea typeface="Cambria" panose="02040503050406030204" pitchFamily="18" charset="0"/>
            <a:cs typeface="Arial" panose="020B0604020202020204" pitchFamily="34" charset="0"/>
          </a:endParaRPr>
        </a:p>
      </dgm:t>
    </dgm:pt>
    <dgm:pt modelId="{51ACC95F-A3BF-4C6B-A11D-C1F082EA7B04}" type="parTrans" cxnId="{75CD8D05-658D-499A-8C88-07CC2C2B7E28}">
      <dgm:prSet/>
      <dgm:spPr/>
      <dgm:t>
        <a:bodyPr/>
        <a:lstStyle/>
        <a:p>
          <a:endParaRPr lang="en-US" sz="2000"/>
        </a:p>
      </dgm:t>
    </dgm:pt>
    <dgm:pt modelId="{AB50AE4D-3F53-4A09-9C36-90C9F7B1F7D4}" type="sibTrans" cxnId="{75CD8D05-658D-499A-8C88-07CC2C2B7E28}">
      <dgm:prSet/>
      <dgm:spPr/>
      <dgm:t>
        <a:bodyPr/>
        <a:lstStyle/>
        <a:p>
          <a:endParaRPr lang="en-US" sz="2000"/>
        </a:p>
      </dgm:t>
    </dgm:pt>
    <dgm:pt modelId="{9CEF30EE-A386-4C17-A5BA-EFFB58253583}" type="pres">
      <dgm:prSet presAssocID="{0702016F-1199-422F-AA95-F5316D31D074}" presName="Name0" presStyleCnt="0">
        <dgm:presLayoutVars>
          <dgm:dir/>
          <dgm:animLvl val="lvl"/>
          <dgm:resizeHandles val="exact"/>
        </dgm:presLayoutVars>
      </dgm:prSet>
      <dgm:spPr/>
    </dgm:pt>
    <dgm:pt modelId="{2F3F2DF5-9E1E-4C3C-99A0-33A8243B2602}" type="pres">
      <dgm:prSet presAssocID="{183DDDC4-0708-4A4D-AF43-AE41E2CCAEE1}" presName="linNode" presStyleCnt="0"/>
      <dgm:spPr/>
    </dgm:pt>
    <dgm:pt modelId="{533D8803-7502-46BA-BAC4-901EEC45900B}" type="pres">
      <dgm:prSet presAssocID="{183DDDC4-0708-4A4D-AF43-AE41E2CCAEE1}" presName="parentText" presStyleLbl="node1" presStyleIdx="0" presStyleCnt="10">
        <dgm:presLayoutVars>
          <dgm:chMax val="1"/>
          <dgm:bulletEnabled val="1"/>
        </dgm:presLayoutVars>
      </dgm:prSet>
      <dgm:spPr/>
    </dgm:pt>
    <dgm:pt modelId="{98DD00BC-9880-4EC0-9675-FEBDF5ADF630}" type="pres">
      <dgm:prSet presAssocID="{183DDDC4-0708-4A4D-AF43-AE41E2CCAEE1}" presName="descendantText" presStyleLbl="alignAccFollowNode1" presStyleIdx="0" presStyleCnt="10">
        <dgm:presLayoutVars>
          <dgm:bulletEnabled val="1"/>
        </dgm:presLayoutVars>
      </dgm:prSet>
      <dgm:spPr/>
    </dgm:pt>
    <dgm:pt modelId="{C7B55521-7878-4566-8239-CD9E481FA705}" type="pres">
      <dgm:prSet presAssocID="{1A1A7912-8B80-4E7B-8A29-9AFACC8677BE}" presName="sp" presStyleCnt="0"/>
      <dgm:spPr/>
    </dgm:pt>
    <dgm:pt modelId="{937D864F-044B-46FE-B8D8-04BA11BC9D9A}" type="pres">
      <dgm:prSet presAssocID="{C3E804BE-C624-49DF-9E01-E00F655D0C03}" presName="linNode" presStyleCnt="0"/>
      <dgm:spPr/>
    </dgm:pt>
    <dgm:pt modelId="{7ACCDD97-FFD9-4A58-8513-F634429E0A8E}" type="pres">
      <dgm:prSet presAssocID="{C3E804BE-C624-49DF-9E01-E00F655D0C03}" presName="parentText" presStyleLbl="node1" presStyleIdx="1" presStyleCnt="10">
        <dgm:presLayoutVars>
          <dgm:chMax val="1"/>
          <dgm:bulletEnabled val="1"/>
        </dgm:presLayoutVars>
      </dgm:prSet>
      <dgm:spPr/>
    </dgm:pt>
    <dgm:pt modelId="{90704187-ACF9-4BB9-B4CD-04F7EF89D102}" type="pres">
      <dgm:prSet presAssocID="{C3E804BE-C624-49DF-9E01-E00F655D0C03}" presName="descendantText" presStyleLbl="alignAccFollowNode1" presStyleIdx="1" presStyleCnt="10">
        <dgm:presLayoutVars>
          <dgm:bulletEnabled val="1"/>
        </dgm:presLayoutVars>
      </dgm:prSet>
      <dgm:spPr/>
    </dgm:pt>
    <dgm:pt modelId="{174F35BF-C1CF-468A-B916-6739DABC886F}" type="pres">
      <dgm:prSet presAssocID="{8063A322-2F43-4ACE-A660-F238CC4176BF}" presName="sp" presStyleCnt="0"/>
      <dgm:spPr/>
    </dgm:pt>
    <dgm:pt modelId="{1AE3DBFC-573A-4C77-A5A4-824A6BD22F06}" type="pres">
      <dgm:prSet presAssocID="{FD554924-0EB5-44A8-A58D-47B4A254A9ED}" presName="linNode" presStyleCnt="0"/>
      <dgm:spPr/>
    </dgm:pt>
    <dgm:pt modelId="{0D9DCAF1-2E7E-4FEC-89BD-C6F084A28D2D}" type="pres">
      <dgm:prSet presAssocID="{FD554924-0EB5-44A8-A58D-47B4A254A9ED}" presName="parentText" presStyleLbl="node1" presStyleIdx="2" presStyleCnt="10">
        <dgm:presLayoutVars>
          <dgm:chMax val="1"/>
          <dgm:bulletEnabled val="1"/>
        </dgm:presLayoutVars>
      </dgm:prSet>
      <dgm:spPr/>
    </dgm:pt>
    <dgm:pt modelId="{584F5312-1BFA-414A-B8F6-721F485CFBDA}" type="pres">
      <dgm:prSet presAssocID="{FD554924-0EB5-44A8-A58D-47B4A254A9ED}" presName="descendantText" presStyleLbl="alignAccFollowNode1" presStyleIdx="2" presStyleCnt="10">
        <dgm:presLayoutVars>
          <dgm:bulletEnabled val="1"/>
        </dgm:presLayoutVars>
      </dgm:prSet>
      <dgm:spPr/>
    </dgm:pt>
    <dgm:pt modelId="{570DAAF5-EB5C-4AB2-B755-3AF2C583904A}" type="pres">
      <dgm:prSet presAssocID="{13D0B980-A796-49F3-8F3D-E025DBF7E6DD}" presName="sp" presStyleCnt="0"/>
      <dgm:spPr/>
    </dgm:pt>
    <dgm:pt modelId="{7577060D-1539-4A71-AF3A-9600A8076BFE}" type="pres">
      <dgm:prSet presAssocID="{6BF8B3CE-3A34-4856-B7CB-D71CA76343CB}" presName="linNode" presStyleCnt="0"/>
      <dgm:spPr/>
    </dgm:pt>
    <dgm:pt modelId="{27D409C2-EEAA-4D25-A59E-8D8975FE7AE0}" type="pres">
      <dgm:prSet presAssocID="{6BF8B3CE-3A34-4856-B7CB-D71CA76343CB}" presName="parentText" presStyleLbl="node1" presStyleIdx="3" presStyleCnt="10">
        <dgm:presLayoutVars>
          <dgm:chMax val="1"/>
          <dgm:bulletEnabled val="1"/>
        </dgm:presLayoutVars>
      </dgm:prSet>
      <dgm:spPr/>
    </dgm:pt>
    <dgm:pt modelId="{D7E0A520-8041-4941-B1B8-F42C1A0C312E}" type="pres">
      <dgm:prSet presAssocID="{6BF8B3CE-3A34-4856-B7CB-D71CA76343CB}" presName="descendantText" presStyleLbl="alignAccFollowNode1" presStyleIdx="3" presStyleCnt="10">
        <dgm:presLayoutVars>
          <dgm:bulletEnabled val="1"/>
        </dgm:presLayoutVars>
      </dgm:prSet>
      <dgm:spPr/>
    </dgm:pt>
    <dgm:pt modelId="{CDD5BFA1-2E6C-4D8B-B141-15703CB950EC}" type="pres">
      <dgm:prSet presAssocID="{2893563A-3BAD-4E7B-A2F5-9AAEE2D5B130}" presName="sp" presStyleCnt="0"/>
      <dgm:spPr/>
    </dgm:pt>
    <dgm:pt modelId="{FD2FD59C-E32F-4D8F-A35D-D0E5ACD5BA96}" type="pres">
      <dgm:prSet presAssocID="{2EF1111A-B808-4BEC-BB3C-E51B63C95D29}" presName="linNode" presStyleCnt="0"/>
      <dgm:spPr/>
    </dgm:pt>
    <dgm:pt modelId="{06D53E96-EA89-406A-9830-E83F3FE66867}" type="pres">
      <dgm:prSet presAssocID="{2EF1111A-B808-4BEC-BB3C-E51B63C95D29}" presName="parentText" presStyleLbl="node1" presStyleIdx="4" presStyleCnt="10">
        <dgm:presLayoutVars>
          <dgm:chMax val="1"/>
          <dgm:bulletEnabled val="1"/>
        </dgm:presLayoutVars>
      </dgm:prSet>
      <dgm:spPr/>
    </dgm:pt>
    <dgm:pt modelId="{2E8027C2-CCD9-499C-A209-5C21D45A86F0}" type="pres">
      <dgm:prSet presAssocID="{2EF1111A-B808-4BEC-BB3C-E51B63C95D29}" presName="descendantText" presStyleLbl="alignAccFollowNode1" presStyleIdx="4" presStyleCnt="10">
        <dgm:presLayoutVars>
          <dgm:bulletEnabled val="1"/>
        </dgm:presLayoutVars>
      </dgm:prSet>
      <dgm:spPr/>
    </dgm:pt>
    <dgm:pt modelId="{59E9D067-3BF0-460F-8DA5-FFF8FACE5AD6}" type="pres">
      <dgm:prSet presAssocID="{43CD444E-FA70-41A7-86F9-E70E98F9A2FA}" presName="sp" presStyleCnt="0"/>
      <dgm:spPr/>
    </dgm:pt>
    <dgm:pt modelId="{2FF650BF-3542-4F5E-898B-1CBC4F355F22}" type="pres">
      <dgm:prSet presAssocID="{76A5551F-1DF1-42B7-BFFD-8EAD5E87D44C}" presName="linNode" presStyleCnt="0"/>
      <dgm:spPr/>
    </dgm:pt>
    <dgm:pt modelId="{EE174BFD-3023-4A6C-995B-728897731FF4}" type="pres">
      <dgm:prSet presAssocID="{76A5551F-1DF1-42B7-BFFD-8EAD5E87D44C}" presName="parentText" presStyleLbl="node1" presStyleIdx="5" presStyleCnt="10">
        <dgm:presLayoutVars>
          <dgm:chMax val="1"/>
          <dgm:bulletEnabled val="1"/>
        </dgm:presLayoutVars>
      </dgm:prSet>
      <dgm:spPr/>
    </dgm:pt>
    <dgm:pt modelId="{6EE40408-91A6-4CA0-8220-9FE782A4A39E}" type="pres">
      <dgm:prSet presAssocID="{76A5551F-1DF1-42B7-BFFD-8EAD5E87D44C}" presName="descendantText" presStyleLbl="alignAccFollowNode1" presStyleIdx="5" presStyleCnt="10">
        <dgm:presLayoutVars>
          <dgm:bulletEnabled val="1"/>
        </dgm:presLayoutVars>
      </dgm:prSet>
      <dgm:spPr/>
    </dgm:pt>
    <dgm:pt modelId="{8121D3F4-484F-4E5C-9760-DD816BCDF957}" type="pres">
      <dgm:prSet presAssocID="{5C9BD614-860B-4501-BFF3-41FD47F740DC}" presName="sp" presStyleCnt="0"/>
      <dgm:spPr/>
    </dgm:pt>
    <dgm:pt modelId="{CA78C5E9-B80D-4C4B-88F1-665DEC7D1990}" type="pres">
      <dgm:prSet presAssocID="{147996A1-14F9-4B3C-BEDD-224ED3C44601}" presName="linNode" presStyleCnt="0"/>
      <dgm:spPr/>
    </dgm:pt>
    <dgm:pt modelId="{78C76C0E-7A8A-407B-B670-F2A9FEB380E5}" type="pres">
      <dgm:prSet presAssocID="{147996A1-14F9-4B3C-BEDD-224ED3C44601}" presName="parentText" presStyleLbl="node1" presStyleIdx="6" presStyleCnt="10">
        <dgm:presLayoutVars>
          <dgm:chMax val="1"/>
          <dgm:bulletEnabled val="1"/>
        </dgm:presLayoutVars>
      </dgm:prSet>
      <dgm:spPr/>
    </dgm:pt>
    <dgm:pt modelId="{C28B5D8A-6B13-43CE-A5C2-E3BAA9A973FD}" type="pres">
      <dgm:prSet presAssocID="{147996A1-14F9-4B3C-BEDD-224ED3C44601}" presName="descendantText" presStyleLbl="alignAccFollowNode1" presStyleIdx="6" presStyleCnt="10">
        <dgm:presLayoutVars>
          <dgm:bulletEnabled val="1"/>
        </dgm:presLayoutVars>
      </dgm:prSet>
      <dgm:spPr/>
    </dgm:pt>
    <dgm:pt modelId="{1753B263-008C-49FE-8B4F-BB0A67AE3959}" type="pres">
      <dgm:prSet presAssocID="{104BC4FA-D392-4B22-B72D-EEAABE14FFDF}" presName="sp" presStyleCnt="0"/>
      <dgm:spPr/>
    </dgm:pt>
    <dgm:pt modelId="{9589058F-5A68-4C85-BA00-C364B09945F8}" type="pres">
      <dgm:prSet presAssocID="{D448E90A-E3DF-4B82-A88B-42EEEA7CCF46}" presName="linNode" presStyleCnt="0"/>
      <dgm:spPr/>
    </dgm:pt>
    <dgm:pt modelId="{5FD1033D-C7E7-4DAA-BAD6-94B30AF26435}" type="pres">
      <dgm:prSet presAssocID="{D448E90A-E3DF-4B82-A88B-42EEEA7CCF46}" presName="parentText" presStyleLbl="node1" presStyleIdx="7" presStyleCnt="10">
        <dgm:presLayoutVars>
          <dgm:chMax val="1"/>
          <dgm:bulletEnabled val="1"/>
        </dgm:presLayoutVars>
      </dgm:prSet>
      <dgm:spPr/>
    </dgm:pt>
    <dgm:pt modelId="{B473EB68-9AD8-4C4B-84DF-890342D8F888}" type="pres">
      <dgm:prSet presAssocID="{D448E90A-E3DF-4B82-A88B-42EEEA7CCF46}" presName="descendantText" presStyleLbl="alignAccFollowNode1" presStyleIdx="7" presStyleCnt="10">
        <dgm:presLayoutVars>
          <dgm:bulletEnabled val="1"/>
        </dgm:presLayoutVars>
      </dgm:prSet>
      <dgm:spPr/>
    </dgm:pt>
    <dgm:pt modelId="{E709D1A0-09C4-4842-AA02-DE400867AB57}" type="pres">
      <dgm:prSet presAssocID="{49641AF4-6121-4358-9C01-2D882E9E286F}" presName="sp" presStyleCnt="0"/>
      <dgm:spPr/>
    </dgm:pt>
    <dgm:pt modelId="{812BE02C-4749-4DB1-93AD-D73EF0977D54}" type="pres">
      <dgm:prSet presAssocID="{EB8CC53F-52C2-494F-BA15-6ABC4C0743EF}" presName="linNode" presStyleCnt="0"/>
      <dgm:spPr/>
    </dgm:pt>
    <dgm:pt modelId="{B18C0AD7-0167-4FD1-AB41-C6E30F2B4FD8}" type="pres">
      <dgm:prSet presAssocID="{EB8CC53F-52C2-494F-BA15-6ABC4C0743EF}" presName="parentText" presStyleLbl="node1" presStyleIdx="8" presStyleCnt="10">
        <dgm:presLayoutVars>
          <dgm:chMax val="1"/>
          <dgm:bulletEnabled val="1"/>
        </dgm:presLayoutVars>
      </dgm:prSet>
      <dgm:spPr>
        <a:xfrm>
          <a:off x="0" y="4711884"/>
          <a:ext cx="3823155" cy="560762"/>
        </a:xfrm>
        <a:prstGeom prst="roundRect">
          <a:avLst/>
        </a:prstGeom>
      </dgm:spPr>
    </dgm:pt>
    <dgm:pt modelId="{5E78BE82-70FD-4EC7-BBFE-80EAB961FC9E}" type="pres">
      <dgm:prSet presAssocID="{EB8CC53F-52C2-494F-BA15-6ABC4C0743EF}" presName="descendantText" presStyleLbl="alignAccFollowNode1" presStyleIdx="8" presStyleCnt="10">
        <dgm:presLayoutVars>
          <dgm:bulletEnabled val="1"/>
        </dgm:presLayoutVars>
      </dgm:prSet>
      <dgm:spPr/>
    </dgm:pt>
    <dgm:pt modelId="{B9CECC5B-F1FE-4AAF-A748-9B171FBEAA34}" type="pres">
      <dgm:prSet presAssocID="{5711F201-8F27-4A03-BF71-9DD0800ACC52}" presName="sp" presStyleCnt="0"/>
      <dgm:spPr/>
    </dgm:pt>
    <dgm:pt modelId="{CE4E8951-2FF3-43D6-9AB5-FBADC6B9E670}" type="pres">
      <dgm:prSet presAssocID="{4CEF5F04-81EC-48EE-93AB-5F0F9037E09F}" presName="linNode" presStyleCnt="0"/>
      <dgm:spPr/>
    </dgm:pt>
    <dgm:pt modelId="{44FE5526-9409-4795-8B5A-BDCD52965154}" type="pres">
      <dgm:prSet presAssocID="{4CEF5F04-81EC-48EE-93AB-5F0F9037E09F}" presName="parentText" presStyleLbl="node1" presStyleIdx="9" presStyleCnt="10">
        <dgm:presLayoutVars>
          <dgm:chMax val="1"/>
          <dgm:bulletEnabled val="1"/>
        </dgm:presLayoutVars>
      </dgm:prSet>
      <dgm:spPr/>
    </dgm:pt>
    <dgm:pt modelId="{8F4C5BF9-63D7-434B-A479-77C74D74FFFD}" type="pres">
      <dgm:prSet presAssocID="{4CEF5F04-81EC-48EE-93AB-5F0F9037E09F}" presName="descendantText" presStyleLbl="alignAccFollowNode1" presStyleIdx="9" presStyleCnt="10">
        <dgm:presLayoutVars>
          <dgm:bulletEnabled val="1"/>
        </dgm:presLayoutVars>
      </dgm:prSet>
      <dgm:spPr/>
    </dgm:pt>
  </dgm:ptLst>
  <dgm:cxnLst>
    <dgm:cxn modelId="{49732902-B103-4CBF-BBF9-CEAAB6E4DB3F}" type="presOf" srcId="{216B0B72-87E5-47EE-9EDE-E12E7165A573}" destId="{2E8027C2-CCD9-499C-A209-5C21D45A86F0}" srcOrd="0" destOrd="0" presId="urn:microsoft.com/office/officeart/2005/8/layout/vList5"/>
    <dgm:cxn modelId="{0FCE8203-B4A0-4744-ACC3-76835194F448}" srcId="{FD554924-0EB5-44A8-A58D-47B4A254A9ED}" destId="{F5297F74-AAAF-44A8-A073-0138D7E2A91A}" srcOrd="0" destOrd="0" parTransId="{CD44B8F8-2B2A-41DB-AF5D-049FD62A47C6}" sibTransId="{72732151-5A26-44AB-9738-DDC970776EFA}"/>
    <dgm:cxn modelId="{75CD8D05-658D-499A-8C88-07CC2C2B7E28}" srcId="{4CEF5F04-81EC-48EE-93AB-5F0F9037E09F}" destId="{9243CA0F-4381-408A-8212-B886190EE097}" srcOrd="0" destOrd="0" parTransId="{51ACC95F-A3BF-4C6B-A11D-C1F082EA7B04}" sibTransId="{AB50AE4D-3F53-4A09-9C36-90C9F7B1F7D4}"/>
    <dgm:cxn modelId="{69161814-2E3E-42BF-99EA-6F26F3A61C19}" srcId="{6BF8B3CE-3A34-4856-B7CB-D71CA76343CB}" destId="{C422E283-51E0-41A4-81DB-199F49BDBE3F}" srcOrd="0" destOrd="0" parTransId="{6586CA2F-5ADF-4A50-B46D-BC8D76A07AC8}" sibTransId="{13A5FB83-CBA2-4C1D-905F-82C01EE170E7}"/>
    <dgm:cxn modelId="{71E44B14-BF73-47C5-9120-CCB55656142D}" srcId="{0702016F-1199-422F-AA95-F5316D31D074}" destId="{EB8CC53F-52C2-494F-BA15-6ABC4C0743EF}" srcOrd="8" destOrd="0" parTransId="{3A745ACA-A052-4A55-BF40-355457F64B37}" sibTransId="{5711F201-8F27-4A03-BF71-9DD0800ACC52}"/>
    <dgm:cxn modelId="{79221620-540F-426B-AE63-EE997F2B0F89}" srcId="{D448E90A-E3DF-4B82-A88B-42EEEA7CCF46}" destId="{6B49ADC6-2483-44EA-89DE-77715D686A4C}" srcOrd="0" destOrd="0" parTransId="{E3FD70E0-DE78-478E-9C0B-B1E8F6828A30}" sibTransId="{B8BCFBDD-73B1-4E15-9C49-E8677298213D}"/>
    <dgm:cxn modelId="{329CCD25-F0D4-4F68-ADF2-6ADD45B80110}" type="presOf" srcId="{EB8CC53F-52C2-494F-BA15-6ABC4C0743EF}" destId="{B18C0AD7-0167-4FD1-AB41-C6E30F2B4FD8}" srcOrd="0" destOrd="0" presId="urn:microsoft.com/office/officeart/2005/8/layout/vList5"/>
    <dgm:cxn modelId="{91609526-49B1-4F17-AE74-D2D0A4613747}" srcId="{0702016F-1199-422F-AA95-F5316D31D074}" destId="{D448E90A-E3DF-4B82-A88B-42EEEA7CCF46}" srcOrd="7" destOrd="0" parTransId="{4FF7F2E1-F9DF-419B-8CED-304D014E9C23}" sibTransId="{49641AF4-6121-4358-9C01-2D882E9E286F}"/>
    <dgm:cxn modelId="{A283E227-0CFA-46DA-B77C-12F3F84F4D39}" srcId="{0702016F-1199-422F-AA95-F5316D31D074}" destId="{147996A1-14F9-4B3C-BEDD-224ED3C44601}" srcOrd="6" destOrd="0" parTransId="{D1D61555-F1DF-4854-8BED-71434B326E69}" sibTransId="{104BC4FA-D392-4B22-B72D-EEAABE14FFDF}"/>
    <dgm:cxn modelId="{9CE82533-E7E5-44F4-BFB3-CAC8CFD63404}" type="presOf" srcId="{282CF52C-FF35-44AE-B47C-7EC79F3FC632}" destId="{6EE40408-91A6-4CA0-8220-9FE782A4A39E}" srcOrd="0" destOrd="0" presId="urn:microsoft.com/office/officeart/2005/8/layout/vList5"/>
    <dgm:cxn modelId="{8C732736-FE5C-462E-B40F-319DDA3FDB7F}" type="presOf" srcId="{9243CA0F-4381-408A-8212-B886190EE097}" destId="{8F4C5BF9-63D7-434B-A479-77C74D74FFFD}" srcOrd="0" destOrd="0" presId="urn:microsoft.com/office/officeart/2005/8/layout/vList5"/>
    <dgm:cxn modelId="{FA01DF37-8E23-4AC0-99D4-697CC37018E0}" srcId="{0702016F-1199-422F-AA95-F5316D31D074}" destId="{6BF8B3CE-3A34-4856-B7CB-D71CA76343CB}" srcOrd="3" destOrd="0" parTransId="{476F070D-8B30-48EE-B7E3-5763F5CD1675}" sibTransId="{2893563A-3BAD-4E7B-A2F5-9AAEE2D5B130}"/>
    <dgm:cxn modelId="{F4A02A5F-CABC-465F-A16A-961C8787D27B}" type="presOf" srcId="{FD554924-0EB5-44A8-A58D-47B4A254A9ED}" destId="{0D9DCAF1-2E7E-4FEC-89BD-C6F084A28D2D}" srcOrd="0" destOrd="0" presId="urn:microsoft.com/office/officeart/2005/8/layout/vList5"/>
    <dgm:cxn modelId="{FD428048-9BDD-49F1-81B4-4B49AA918823}" type="presOf" srcId="{D448E90A-E3DF-4B82-A88B-42EEEA7CCF46}" destId="{5FD1033D-C7E7-4DAA-BAD6-94B30AF26435}" srcOrd="0" destOrd="0" presId="urn:microsoft.com/office/officeart/2005/8/layout/vList5"/>
    <dgm:cxn modelId="{FBC7AF70-7CB1-40EA-8D48-1E87B99F6FC5}" type="presOf" srcId="{F5297F74-AAAF-44A8-A073-0138D7E2A91A}" destId="{584F5312-1BFA-414A-B8F6-721F485CFBDA}" srcOrd="0" destOrd="0" presId="urn:microsoft.com/office/officeart/2005/8/layout/vList5"/>
    <dgm:cxn modelId="{D4422E51-4492-4B60-8101-97CE01B06125}" type="presOf" srcId="{76A5551F-1DF1-42B7-BFFD-8EAD5E87D44C}" destId="{EE174BFD-3023-4A6C-995B-728897731FF4}" srcOrd="0" destOrd="0" presId="urn:microsoft.com/office/officeart/2005/8/layout/vList5"/>
    <dgm:cxn modelId="{EECACC54-F504-49A3-BE6A-75F0BD88B466}" type="presOf" srcId="{21236EE7-68D5-4DC1-BE7C-225AC3D35328}" destId="{C28B5D8A-6B13-43CE-A5C2-E3BAA9A973FD}" srcOrd="0" destOrd="0" presId="urn:microsoft.com/office/officeart/2005/8/layout/vList5"/>
    <dgm:cxn modelId="{7EC76C56-F19E-4F51-9260-E7E39F2F84F6}" srcId="{76A5551F-1DF1-42B7-BFFD-8EAD5E87D44C}" destId="{282CF52C-FF35-44AE-B47C-7EC79F3FC632}" srcOrd="0" destOrd="0" parTransId="{AEE0A369-59D6-4A7C-84AB-9031CB470849}" sibTransId="{94182BDD-029F-4139-A133-FF2F277D687D}"/>
    <dgm:cxn modelId="{6C33BF78-5070-432C-9B93-8B2A88D337DA}" srcId="{0702016F-1199-422F-AA95-F5316D31D074}" destId="{183DDDC4-0708-4A4D-AF43-AE41E2CCAEE1}" srcOrd="0" destOrd="0" parTransId="{D6CED8E1-DB89-4364-9DF0-DC6A48E19E26}" sibTransId="{1A1A7912-8B80-4E7B-8A29-9AFACC8677BE}"/>
    <dgm:cxn modelId="{A5A21C79-484F-4862-A9D5-EC6386F8383B}" srcId="{2EF1111A-B808-4BEC-BB3C-E51B63C95D29}" destId="{216B0B72-87E5-47EE-9EDE-E12E7165A573}" srcOrd="0" destOrd="0" parTransId="{DDF6AA96-668D-442A-BC6F-48C23EDCC75E}" sibTransId="{768EBF4F-ABE3-4C5F-B256-D0CAFB5D76F1}"/>
    <dgm:cxn modelId="{80100A8A-5EC0-457A-A473-0200EA5283C4}" type="presOf" srcId="{183DDDC4-0708-4A4D-AF43-AE41E2CCAEE1}" destId="{533D8803-7502-46BA-BAC4-901EEC45900B}" srcOrd="0" destOrd="0" presId="urn:microsoft.com/office/officeart/2005/8/layout/vList5"/>
    <dgm:cxn modelId="{28D0059D-F323-4D62-A260-A0CA18114935}" srcId="{183DDDC4-0708-4A4D-AF43-AE41E2CCAEE1}" destId="{1CCC16AF-CD77-4156-B5ED-231036C90956}" srcOrd="0" destOrd="0" parTransId="{E871F79B-CF53-4A06-97F2-2118543F544B}" sibTransId="{F595BCA7-C841-49D5-8684-F77D9FAC52F2}"/>
    <dgm:cxn modelId="{AF19119D-A9B0-4343-9BD9-99BA344A8DFD}" type="presOf" srcId="{1CCC16AF-CD77-4156-B5ED-231036C90956}" destId="{98DD00BC-9880-4EC0-9675-FEBDF5ADF630}" srcOrd="0" destOrd="0" presId="urn:microsoft.com/office/officeart/2005/8/layout/vList5"/>
    <dgm:cxn modelId="{8C20F29E-2C41-4E66-9061-C4822731E8D7}" srcId="{0702016F-1199-422F-AA95-F5316D31D074}" destId="{FD554924-0EB5-44A8-A58D-47B4A254A9ED}" srcOrd="2" destOrd="0" parTransId="{0C4C6671-6BA8-43FE-ABF8-424B4C83B7BE}" sibTransId="{13D0B980-A796-49F3-8F3D-E025DBF7E6DD}"/>
    <dgm:cxn modelId="{34FC7CA2-25B4-4CD8-B4A2-B05C99BF212A}" type="presOf" srcId="{C422E283-51E0-41A4-81DB-199F49BDBE3F}" destId="{D7E0A520-8041-4941-B1B8-F42C1A0C312E}" srcOrd="0" destOrd="0" presId="urn:microsoft.com/office/officeart/2005/8/layout/vList5"/>
    <dgm:cxn modelId="{ABF569A9-2591-45B7-8CF3-4D0C1B18F125}" type="presOf" srcId="{E1E09B4B-F656-4B29-9D88-D5522D23A0CE}" destId="{5E78BE82-70FD-4EC7-BBFE-80EAB961FC9E}" srcOrd="0" destOrd="0" presId="urn:microsoft.com/office/officeart/2005/8/layout/vList5"/>
    <dgm:cxn modelId="{88967BB8-41DD-4642-A911-16C3B9AF3932}" type="presOf" srcId="{6BF8B3CE-3A34-4856-B7CB-D71CA76343CB}" destId="{27D409C2-EEAA-4D25-A59E-8D8975FE7AE0}" srcOrd="0" destOrd="0" presId="urn:microsoft.com/office/officeart/2005/8/layout/vList5"/>
    <dgm:cxn modelId="{61391BBD-8D13-43D1-97FE-968C772C8004}" srcId="{0702016F-1199-422F-AA95-F5316D31D074}" destId="{2EF1111A-B808-4BEC-BB3C-E51B63C95D29}" srcOrd="4" destOrd="0" parTransId="{82AE203D-8DAC-4ED6-A078-593A7CB90663}" sibTransId="{43CD444E-FA70-41A7-86F9-E70E98F9A2FA}"/>
    <dgm:cxn modelId="{A0E38CC0-8738-4AE7-8915-3A4CA9E50F2F}" srcId="{147996A1-14F9-4B3C-BEDD-224ED3C44601}" destId="{21236EE7-68D5-4DC1-BE7C-225AC3D35328}" srcOrd="0" destOrd="0" parTransId="{4CDF6CCE-62AE-4C9C-8FAB-7E8585DCA06D}" sibTransId="{F5176019-CB00-4DBD-A11E-CFCD28889323}"/>
    <dgm:cxn modelId="{95C415C3-5D59-44CD-9143-D3299BEFA519}" type="presOf" srcId="{2EF1111A-B808-4BEC-BB3C-E51B63C95D29}" destId="{06D53E96-EA89-406A-9830-E83F3FE66867}" srcOrd="0" destOrd="0" presId="urn:microsoft.com/office/officeart/2005/8/layout/vList5"/>
    <dgm:cxn modelId="{0AD0B4C5-CC99-4C51-B3E0-C8E9A9ABF0BD}" type="presOf" srcId="{C3E804BE-C624-49DF-9E01-E00F655D0C03}" destId="{7ACCDD97-FFD9-4A58-8513-F634429E0A8E}" srcOrd="0" destOrd="0" presId="urn:microsoft.com/office/officeart/2005/8/layout/vList5"/>
    <dgm:cxn modelId="{A2EA08C7-8A2A-4552-AA2C-A5064D1BA69D}" srcId="{0702016F-1199-422F-AA95-F5316D31D074}" destId="{4CEF5F04-81EC-48EE-93AB-5F0F9037E09F}" srcOrd="9" destOrd="0" parTransId="{5AEC190E-AF26-4174-AB3D-DCED94DD8DC7}" sibTransId="{B5636061-5C03-4864-956C-EA33BED88D03}"/>
    <dgm:cxn modelId="{0A44DEC9-F84E-4AEF-B339-9540A1D5441D}" srcId="{EB8CC53F-52C2-494F-BA15-6ABC4C0743EF}" destId="{E1E09B4B-F656-4B29-9D88-D5522D23A0CE}" srcOrd="0" destOrd="0" parTransId="{F1ADD108-25AA-43CD-94C1-3B9E85A96651}" sibTransId="{08ED89D8-63C9-46CB-B892-934844069C6E}"/>
    <dgm:cxn modelId="{4CC17CCC-101F-4D38-96E1-E7FFF5BC5C30}" type="presOf" srcId="{0702016F-1199-422F-AA95-F5316D31D074}" destId="{9CEF30EE-A386-4C17-A5BA-EFFB58253583}" srcOrd="0" destOrd="0" presId="urn:microsoft.com/office/officeart/2005/8/layout/vList5"/>
    <dgm:cxn modelId="{A593A7D2-5FE9-43A5-B41F-DACF495D0ABB}" srcId="{0702016F-1199-422F-AA95-F5316D31D074}" destId="{C3E804BE-C624-49DF-9E01-E00F655D0C03}" srcOrd="1" destOrd="0" parTransId="{0E7CA123-3D07-4B61-95D3-353AB47137DF}" sibTransId="{8063A322-2F43-4ACE-A660-F238CC4176BF}"/>
    <dgm:cxn modelId="{88DCD1DE-CA21-428B-9171-9C9104255446}" type="presOf" srcId="{1BACD690-B161-49C8-A7A7-CE2FBD60F259}" destId="{90704187-ACF9-4BB9-B4CD-04F7EF89D102}" srcOrd="0" destOrd="0" presId="urn:microsoft.com/office/officeart/2005/8/layout/vList5"/>
    <dgm:cxn modelId="{B50F37E1-E2AB-4706-B6D9-EA526AFC9B87}" srcId="{C3E804BE-C624-49DF-9E01-E00F655D0C03}" destId="{1BACD690-B161-49C8-A7A7-CE2FBD60F259}" srcOrd="0" destOrd="0" parTransId="{6B01D193-7BEB-4267-939A-1C544DDA3F6C}" sibTransId="{3C208B9F-558E-4297-A54C-930B32900F19}"/>
    <dgm:cxn modelId="{A0FCEDEE-FDB7-4902-9DD6-9896777F6FAC}" srcId="{0702016F-1199-422F-AA95-F5316D31D074}" destId="{76A5551F-1DF1-42B7-BFFD-8EAD5E87D44C}" srcOrd="5" destOrd="0" parTransId="{B6D1FD93-9E2B-41DA-8735-41DE9CA6C3E6}" sibTransId="{5C9BD614-860B-4501-BFF3-41FD47F740DC}"/>
    <dgm:cxn modelId="{2C79D6F5-023D-4167-A158-7C6D144A3258}" type="presOf" srcId="{6B49ADC6-2483-44EA-89DE-77715D686A4C}" destId="{B473EB68-9AD8-4C4B-84DF-890342D8F888}" srcOrd="0" destOrd="0" presId="urn:microsoft.com/office/officeart/2005/8/layout/vList5"/>
    <dgm:cxn modelId="{53EB8FFA-4F9E-4CB7-AEC7-0A12BB43764F}" type="presOf" srcId="{147996A1-14F9-4B3C-BEDD-224ED3C44601}" destId="{78C76C0E-7A8A-407B-B670-F2A9FEB380E5}" srcOrd="0" destOrd="0" presId="urn:microsoft.com/office/officeart/2005/8/layout/vList5"/>
    <dgm:cxn modelId="{58ACE4FE-3347-402F-BC00-D12881C785C9}" type="presOf" srcId="{4CEF5F04-81EC-48EE-93AB-5F0F9037E09F}" destId="{44FE5526-9409-4795-8B5A-BDCD52965154}" srcOrd="0" destOrd="0" presId="urn:microsoft.com/office/officeart/2005/8/layout/vList5"/>
    <dgm:cxn modelId="{C1D2D315-7FEF-4A18-B195-4A70CF79822E}" type="presParOf" srcId="{9CEF30EE-A386-4C17-A5BA-EFFB58253583}" destId="{2F3F2DF5-9E1E-4C3C-99A0-33A8243B2602}" srcOrd="0" destOrd="0" presId="urn:microsoft.com/office/officeart/2005/8/layout/vList5"/>
    <dgm:cxn modelId="{93788F81-4FDE-4D50-9C4B-4247ED954582}" type="presParOf" srcId="{2F3F2DF5-9E1E-4C3C-99A0-33A8243B2602}" destId="{533D8803-7502-46BA-BAC4-901EEC45900B}" srcOrd="0" destOrd="0" presId="urn:microsoft.com/office/officeart/2005/8/layout/vList5"/>
    <dgm:cxn modelId="{660DFA7F-34C9-462A-9114-23D341E5B405}" type="presParOf" srcId="{2F3F2DF5-9E1E-4C3C-99A0-33A8243B2602}" destId="{98DD00BC-9880-4EC0-9675-FEBDF5ADF630}" srcOrd="1" destOrd="0" presId="urn:microsoft.com/office/officeart/2005/8/layout/vList5"/>
    <dgm:cxn modelId="{7C719D49-9F25-42D4-9EB4-9914E85325CA}" type="presParOf" srcId="{9CEF30EE-A386-4C17-A5BA-EFFB58253583}" destId="{C7B55521-7878-4566-8239-CD9E481FA705}" srcOrd="1" destOrd="0" presId="urn:microsoft.com/office/officeart/2005/8/layout/vList5"/>
    <dgm:cxn modelId="{C317B0BB-C418-4705-AC8E-1AA376946096}" type="presParOf" srcId="{9CEF30EE-A386-4C17-A5BA-EFFB58253583}" destId="{937D864F-044B-46FE-B8D8-04BA11BC9D9A}" srcOrd="2" destOrd="0" presId="urn:microsoft.com/office/officeart/2005/8/layout/vList5"/>
    <dgm:cxn modelId="{6A70B253-D727-432B-900D-224AC74B2E5A}" type="presParOf" srcId="{937D864F-044B-46FE-B8D8-04BA11BC9D9A}" destId="{7ACCDD97-FFD9-4A58-8513-F634429E0A8E}" srcOrd="0" destOrd="0" presId="urn:microsoft.com/office/officeart/2005/8/layout/vList5"/>
    <dgm:cxn modelId="{E9988162-AE8F-4CF8-B185-E1E9B647DB06}" type="presParOf" srcId="{937D864F-044B-46FE-B8D8-04BA11BC9D9A}" destId="{90704187-ACF9-4BB9-B4CD-04F7EF89D102}" srcOrd="1" destOrd="0" presId="urn:microsoft.com/office/officeart/2005/8/layout/vList5"/>
    <dgm:cxn modelId="{12C33886-B687-4950-99A6-EA673BD620AF}" type="presParOf" srcId="{9CEF30EE-A386-4C17-A5BA-EFFB58253583}" destId="{174F35BF-C1CF-468A-B916-6739DABC886F}" srcOrd="3" destOrd="0" presId="urn:microsoft.com/office/officeart/2005/8/layout/vList5"/>
    <dgm:cxn modelId="{6C5E9EFE-1C87-48EF-AC95-C14F3354E8C7}" type="presParOf" srcId="{9CEF30EE-A386-4C17-A5BA-EFFB58253583}" destId="{1AE3DBFC-573A-4C77-A5A4-824A6BD22F06}" srcOrd="4" destOrd="0" presId="urn:microsoft.com/office/officeart/2005/8/layout/vList5"/>
    <dgm:cxn modelId="{AB5F77E3-682C-42AB-BB76-FCE4CF453004}" type="presParOf" srcId="{1AE3DBFC-573A-4C77-A5A4-824A6BD22F06}" destId="{0D9DCAF1-2E7E-4FEC-89BD-C6F084A28D2D}" srcOrd="0" destOrd="0" presId="urn:microsoft.com/office/officeart/2005/8/layout/vList5"/>
    <dgm:cxn modelId="{788BC4E9-5B58-45C4-A269-46DB78B14298}" type="presParOf" srcId="{1AE3DBFC-573A-4C77-A5A4-824A6BD22F06}" destId="{584F5312-1BFA-414A-B8F6-721F485CFBDA}" srcOrd="1" destOrd="0" presId="urn:microsoft.com/office/officeart/2005/8/layout/vList5"/>
    <dgm:cxn modelId="{41271E53-8B15-4715-AAEF-27815D178863}" type="presParOf" srcId="{9CEF30EE-A386-4C17-A5BA-EFFB58253583}" destId="{570DAAF5-EB5C-4AB2-B755-3AF2C583904A}" srcOrd="5" destOrd="0" presId="urn:microsoft.com/office/officeart/2005/8/layout/vList5"/>
    <dgm:cxn modelId="{83BBF638-1911-4823-8590-075AC7BEF51A}" type="presParOf" srcId="{9CEF30EE-A386-4C17-A5BA-EFFB58253583}" destId="{7577060D-1539-4A71-AF3A-9600A8076BFE}" srcOrd="6" destOrd="0" presId="urn:microsoft.com/office/officeart/2005/8/layout/vList5"/>
    <dgm:cxn modelId="{79EA5F9E-31FD-44D2-88CA-9932B9F41D31}" type="presParOf" srcId="{7577060D-1539-4A71-AF3A-9600A8076BFE}" destId="{27D409C2-EEAA-4D25-A59E-8D8975FE7AE0}" srcOrd="0" destOrd="0" presId="urn:microsoft.com/office/officeart/2005/8/layout/vList5"/>
    <dgm:cxn modelId="{7980BAB0-BEA6-419B-87FB-724FA0054C99}" type="presParOf" srcId="{7577060D-1539-4A71-AF3A-9600A8076BFE}" destId="{D7E0A520-8041-4941-B1B8-F42C1A0C312E}" srcOrd="1" destOrd="0" presId="urn:microsoft.com/office/officeart/2005/8/layout/vList5"/>
    <dgm:cxn modelId="{FF464320-9C24-484B-A154-5B2A167E206F}" type="presParOf" srcId="{9CEF30EE-A386-4C17-A5BA-EFFB58253583}" destId="{CDD5BFA1-2E6C-4D8B-B141-15703CB950EC}" srcOrd="7" destOrd="0" presId="urn:microsoft.com/office/officeart/2005/8/layout/vList5"/>
    <dgm:cxn modelId="{7354F1C6-8061-421D-A0EF-BF0A97D01624}" type="presParOf" srcId="{9CEF30EE-A386-4C17-A5BA-EFFB58253583}" destId="{FD2FD59C-E32F-4D8F-A35D-D0E5ACD5BA96}" srcOrd="8" destOrd="0" presId="urn:microsoft.com/office/officeart/2005/8/layout/vList5"/>
    <dgm:cxn modelId="{170F5D05-9FD2-4909-9EE5-422B9C262FD4}" type="presParOf" srcId="{FD2FD59C-E32F-4D8F-A35D-D0E5ACD5BA96}" destId="{06D53E96-EA89-406A-9830-E83F3FE66867}" srcOrd="0" destOrd="0" presId="urn:microsoft.com/office/officeart/2005/8/layout/vList5"/>
    <dgm:cxn modelId="{0DE4187A-86A6-4AF8-9690-C8A3975DE95B}" type="presParOf" srcId="{FD2FD59C-E32F-4D8F-A35D-D0E5ACD5BA96}" destId="{2E8027C2-CCD9-499C-A209-5C21D45A86F0}" srcOrd="1" destOrd="0" presId="urn:microsoft.com/office/officeart/2005/8/layout/vList5"/>
    <dgm:cxn modelId="{4AE38485-FCE3-45E7-8F08-03D6C1F39C28}" type="presParOf" srcId="{9CEF30EE-A386-4C17-A5BA-EFFB58253583}" destId="{59E9D067-3BF0-460F-8DA5-FFF8FACE5AD6}" srcOrd="9" destOrd="0" presId="urn:microsoft.com/office/officeart/2005/8/layout/vList5"/>
    <dgm:cxn modelId="{E925FD93-CAB9-4E12-BB69-4C867F2887AE}" type="presParOf" srcId="{9CEF30EE-A386-4C17-A5BA-EFFB58253583}" destId="{2FF650BF-3542-4F5E-898B-1CBC4F355F22}" srcOrd="10" destOrd="0" presId="urn:microsoft.com/office/officeart/2005/8/layout/vList5"/>
    <dgm:cxn modelId="{2FF3EF5B-FD88-40C9-878B-44E2B4EA7ACD}" type="presParOf" srcId="{2FF650BF-3542-4F5E-898B-1CBC4F355F22}" destId="{EE174BFD-3023-4A6C-995B-728897731FF4}" srcOrd="0" destOrd="0" presId="urn:microsoft.com/office/officeart/2005/8/layout/vList5"/>
    <dgm:cxn modelId="{BD5A9B90-5A50-4959-8B55-8CF5FDA7A92D}" type="presParOf" srcId="{2FF650BF-3542-4F5E-898B-1CBC4F355F22}" destId="{6EE40408-91A6-4CA0-8220-9FE782A4A39E}" srcOrd="1" destOrd="0" presId="urn:microsoft.com/office/officeart/2005/8/layout/vList5"/>
    <dgm:cxn modelId="{AD8EFD83-74A6-4799-95B9-39823AE0B039}" type="presParOf" srcId="{9CEF30EE-A386-4C17-A5BA-EFFB58253583}" destId="{8121D3F4-484F-4E5C-9760-DD816BCDF957}" srcOrd="11" destOrd="0" presId="urn:microsoft.com/office/officeart/2005/8/layout/vList5"/>
    <dgm:cxn modelId="{952B91D3-2414-49E3-8298-CADD6D727771}" type="presParOf" srcId="{9CEF30EE-A386-4C17-A5BA-EFFB58253583}" destId="{CA78C5E9-B80D-4C4B-88F1-665DEC7D1990}" srcOrd="12" destOrd="0" presId="urn:microsoft.com/office/officeart/2005/8/layout/vList5"/>
    <dgm:cxn modelId="{AFB3F72B-65F4-4F87-9F3E-EDA8F05910BF}" type="presParOf" srcId="{CA78C5E9-B80D-4C4B-88F1-665DEC7D1990}" destId="{78C76C0E-7A8A-407B-B670-F2A9FEB380E5}" srcOrd="0" destOrd="0" presId="urn:microsoft.com/office/officeart/2005/8/layout/vList5"/>
    <dgm:cxn modelId="{5DC65D1D-01F8-4921-97C7-8D3D756DFA00}" type="presParOf" srcId="{CA78C5E9-B80D-4C4B-88F1-665DEC7D1990}" destId="{C28B5D8A-6B13-43CE-A5C2-E3BAA9A973FD}" srcOrd="1" destOrd="0" presId="urn:microsoft.com/office/officeart/2005/8/layout/vList5"/>
    <dgm:cxn modelId="{7074357A-0744-44CE-824E-EAA22775C8D2}" type="presParOf" srcId="{9CEF30EE-A386-4C17-A5BA-EFFB58253583}" destId="{1753B263-008C-49FE-8B4F-BB0A67AE3959}" srcOrd="13" destOrd="0" presId="urn:microsoft.com/office/officeart/2005/8/layout/vList5"/>
    <dgm:cxn modelId="{98DCE1D3-71D9-42C8-A2C6-8074BDEE18B4}" type="presParOf" srcId="{9CEF30EE-A386-4C17-A5BA-EFFB58253583}" destId="{9589058F-5A68-4C85-BA00-C364B09945F8}" srcOrd="14" destOrd="0" presId="urn:microsoft.com/office/officeart/2005/8/layout/vList5"/>
    <dgm:cxn modelId="{A23B0E36-3B4B-4752-A9C0-BD062D46B26B}" type="presParOf" srcId="{9589058F-5A68-4C85-BA00-C364B09945F8}" destId="{5FD1033D-C7E7-4DAA-BAD6-94B30AF26435}" srcOrd="0" destOrd="0" presId="urn:microsoft.com/office/officeart/2005/8/layout/vList5"/>
    <dgm:cxn modelId="{B9847D78-05B6-4479-B7AE-E0F844ED73D4}" type="presParOf" srcId="{9589058F-5A68-4C85-BA00-C364B09945F8}" destId="{B473EB68-9AD8-4C4B-84DF-890342D8F888}" srcOrd="1" destOrd="0" presId="urn:microsoft.com/office/officeart/2005/8/layout/vList5"/>
    <dgm:cxn modelId="{1EA3A8B0-7FF2-4566-8C43-9DF0D48F9B5A}" type="presParOf" srcId="{9CEF30EE-A386-4C17-A5BA-EFFB58253583}" destId="{E709D1A0-09C4-4842-AA02-DE400867AB57}" srcOrd="15" destOrd="0" presId="urn:microsoft.com/office/officeart/2005/8/layout/vList5"/>
    <dgm:cxn modelId="{B5B3DCA6-CA2D-4362-B157-1602818D84A4}" type="presParOf" srcId="{9CEF30EE-A386-4C17-A5BA-EFFB58253583}" destId="{812BE02C-4749-4DB1-93AD-D73EF0977D54}" srcOrd="16" destOrd="0" presId="urn:microsoft.com/office/officeart/2005/8/layout/vList5"/>
    <dgm:cxn modelId="{38F40321-8491-4790-BC51-D6700EA74C2B}" type="presParOf" srcId="{812BE02C-4749-4DB1-93AD-D73EF0977D54}" destId="{B18C0AD7-0167-4FD1-AB41-C6E30F2B4FD8}" srcOrd="0" destOrd="0" presId="urn:microsoft.com/office/officeart/2005/8/layout/vList5"/>
    <dgm:cxn modelId="{840AC1D3-B006-4D52-A8D4-FFA19294A38D}" type="presParOf" srcId="{812BE02C-4749-4DB1-93AD-D73EF0977D54}" destId="{5E78BE82-70FD-4EC7-BBFE-80EAB961FC9E}" srcOrd="1" destOrd="0" presId="urn:microsoft.com/office/officeart/2005/8/layout/vList5"/>
    <dgm:cxn modelId="{BF503CA7-751A-47F3-A243-A3777507D3EE}" type="presParOf" srcId="{9CEF30EE-A386-4C17-A5BA-EFFB58253583}" destId="{B9CECC5B-F1FE-4AAF-A748-9B171FBEAA34}" srcOrd="17" destOrd="0" presId="urn:microsoft.com/office/officeart/2005/8/layout/vList5"/>
    <dgm:cxn modelId="{2C026954-B63E-4DA3-855E-4D3231FDE51A}" type="presParOf" srcId="{9CEF30EE-A386-4C17-A5BA-EFFB58253583}" destId="{CE4E8951-2FF3-43D6-9AB5-FBADC6B9E670}" srcOrd="18" destOrd="0" presId="urn:microsoft.com/office/officeart/2005/8/layout/vList5"/>
    <dgm:cxn modelId="{9084A54F-1B4B-4951-9516-9CF66199298C}" type="presParOf" srcId="{CE4E8951-2FF3-43D6-9AB5-FBADC6B9E670}" destId="{44FE5526-9409-4795-8B5A-BDCD52965154}" srcOrd="0" destOrd="0" presId="urn:microsoft.com/office/officeart/2005/8/layout/vList5"/>
    <dgm:cxn modelId="{66EC27C3-14CC-4178-A97A-9C2DDDC664C8}" type="presParOf" srcId="{CE4E8951-2FF3-43D6-9AB5-FBADC6B9E670}" destId="{8F4C5BF9-63D7-434B-A479-77C74D74FFFD}" srcOrd="1" destOrd="0" presId="urn:microsoft.com/office/officeart/2005/8/layout/vList5"/>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EF4E1-CCDA-4381-A443-D3C253EE9753}">
      <dsp:nvSpPr>
        <dsp:cNvPr id="0" name=""/>
        <dsp:cNvSpPr/>
      </dsp:nvSpPr>
      <dsp:spPr>
        <a:xfrm>
          <a:off x="0" y="46819"/>
          <a:ext cx="5120640" cy="59904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latin typeface="Cambria" panose="02040503050406030204" pitchFamily="18" charset="0"/>
              <a:ea typeface="Cambria" panose="02040503050406030204" pitchFamily="18" charset="0"/>
              <a:cs typeface="Arial" panose="020B0604020202020204" pitchFamily="34" charset="0"/>
            </a:rPr>
            <a:t>Radiological services</a:t>
          </a:r>
          <a:endParaRPr lang="en-US" sz="2000" kern="1200">
            <a:latin typeface="Cambria" panose="02040503050406030204" pitchFamily="18" charset="0"/>
            <a:ea typeface="Cambria" panose="02040503050406030204" pitchFamily="18" charset="0"/>
            <a:cs typeface="Arial" panose="020B0604020202020204" pitchFamily="34" charset="0"/>
          </a:endParaRPr>
        </a:p>
      </dsp:txBody>
      <dsp:txXfrm>
        <a:off x="29243" y="76062"/>
        <a:ext cx="5062154" cy="540554"/>
      </dsp:txXfrm>
    </dsp:sp>
    <dsp:sp modelId="{83775B94-822D-410C-801E-79D4801742CE}">
      <dsp:nvSpPr>
        <dsp:cNvPr id="0" name=""/>
        <dsp:cNvSpPr/>
      </dsp:nvSpPr>
      <dsp:spPr>
        <a:xfrm>
          <a:off x="0" y="738019"/>
          <a:ext cx="5120640" cy="59904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latin typeface="Cambria" panose="02040503050406030204" pitchFamily="18" charset="0"/>
              <a:ea typeface="Cambria" panose="02040503050406030204" pitchFamily="18" charset="0"/>
              <a:cs typeface="Arial" panose="020B0604020202020204" pitchFamily="34" charset="0"/>
              <a:sym typeface="Wingdings" panose="05000000000000000000" pitchFamily="2" charset="2"/>
            </a:rPr>
            <a:t> </a:t>
          </a:r>
          <a:r>
            <a:rPr lang="en-US" sz="2000" b="0" i="0" kern="1200" baseline="0">
              <a:solidFill>
                <a:schemeClr val="bg1"/>
              </a:solidFill>
              <a:latin typeface="Cambria" panose="02040503050406030204" pitchFamily="18" charset="0"/>
              <a:ea typeface="Cambria" panose="02040503050406030204" pitchFamily="18" charset="0"/>
              <a:cs typeface="Arial" panose="020B0604020202020204" pitchFamily="34" charset="0"/>
            </a:rPr>
            <a:t>Pharmaceutical services</a:t>
          </a:r>
          <a:endParaRPr lang="en-US" sz="2000" kern="1200">
            <a:solidFill>
              <a:schemeClr val="bg1"/>
            </a:solidFill>
            <a:latin typeface="Cambria" panose="02040503050406030204" pitchFamily="18" charset="0"/>
            <a:ea typeface="Cambria" panose="02040503050406030204" pitchFamily="18" charset="0"/>
            <a:cs typeface="Arial" panose="020B0604020202020204" pitchFamily="34" charset="0"/>
          </a:endParaRPr>
        </a:p>
      </dsp:txBody>
      <dsp:txXfrm>
        <a:off x="29243" y="767262"/>
        <a:ext cx="5062154" cy="540554"/>
      </dsp:txXfrm>
    </dsp:sp>
    <dsp:sp modelId="{015A4A71-1EE7-46E5-86EF-312FD6AE37FA}">
      <dsp:nvSpPr>
        <dsp:cNvPr id="0" name=""/>
        <dsp:cNvSpPr/>
      </dsp:nvSpPr>
      <dsp:spPr>
        <a:xfrm>
          <a:off x="0" y="1429220"/>
          <a:ext cx="5120640" cy="599040"/>
        </a:xfrm>
        <a:prstGeom prst="roundRect">
          <a:avLst/>
        </a:prstGeom>
        <a:solidFill>
          <a:srgbClr val="BCC89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ysClr val="windowText" lastClr="000000"/>
              </a:solidFill>
              <a:latin typeface="Cambria" panose="02040503050406030204" pitchFamily="18" charset="0"/>
              <a:ea typeface="Cambria" panose="02040503050406030204" pitchFamily="18" charset="0"/>
              <a:cs typeface="Arial" panose="020B0604020202020204" pitchFamily="34" charset="0"/>
              <a:sym typeface="Wingdings" panose="05000000000000000000" pitchFamily="2" charset="2"/>
            </a:rPr>
            <a:t> </a:t>
          </a:r>
          <a:r>
            <a:rPr lang="en-US" sz="2000" b="0" i="0"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rPr>
            <a:t>Laboratory services</a:t>
          </a:r>
          <a:endParaRPr lang="en-US" sz="2000" kern="120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dsp:txBody>
      <dsp:txXfrm>
        <a:off x="29243" y="1458463"/>
        <a:ext cx="5062154" cy="540554"/>
      </dsp:txXfrm>
    </dsp:sp>
    <dsp:sp modelId="{234933C8-9B4F-4E09-9D2B-CE8F11C2850C}">
      <dsp:nvSpPr>
        <dsp:cNvPr id="0" name=""/>
        <dsp:cNvSpPr/>
      </dsp:nvSpPr>
      <dsp:spPr>
        <a:xfrm>
          <a:off x="0" y="2120420"/>
          <a:ext cx="5120640" cy="599040"/>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rPr>
            <a:t>Emergency services</a:t>
          </a:r>
          <a:endParaRPr lang="en-US" sz="2000" kern="120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dsp:txBody>
      <dsp:txXfrm>
        <a:off x="29243" y="2149663"/>
        <a:ext cx="5062154" cy="540554"/>
      </dsp:txXfrm>
    </dsp:sp>
    <dsp:sp modelId="{2246F606-F775-4414-8C45-6B13A6AEAE59}">
      <dsp:nvSpPr>
        <dsp:cNvPr id="0" name=""/>
        <dsp:cNvSpPr/>
      </dsp:nvSpPr>
      <dsp:spPr>
        <a:xfrm>
          <a:off x="0" y="2811620"/>
          <a:ext cx="5120640" cy="59904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solidFill>
                <a:schemeClr val="bg1"/>
              </a:solidFill>
              <a:latin typeface="Cambria" panose="02040503050406030204" pitchFamily="18" charset="0"/>
              <a:ea typeface="Cambria" panose="02040503050406030204" pitchFamily="18" charset="0"/>
              <a:cs typeface="Arial" panose="020B0604020202020204" pitchFamily="34" charset="0"/>
            </a:rPr>
            <a:t>Infection control</a:t>
          </a:r>
          <a:endParaRPr lang="en-US" sz="2000" kern="1200">
            <a:solidFill>
              <a:schemeClr val="bg1"/>
            </a:solidFill>
            <a:latin typeface="Cambria" panose="02040503050406030204" pitchFamily="18" charset="0"/>
            <a:ea typeface="Cambria" panose="02040503050406030204" pitchFamily="18" charset="0"/>
            <a:cs typeface="Arial" panose="020B0604020202020204" pitchFamily="34" charset="0"/>
          </a:endParaRPr>
        </a:p>
      </dsp:txBody>
      <dsp:txXfrm>
        <a:off x="29243" y="2840863"/>
        <a:ext cx="5062154" cy="540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58D89-58D2-42F3-828E-CDE9EA52EF68}">
      <dsp:nvSpPr>
        <dsp:cNvPr id="0" name=""/>
        <dsp:cNvSpPr/>
      </dsp:nvSpPr>
      <dsp:spPr>
        <a:xfrm>
          <a:off x="0" y="46819"/>
          <a:ext cx="5120640" cy="59904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latin typeface="Cambria" panose="02040503050406030204" pitchFamily="18" charset="0"/>
              <a:ea typeface="Cambria" panose="02040503050406030204" pitchFamily="18" charset="0"/>
              <a:cs typeface="Arial"/>
              <a:sym typeface="Wingdings" panose="05000000000000000000" pitchFamily="2" charset="2"/>
            </a:rPr>
            <a:t> </a:t>
          </a:r>
          <a:r>
            <a:rPr lang="en-US" sz="2000" kern="1200">
              <a:latin typeface="Cambria" panose="02040503050406030204" pitchFamily="18" charset="0"/>
              <a:ea typeface="Cambria" panose="02040503050406030204" pitchFamily="18" charset="0"/>
              <a:cs typeface="Arial"/>
            </a:rPr>
            <a:t>Staffing (clinical and non-clinical)</a:t>
          </a:r>
        </a:p>
      </dsp:txBody>
      <dsp:txXfrm>
        <a:off x="29243" y="76062"/>
        <a:ext cx="5062154" cy="540554"/>
      </dsp:txXfrm>
    </dsp:sp>
    <dsp:sp modelId="{BC2FDA64-0A4F-4AFC-A222-40F45C5DF209}">
      <dsp:nvSpPr>
        <dsp:cNvPr id="0" name=""/>
        <dsp:cNvSpPr/>
      </dsp:nvSpPr>
      <dsp:spPr>
        <a:xfrm>
          <a:off x="0" y="738019"/>
          <a:ext cx="5120640" cy="59904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latin typeface="Cambria" panose="02040503050406030204" pitchFamily="18" charset="0"/>
              <a:ea typeface="Cambria" panose="02040503050406030204" pitchFamily="18" charset="0"/>
              <a:cs typeface="Arial"/>
            </a:rPr>
            <a:t>Nursing services</a:t>
          </a:r>
        </a:p>
      </dsp:txBody>
      <dsp:txXfrm>
        <a:off x="29243" y="767262"/>
        <a:ext cx="5062154" cy="540554"/>
      </dsp:txXfrm>
    </dsp:sp>
    <dsp:sp modelId="{7047A79B-A570-477D-B963-B3C5D5C082CC}">
      <dsp:nvSpPr>
        <dsp:cNvPr id="0" name=""/>
        <dsp:cNvSpPr/>
      </dsp:nvSpPr>
      <dsp:spPr>
        <a:xfrm>
          <a:off x="0" y="1429220"/>
          <a:ext cx="5120640" cy="599040"/>
        </a:xfrm>
        <a:prstGeom prst="roundRect">
          <a:avLst/>
        </a:prstGeom>
        <a:solidFill>
          <a:srgbClr val="BCC89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ysClr val="windowText" lastClr="000000"/>
              </a:solidFill>
              <a:latin typeface="Cambria" panose="02040503050406030204" pitchFamily="18" charset="0"/>
              <a:ea typeface="Cambria" panose="02040503050406030204" pitchFamily="18" charset="0"/>
              <a:cs typeface="Arial"/>
            </a:rPr>
            <a:t>Patient rights agreements</a:t>
          </a:r>
        </a:p>
      </dsp:txBody>
      <dsp:txXfrm>
        <a:off x="29243" y="1458463"/>
        <a:ext cx="5062154" cy="540554"/>
      </dsp:txXfrm>
    </dsp:sp>
    <dsp:sp modelId="{DE089A54-1322-49C2-98C4-ABADA448C015}">
      <dsp:nvSpPr>
        <dsp:cNvPr id="0" name=""/>
        <dsp:cNvSpPr/>
      </dsp:nvSpPr>
      <dsp:spPr>
        <a:xfrm>
          <a:off x="0" y="2120420"/>
          <a:ext cx="5120640" cy="599040"/>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ysClr val="windowText" lastClr="000000"/>
              </a:solidFill>
              <a:latin typeface="Cambria" panose="02040503050406030204" pitchFamily="18" charset="0"/>
              <a:ea typeface="Cambria" panose="02040503050406030204" pitchFamily="18" charset="0"/>
              <a:cs typeface="Arial"/>
            </a:rPr>
            <a:t>Blood product</a:t>
          </a:r>
        </a:p>
      </dsp:txBody>
      <dsp:txXfrm>
        <a:off x="29243" y="2149663"/>
        <a:ext cx="5062154" cy="540554"/>
      </dsp:txXfrm>
    </dsp:sp>
    <dsp:sp modelId="{ECD42E70-DB40-46C6-9AE0-85704B56F46F}">
      <dsp:nvSpPr>
        <dsp:cNvPr id="0" name=""/>
        <dsp:cNvSpPr/>
      </dsp:nvSpPr>
      <dsp:spPr>
        <a:xfrm>
          <a:off x="0" y="2811620"/>
          <a:ext cx="5120640" cy="59904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latin typeface="Cambria" panose="02040503050406030204" pitchFamily="18" charset="0"/>
              <a:ea typeface="Cambria" panose="02040503050406030204" pitchFamily="18" charset="0"/>
              <a:cs typeface="Arial"/>
            </a:rPr>
            <a:t>Physical requirements</a:t>
          </a:r>
        </a:p>
      </dsp:txBody>
      <dsp:txXfrm>
        <a:off x="29243" y="2840863"/>
        <a:ext cx="5062154" cy="540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2144F-42F6-44E8-99DF-293E2A89FB90}">
      <dsp:nvSpPr>
        <dsp:cNvPr id="0" name=""/>
        <dsp:cNvSpPr/>
      </dsp:nvSpPr>
      <dsp:spPr>
        <a:xfrm>
          <a:off x="1406703" y="2094628"/>
          <a:ext cx="373071" cy="1877845"/>
        </a:xfrm>
        <a:custGeom>
          <a:avLst/>
          <a:gdLst/>
          <a:ahLst/>
          <a:cxnLst/>
          <a:rect l="0" t="0" r="0" b="0"/>
          <a:pathLst>
            <a:path>
              <a:moveTo>
                <a:pt x="0" y="0"/>
              </a:moveTo>
              <a:lnTo>
                <a:pt x="186535" y="0"/>
              </a:lnTo>
              <a:lnTo>
                <a:pt x="186535" y="1877845"/>
              </a:lnTo>
              <a:lnTo>
                <a:pt x="373071" y="187784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Arial" panose="020B0604020202020204" pitchFamily="34" charset="0"/>
            <a:cs typeface="Arial" panose="020B0604020202020204" pitchFamily="34" charset="0"/>
          </a:endParaRPr>
        </a:p>
      </dsp:txBody>
      <dsp:txXfrm>
        <a:off x="1545375" y="2985687"/>
        <a:ext cx="95727" cy="95727"/>
      </dsp:txXfrm>
    </dsp:sp>
    <dsp:sp modelId="{48527554-48EB-4E6C-8BE1-5FE957F92A42}">
      <dsp:nvSpPr>
        <dsp:cNvPr id="0" name=""/>
        <dsp:cNvSpPr/>
      </dsp:nvSpPr>
      <dsp:spPr>
        <a:xfrm>
          <a:off x="1406703" y="2094628"/>
          <a:ext cx="373071" cy="1330995"/>
        </a:xfrm>
        <a:custGeom>
          <a:avLst/>
          <a:gdLst/>
          <a:ahLst/>
          <a:cxnLst/>
          <a:rect l="0" t="0" r="0" b="0"/>
          <a:pathLst>
            <a:path>
              <a:moveTo>
                <a:pt x="0" y="0"/>
              </a:moveTo>
              <a:lnTo>
                <a:pt x="186535" y="0"/>
              </a:lnTo>
              <a:lnTo>
                <a:pt x="186535" y="1330995"/>
              </a:lnTo>
              <a:lnTo>
                <a:pt x="373071" y="133099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1558682" y="2725568"/>
        <a:ext cx="69114" cy="69114"/>
      </dsp:txXfrm>
    </dsp:sp>
    <dsp:sp modelId="{0691D977-3624-4526-8106-461EC8EAEA85}">
      <dsp:nvSpPr>
        <dsp:cNvPr id="0" name=""/>
        <dsp:cNvSpPr/>
      </dsp:nvSpPr>
      <dsp:spPr>
        <a:xfrm>
          <a:off x="1406703" y="2094628"/>
          <a:ext cx="373071" cy="698809"/>
        </a:xfrm>
        <a:custGeom>
          <a:avLst/>
          <a:gdLst/>
          <a:ahLst/>
          <a:cxnLst/>
          <a:rect l="0" t="0" r="0" b="0"/>
          <a:pathLst>
            <a:path>
              <a:moveTo>
                <a:pt x="0" y="0"/>
              </a:moveTo>
              <a:lnTo>
                <a:pt x="186535" y="0"/>
              </a:lnTo>
              <a:lnTo>
                <a:pt x="186535" y="698809"/>
              </a:lnTo>
              <a:lnTo>
                <a:pt x="373071" y="69880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1573435" y="2424229"/>
        <a:ext cx="39607" cy="39607"/>
      </dsp:txXfrm>
    </dsp:sp>
    <dsp:sp modelId="{C454575F-2CD1-4C88-9A79-D6B369339DE7}">
      <dsp:nvSpPr>
        <dsp:cNvPr id="0" name=""/>
        <dsp:cNvSpPr/>
      </dsp:nvSpPr>
      <dsp:spPr>
        <a:xfrm>
          <a:off x="1406703" y="2048908"/>
          <a:ext cx="373071" cy="91440"/>
        </a:xfrm>
        <a:custGeom>
          <a:avLst/>
          <a:gdLst/>
          <a:ahLst/>
          <a:cxnLst/>
          <a:rect l="0" t="0" r="0" b="0"/>
          <a:pathLst>
            <a:path>
              <a:moveTo>
                <a:pt x="0" y="45720"/>
              </a:moveTo>
              <a:lnTo>
                <a:pt x="186535" y="45720"/>
              </a:lnTo>
              <a:lnTo>
                <a:pt x="186535" y="89706"/>
              </a:lnTo>
              <a:lnTo>
                <a:pt x="373071" y="89706"/>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1583847" y="2085236"/>
        <a:ext cx="18782" cy="18782"/>
      </dsp:txXfrm>
    </dsp:sp>
    <dsp:sp modelId="{09390E3D-E548-4D87-8CFD-19541716B6CC}">
      <dsp:nvSpPr>
        <dsp:cNvPr id="0" name=""/>
        <dsp:cNvSpPr/>
      </dsp:nvSpPr>
      <dsp:spPr>
        <a:xfrm>
          <a:off x="1406703" y="1569126"/>
          <a:ext cx="373071" cy="525501"/>
        </a:xfrm>
        <a:custGeom>
          <a:avLst/>
          <a:gdLst/>
          <a:ahLst/>
          <a:cxnLst/>
          <a:rect l="0" t="0" r="0" b="0"/>
          <a:pathLst>
            <a:path>
              <a:moveTo>
                <a:pt x="0" y="525501"/>
              </a:moveTo>
              <a:lnTo>
                <a:pt x="186535" y="525501"/>
              </a:lnTo>
              <a:lnTo>
                <a:pt x="186535" y="0"/>
              </a:lnTo>
              <a:lnTo>
                <a:pt x="373071" y="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1577127" y="1815765"/>
        <a:ext cx="32223" cy="32223"/>
      </dsp:txXfrm>
    </dsp:sp>
    <dsp:sp modelId="{F4118DF0-A357-496F-81D9-31532CD8136F}">
      <dsp:nvSpPr>
        <dsp:cNvPr id="0" name=""/>
        <dsp:cNvSpPr/>
      </dsp:nvSpPr>
      <dsp:spPr>
        <a:xfrm>
          <a:off x="1406703" y="987321"/>
          <a:ext cx="373071" cy="1107307"/>
        </a:xfrm>
        <a:custGeom>
          <a:avLst/>
          <a:gdLst/>
          <a:ahLst/>
          <a:cxnLst/>
          <a:rect l="0" t="0" r="0" b="0"/>
          <a:pathLst>
            <a:path>
              <a:moveTo>
                <a:pt x="0" y="1107307"/>
              </a:moveTo>
              <a:lnTo>
                <a:pt x="186535" y="1107307"/>
              </a:lnTo>
              <a:lnTo>
                <a:pt x="186535" y="0"/>
              </a:lnTo>
              <a:lnTo>
                <a:pt x="373071" y="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panose="020B0604020202020204" pitchFamily="34" charset="0"/>
            <a:cs typeface="Arial" panose="020B0604020202020204" pitchFamily="34" charset="0"/>
          </a:endParaRPr>
        </a:p>
      </dsp:txBody>
      <dsp:txXfrm>
        <a:off x="1564027" y="1511763"/>
        <a:ext cx="58423" cy="58423"/>
      </dsp:txXfrm>
    </dsp:sp>
    <dsp:sp modelId="{AADD5DC1-C7FE-48A1-AD3F-28E596649612}">
      <dsp:nvSpPr>
        <dsp:cNvPr id="0" name=""/>
        <dsp:cNvSpPr/>
      </dsp:nvSpPr>
      <dsp:spPr>
        <a:xfrm>
          <a:off x="1406703" y="297987"/>
          <a:ext cx="373071" cy="1796640"/>
        </a:xfrm>
        <a:custGeom>
          <a:avLst/>
          <a:gdLst/>
          <a:ahLst/>
          <a:cxnLst/>
          <a:rect l="0" t="0" r="0" b="0"/>
          <a:pathLst>
            <a:path>
              <a:moveTo>
                <a:pt x="0" y="1796640"/>
              </a:moveTo>
              <a:lnTo>
                <a:pt x="186535" y="1796640"/>
              </a:lnTo>
              <a:lnTo>
                <a:pt x="186535" y="0"/>
              </a:lnTo>
              <a:lnTo>
                <a:pt x="373071" y="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Arial" panose="020B0604020202020204" pitchFamily="34" charset="0"/>
            <a:cs typeface="Arial" panose="020B0604020202020204" pitchFamily="34" charset="0"/>
          </a:endParaRPr>
        </a:p>
      </dsp:txBody>
      <dsp:txXfrm>
        <a:off x="1547365" y="1150433"/>
        <a:ext cx="91748" cy="91748"/>
      </dsp:txXfrm>
    </dsp:sp>
    <dsp:sp modelId="{D9118F43-A2D1-4487-A901-B33582A4D7B6}">
      <dsp:nvSpPr>
        <dsp:cNvPr id="0" name=""/>
        <dsp:cNvSpPr/>
      </dsp:nvSpPr>
      <dsp:spPr>
        <a:xfrm rot="16200000">
          <a:off x="-884616" y="1889841"/>
          <a:ext cx="4173067" cy="40957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Our Approach</a:t>
          </a:r>
        </a:p>
      </dsp:txBody>
      <dsp:txXfrm>
        <a:off x="-884616" y="1889841"/>
        <a:ext cx="4173067" cy="409573"/>
      </dsp:txXfrm>
    </dsp:sp>
    <dsp:sp modelId="{A78BFB58-C983-4F74-A8E5-91B78C2A2E75}">
      <dsp:nvSpPr>
        <dsp:cNvPr id="0" name=""/>
        <dsp:cNvSpPr/>
      </dsp:nvSpPr>
      <dsp:spPr>
        <a:xfrm>
          <a:off x="1779775" y="0"/>
          <a:ext cx="8597282" cy="595975"/>
        </a:xfrm>
        <a:prstGeom prst="rect">
          <a:avLst/>
        </a:prstGeom>
        <a:solidFill>
          <a:schemeClr val="accent3">
            <a:lumMod val="20000"/>
            <a:lumOff val="80000"/>
          </a:schemeClr>
        </a:solidFill>
        <a:ln w="19050" cap="flat" cmpd="sng" algn="ctr">
          <a:solidFill>
            <a:srgbClr val="772A1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prstClr val="black"/>
              </a:solidFill>
              <a:latin typeface="Arial" panose="020B0604020202020204" pitchFamily="34" charset="0"/>
              <a:ea typeface="+mn-ea"/>
              <a:cs typeface="Arial" panose="020B0604020202020204" pitchFamily="34" charset="0"/>
            </a:rPr>
            <a:t>Work cooperatively with HRSA, State Offices of Rural Health, and Flex Coordinators to identify interested hospitals</a:t>
          </a:r>
        </a:p>
      </dsp:txBody>
      <dsp:txXfrm>
        <a:off x="1779775" y="0"/>
        <a:ext cx="8597282" cy="595975"/>
      </dsp:txXfrm>
    </dsp:sp>
    <dsp:sp modelId="{25558765-E331-4928-A50E-0B7FE451B1F2}">
      <dsp:nvSpPr>
        <dsp:cNvPr id="0" name=""/>
        <dsp:cNvSpPr/>
      </dsp:nvSpPr>
      <dsp:spPr>
        <a:xfrm>
          <a:off x="1779775" y="704876"/>
          <a:ext cx="8597282" cy="564889"/>
        </a:xfrm>
        <a:prstGeom prst="rect">
          <a:avLst/>
        </a:prstGeom>
        <a:solidFill>
          <a:schemeClr val="accent3">
            <a:lumMod val="20000"/>
            <a:lumOff val="80000"/>
          </a:schemeClr>
        </a:solidFill>
        <a:ln w="19050" cap="flat" cmpd="sng" algn="ctr">
          <a:solidFill>
            <a:srgbClr val="772A1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ct val="35000"/>
            </a:spcAft>
            <a:buNone/>
          </a:pPr>
          <a:r>
            <a:rPr lang="en-US" sz="1600" kern="1200">
              <a:solidFill>
                <a:schemeClr val="tx1"/>
              </a:solidFill>
              <a:latin typeface="Arial" panose="020B0604020202020204" pitchFamily="34" charset="0"/>
              <a:cs typeface="Arial" panose="020B0604020202020204" pitchFamily="34" charset="0"/>
            </a:rPr>
            <a:t>Respond quickly to direct inquiries made through our support line:                                                                      </a:t>
          </a:r>
          <a:r>
            <a:rPr lang="en-US" sz="1600" b="1" kern="1200">
              <a:solidFill>
                <a:schemeClr val="accent1"/>
              </a:solidFill>
              <a:latin typeface="Arial" panose="020B0604020202020204" pitchFamily="34" charset="0"/>
              <a:cs typeface="Arial" panose="020B0604020202020204" pitchFamily="34" charset="0"/>
            </a:rPr>
            <a:t>REHSupport@rhrco.org</a:t>
          </a:r>
        </a:p>
      </dsp:txBody>
      <dsp:txXfrm>
        <a:off x="1779775" y="704876"/>
        <a:ext cx="8597282" cy="564889"/>
      </dsp:txXfrm>
    </dsp:sp>
    <dsp:sp modelId="{9368B0F9-93D3-466E-9842-F974CFAF0144}">
      <dsp:nvSpPr>
        <dsp:cNvPr id="0" name=""/>
        <dsp:cNvSpPr/>
      </dsp:nvSpPr>
      <dsp:spPr>
        <a:xfrm>
          <a:off x="1779775" y="1369552"/>
          <a:ext cx="8597282" cy="399147"/>
        </a:xfrm>
        <a:prstGeom prst="rect">
          <a:avLst/>
        </a:prstGeom>
        <a:solidFill>
          <a:schemeClr val="accent3">
            <a:lumMod val="20000"/>
            <a:lumOff val="80000"/>
          </a:schemeClr>
        </a:solidFill>
        <a:ln w="19050" cap="flat" cmpd="sng" algn="ctr">
          <a:solidFill>
            <a:srgbClr val="772A1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Arial" panose="020B0604020202020204" pitchFamily="34" charset="0"/>
              <a:cs typeface="Arial" panose="020B0604020202020204" pitchFamily="34" charset="0"/>
            </a:rPr>
            <a:t>Protect the identify of each hospital organization we work with through a NDA</a:t>
          </a:r>
        </a:p>
      </dsp:txBody>
      <dsp:txXfrm>
        <a:off x="1779775" y="1369552"/>
        <a:ext cx="8597282" cy="399147"/>
      </dsp:txXfrm>
    </dsp:sp>
    <dsp:sp modelId="{AB5FBD11-367F-41A4-8290-B628EF4AB88E}">
      <dsp:nvSpPr>
        <dsp:cNvPr id="0" name=""/>
        <dsp:cNvSpPr/>
      </dsp:nvSpPr>
      <dsp:spPr>
        <a:xfrm>
          <a:off x="1779775" y="1868487"/>
          <a:ext cx="8597282" cy="540254"/>
        </a:xfrm>
        <a:prstGeom prst="rect">
          <a:avLst/>
        </a:prstGeom>
        <a:solidFill>
          <a:schemeClr val="accent3">
            <a:lumMod val="20000"/>
            <a:lumOff val="80000"/>
          </a:schemeClr>
        </a:solidFill>
        <a:ln w="19050" cap="flat" cmpd="sng" algn="ctr">
          <a:solidFill>
            <a:srgbClr val="772A1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Arial" panose="020B0604020202020204" pitchFamily="34" charset="0"/>
              <a:cs typeface="Arial" panose="020B0604020202020204" pitchFamily="34" charset="0"/>
            </a:rPr>
            <a:t>Provide a rural-relevant subject matter expert/coach to provide 1:1 guidance and support</a:t>
          </a:r>
        </a:p>
      </dsp:txBody>
      <dsp:txXfrm>
        <a:off x="1779775" y="1868487"/>
        <a:ext cx="8597282" cy="540254"/>
      </dsp:txXfrm>
    </dsp:sp>
    <dsp:sp modelId="{252DD277-36A9-4323-BF1B-8683FAC40E14}">
      <dsp:nvSpPr>
        <dsp:cNvPr id="0" name=""/>
        <dsp:cNvSpPr/>
      </dsp:nvSpPr>
      <dsp:spPr>
        <a:xfrm>
          <a:off x="1779775" y="2508528"/>
          <a:ext cx="8597282" cy="569819"/>
        </a:xfrm>
        <a:prstGeom prst="rect">
          <a:avLst/>
        </a:prstGeom>
        <a:solidFill>
          <a:schemeClr val="accent3">
            <a:lumMod val="20000"/>
            <a:lumOff val="80000"/>
          </a:schemeClr>
        </a:solidFill>
        <a:ln w="19050" cap="flat" cmpd="sng" algn="ctr">
          <a:solidFill>
            <a:srgbClr val="772A1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Arial" panose="020B0604020202020204" pitchFamily="34" charset="0"/>
              <a:cs typeface="Arial" panose="020B0604020202020204" pitchFamily="34" charset="0"/>
            </a:rPr>
            <a:t>Provide detailed financial modeling when there is indication that the REH could be a viable option</a:t>
          </a:r>
        </a:p>
      </dsp:txBody>
      <dsp:txXfrm>
        <a:off x="1779775" y="2508528"/>
        <a:ext cx="8597282" cy="569819"/>
      </dsp:txXfrm>
    </dsp:sp>
    <dsp:sp modelId="{3BAD6D8B-0DD5-4DE4-95EA-3309EBA42CA3}">
      <dsp:nvSpPr>
        <dsp:cNvPr id="0" name=""/>
        <dsp:cNvSpPr/>
      </dsp:nvSpPr>
      <dsp:spPr>
        <a:xfrm>
          <a:off x="1779775" y="3178134"/>
          <a:ext cx="8597282" cy="494978"/>
        </a:xfrm>
        <a:prstGeom prst="rect">
          <a:avLst/>
        </a:prstGeom>
        <a:solidFill>
          <a:schemeClr val="accent3">
            <a:lumMod val="20000"/>
            <a:lumOff val="80000"/>
          </a:schemeClr>
        </a:solidFill>
        <a:ln w="19050" cap="flat" cmpd="sng" algn="ctr">
          <a:solidFill>
            <a:srgbClr val="772A1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kern="1200">
              <a:solidFill>
                <a:schemeClr val="tx1"/>
              </a:solidFill>
              <a:latin typeface="Arial"/>
              <a:cs typeface="Arial"/>
            </a:rPr>
            <a:t>Support strategic planning once a community identifies that REH is a viable path forward</a:t>
          </a:r>
        </a:p>
      </dsp:txBody>
      <dsp:txXfrm>
        <a:off x="1779775" y="3178134"/>
        <a:ext cx="8597282" cy="494978"/>
      </dsp:txXfrm>
    </dsp:sp>
    <dsp:sp modelId="{A4267343-EDAD-4DC4-90A8-29D17D6682F1}">
      <dsp:nvSpPr>
        <dsp:cNvPr id="0" name=""/>
        <dsp:cNvSpPr/>
      </dsp:nvSpPr>
      <dsp:spPr>
        <a:xfrm>
          <a:off x="1779775" y="3772900"/>
          <a:ext cx="8597282" cy="399147"/>
        </a:xfrm>
        <a:prstGeom prst="rect">
          <a:avLst/>
        </a:prstGeom>
        <a:solidFill>
          <a:schemeClr val="accent3">
            <a:lumMod val="20000"/>
            <a:lumOff val="80000"/>
          </a:schemeClr>
        </a:solidFill>
        <a:ln w="19050" cap="flat" cmpd="sng" algn="ctr">
          <a:solidFill>
            <a:srgbClr val="772A1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Arial" panose="020B0604020202020204" pitchFamily="34" charset="0"/>
              <a:cs typeface="Arial" panose="020B0604020202020204" pitchFamily="34" charset="0"/>
            </a:rPr>
            <a:t>Assist with the application and provide ongoing support</a:t>
          </a:r>
        </a:p>
      </dsp:txBody>
      <dsp:txXfrm>
        <a:off x="1779775" y="3772900"/>
        <a:ext cx="8597282" cy="3991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7E53C-FF6A-45BD-9136-F99D2813CC40}">
      <dsp:nvSpPr>
        <dsp:cNvPr id="0" name=""/>
        <dsp:cNvSpPr/>
      </dsp:nvSpPr>
      <dsp:spPr>
        <a:xfrm>
          <a:off x="2634904" y="2321229"/>
          <a:ext cx="2053155" cy="205315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sz="1400" b="1" kern="1200">
              <a:latin typeface="Cambria" panose="02040503050406030204" pitchFamily="18" charset="0"/>
              <a:ea typeface="Cambria" panose="02040503050406030204" pitchFamily="18" charset="0"/>
              <a:cs typeface="Arial"/>
            </a:rPr>
            <a:t>Access to high-quality healthcare in rural communities</a:t>
          </a:r>
        </a:p>
      </dsp:txBody>
      <dsp:txXfrm>
        <a:off x="2935582" y="2621907"/>
        <a:ext cx="1451799" cy="1451799"/>
      </dsp:txXfrm>
    </dsp:sp>
    <dsp:sp modelId="{842B7FC4-CA41-49A1-91DA-A053A3F48081}">
      <dsp:nvSpPr>
        <dsp:cNvPr id="0" name=""/>
        <dsp:cNvSpPr/>
      </dsp:nvSpPr>
      <dsp:spPr>
        <a:xfrm rot="10800000">
          <a:off x="708509" y="3070245"/>
          <a:ext cx="1820443" cy="55512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2209AE-BA62-41EF-90C3-E9D797447FB0}">
      <dsp:nvSpPr>
        <dsp:cNvPr id="0" name=""/>
        <dsp:cNvSpPr/>
      </dsp:nvSpPr>
      <dsp:spPr>
        <a:xfrm>
          <a:off x="-204271" y="2908086"/>
          <a:ext cx="1825562" cy="87944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rtl="0">
            <a:lnSpc>
              <a:spcPct val="100000"/>
            </a:lnSpc>
            <a:spcBef>
              <a:spcPct val="0"/>
            </a:spcBef>
            <a:spcAft>
              <a:spcPct val="35000"/>
            </a:spcAft>
            <a:buNone/>
          </a:pPr>
          <a:r>
            <a:rPr lang="en-US" sz="1400" b="0" kern="1200">
              <a:latin typeface="Cambria" panose="02040503050406030204" pitchFamily="18" charset="0"/>
              <a:ea typeface="Cambria" panose="02040503050406030204" pitchFamily="18" charset="0"/>
              <a:cs typeface="Arial"/>
            </a:rPr>
            <a:t>Education on the REH designation</a:t>
          </a:r>
        </a:p>
      </dsp:txBody>
      <dsp:txXfrm>
        <a:off x="-178513" y="2933844"/>
        <a:ext cx="1774046" cy="827926"/>
      </dsp:txXfrm>
    </dsp:sp>
    <dsp:sp modelId="{6F9F1CC2-2B25-4511-A0CB-31F665B8C6BF}">
      <dsp:nvSpPr>
        <dsp:cNvPr id="0" name=""/>
        <dsp:cNvSpPr/>
      </dsp:nvSpPr>
      <dsp:spPr>
        <a:xfrm rot="12960000">
          <a:off x="1098640" y="1869546"/>
          <a:ext cx="1820443" cy="555122"/>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71CDCB-F987-4D40-9B4B-74CE832C69DC}">
      <dsp:nvSpPr>
        <dsp:cNvPr id="0" name=""/>
        <dsp:cNvSpPr/>
      </dsp:nvSpPr>
      <dsp:spPr>
        <a:xfrm>
          <a:off x="411786" y="1172372"/>
          <a:ext cx="1721380" cy="87944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rtl="0">
            <a:lnSpc>
              <a:spcPct val="100000"/>
            </a:lnSpc>
            <a:spcBef>
              <a:spcPct val="0"/>
            </a:spcBef>
            <a:spcAft>
              <a:spcPct val="35000"/>
            </a:spcAft>
            <a:buNone/>
          </a:pPr>
          <a:r>
            <a:rPr lang="en-US" sz="1400" b="0" kern="1200">
              <a:solidFill>
                <a:schemeClr val="tx1"/>
              </a:solidFill>
              <a:latin typeface="Cambria" panose="02040503050406030204" pitchFamily="18" charset="0"/>
              <a:ea typeface="Cambria" panose="02040503050406030204" pitchFamily="18" charset="0"/>
              <a:cs typeface="Arial"/>
            </a:rPr>
            <a:t>Community and Hospital Board engagement tools</a:t>
          </a:r>
        </a:p>
      </dsp:txBody>
      <dsp:txXfrm>
        <a:off x="437544" y="1198130"/>
        <a:ext cx="1669864" cy="827926"/>
      </dsp:txXfrm>
    </dsp:sp>
    <dsp:sp modelId="{2B84F078-B23D-4CED-937F-923EAC29CC08}">
      <dsp:nvSpPr>
        <dsp:cNvPr id="0" name=""/>
        <dsp:cNvSpPr/>
      </dsp:nvSpPr>
      <dsp:spPr>
        <a:xfrm rot="15120000">
          <a:off x="2120015" y="1127474"/>
          <a:ext cx="1820443" cy="555122"/>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43DB49-AC77-45F5-BD2A-7677D31A4AD0}">
      <dsp:nvSpPr>
        <dsp:cNvPr id="0" name=""/>
        <dsp:cNvSpPr/>
      </dsp:nvSpPr>
      <dsp:spPr>
        <a:xfrm>
          <a:off x="1888273" y="99642"/>
          <a:ext cx="1721380" cy="87944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rtl="0">
            <a:lnSpc>
              <a:spcPct val="100000"/>
            </a:lnSpc>
            <a:spcBef>
              <a:spcPct val="0"/>
            </a:spcBef>
            <a:spcAft>
              <a:spcPct val="35000"/>
            </a:spcAft>
            <a:buNone/>
          </a:pPr>
          <a:r>
            <a:rPr lang="en-US" sz="1400" b="0" kern="1200">
              <a:solidFill>
                <a:schemeClr val="tx1"/>
              </a:solidFill>
              <a:latin typeface="Cambria" panose="02040503050406030204" pitchFamily="18" charset="0"/>
              <a:ea typeface="Cambria" panose="02040503050406030204" pitchFamily="18" charset="0"/>
              <a:cs typeface="Arial"/>
            </a:rPr>
            <a:t>Financial assessments to understand REH feasibility</a:t>
          </a:r>
          <a:endParaRPr lang="en-US" sz="1400" b="0" kern="1200">
            <a:latin typeface="Cambria" panose="02040503050406030204" pitchFamily="18" charset="0"/>
            <a:ea typeface="Cambria" panose="02040503050406030204" pitchFamily="18" charset="0"/>
            <a:cs typeface="Arial"/>
          </a:endParaRPr>
        </a:p>
      </dsp:txBody>
      <dsp:txXfrm>
        <a:off x="1914031" y="125400"/>
        <a:ext cx="1669864" cy="827926"/>
      </dsp:txXfrm>
    </dsp:sp>
    <dsp:sp modelId="{4B7C0092-0600-4592-B247-58A0744D4B95}">
      <dsp:nvSpPr>
        <dsp:cNvPr id="0" name=""/>
        <dsp:cNvSpPr/>
      </dsp:nvSpPr>
      <dsp:spPr>
        <a:xfrm rot="17280000">
          <a:off x="3382505" y="1127474"/>
          <a:ext cx="1820443" cy="555122"/>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E9F47B-9B15-40DE-9B7F-6219282E57E3}">
      <dsp:nvSpPr>
        <dsp:cNvPr id="0" name=""/>
        <dsp:cNvSpPr/>
      </dsp:nvSpPr>
      <dsp:spPr>
        <a:xfrm>
          <a:off x="3661219" y="99642"/>
          <a:ext cx="1825562" cy="87944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rtl="0">
            <a:lnSpc>
              <a:spcPct val="100000"/>
            </a:lnSpc>
            <a:spcBef>
              <a:spcPct val="0"/>
            </a:spcBef>
            <a:spcAft>
              <a:spcPct val="35000"/>
            </a:spcAft>
            <a:buNone/>
          </a:pPr>
          <a:r>
            <a:rPr lang="en-US" sz="1400" b="0" kern="1200">
              <a:solidFill>
                <a:schemeClr val="bg1"/>
              </a:solidFill>
              <a:latin typeface="Cambria" panose="02040503050406030204" pitchFamily="18" charset="0"/>
              <a:ea typeface="Cambria" panose="02040503050406030204" pitchFamily="18" charset="0"/>
              <a:cs typeface="Arial"/>
            </a:rPr>
            <a:t>Strategic planning to facilitate the conversion process</a:t>
          </a:r>
        </a:p>
      </dsp:txBody>
      <dsp:txXfrm>
        <a:off x="3686977" y="125400"/>
        <a:ext cx="1774046" cy="827926"/>
      </dsp:txXfrm>
    </dsp:sp>
    <dsp:sp modelId="{CE147F6D-21B5-4EF3-8689-7B8240443DA2}">
      <dsp:nvSpPr>
        <dsp:cNvPr id="0" name=""/>
        <dsp:cNvSpPr/>
      </dsp:nvSpPr>
      <dsp:spPr>
        <a:xfrm rot="19440000">
          <a:off x="4403881" y="1869546"/>
          <a:ext cx="1820443" cy="555122"/>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769B4E-CCB0-44E7-B5C8-0BB1F8E7285F}">
      <dsp:nvSpPr>
        <dsp:cNvPr id="0" name=""/>
        <dsp:cNvSpPr/>
      </dsp:nvSpPr>
      <dsp:spPr>
        <a:xfrm>
          <a:off x="5189797" y="1172372"/>
          <a:ext cx="1721380" cy="87944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100000"/>
            </a:lnSpc>
            <a:spcBef>
              <a:spcPct val="0"/>
            </a:spcBef>
            <a:spcAft>
              <a:spcPct val="35000"/>
            </a:spcAft>
            <a:buNone/>
          </a:pPr>
          <a:r>
            <a:rPr lang="en-US" sz="1400" b="0" kern="1200">
              <a:solidFill>
                <a:schemeClr val="tx1"/>
              </a:solidFill>
              <a:latin typeface="Cambria" panose="02040503050406030204" pitchFamily="18" charset="0"/>
              <a:ea typeface="Cambria" panose="02040503050406030204" pitchFamily="18" charset="0"/>
              <a:cs typeface="Arial"/>
            </a:rPr>
            <a:t>Application support  through education and resource availability</a:t>
          </a:r>
        </a:p>
      </dsp:txBody>
      <dsp:txXfrm>
        <a:off x="5215555" y="1198130"/>
        <a:ext cx="1669864" cy="827926"/>
      </dsp:txXfrm>
    </dsp:sp>
    <dsp:sp modelId="{E08515F0-0312-4009-A467-B719DF163BD7}">
      <dsp:nvSpPr>
        <dsp:cNvPr id="0" name=""/>
        <dsp:cNvSpPr/>
      </dsp:nvSpPr>
      <dsp:spPr>
        <a:xfrm>
          <a:off x="4794011" y="3070245"/>
          <a:ext cx="1820443" cy="55512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2812F9-4AE2-49AD-86AE-A65991C836E9}">
      <dsp:nvSpPr>
        <dsp:cNvPr id="0" name=""/>
        <dsp:cNvSpPr/>
      </dsp:nvSpPr>
      <dsp:spPr>
        <a:xfrm>
          <a:off x="5753764" y="2908086"/>
          <a:ext cx="1721380" cy="87944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100000"/>
            </a:lnSpc>
            <a:spcBef>
              <a:spcPct val="0"/>
            </a:spcBef>
            <a:spcAft>
              <a:spcPct val="35000"/>
            </a:spcAft>
            <a:buNone/>
          </a:pPr>
          <a:r>
            <a:rPr lang="en-US" sz="1400" b="0" kern="1200">
              <a:solidFill>
                <a:schemeClr val="bg1"/>
              </a:solidFill>
              <a:latin typeface="Cambria" panose="02040503050406030204" pitchFamily="18" charset="0"/>
              <a:ea typeface="Cambria" panose="02040503050406030204" pitchFamily="18" charset="0"/>
              <a:cs typeface="Arial"/>
            </a:rPr>
            <a:t>Additional ongoing TA post-conversion</a:t>
          </a:r>
        </a:p>
      </dsp:txBody>
      <dsp:txXfrm>
        <a:off x="5779522" y="2933844"/>
        <a:ext cx="1669864" cy="8279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BA83A-8612-4258-B081-9BEADFFDB243}">
      <dsp:nvSpPr>
        <dsp:cNvPr id="0" name=""/>
        <dsp:cNvSpPr/>
      </dsp:nvSpPr>
      <dsp:spPr>
        <a:xfrm>
          <a:off x="529" y="1066898"/>
          <a:ext cx="2898980" cy="1119006"/>
        </a:xfrm>
        <a:prstGeom prst="chevron">
          <a:avLst>
            <a:gd name="adj" fmla="val 4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C71F1-630F-42A1-BB10-CC29F458695E}">
      <dsp:nvSpPr>
        <dsp:cNvPr id="0" name=""/>
        <dsp:cNvSpPr/>
      </dsp:nvSpPr>
      <dsp:spPr>
        <a:xfrm>
          <a:off x="613955" y="1626613"/>
          <a:ext cx="2767299" cy="1492396"/>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ts val="0"/>
            </a:spcAft>
            <a:buNone/>
          </a:pPr>
          <a:r>
            <a:rPr lang="en-US" sz="2000" b="0" kern="1200">
              <a:latin typeface="Cambria" panose="02040503050406030204" pitchFamily="18" charset="0"/>
              <a:ea typeface="Cambria" panose="02040503050406030204" pitchFamily="18" charset="0"/>
              <a:cs typeface="Arial"/>
            </a:rPr>
            <a:t>An</a:t>
          </a:r>
          <a:r>
            <a:rPr lang="en-US" sz="2000" b="1" kern="1200">
              <a:latin typeface="Cambria" panose="02040503050406030204" pitchFamily="18" charset="0"/>
              <a:ea typeface="Cambria" panose="02040503050406030204" pitchFamily="18" charset="0"/>
              <a:cs typeface="Arial"/>
            </a:rPr>
            <a:t> action plan </a:t>
          </a:r>
          <a:r>
            <a:rPr lang="en-US" sz="2000" kern="1200">
              <a:latin typeface="Cambria" panose="02040503050406030204" pitchFamily="18" charset="0"/>
              <a:ea typeface="Cambria" panose="02040503050406030204" pitchFamily="18" charset="0"/>
              <a:cs typeface="Arial"/>
            </a:rPr>
            <a:t>including description of services, staffing provisions, and a transition plan</a:t>
          </a:r>
        </a:p>
      </dsp:txBody>
      <dsp:txXfrm>
        <a:off x="657666" y="1670324"/>
        <a:ext cx="2679877" cy="1404974"/>
      </dsp:txXfrm>
    </dsp:sp>
    <dsp:sp modelId="{C218EDD2-8E97-4EC1-990A-A747D5EBE55D}">
      <dsp:nvSpPr>
        <dsp:cNvPr id="0" name=""/>
        <dsp:cNvSpPr/>
      </dsp:nvSpPr>
      <dsp:spPr>
        <a:xfrm>
          <a:off x="3471445" y="1066898"/>
          <a:ext cx="2898980" cy="1119006"/>
        </a:xfrm>
        <a:prstGeom prst="chevron">
          <a:avLst>
            <a:gd name="adj" fmla="val 4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983CE6-80B6-43BE-9FC6-5CE1C63394C6}">
      <dsp:nvSpPr>
        <dsp:cNvPr id="0" name=""/>
        <dsp:cNvSpPr/>
      </dsp:nvSpPr>
      <dsp:spPr>
        <a:xfrm>
          <a:off x="4084870" y="1626613"/>
          <a:ext cx="2767299" cy="1492396"/>
        </a:xfrm>
        <a:prstGeom prst="roundRect">
          <a:avLst>
            <a:gd name="adj" fmla="val 10000"/>
          </a:avLst>
        </a:prstGeom>
        <a:solidFill>
          <a:schemeClr val="lt1">
            <a:alpha val="90000"/>
            <a:hueOff val="0"/>
            <a:satOff val="0"/>
            <a:lumOff val="0"/>
            <a:alphaOff val="0"/>
          </a:schemeClr>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mbria" panose="02040503050406030204" pitchFamily="18" charset="0"/>
              <a:ea typeface="Cambria" panose="02040503050406030204" pitchFamily="18" charset="0"/>
              <a:cs typeface="Arial"/>
            </a:rPr>
            <a:t>At least one </a:t>
          </a:r>
          <a:r>
            <a:rPr lang="en-US" sz="2000" b="1" kern="1200">
              <a:latin typeface="Cambria" panose="02040503050406030204" pitchFamily="18" charset="0"/>
              <a:ea typeface="Cambria" panose="02040503050406030204" pitchFamily="18" charset="0"/>
              <a:cs typeface="Arial"/>
            </a:rPr>
            <a:t>transfer agreement </a:t>
          </a:r>
          <a:r>
            <a:rPr lang="en-US" sz="2000" kern="1200">
              <a:latin typeface="Cambria" panose="02040503050406030204" pitchFamily="18" charset="0"/>
              <a:ea typeface="Cambria" panose="02040503050406030204" pitchFamily="18" charset="0"/>
              <a:cs typeface="Arial"/>
            </a:rPr>
            <a:t>with level I or II trauma centers </a:t>
          </a:r>
        </a:p>
      </dsp:txBody>
      <dsp:txXfrm>
        <a:off x="4128581" y="1670324"/>
        <a:ext cx="2679877" cy="1404974"/>
      </dsp:txXfrm>
    </dsp:sp>
    <dsp:sp modelId="{5C65E34B-43B6-46E4-95EA-50D31A17085D}">
      <dsp:nvSpPr>
        <dsp:cNvPr id="0" name=""/>
        <dsp:cNvSpPr/>
      </dsp:nvSpPr>
      <dsp:spPr>
        <a:xfrm>
          <a:off x="6942361" y="1066898"/>
          <a:ext cx="2898980" cy="1119006"/>
        </a:xfrm>
        <a:prstGeom prst="chevron">
          <a:avLst>
            <a:gd name="adj" fmla="val 4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F984EB-B126-4432-ABEE-00F6A8410EBC}">
      <dsp:nvSpPr>
        <dsp:cNvPr id="0" name=""/>
        <dsp:cNvSpPr/>
      </dsp:nvSpPr>
      <dsp:spPr>
        <a:xfrm>
          <a:off x="7555786" y="1626613"/>
          <a:ext cx="2767299" cy="1492396"/>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Cambria" panose="02040503050406030204" pitchFamily="18" charset="0"/>
              <a:ea typeface="Cambria" panose="02040503050406030204" pitchFamily="18" charset="0"/>
              <a:cs typeface="Arial"/>
            </a:rPr>
            <a:t>Attestation </a:t>
          </a:r>
          <a:r>
            <a:rPr lang="en-US" sz="2000" b="0" kern="1200">
              <a:latin typeface="Cambria" panose="02040503050406030204" pitchFamily="18" charset="0"/>
              <a:ea typeface="Cambria" panose="02040503050406030204" pitchFamily="18" charset="0"/>
              <a:cs typeface="Arial"/>
            </a:rPr>
            <a:t>for meeting REH </a:t>
          </a:r>
          <a:r>
            <a:rPr lang="en-US" sz="2000" b="1" kern="1200">
              <a:latin typeface="Cambria" panose="02040503050406030204" pitchFamily="18" charset="0"/>
              <a:ea typeface="Cambria" panose="02040503050406030204" pitchFamily="18" charset="0"/>
              <a:cs typeface="Arial"/>
            </a:rPr>
            <a:t>conditions of participation</a:t>
          </a:r>
          <a:endParaRPr lang="en-US" sz="2000" kern="1200">
            <a:latin typeface="Cambria" panose="02040503050406030204" pitchFamily="18" charset="0"/>
            <a:ea typeface="Cambria" panose="02040503050406030204" pitchFamily="18" charset="0"/>
            <a:cs typeface="Arial"/>
          </a:endParaRPr>
        </a:p>
      </dsp:txBody>
      <dsp:txXfrm>
        <a:off x="7599497" y="1670324"/>
        <a:ext cx="2679877" cy="14049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D00BC-9880-4EC0-9675-FEBDF5ADF630}">
      <dsp:nvSpPr>
        <dsp:cNvPr id="0" name=""/>
        <dsp:cNvSpPr/>
      </dsp:nvSpPr>
      <dsp:spPr>
        <a:xfrm rot="5400000">
          <a:off x="7224410" y="-3239863"/>
          <a:ext cx="402253" cy="698874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kern="12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https://www.rhrco.org/reh-tac</a:t>
          </a:r>
          <a:endParaRPr lang="en-US" sz="1400" kern="1200">
            <a:latin typeface="Cambria" panose="02040503050406030204" pitchFamily="18" charset="0"/>
            <a:ea typeface="Cambria" panose="02040503050406030204" pitchFamily="18" charset="0"/>
            <a:cs typeface="Arial" panose="020B0604020202020204" pitchFamily="34" charset="0"/>
          </a:endParaRPr>
        </a:p>
      </dsp:txBody>
      <dsp:txXfrm rot="-5400000">
        <a:off x="3931166" y="73017"/>
        <a:ext cx="6969105" cy="362981"/>
      </dsp:txXfrm>
    </dsp:sp>
    <dsp:sp modelId="{533D8803-7502-46BA-BAC4-901EEC45900B}">
      <dsp:nvSpPr>
        <dsp:cNvPr id="0" name=""/>
        <dsp:cNvSpPr/>
      </dsp:nvSpPr>
      <dsp:spPr>
        <a:xfrm>
          <a:off x="0" y="3098"/>
          <a:ext cx="3931166" cy="5028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i="0" kern="1200">
              <a:latin typeface="Cambria" panose="02040503050406030204" pitchFamily="18" charset="0"/>
              <a:ea typeface="Cambria" panose="02040503050406030204" pitchFamily="18" charset="0"/>
              <a:cs typeface="Arial" panose="020B0604020202020204" pitchFamily="34" charset="0"/>
            </a:rPr>
            <a:t>Rural Emergency Hospital Technical Assistance Center</a:t>
          </a:r>
          <a:endParaRPr lang="en-US" sz="1400" b="1" kern="1200">
            <a:latin typeface="Cambria" panose="02040503050406030204" pitchFamily="18" charset="0"/>
            <a:ea typeface="Cambria" panose="02040503050406030204" pitchFamily="18" charset="0"/>
            <a:cs typeface="Arial" panose="020B0604020202020204" pitchFamily="34" charset="0"/>
          </a:endParaRPr>
        </a:p>
      </dsp:txBody>
      <dsp:txXfrm>
        <a:off x="24545" y="27643"/>
        <a:ext cx="3882076" cy="453726"/>
      </dsp:txXfrm>
    </dsp:sp>
    <dsp:sp modelId="{90704187-ACF9-4BB9-B4CD-04F7EF89D102}">
      <dsp:nvSpPr>
        <dsp:cNvPr id="0" name=""/>
        <dsp:cNvSpPr/>
      </dsp:nvSpPr>
      <dsp:spPr>
        <a:xfrm rot="5400000">
          <a:off x="7224410" y="-2711906"/>
          <a:ext cx="402253" cy="698874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kern="12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https://forms.office.com/pages/responsepage.aspx?id=BHLZIcNZ2UKCyp4eaZXLPqSZmLZ2E35EkDiggktEGiJUMERWUE85T1NJS1Q2MUhSUlBIUTFIMkRBOS4u</a:t>
          </a:r>
          <a:endParaRPr lang="en-US" sz="1400" kern="1200">
            <a:latin typeface="Cambria" panose="02040503050406030204" pitchFamily="18" charset="0"/>
            <a:ea typeface="Cambria" panose="02040503050406030204" pitchFamily="18" charset="0"/>
            <a:cs typeface="Arial" panose="020B0604020202020204" pitchFamily="34" charset="0"/>
          </a:endParaRPr>
        </a:p>
      </dsp:txBody>
      <dsp:txXfrm rot="-5400000">
        <a:off x="3931166" y="600974"/>
        <a:ext cx="6969105" cy="362981"/>
      </dsp:txXfrm>
    </dsp:sp>
    <dsp:sp modelId="{7ACCDD97-FFD9-4A58-8513-F634429E0A8E}">
      <dsp:nvSpPr>
        <dsp:cNvPr id="0" name=""/>
        <dsp:cNvSpPr/>
      </dsp:nvSpPr>
      <dsp:spPr>
        <a:xfrm>
          <a:off x="0" y="531056"/>
          <a:ext cx="3931166" cy="5028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i="0" kern="1200">
              <a:latin typeface="Cambria" panose="02040503050406030204" pitchFamily="18" charset="0"/>
              <a:ea typeface="Cambria" panose="02040503050406030204" pitchFamily="18" charset="0"/>
              <a:cs typeface="Arial" panose="020B0604020202020204" pitchFamily="34" charset="0"/>
            </a:rPr>
            <a:t>Form to Request REH Technical Assistance</a:t>
          </a:r>
          <a:endParaRPr lang="en-US" sz="1400" b="1" kern="1200">
            <a:latin typeface="Cambria" panose="02040503050406030204" pitchFamily="18" charset="0"/>
            <a:ea typeface="Cambria" panose="02040503050406030204" pitchFamily="18" charset="0"/>
            <a:cs typeface="Arial" panose="020B0604020202020204" pitchFamily="34" charset="0"/>
          </a:endParaRPr>
        </a:p>
      </dsp:txBody>
      <dsp:txXfrm>
        <a:off x="24545" y="555601"/>
        <a:ext cx="3882076" cy="453726"/>
      </dsp:txXfrm>
    </dsp:sp>
    <dsp:sp modelId="{584F5312-1BFA-414A-B8F6-721F485CFBDA}">
      <dsp:nvSpPr>
        <dsp:cNvPr id="0" name=""/>
        <dsp:cNvSpPr/>
      </dsp:nvSpPr>
      <dsp:spPr>
        <a:xfrm rot="5400000">
          <a:off x="7224410" y="-2183948"/>
          <a:ext cx="402253" cy="698874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b="0" i="0" u="sng" kern="12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REHSupport@rhrco.org</a:t>
          </a:r>
          <a:r>
            <a:rPr lang="en-US" sz="1400" b="0" i="0" u="sng" kern="1200">
              <a:latin typeface="Cambria" panose="02040503050406030204" pitchFamily="18" charset="0"/>
              <a:ea typeface="Cambria" panose="02040503050406030204" pitchFamily="18" charset="0"/>
              <a:cs typeface="Arial" panose="020B0604020202020204" pitchFamily="34" charset="0"/>
            </a:rPr>
            <a:t> </a:t>
          </a:r>
          <a:endParaRPr lang="en-US" sz="1400" kern="1200">
            <a:latin typeface="Cambria" panose="02040503050406030204" pitchFamily="18" charset="0"/>
            <a:ea typeface="Cambria" panose="02040503050406030204" pitchFamily="18" charset="0"/>
            <a:cs typeface="Arial" panose="020B0604020202020204" pitchFamily="34" charset="0"/>
          </a:endParaRPr>
        </a:p>
      </dsp:txBody>
      <dsp:txXfrm rot="-5400000">
        <a:off x="3931166" y="1128932"/>
        <a:ext cx="6969105" cy="362981"/>
      </dsp:txXfrm>
    </dsp:sp>
    <dsp:sp modelId="{0D9DCAF1-2E7E-4FEC-89BD-C6F084A28D2D}">
      <dsp:nvSpPr>
        <dsp:cNvPr id="0" name=""/>
        <dsp:cNvSpPr/>
      </dsp:nvSpPr>
      <dsp:spPr>
        <a:xfrm>
          <a:off x="0" y="1059013"/>
          <a:ext cx="3931166" cy="5028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i="0" kern="1200">
              <a:latin typeface="Cambria" panose="02040503050406030204" pitchFamily="18" charset="0"/>
              <a:ea typeface="Cambria" panose="02040503050406030204" pitchFamily="18" charset="0"/>
              <a:cs typeface="Arial" panose="020B0604020202020204" pitchFamily="34" charset="0"/>
            </a:rPr>
            <a:t>REH technical support email</a:t>
          </a:r>
          <a:endParaRPr lang="en-US" sz="1400" b="1" kern="1200">
            <a:latin typeface="Cambria" panose="02040503050406030204" pitchFamily="18" charset="0"/>
            <a:ea typeface="Cambria" panose="02040503050406030204" pitchFamily="18" charset="0"/>
            <a:cs typeface="Arial" panose="020B0604020202020204" pitchFamily="34" charset="0"/>
          </a:endParaRPr>
        </a:p>
      </dsp:txBody>
      <dsp:txXfrm>
        <a:off x="24545" y="1083558"/>
        <a:ext cx="3882076" cy="453726"/>
      </dsp:txXfrm>
    </dsp:sp>
    <dsp:sp modelId="{D7E0A520-8041-4941-B1B8-F42C1A0C312E}">
      <dsp:nvSpPr>
        <dsp:cNvPr id="0" name=""/>
        <dsp:cNvSpPr/>
      </dsp:nvSpPr>
      <dsp:spPr>
        <a:xfrm rot="5400000">
          <a:off x="7224410" y="-1655990"/>
          <a:ext cx="402253" cy="698874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kern="12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https://www.rhrco.org/rehresources</a:t>
          </a:r>
          <a:r>
            <a:rPr lang="en-US" sz="1400" kern="1200">
              <a:latin typeface="Cambria" panose="02040503050406030204" pitchFamily="18" charset="0"/>
              <a:ea typeface="Cambria" panose="02040503050406030204" pitchFamily="18" charset="0"/>
              <a:cs typeface="Arial" panose="020B0604020202020204" pitchFamily="34" charset="0"/>
            </a:rPr>
            <a:t> </a:t>
          </a:r>
        </a:p>
      </dsp:txBody>
      <dsp:txXfrm rot="-5400000">
        <a:off x="3931166" y="1656890"/>
        <a:ext cx="6969105" cy="362981"/>
      </dsp:txXfrm>
    </dsp:sp>
    <dsp:sp modelId="{27D409C2-EEAA-4D25-A59E-8D8975FE7AE0}">
      <dsp:nvSpPr>
        <dsp:cNvPr id="0" name=""/>
        <dsp:cNvSpPr/>
      </dsp:nvSpPr>
      <dsp:spPr>
        <a:xfrm>
          <a:off x="0" y="1586971"/>
          <a:ext cx="3931166" cy="5028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kern="1200">
              <a:latin typeface="Cambria" panose="02040503050406030204" pitchFamily="18" charset="0"/>
              <a:ea typeface="Cambria" panose="02040503050406030204" pitchFamily="18" charset="0"/>
              <a:cs typeface="Arial" panose="020B0604020202020204" pitchFamily="34" charset="0"/>
            </a:rPr>
            <a:t>REH Resources from RHRC </a:t>
          </a:r>
        </a:p>
        <a:p>
          <a:pPr marL="0" lvl="0" indent="0" algn="l" defTabSz="622300">
            <a:lnSpc>
              <a:spcPct val="90000"/>
            </a:lnSpc>
            <a:spcBef>
              <a:spcPct val="0"/>
            </a:spcBef>
            <a:spcAft>
              <a:spcPct val="35000"/>
            </a:spcAft>
            <a:buNone/>
          </a:pPr>
          <a:r>
            <a:rPr lang="en-US" sz="1400" b="1" kern="1200">
              <a:latin typeface="Cambria" panose="02040503050406030204" pitchFamily="18" charset="0"/>
              <a:ea typeface="Cambria" panose="02040503050406030204" pitchFamily="18" charset="0"/>
              <a:cs typeface="Arial" panose="020B0604020202020204" pitchFamily="34" charset="0"/>
            </a:rPr>
            <a:t>(fact sheet, FAQ, and more) </a:t>
          </a:r>
        </a:p>
      </dsp:txBody>
      <dsp:txXfrm>
        <a:off x="24545" y="1611516"/>
        <a:ext cx="3882076" cy="453726"/>
      </dsp:txXfrm>
    </dsp:sp>
    <dsp:sp modelId="{2E8027C2-CCD9-499C-A209-5C21D45A86F0}">
      <dsp:nvSpPr>
        <dsp:cNvPr id="0" name=""/>
        <dsp:cNvSpPr/>
      </dsp:nvSpPr>
      <dsp:spPr>
        <a:xfrm rot="5400000">
          <a:off x="7224410" y="-1128033"/>
          <a:ext cx="402253" cy="698874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kern="12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https://www.congress.gov/116/plaws/publ260/PLAW-116publ260.pdf</a:t>
          </a:r>
          <a:endParaRPr lang="en-US" sz="1400" kern="1200">
            <a:latin typeface="Cambria" panose="02040503050406030204" pitchFamily="18" charset="0"/>
            <a:ea typeface="Cambria" panose="02040503050406030204" pitchFamily="18" charset="0"/>
            <a:cs typeface="Arial" panose="020B0604020202020204" pitchFamily="34" charset="0"/>
          </a:endParaRPr>
        </a:p>
      </dsp:txBody>
      <dsp:txXfrm rot="-5400000">
        <a:off x="3931166" y="2184847"/>
        <a:ext cx="6969105" cy="362981"/>
      </dsp:txXfrm>
    </dsp:sp>
    <dsp:sp modelId="{06D53E96-EA89-406A-9830-E83F3FE66867}">
      <dsp:nvSpPr>
        <dsp:cNvPr id="0" name=""/>
        <dsp:cNvSpPr/>
      </dsp:nvSpPr>
      <dsp:spPr>
        <a:xfrm>
          <a:off x="0" y="2114928"/>
          <a:ext cx="3931166" cy="5028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kern="1200">
              <a:effectLst/>
              <a:latin typeface="Cambria" panose="02040503050406030204" pitchFamily="18" charset="0"/>
              <a:ea typeface="Cambria" panose="02040503050406030204" pitchFamily="18" charset="0"/>
              <a:cs typeface="Arial" panose="020B0604020202020204" pitchFamily="34" charset="0"/>
            </a:rPr>
            <a:t>Consolidated Appropriations Act, 2021</a:t>
          </a:r>
          <a:endParaRPr lang="en-US" sz="1400" b="1" kern="1200">
            <a:latin typeface="Cambria" panose="02040503050406030204" pitchFamily="18" charset="0"/>
            <a:ea typeface="Cambria" panose="02040503050406030204" pitchFamily="18" charset="0"/>
            <a:cs typeface="Arial" panose="020B0604020202020204" pitchFamily="34" charset="0"/>
          </a:endParaRPr>
        </a:p>
      </dsp:txBody>
      <dsp:txXfrm>
        <a:off x="24545" y="2139473"/>
        <a:ext cx="3882076" cy="453726"/>
      </dsp:txXfrm>
    </dsp:sp>
    <dsp:sp modelId="{6EE40408-91A6-4CA0-8220-9FE782A4A39E}">
      <dsp:nvSpPr>
        <dsp:cNvPr id="0" name=""/>
        <dsp:cNvSpPr/>
      </dsp:nvSpPr>
      <dsp:spPr>
        <a:xfrm rot="5400000">
          <a:off x="7224410" y="-600075"/>
          <a:ext cx="402253" cy="698874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kern="12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6">
                <a:extLst>
                  <a:ext uri="{A12FA001-AC4F-418D-AE19-62706E023703}">
                    <ahyp:hlinkClr xmlns:ahyp="http://schemas.microsoft.com/office/drawing/2018/hyperlinkcolor" val="tx"/>
                  </a:ext>
                </a:extLst>
              </a:hlinkClick>
            </a:rPr>
            <a:t>https://www.cms.gov/files/document/supplemental-documentation-reh-additional-facility-payment-calculation.pdf</a:t>
          </a:r>
          <a:endParaRPr lang="en-US" sz="1400" kern="1200">
            <a:latin typeface="Cambria" panose="02040503050406030204" pitchFamily="18" charset="0"/>
            <a:ea typeface="Cambria" panose="02040503050406030204" pitchFamily="18" charset="0"/>
            <a:cs typeface="Arial" panose="020B0604020202020204" pitchFamily="34" charset="0"/>
          </a:endParaRPr>
        </a:p>
      </dsp:txBody>
      <dsp:txXfrm rot="-5400000">
        <a:off x="3931166" y="2712805"/>
        <a:ext cx="6969105" cy="362981"/>
      </dsp:txXfrm>
    </dsp:sp>
    <dsp:sp modelId="{EE174BFD-3023-4A6C-995B-728897731FF4}">
      <dsp:nvSpPr>
        <dsp:cNvPr id="0" name=""/>
        <dsp:cNvSpPr/>
      </dsp:nvSpPr>
      <dsp:spPr>
        <a:xfrm>
          <a:off x="0" y="2642886"/>
          <a:ext cx="3931166" cy="5028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kern="1200">
              <a:latin typeface="Cambria" panose="02040503050406030204" pitchFamily="18" charset="0"/>
              <a:ea typeface="Cambria" panose="02040503050406030204" pitchFamily="18" charset="0"/>
              <a:cs typeface="Arial" panose="020B0604020202020204" pitchFamily="34" charset="0"/>
            </a:rPr>
            <a:t>Calculation of REH Monthly Additional Facility Payment for 2023</a:t>
          </a:r>
        </a:p>
      </dsp:txBody>
      <dsp:txXfrm>
        <a:off x="24545" y="2667431"/>
        <a:ext cx="3882076" cy="453726"/>
      </dsp:txXfrm>
    </dsp:sp>
    <dsp:sp modelId="{C28B5D8A-6B13-43CE-A5C2-E3BAA9A973FD}">
      <dsp:nvSpPr>
        <dsp:cNvPr id="0" name=""/>
        <dsp:cNvSpPr/>
      </dsp:nvSpPr>
      <dsp:spPr>
        <a:xfrm rot="5400000">
          <a:off x="7224410" y="-72118"/>
          <a:ext cx="402253" cy="698874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kern="12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7">
                <a:extLst>
                  <a:ext uri="{A12FA001-AC4F-418D-AE19-62706E023703}">
                    <ahyp:hlinkClr xmlns:ahyp="http://schemas.microsoft.com/office/drawing/2018/hyperlinkcolor" val="tx"/>
                  </a:ext>
                </a:extLst>
              </a:hlinkClick>
            </a:rPr>
            <a:t>https://www.cms.gov/newsroom/fact-sheets/rural-emergency-hospitals-proposed-rulemaking</a:t>
          </a:r>
          <a:r>
            <a:rPr lang="en-US" sz="1400" kern="1200">
              <a:latin typeface="Cambria" panose="02040503050406030204" pitchFamily="18" charset="0"/>
              <a:ea typeface="Cambria" panose="02040503050406030204" pitchFamily="18" charset="0"/>
              <a:cs typeface="Arial" panose="020B0604020202020204" pitchFamily="34" charset="0"/>
            </a:rPr>
            <a:t>  </a:t>
          </a:r>
        </a:p>
      </dsp:txBody>
      <dsp:txXfrm rot="-5400000">
        <a:off x="3931166" y="3240762"/>
        <a:ext cx="6969105" cy="362981"/>
      </dsp:txXfrm>
    </dsp:sp>
    <dsp:sp modelId="{78C76C0E-7A8A-407B-B670-F2A9FEB380E5}">
      <dsp:nvSpPr>
        <dsp:cNvPr id="0" name=""/>
        <dsp:cNvSpPr/>
      </dsp:nvSpPr>
      <dsp:spPr>
        <a:xfrm>
          <a:off x="0" y="3170844"/>
          <a:ext cx="3931166" cy="5028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kern="1200">
              <a:latin typeface="Cambria" panose="02040503050406030204" pitchFamily="18" charset="0"/>
              <a:ea typeface="Cambria" panose="02040503050406030204" pitchFamily="18" charset="0"/>
              <a:cs typeface="Arial" panose="020B0604020202020204" pitchFamily="34" charset="0"/>
            </a:rPr>
            <a:t>REH-FACT Fact Sheet (CMS)</a:t>
          </a:r>
          <a:endParaRPr lang="en-US" sz="1400" kern="1200">
            <a:latin typeface="Cambria" panose="02040503050406030204" pitchFamily="18" charset="0"/>
            <a:ea typeface="Cambria" panose="02040503050406030204" pitchFamily="18" charset="0"/>
            <a:cs typeface="Arial" panose="020B0604020202020204" pitchFamily="34" charset="0"/>
          </a:endParaRPr>
        </a:p>
      </dsp:txBody>
      <dsp:txXfrm>
        <a:off x="24545" y="3195389"/>
        <a:ext cx="3882076" cy="453726"/>
      </dsp:txXfrm>
    </dsp:sp>
    <dsp:sp modelId="{B473EB68-9AD8-4C4B-84DF-890342D8F888}">
      <dsp:nvSpPr>
        <dsp:cNvPr id="0" name=""/>
        <dsp:cNvSpPr/>
      </dsp:nvSpPr>
      <dsp:spPr>
        <a:xfrm rot="5400000">
          <a:off x="7224410" y="455839"/>
          <a:ext cx="402253" cy="698874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kern="1200">
              <a:latin typeface="Cambria" panose="02040503050406030204" pitchFamily="18" charset="0"/>
              <a:ea typeface="Cambria" panose="02040503050406030204" pitchFamily="18" charset="0"/>
              <a:cs typeface="Arial" panose="020B0604020202020204" pitchFamily="34" charset="0"/>
              <a:hlinkClick xmlns:r="http://schemas.openxmlformats.org/officeDocument/2006/relationships" r:id="rId8">
                <a:extLst>
                  <a:ext uri="{A12FA001-AC4F-418D-AE19-62706E023703}">
                    <ahyp:hlinkClr xmlns:ahyp="http://schemas.microsoft.com/office/drawing/2018/hyperlinkcolor" val="tx"/>
                  </a:ext>
                </a:extLst>
              </a:hlinkClick>
            </a:rPr>
            <a:t>https://www.cms.gov/files/document/qso-23-07-reh.pdf</a:t>
          </a:r>
          <a:endParaRPr lang="en-US" sz="1400" kern="1200">
            <a:latin typeface="Cambria" panose="02040503050406030204" pitchFamily="18" charset="0"/>
            <a:ea typeface="Cambria" panose="02040503050406030204" pitchFamily="18" charset="0"/>
            <a:cs typeface="Arial" panose="020B0604020202020204" pitchFamily="34" charset="0"/>
          </a:endParaRPr>
        </a:p>
      </dsp:txBody>
      <dsp:txXfrm rot="-5400000">
        <a:off x="3931166" y="3768719"/>
        <a:ext cx="6969105" cy="362981"/>
      </dsp:txXfrm>
    </dsp:sp>
    <dsp:sp modelId="{5FD1033D-C7E7-4DAA-BAD6-94B30AF26435}">
      <dsp:nvSpPr>
        <dsp:cNvPr id="0" name=""/>
        <dsp:cNvSpPr/>
      </dsp:nvSpPr>
      <dsp:spPr>
        <a:xfrm>
          <a:off x="0" y="3698801"/>
          <a:ext cx="3931166" cy="5028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Cambria" panose="02040503050406030204" pitchFamily="18" charset="0"/>
              <a:ea typeface="Cambria" panose="02040503050406030204" pitchFamily="18" charset="0"/>
              <a:cs typeface="Arial" panose="020B0604020202020204" pitchFamily="34" charset="0"/>
            </a:rPr>
            <a:t>Guidance for REH Provisions, Conversion Process and Conditions of Participation</a:t>
          </a:r>
          <a:r>
            <a:rPr lang="en-US" sz="1400" kern="1200">
              <a:latin typeface="Cambria" panose="02040503050406030204" pitchFamily="18" charset="0"/>
              <a:ea typeface="Cambria" panose="02040503050406030204" pitchFamily="18" charset="0"/>
              <a:cs typeface="Arial" panose="020B0604020202020204" pitchFamily="34" charset="0"/>
            </a:rPr>
            <a:t> </a:t>
          </a:r>
        </a:p>
      </dsp:txBody>
      <dsp:txXfrm>
        <a:off x="24545" y="3723346"/>
        <a:ext cx="3882076" cy="453726"/>
      </dsp:txXfrm>
    </dsp:sp>
    <dsp:sp modelId="{5E78BE82-70FD-4EC7-BBFE-80EAB961FC9E}">
      <dsp:nvSpPr>
        <dsp:cNvPr id="0" name=""/>
        <dsp:cNvSpPr/>
      </dsp:nvSpPr>
      <dsp:spPr>
        <a:xfrm rot="5400000">
          <a:off x="7224410" y="983797"/>
          <a:ext cx="402253" cy="698874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u="sng" kern="1200">
              <a:latin typeface="Cambria" panose="02040503050406030204" pitchFamily="18" charset="0"/>
              <a:ea typeface="Cambria" panose="02040503050406030204" pitchFamily="18" charset="0"/>
              <a:cs typeface="Arial" panose="020B0604020202020204" pitchFamily="34" charset="0"/>
            </a:rPr>
            <a:t>https://www.govinfo.gov/content/pkg/FR-2023-07-31/pdf/FR-2023-07-31.pdf </a:t>
          </a:r>
          <a:r>
            <a:rPr lang="en-US" sz="1400" kern="1200">
              <a:latin typeface="Cambria" panose="02040503050406030204" pitchFamily="18" charset="0"/>
              <a:ea typeface="Cambria" panose="02040503050406030204" pitchFamily="18" charset="0"/>
              <a:cs typeface="Arial" panose="020B0604020202020204" pitchFamily="34" charset="0"/>
            </a:rPr>
            <a:t>(starting on page 49825)</a:t>
          </a:r>
        </a:p>
      </dsp:txBody>
      <dsp:txXfrm rot="-5400000">
        <a:off x="3931166" y="4296677"/>
        <a:ext cx="6969105" cy="362981"/>
      </dsp:txXfrm>
    </dsp:sp>
    <dsp:sp modelId="{B18C0AD7-0167-4FD1-AB41-C6E30F2B4FD8}">
      <dsp:nvSpPr>
        <dsp:cNvPr id="0" name=""/>
        <dsp:cNvSpPr/>
      </dsp:nvSpPr>
      <dsp:spPr>
        <a:xfrm>
          <a:off x="0" y="4226759"/>
          <a:ext cx="3931166" cy="5028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Cambria" panose="02040503050406030204" pitchFamily="18" charset="0"/>
              <a:ea typeface="Cambria" panose="02040503050406030204" pitchFamily="18" charset="0"/>
              <a:cs typeface="Arial" panose="020B0604020202020204" pitchFamily="34" charset="0"/>
            </a:rPr>
            <a:t>Guidance on REH Quality Reporting</a:t>
          </a:r>
        </a:p>
      </dsp:txBody>
      <dsp:txXfrm>
        <a:off x="24545" y="4251304"/>
        <a:ext cx="3882076" cy="453726"/>
      </dsp:txXfrm>
    </dsp:sp>
    <dsp:sp modelId="{8F4C5BF9-63D7-434B-A479-77C74D74FFFD}">
      <dsp:nvSpPr>
        <dsp:cNvPr id="0" name=""/>
        <dsp:cNvSpPr/>
      </dsp:nvSpPr>
      <dsp:spPr>
        <a:xfrm rot="5400000">
          <a:off x="7224410" y="1511754"/>
          <a:ext cx="402253" cy="698874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u="sng" kern="1200">
              <a:latin typeface="Cambria" panose="02040503050406030204" pitchFamily="18" charset="0"/>
              <a:ea typeface="Cambria" panose="02040503050406030204" pitchFamily="18" charset="0"/>
              <a:cs typeface="Arial" panose="020B0604020202020204" pitchFamily="34" charset="0"/>
            </a:rPr>
            <a:t>https://www.rhrco.org/reh-tac </a:t>
          </a:r>
          <a:endParaRPr lang="en-US" sz="1400" kern="1200">
            <a:latin typeface="Cambria" panose="02040503050406030204" pitchFamily="18" charset="0"/>
            <a:ea typeface="Cambria" panose="02040503050406030204" pitchFamily="18" charset="0"/>
            <a:cs typeface="Arial" panose="020B0604020202020204" pitchFamily="34" charset="0"/>
          </a:endParaRPr>
        </a:p>
      </dsp:txBody>
      <dsp:txXfrm rot="-5400000">
        <a:off x="3931166" y="4824634"/>
        <a:ext cx="6969105" cy="362981"/>
      </dsp:txXfrm>
    </dsp:sp>
    <dsp:sp modelId="{44FE5526-9409-4795-8B5A-BDCD52965154}">
      <dsp:nvSpPr>
        <dsp:cNvPr id="0" name=""/>
        <dsp:cNvSpPr/>
      </dsp:nvSpPr>
      <dsp:spPr>
        <a:xfrm>
          <a:off x="0" y="4754716"/>
          <a:ext cx="3931166" cy="5028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b="1" kern="1200">
              <a:latin typeface="Cambria" panose="02040503050406030204" pitchFamily="18" charset="0"/>
              <a:ea typeface="Cambria" panose="02040503050406030204" pitchFamily="18" charset="0"/>
              <a:cs typeface="Arial" panose="020B0604020202020204" pitchFamily="34" charset="0"/>
            </a:rPr>
            <a:t>REH Conversion Early Learnings whitepaper </a:t>
          </a:r>
          <a:r>
            <a:rPr lang="en-US" sz="1400" kern="1200">
              <a:latin typeface="Cambria" panose="02040503050406030204" pitchFamily="18" charset="0"/>
              <a:ea typeface="Cambria" panose="02040503050406030204" pitchFamily="18" charset="0"/>
              <a:cs typeface="Arial" panose="020B0604020202020204" pitchFamily="34" charset="0"/>
            </a:rPr>
            <a:t>(enter email to access the document)</a:t>
          </a:r>
        </a:p>
      </dsp:txBody>
      <dsp:txXfrm>
        <a:off x="24545" y="4779261"/>
        <a:ext cx="3882076" cy="4537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F063EB-B1B3-11DE-1AD2-33031331B2B1}"/>
              </a:ext>
            </a:extLst>
          </p:cNvPr>
          <p:cNvSpPr>
            <a:spLocks noGrp="1"/>
          </p:cNvSpPr>
          <p:nvPr>
            <p:ph type="hdr" sz="quarter"/>
          </p:nvPr>
        </p:nvSpPr>
        <p:spPr>
          <a:xfrm>
            <a:off x="0" y="1"/>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99902912-3ED4-1167-C497-FC1134F7B646}"/>
              </a:ext>
            </a:extLst>
          </p:cNvPr>
          <p:cNvSpPr>
            <a:spLocks noGrp="1"/>
          </p:cNvSpPr>
          <p:nvPr>
            <p:ph type="dt" sz="quarter" idx="1"/>
          </p:nvPr>
        </p:nvSpPr>
        <p:spPr>
          <a:xfrm>
            <a:off x="4023092" y="1"/>
            <a:ext cx="3077739" cy="471054"/>
          </a:xfrm>
          <a:prstGeom prst="rect">
            <a:avLst/>
          </a:prstGeom>
        </p:spPr>
        <p:txBody>
          <a:bodyPr vert="horz" lIns="94229" tIns="47114" rIns="94229" bIns="47114" rtlCol="0"/>
          <a:lstStyle>
            <a:lvl1pPr algn="r">
              <a:defRPr sz="1200"/>
            </a:lvl1pPr>
          </a:lstStyle>
          <a:p>
            <a:fld id="{E6BF5115-25BC-4D35-9C50-68E71A9F9081}" type="datetimeFigureOut">
              <a:rPr lang="en-US" smtClean="0"/>
              <a:t>5/14/2024</a:t>
            </a:fld>
            <a:endParaRPr lang="en-US"/>
          </a:p>
        </p:txBody>
      </p:sp>
      <p:sp>
        <p:nvSpPr>
          <p:cNvPr id="4" name="Footer Placeholder 3">
            <a:extLst>
              <a:ext uri="{FF2B5EF4-FFF2-40B4-BE49-F238E27FC236}">
                <a16:creationId xmlns:a16="http://schemas.microsoft.com/office/drawing/2014/main" id="{C498EAD0-B214-F62A-9998-D58FF14D575C}"/>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2CC82ED-9DC7-80AA-11BD-021C213F5251}"/>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B633579B-1712-41C5-881C-BC6C0BFDB493}" type="slidenum">
              <a:rPr lang="en-US" smtClean="0"/>
              <a:t>‹#›</a:t>
            </a:fld>
            <a:endParaRPr lang="en-US"/>
          </a:p>
        </p:txBody>
      </p:sp>
    </p:spTree>
    <p:extLst>
      <p:ext uri="{BB962C8B-B14F-4D97-AF65-F5344CB8AC3E}">
        <p14:creationId xmlns:p14="http://schemas.microsoft.com/office/powerpoint/2010/main" val="2538498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298450" marR="0" lvl="0" indent="-29845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0963" y="879475"/>
            <a:ext cx="4227512" cy="2378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1</a:t>
            </a:fld>
            <a:endParaRPr lang="en-US"/>
          </a:p>
        </p:txBody>
      </p:sp>
    </p:spTree>
    <p:extLst>
      <p:ext uri="{BB962C8B-B14F-4D97-AF65-F5344CB8AC3E}">
        <p14:creationId xmlns:p14="http://schemas.microsoft.com/office/powerpoint/2010/main" val="2973138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0963" y="879475"/>
            <a:ext cx="4227512" cy="2378075"/>
          </a:xfrm>
        </p:spPr>
      </p:sp>
      <p:sp>
        <p:nvSpPr>
          <p:cNvPr id="3" name="Notes Placeholder 2"/>
          <p:cNvSpPr>
            <a:spLocks noGrp="1"/>
          </p:cNvSpPr>
          <p:nvPr>
            <p:ph type="body" idx="1"/>
          </p:nvPr>
        </p:nvSpPr>
        <p:spPr/>
        <p:txBody>
          <a:bodyPr/>
          <a:lstStyle/>
          <a:p>
            <a:pPr marL="0" indent="0">
              <a:buNone/>
            </a:pPr>
            <a:endParaRPr lang="en-US" dirty="0"/>
          </a:p>
          <a:p>
            <a:pPr marL="235572" indent="-235572">
              <a:buFont typeface="Arial" panose="020B0604020202020204" pitchFamily="34" charset="0"/>
              <a:buAutoNum type="arabicPeriod"/>
            </a:pPr>
            <a:r>
              <a:rPr lang="en-US" dirty="0"/>
              <a:t>This list reflects the REH eligibility requirements. We will discuss some of these points in more detail later in the presentation.</a:t>
            </a:r>
          </a:p>
          <a:p>
            <a:pPr marL="235572" indent="-235572">
              <a:buFont typeface="Arial" panose="020B0604020202020204" pitchFamily="34" charset="0"/>
              <a:buAutoNum type="arabicPeriod"/>
            </a:pPr>
            <a:r>
              <a:rPr lang="en-US" dirty="0"/>
              <a:t>To qualify for REH status the hospital must be: </a:t>
            </a:r>
          </a:p>
          <a:p>
            <a:pPr marL="706717" lvl="1" indent="-235572">
              <a:buFont typeface="Arial" panose="020B0604020202020204" pitchFamily="34" charset="0"/>
              <a:buAutoNum type="arabicPeriod"/>
            </a:pPr>
            <a:r>
              <a:rPr lang="en-US" dirty="0"/>
              <a:t>Licensed as a critical access hospital (CAH) or rural prospective payment system (PPS) hospital with fewer than 50 beds in a rural area (a slide with the bed count calculation is available in the appendix)</a:t>
            </a:r>
          </a:p>
          <a:p>
            <a:pPr marL="706717" lvl="1" indent="-235572">
              <a:buFont typeface="Arial" panose="020B0604020202020204" pitchFamily="34" charset="0"/>
              <a:buAutoNum type="arabicPeriod"/>
            </a:pPr>
            <a:r>
              <a:rPr lang="en-US" dirty="0"/>
              <a:t>Be enrolled as a Medicare provider </a:t>
            </a:r>
          </a:p>
          <a:p>
            <a:pPr marL="706717" lvl="1" indent="-235572">
              <a:buFont typeface="Arial" panose="020B0604020202020204" pitchFamily="34" charset="0"/>
              <a:buAutoNum type="arabicPeriod"/>
            </a:pPr>
            <a:r>
              <a:rPr lang="en-US" dirty="0"/>
              <a:t>Meet staff training and certification requirements, including emergency department staff</a:t>
            </a:r>
          </a:p>
          <a:p>
            <a:pPr marL="706717" lvl="1" indent="-235572" defTabSz="942289">
              <a:buClrTx/>
              <a:buSzTx/>
              <a:buFont typeface="Arial" panose="020B0604020202020204" pitchFamily="34" charset="0"/>
              <a:buAutoNum type="arabicPeriod"/>
              <a:defRPr/>
            </a:pPr>
            <a:r>
              <a:rPr lang="en-US" sz="1200" dirty="0">
                <a:latin typeface="Arial" panose="020B0604020202020204" pitchFamily="34" charset="0"/>
                <a:cs typeface="Arial" panose="020B0604020202020204" pitchFamily="34" charset="0"/>
              </a:rPr>
              <a:t>Meet average length of stay requirements: The annual average length of stay per patient for REH services cannot exceed 24 hours across all patients. </a:t>
            </a:r>
          </a:p>
          <a:p>
            <a:pPr marL="1177862" lvl="2" indent="-235572" defTabSz="942289">
              <a:buClrTx/>
              <a:buSzTx/>
              <a:buFont typeface="Arial" panose="020B0604020202020204" pitchFamily="34" charset="0"/>
              <a:buAutoNum type="arabicPeriod"/>
              <a:defRPr/>
            </a:pPr>
            <a:r>
              <a:rPr lang="en-US" sz="1200" dirty="0">
                <a:latin typeface="Arial" panose="020B0604020202020204" pitchFamily="34" charset="0"/>
                <a:cs typeface="Arial" panose="020B0604020202020204" pitchFamily="34" charset="0"/>
              </a:rPr>
              <a:t>Note that, the patient’s length of stay begins at the time of registration, check-in, or triage of the patient, whichever occurs first, and ends upon discharge from the REH. District part SNFs are not subject to 24-hour annual average length of stay. </a:t>
            </a:r>
          </a:p>
          <a:p>
            <a:pPr marL="1177862" lvl="2" indent="-235572" defTabSz="942289">
              <a:buClrTx/>
              <a:buSzTx/>
              <a:buFont typeface="Arial" panose="020B0604020202020204" pitchFamily="34" charset="0"/>
              <a:buAutoNum type="arabicPeriod"/>
              <a:defRPr/>
            </a:pPr>
            <a:r>
              <a:rPr lang="en-US" sz="1200" dirty="0">
                <a:latin typeface="Arial" panose="020B0604020202020204" pitchFamily="34" charset="0"/>
                <a:cs typeface="Arial" panose="020B0604020202020204" pitchFamily="34" charset="0"/>
              </a:rPr>
              <a:t>CMS recognizes that there will be instances where &gt; 24 hours is required, and notes that the 24 hours is an annual average, where there will be some who receive care for longer periods of time, and some will receive services for a very short amount of time. CMS recommends that hospitals document instances in which a patient could not be safely transferred timely or when a stay &gt; 24 hours; for, if average annual per patient length of stay &gt; 24 hours, where documentation and explanation is expected so CMS can determine compliance </a:t>
            </a:r>
          </a:p>
          <a:p>
            <a:pPr marL="706717" lvl="1" indent="-235572" defTabSz="942289">
              <a:buClrTx/>
              <a:buSzTx/>
              <a:buFont typeface="Arial" panose="020B0604020202020204" pitchFamily="34" charset="0"/>
              <a:buAutoNum type="arabicPeriod"/>
              <a:defRPr/>
            </a:pPr>
            <a:r>
              <a:rPr lang="en-US" dirty="0"/>
              <a:t>Meet requirements for state licensure </a:t>
            </a:r>
          </a:p>
          <a:p>
            <a:pPr marL="706717" lvl="1" indent="-235572">
              <a:buFont typeface="Arial" panose="020B0604020202020204" pitchFamily="34" charset="0"/>
              <a:buAutoNum type="arabicPeriod"/>
            </a:pPr>
            <a:r>
              <a:rPr lang="en-US" dirty="0"/>
              <a:t>Have an established transfer agreement with a level 1 or level II trauma center . </a:t>
            </a:r>
          </a:p>
          <a:p>
            <a:pPr marL="706717" lvl="1" indent="-235572">
              <a:buFont typeface="Arial" panose="020B0604020202020204" pitchFamily="34" charset="0"/>
              <a:buAutoNum type="arabicPeriod"/>
            </a:pPr>
            <a:r>
              <a:rPr lang="en-US" dirty="0"/>
              <a:t>Meet the conditions of participation (CoPs) as outlined in the final rule – note that hospitals can self attest to meeting CoPs (a detailed slide on the CoP self-attestation is available in the appendix)</a:t>
            </a:r>
          </a:p>
          <a:p>
            <a:pPr marL="706717" lvl="1" indent="-235572" defTabSz="942289">
              <a:buClrTx/>
              <a:buSzTx/>
              <a:buFont typeface="Arial" panose="020B0604020202020204" pitchFamily="34" charset="0"/>
              <a:buAutoNum type="arabicPeriod"/>
              <a:defRPr/>
            </a:pPr>
            <a:r>
              <a:rPr lang="en-US" dirty="0"/>
              <a:t>Have an action plan which includes staffing provisions, a transition plan outlining all services that the facility will offer, and a full description of those services (a detailed slide on the action plan is available in the appendix)</a:t>
            </a:r>
          </a:p>
          <a:p>
            <a:pPr marL="1177862" lvl="2" indent="-235572">
              <a:buFont typeface="Arial" panose="020B0604020202020204" pitchFamily="34" charset="0"/>
              <a:buAutoNum type="arabicPeriod"/>
            </a:pPr>
            <a:r>
              <a:rPr lang="en-US" dirty="0"/>
              <a:t>Note that the transfer agreement, self-attestation for meeting CoPs, and action plan must be submitted with the REH application</a:t>
            </a:r>
          </a:p>
          <a:p>
            <a:pPr marL="706717" lvl="1" indent="-235572">
              <a:buFont typeface="Arial" panose="020B0604020202020204" pitchFamily="34" charset="0"/>
              <a:buAutoNum type="arabicPeriod"/>
            </a:pPr>
            <a:endParaRPr lang="en-US" dirty="0"/>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10</a:t>
            </a:fld>
            <a:endParaRPr lang="en-US"/>
          </a:p>
        </p:txBody>
      </p:sp>
    </p:spTree>
    <p:extLst>
      <p:ext uri="{BB962C8B-B14F-4D97-AF65-F5344CB8AC3E}">
        <p14:creationId xmlns:p14="http://schemas.microsoft.com/office/powerpoint/2010/main" val="1902490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0" indent="0">
              <a:buNone/>
            </a:pPr>
            <a:r>
              <a:rPr lang="en-US" dirty="0"/>
              <a:t>REHs must provide: </a:t>
            </a:r>
          </a:p>
          <a:p>
            <a:pPr marL="235572" indent="-235572">
              <a:buFont typeface="Arial" panose="020B0604020202020204" pitchFamily="34" charset="0"/>
              <a:buChar char="•"/>
            </a:pPr>
            <a:r>
              <a:rPr lang="en-US" dirty="0"/>
              <a:t>Offer 24/7 emergency services and observation care</a:t>
            </a:r>
          </a:p>
          <a:p>
            <a:pPr marL="235572" indent="-235572">
              <a:buFont typeface="Arial" panose="020B0604020202020204" pitchFamily="34" charset="0"/>
              <a:buChar char="•"/>
            </a:pPr>
            <a:r>
              <a:rPr lang="en-US" dirty="0"/>
              <a:t>Diagnostic lab and radiological services</a:t>
            </a:r>
          </a:p>
          <a:p>
            <a:pPr marL="235572" indent="-235572">
              <a:buFont typeface="Arial" panose="020B0604020202020204" pitchFamily="34" charset="0"/>
              <a:buChar char="•"/>
            </a:pPr>
            <a:r>
              <a:rPr lang="en-US" dirty="0"/>
              <a:t>Pharmacy drug storage area</a:t>
            </a:r>
          </a:p>
          <a:p>
            <a:pPr marL="235572" indent="-235572">
              <a:buFont typeface="Arial" panose="020B0604020202020204" pitchFamily="34" charset="0"/>
              <a:buChar char="•"/>
            </a:pPr>
            <a:r>
              <a:rPr lang="en-US" dirty="0"/>
              <a:t>Discharge planning overseen by a qualified professional</a:t>
            </a:r>
          </a:p>
          <a:p>
            <a:pPr marL="0" indent="0" defTabSz="942289">
              <a:buClrTx/>
              <a:buSzTx/>
              <a:buNone/>
              <a:defRPr/>
            </a:pPr>
            <a:endParaRPr lang="en-US" sz="1200" dirty="0">
              <a:solidFill>
                <a:schemeClr val="bg1"/>
              </a:solidFill>
              <a:ea typeface="Open Sans"/>
            </a:endParaRPr>
          </a:p>
          <a:p>
            <a:pPr marL="0" indent="0" defTabSz="942289">
              <a:buClrTx/>
              <a:buSzTx/>
              <a:buNone/>
              <a:defRPr/>
            </a:pPr>
            <a:r>
              <a:rPr lang="en-US" sz="1200" dirty="0">
                <a:solidFill>
                  <a:schemeClr val="bg1"/>
                </a:solidFill>
                <a:ea typeface="Open Sans"/>
              </a:rPr>
              <a:t>REHs do not offer inpatient care but are required to have established transfer agreements with other hospitals.</a:t>
            </a:r>
          </a:p>
          <a:p>
            <a:endParaRPr lang="en-US" dirty="0"/>
          </a:p>
        </p:txBody>
      </p:sp>
      <p:sp>
        <p:nvSpPr>
          <p:cNvPr id="4" name="Slide Number Placeholder 3"/>
          <p:cNvSpPr>
            <a:spLocks noGrp="1"/>
          </p:cNvSpPr>
          <p:nvPr>
            <p:ph type="sldNum" sz="quarter" idx="5"/>
          </p:nvPr>
        </p:nvSpPr>
        <p:spPr/>
        <p:txBody>
          <a:bodyPr lIns="94229" tIns="47114" rIns="94229" bIns="47114"/>
          <a:lstStyle/>
          <a:p>
            <a:pPr algn="r" defTabSz="942289">
              <a:buClrTx/>
              <a:defRPr/>
            </a:pPr>
            <a:fld id="{3126C5C3-0F55-476E-BDAE-8C7C9A2A0EA3}" type="slidenum">
              <a:rPr lang="en-US" sz="1200" kern="1200">
                <a:solidFill>
                  <a:prstClr val="black"/>
                </a:solidFill>
                <a:latin typeface="Calibri" panose="020F0502020204030204"/>
                <a:ea typeface="+mn-ea"/>
                <a:cs typeface="+mn-cs"/>
              </a:rPr>
              <a:pPr algn="r" defTabSz="942289">
                <a:buClrTx/>
                <a:defRPr/>
              </a:pPr>
              <a:t>11</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516724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indent="0">
              <a:buNone/>
            </a:pPr>
            <a:r>
              <a:rPr lang="en-US" dirty="0"/>
              <a:t>Talking points:</a:t>
            </a:r>
          </a:p>
          <a:p>
            <a:pPr marL="163592" indent="0">
              <a:buNone/>
            </a:pPr>
            <a:r>
              <a:rPr lang="en-US" dirty="0"/>
              <a:t>REHs can also other outpatient services in addition to required services such as: </a:t>
            </a:r>
          </a:p>
          <a:p>
            <a:pPr marL="235572" indent="-235572">
              <a:buAutoNum type="arabicPeriod"/>
            </a:pPr>
            <a:r>
              <a:rPr lang="en-US" dirty="0"/>
              <a:t>Outpatient care such including </a:t>
            </a:r>
          </a:p>
          <a:p>
            <a:pPr marL="353358" indent="-353358" defTabSz="1099337">
              <a:lnSpc>
                <a:spcPct val="90000"/>
              </a:lnSpc>
              <a:spcBef>
                <a:spcPct val="0"/>
              </a:spcBef>
              <a:spcAft>
                <a:spcPts val="618"/>
              </a:spcAft>
              <a:buClrTx/>
              <a:buFont typeface="Arial" panose="020B0604020202020204" pitchFamily="34" charset="0"/>
              <a:buChar char="•"/>
              <a:defRPr/>
            </a:pPr>
            <a:r>
              <a:rPr lang="en-US" kern="1200" dirty="0">
                <a:solidFill>
                  <a:prstClr val="black"/>
                </a:solidFill>
                <a:latin typeface="Cambria" panose="02040503050406030204" pitchFamily="18" charset="0"/>
                <a:ea typeface="Cambria" panose="02040503050406030204" pitchFamily="18" charset="0"/>
                <a:cs typeface="Arial" panose="020B0604020202020204" pitchFamily="34" charset="0"/>
              </a:rPr>
              <a:t>Ambulatory and transport services</a:t>
            </a:r>
          </a:p>
          <a:p>
            <a:pPr marL="353358" indent="-353358" defTabSz="1099337">
              <a:lnSpc>
                <a:spcPct val="90000"/>
              </a:lnSpc>
              <a:spcBef>
                <a:spcPct val="0"/>
              </a:spcBef>
              <a:spcAft>
                <a:spcPts val="618"/>
              </a:spcAft>
              <a:buClrTx/>
              <a:buFont typeface="Arial" panose="020B0604020202020204" pitchFamily="34" charset="0"/>
              <a:buChar char="•"/>
              <a:defRPr/>
            </a:pPr>
            <a:r>
              <a:rPr lang="en-US" kern="1200" dirty="0">
                <a:solidFill>
                  <a:prstClr val="black"/>
                </a:solidFill>
                <a:latin typeface="Cambria" panose="02040503050406030204" pitchFamily="18" charset="0"/>
                <a:ea typeface="Cambria" panose="02040503050406030204" pitchFamily="18" charset="0"/>
              </a:rPr>
              <a:t>Behavioral health services (including substance use treatment)</a:t>
            </a:r>
          </a:p>
          <a:p>
            <a:pPr marL="353358" indent="-353358" defTabSz="1099337">
              <a:lnSpc>
                <a:spcPct val="90000"/>
              </a:lnSpc>
              <a:spcBef>
                <a:spcPct val="0"/>
              </a:spcBef>
              <a:spcAft>
                <a:spcPts val="618"/>
              </a:spcAft>
              <a:buClrTx/>
              <a:buFont typeface="Arial" panose="020B0604020202020204" pitchFamily="34" charset="0"/>
              <a:buChar char="•"/>
              <a:defRPr/>
            </a:pPr>
            <a:r>
              <a:rPr lang="en-US" kern="1200" dirty="0">
                <a:solidFill>
                  <a:prstClr val="black"/>
                </a:solidFill>
                <a:latin typeface="Cambria" panose="02040503050406030204" pitchFamily="18" charset="0"/>
                <a:ea typeface="Cambria" panose="02040503050406030204" pitchFamily="18" charset="0"/>
                <a:cs typeface="Arial" panose="020B0604020202020204" pitchFamily="34" charset="0"/>
              </a:rPr>
              <a:t>Care through a rural health clinic </a:t>
            </a:r>
          </a:p>
          <a:p>
            <a:pPr marL="353358" indent="-353358" defTabSz="1099337">
              <a:lnSpc>
                <a:spcPct val="90000"/>
              </a:lnSpc>
              <a:spcBef>
                <a:spcPct val="0"/>
              </a:spcBef>
              <a:spcAft>
                <a:spcPts val="618"/>
              </a:spcAft>
              <a:buClrTx/>
              <a:buFont typeface="Arial" panose="020B0604020202020204" pitchFamily="34" charset="0"/>
              <a:buChar char="•"/>
              <a:defRPr/>
            </a:pPr>
            <a:r>
              <a:rPr lang="en-US" kern="1200" dirty="0">
                <a:solidFill>
                  <a:prstClr val="black"/>
                </a:solidFill>
                <a:latin typeface="Cambria" panose="02040503050406030204" pitchFamily="18" charset="0"/>
                <a:ea typeface="Cambria" panose="02040503050406030204" pitchFamily="18" charset="0"/>
                <a:cs typeface="Arial" panose="020B0604020202020204" pitchFamily="34" charset="0"/>
              </a:rPr>
              <a:t>Care through a distinct part skilled nursing facility</a:t>
            </a:r>
          </a:p>
          <a:p>
            <a:pPr marL="824503" lvl="1" indent="-353358" defTabSz="1099337">
              <a:lnSpc>
                <a:spcPct val="90000"/>
              </a:lnSpc>
              <a:spcBef>
                <a:spcPct val="0"/>
              </a:spcBef>
              <a:spcAft>
                <a:spcPts val="618"/>
              </a:spcAft>
              <a:buClrTx/>
              <a:buFont typeface="Arial" panose="020B0604020202020204" pitchFamily="34" charset="0"/>
              <a:buChar char="•"/>
              <a:defRPr/>
            </a:pPr>
            <a:r>
              <a:rPr lang="en-US" dirty="0"/>
              <a:t>Note that the current rules only allow a SNF as distinct part care unit</a:t>
            </a:r>
            <a:endParaRPr lang="en-US" sz="1200" kern="1200" dirty="0">
              <a:solidFill>
                <a:schemeClr val="tx1"/>
              </a:solidFill>
              <a:latin typeface="Arial" panose="020B0604020202020204" pitchFamily="34" charset="0"/>
              <a:cs typeface="Arial" panose="020B0604020202020204" pitchFamily="34" charset="0"/>
            </a:endParaRPr>
          </a:p>
          <a:p>
            <a:pPr marL="353358" indent="-353358" defTabSz="1099337">
              <a:lnSpc>
                <a:spcPct val="90000"/>
              </a:lnSpc>
              <a:spcBef>
                <a:spcPct val="0"/>
              </a:spcBef>
              <a:spcAft>
                <a:spcPts val="618"/>
              </a:spcAft>
              <a:buClrTx/>
              <a:buFont typeface="Arial" panose="020B0604020202020204" pitchFamily="34" charset="0"/>
              <a:buChar char="•"/>
              <a:defRPr/>
            </a:pPr>
            <a:r>
              <a:rPr lang="en-US" kern="1200" dirty="0">
                <a:solidFill>
                  <a:prstClr val="black"/>
                </a:solidFill>
                <a:latin typeface="Cambria" panose="02040503050406030204" pitchFamily="18" charset="0"/>
                <a:ea typeface="Cambria" panose="02040503050406030204" pitchFamily="18" charset="0"/>
                <a:cs typeface="Arial" panose="020B0604020202020204" pitchFamily="34" charset="0"/>
              </a:rPr>
              <a:t>Low-risk labor and delivery services (supported by the necessary emergency surgical procedures)</a:t>
            </a:r>
          </a:p>
          <a:p>
            <a:pPr marL="353358" indent="-353358" defTabSz="1099337">
              <a:lnSpc>
                <a:spcPct val="90000"/>
              </a:lnSpc>
              <a:spcBef>
                <a:spcPct val="0"/>
              </a:spcBef>
              <a:spcAft>
                <a:spcPts val="618"/>
              </a:spcAft>
              <a:buClrTx/>
              <a:buFont typeface="Arial" panose="020B0604020202020204" pitchFamily="34" charset="0"/>
              <a:buChar char="•"/>
              <a:defRPr/>
            </a:pPr>
            <a:r>
              <a:rPr lang="en-US" kern="1200" dirty="0">
                <a:solidFill>
                  <a:prstClr val="black"/>
                </a:solidFill>
                <a:latin typeface="Cambria" panose="02040503050406030204" pitchFamily="18" charset="0"/>
                <a:ea typeface="Cambria" panose="02040503050406030204" pitchFamily="18" charset="0"/>
                <a:cs typeface="Arial" panose="020B0604020202020204" pitchFamily="34" charset="0"/>
              </a:rPr>
              <a:t>Maternal health</a:t>
            </a:r>
          </a:p>
          <a:p>
            <a:pPr marL="353358" indent="-353358" defTabSz="1099337">
              <a:lnSpc>
                <a:spcPct val="90000"/>
              </a:lnSpc>
              <a:spcBef>
                <a:spcPct val="0"/>
              </a:spcBef>
              <a:spcAft>
                <a:spcPts val="618"/>
              </a:spcAft>
              <a:buClrTx/>
              <a:buFont typeface="Arial" panose="020B0604020202020204" pitchFamily="34" charset="0"/>
              <a:buChar char="•"/>
              <a:defRPr/>
            </a:pPr>
            <a:r>
              <a:rPr lang="en-US" kern="1200" dirty="0">
                <a:solidFill>
                  <a:prstClr val="black"/>
                </a:solidFill>
                <a:latin typeface="Cambria" panose="02040503050406030204" pitchFamily="18" charset="0"/>
                <a:ea typeface="Cambria" panose="02040503050406030204" pitchFamily="18" charset="0"/>
                <a:cs typeface="Arial" panose="020B0604020202020204" pitchFamily="34" charset="0"/>
              </a:rPr>
              <a:t>Outpatient surgery</a:t>
            </a:r>
          </a:p>
          <a:p>
            <a:pPr marL="353358" indent="-353358" defTabSz="1099337">
              <a:lnSpc>
                <a:spcPct val="90000"/>
              </a:lnSpc>
              <a:spcBef>
                <a:spcPct val="0"/>
              </a:spcBef>
              <a:spcAft>
                <a:spcPts val="618"/>
              </a:spcAft>
              <a:buClrTx/>
              <a:buFont typeface="Arial" panose="020B0604020202020204" pitchFamily="34" charset="0"/>
              <a:buChar char="•"/>
              <a:defRPr/>
            </a:pPr>
            <a:r>
              <a:rPr lang="en-US" kern="1200" dirty="0">
                <a:solidFill>
                  <a:prstClr val="black"/>
                </a:solidFill>
                <a:latin typeface="Cambria" panose="02040503050406030204" pitchFamily="18" charset="0"/>
                <a:ea typeface="Cambria" panose="02040503050406030204" pitchFamily="18" charset="0"/>
                <a:cs typeface="Arial" panose="020B0604020202020204" pitchFamily="34" charset="0"/>
              </a:rPr>
              <a:t>Post-hospital care (non-inpatient)</a:t>
            </a:r>
          </a:p>
          <a:p>
            <a:pPr marL="353358" indent="-353358" defTabSz="1099337">
              <a:lnSpc>
                <a:spcPct val="90000"/>
              </a:lnSpc>
              <a:spcBef>
                <a:spcPct val="0"/>
              </a:spcBef>
              <a:spcAft>
                <a:spcPts val="618"/>
              </a:spcAft>
              <a:buClrTx/>
              <a:buFont typeface="Arial" panose="020B0604020202020204" pitchFamily="34" charset="0"/>
              <a:buChar char="•"/>
              <a:defRPr/>
            </a:pPr>
            <a:r>
              <a:rPr lang="en-US" kern="1200" dirty="0">
                <a:solidFill>
                  <a:prstClr val="black"/>
                </a:solidFill>
                <a:latin typeface="Cambria" panose="02040503050406030204" pitchFamily="18" charset="0"/>
                <a:ea typeface="Cambria" panose="02040503050406030204" pitchFamily="18" charset="0"/>
                <a:cs typeface="Arial" panose="020B0604020202020204" pitchFamily="34" charset="0"/>
              </a:rPr>
              <a:t>Primary care services</a:t>
            </a:r>
          </a:p>
          <a:p>
            <a:pPr marL="353358" indent="-353358" defTabSz="1099337">
              <a:lnSpc>
                <a:spcPct val="90000"/>
              </a:lnSpc>
              <a:spcBef>
                <a:spcPct val="0"/>
              </a:spcBef>
              <a:spcAft>
                <a:spcPts val="618"/>
              </a:spcAft>
              <a:buClrTx/>
              <a:buFont typeface="Arial" panose="020B0604020202020204" pitchFamily="34" charset="0"/>
              <a:buChar char="•"/>
              <a:defRPr/>
            </a:pPr>
            <a:r>
              <a:rPr lang="en-US" kern="1200" dirty="0">
                <a:solidFill>
                  <a:prstClr val="black"/>
                </a:solidFill>
                <a:latin typeface="Cambria" panose="02040503050406030204" pitchFamily="18" charset="0"/>
                <a:ea typeface="Cambria" panose="02040503050406030204" pitchFamily="18" charset="0"/>
                <a:cs typeface="Arial" panose="020B0604020202020204" pitchFamily="34" charset="0"/>
              </a:rPr>
              <a:t>Routine laboratory services*</a:t>
            </a:r>
          </a:p>
          <a:p>
            <a:pPr marL="353358" indent="-353358" defTabSz="1099337">
              <a:lnSpc>
                <a:spcPct val="90000"/>
              </a:lnSpc>
              <a:spcBef>
                <a:spcPct val="0"/>
              </a:spcBef>
              <a:spcAft>
                <a:spcPts val="618"/>
              </a:spcAft>
              <a:buClrTx/>
              <a:buFont typeface="Arial" panose="020B0604020202020204" pitchFamily="34" charset="0"/>
              <a:buChar char="•"/>
              <a:defRPr/>
            </a:pPr>
            <a:r>
              <a:rPr lang="en-US" dirty="0">
                <a:latin typeface="Times New Roman" panose="02020603050405020304" pitchFamily="18" charset="0"/>
                <a:ea typeface="Times New Roman" panose="02020603050405020304" pitchFamily="18" charset="0"/>
              </a:rPr>
              <a:t>In addition to the laboratory services identified in the CAH CoPs, encourage the REH to provide laboratory services that include a complete blood count, basic metabolic panel, magnesium, phosphorus, liver function tests, amylase, lipase, cardiopulmonary tests (troponin, brain natriuretic peptide, and d-dimer), lactate, coagulation studies (prothrombin time, partial thromboplastin time, and international normalized ratio), arterial blood gas, venous blood gas, quantitative human chorionic gonadotropin, and urine toxicology</a:t>
            </a:r>
            <a:endParaRPr lang="en-US" dirty="0"/>
          </a:p>
          <a:p>
            <a:pPr marL="353358" indent="-353358" defTabSz="1099337">
              <a:lnSpc>
                <a:spcPct val="90000"/>
              </a:lnSpc>
              <a:spcBef>
                <a:spcPct val="0"/>
              </a:spcBef>
              <a:spcAft>
                <a:spcPts val="618"/>
              </a:spcAft>
              <a:buClrTx/>
              <a:buSzTx/>
              <a:buFont typeface="Arial" panose="020B0604020202020204" pitchFamily="34" charset="0"/>
              <a:buChar char="•"/>
              <a:defRPr/>
            </a:pPr>
            <a:r>
              <a:rPr lang="en-US" kern="1200" dirty="0">
                <a:solidFill>
                  <a:prstClr val="black"/>
                </a:solidFill>
                <a:latin typeface="Cambria" panose="02040503050406030204" pitchFamily="18" charset="0"/>
                <a:ea typeface="Cambria" panose="02040503050406030204" pitchFamily="18" charset="0"/>
                <a:cs typeface="Arial" panose="020B0604020202020204" pitchFamily="34" charset="0"/>
              </a:rPr>
              <a:t>Telehealth</a:t>
            </a:r>
          </a:p>
          <a:p>
            <a:pPr marL="235572" indent="-235572">
              <a:buAutoNum type="arabicPeriod"/>
            </a:pPr>
            <a:endParaRPr lang="en-US" dirty="0"/>
          </a:p>
        </p:txBody>
      </p:sp>
      <p:sp>
        <p:nvSpPr>
          <p:cNvPr id="4" name="Slide Number Placeholder 3"/>
          <p:cNvSpPr>
            <a:spLocks noGrp="1"/>
          </p:cNvSpPr>
          <p:nvPr>
            <p:ph type="sldNum" sz="quarter" idx="5"/>
          </p:nvPr>
        </p:nvSpPr>
        <p:spPr/>
        <p:txBody>
          <a:bodyPr lIns="94229" tIns="47114" rIns="94229" bIns="47114"/>
          <a:lstStyle/>
          <a:p>
            <a:pPr algn="r" defTabSz="942289">
              <a:buClrTx/>
              <a:defRPr/>
            </a:pPr>
            <a:fld id="{3126C5C3-0F55-476E-BDAE-8C7C9A2A0EA3}" type="slidenum">
              <a:rPr lang="en-US" sz="1200" kern="1200">
                <a:solidFill>
                  <a:prstClr val="black"/>
                </a:solidFill>
                <a:latin typeface="Calibri" panose="020F0502020204030204"/>
                <a:ea typeface="+mn-ea"/>
                <a:cs typeface="+mn-cs"/>
              </a:rPr>
              <a:pPr algn="r" defTabSz="942289">
                <a:buClrTx/>
                <a:defRPr/>
              </a:pPr>
              <a:t>12</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15236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indent="0">
              <a:buNone/>
            </a:pPr>
            <a:r>
              <a:rPr lang="en-US" b="0" i="0" dirty="0">
                <a:solidFill>
                  <a:srgbClr val="5F6368"/>
                </a:solidFill>
                <a:effectLst/>
                <a:latin typeface="Roboto" panose="02000000000000000000" pitchFamily="2" charset="0"/>
              </a:rPr>
              <a:t>Talking Points:</a:t>
            </a:r>
            <a:endParaRPr lang="en-US" dirty="0">
              <a:solidFill>
                <a:srgbClr val="5F6368"/>
              </a:solidFill>
              <a:latin typeface="Roboto" panose="02000000000000000000" pitchFamily="2" charset="0"/>
            </a:endParaRPr>
          </a:p>
          <a:p>
            <a:pPr marL="471145" indent="-307553"/>
            <a:r>
              <a:rPr lang="en-US" dirty="0">
                <a:solidFill>
                  <a:srgbClr val="5F6368"/>
                </a:solidFill>
                <a:latin typeface="Roboto" panose="02000000000000000000" pitchFamily="2" charset="0"/>
              </a:rPr>
              <a:t>When converting to a REH a hospital will receive additional payment for REH services:</a:t>
            </a:r>
          </a:p>
          <a:p>
            <a:pPr marL="471145" indent="-307553"/>
            <a:r>
              <a:rPr lang="en-US" dirty="0">
                <a:solidFill>
                  <a:srgbClr val="5F6368"/>
                </a:solidFill>
                <a:latin typeface="Roboto" panose="02000000000000000000" pitchFamily="2" charset="0"/>
              </a:rPr>
              <a:t>REH services are subject to the OPPS plus 5%</a:t>
            </a:r>
          </a:p>
          <a:p>
            <a:pPr marL="471145" indent="-307553"/>
            <a:r>
              <a:rPr lang="en-US" dirty="0">
                <a:solidFill>
                  <a:srgbClr val="5F6368"/>
                </a:solidFill>
                <a:latin typeface="Roboto" panose="02000000000000000000" pitchFamily="2" charset="0"/>
              </a:rPr>
              <a:t>Additionally</a:t>
            </a:r>
            <a:r>
              <a:rPr lang="en-US" b="0" i="0" dirty="0">
                <a:solidFill>
                  <a:srgbClr val="5F6368"/>
                </a:solidFill>
                <a:effectLst/>
                <a:latin typeface="Roboto" panose="02000000000000000000" pitchFamily="2" charset="0"/>
              </a:rPr>
              <a:t>, a REH will receive a $3.2 million per year paid in monthly installments</a:t>
            </a:r>
          </a:p>
          <a:p>
            <a:pPr marL="0" indent="0">
              <a:buNone/>
            </a:pPr>
            <a:endParaRPr lang="en-US" b="0" i="0" dirty="0">
              <a:solidFill>
                <a:srgbClr val="5F6368"/>
              </a:solidFill>
              <a:effectLst/>
              <a:latin typeface="Roboto" panose="02000000000000000000" pitchFamily="2" charset="0"/>
            </a:endParaRPr>
          </a:p>
          <a:p>
            <a:pPr marL="0" indent="0">
              <a:buNone/>
            </a:pPr>
            <a:r>
              <a:rPr lang="en-US" b="0" i="0" dirty="0">
                <a:solidFill>
                  <a:srgbClr val="5F6368"/>
                </a:solidFill>
                <a:effectLst/>
                <a:latin typeface="Roboto" panose="02000000000000000000" pitchFamily="2" charset="0"/>
              </a:rPr>
              <a:t>REHs lose some benefits that are extended to critical access hospitals and PPS hospitals such as:</a:t>
            </a:r>
          </a:p>
          <a:p>
            <a:pPr marL="176679" indent="-176679"/>
            <a:r>
              <a:rPr lang="en-US" b="0" i="0" dirty="0">
                <a:solidFill>
                  <a:srgbClr val="5F6368"/>
                </a:solidFill>
                <a:effectLst/>
                <a:latin typeface="Roboto" panose="02000000000000000000" pitchFamily="2" charset="0"/>
              </a:rPr>
              <a:t>Payments for inpatient care – REHs do not provide inpatient services</a:t>
            </a:r>
          </a:p>
          <a:p>
            <a:pPr marL="176679" indent="-176679"/>
            <a:r>
              <a:rPr lang="en-US" b="0" i="0" dirty="0">
                <a:solidFill>
                  <a:srgbClr val="5F6368"/>
                </a:solidFill>
                <a:effectLst/>
                <a:latin typeface="Roboto" panose="02000000000000000000" pitchFamily="2" charset="0"/>
              </a:rPr>
              <a:t>Hospitals can no longer opt for swing bed services</a:t>
            </a:r>
          </a:p>
          <a:p>
            <a:pPr marL="176679" indent="-176679"/>
            <a:r>
              <a:rPr lang="en-US" b="0" i="0" dirty="0">
                <a:solidFill>
                  <a:srgbClr val="5F6368"/>
                </a:solidFill>
                <a:effectLst/>
                <a:latin typeface="Roboto" panose="02000000000000000000" pitchFamily="2" charset="0"/>
              </a:rPr>
              <a:t>REHs are not eligible for 340(B) drug pricing </a:t>
            </a:r>
          </a:p>
          <a:p>
            <a:pPr marL="176679" indent="-176679"/>
            <a:r>
              <a:rPr lang="en-US" b="0" i="0" dirty="0">
                <a:solidFill>
                  <a:srgbClr val="5F6368"/>
                </a:solidFill>
                <a:effectLst/>
                <a:latin typeface="Roboto" panose="02000000000000000000" pitchFamily="2" charset="0"/>
              </a:rPr>
              <a:t>CAHs will lose cost-based reimbursement </a:t>
            </a:r>
          </a:p>
          <a:p>
            <a:pPr marL="176679" indent="-176679">
              <a:buFont typeface="Arial" panose="020B0604020202020204" pitchFamily="34" charset="0"/>
              <a:buChar char="•"/>
            </a:pPr>
            <a:endParaRPr lang="en-US" b="0" i="0" dirty="0">
              <a:solidFill>
                <a:srgbClr val="5F6368"/>
              </a:solidFill>
              <a:effectLst/>
              <a:latin typeface="Roboto" panose="02000000000000000000" pitchFamily="2" charset="0"/>
            </a:endParaRPr>
          </a:p>
          <a:p>
            <a:pPr marL="0" indent="0">
              <a:buNone/>
            </a:pPr>
            <a:r>
              <a:rPr lang="en-US" b="0" i="0" dirty="0">
                <a:solidFill>
                  <a:srgbClr val="5F6368"/>
                </a:solidFill>
                <a:effectLst/>
                <a:latin typeface="Roboto" panose="02000000000000000000" pitchFamily="2" charset="0"/>
              </a:rPr>
              <a:t>There is not change to REH payments for RHC services, physician payments, non-REH services for PPS hospitals paid under the MPFS. </a:t>
            </a:r>
          </a:p>
          <a:p>
            <a:pPr marL="0" indent="0">
              <a:buNone/>
            </a:pPr>
            <a:r>
              <a:rPr lang="en-US" b="0" i="0" dirty="0">
                <a:solidFill>
                  <a:srgbClr val="5F6368"/>
                </a:solidFill>
                <a:effectLst/>
                <a:latin typeface="Roboto" panose="02000000000000000000" pitchFamily="2" charset="0"/>
              </a:rPr>
              <a:t>Beneficiary costs are not impacted</a:t>
            </a:r>
          </a:p>
          <a:p>
            <a:pPr marL="176679" indent="-176679">
              <a:buFont typeface="Arial" panose="020B0604020202020204" pitchFamily="34" charset="0"/>
              <a:buChar char="•"/>
            </a:pPr>
            <a:endParaRPr lang="en-US" b="0" i="0" dirty="0">
              <a:solidFill>
                <a:srgbClr val="5F6368"/>
              </a:solidFill>
              <a:effectLst/>
              <a:latin typeface="Roboto" panose="02000000000000000000" pitchFamily="2" charset="0"/>
            </a:endParaRPr>
          </a:p>
          <a:p>
            <a:pPr marL="0" indent="0">
              <a:buNone/>
            </a:pPr>
            <a:r>
              <a:rPr lang="en-US" b="0" i="0" dirty="0">
                <a:solidFill>
                  <a:srgbClr val="5F6368"/>
                </a:solidFill>
                <a:effectLst/>
                <a:latin typeface="Roboto" panose="02000000000000000000" pitchFamily="2" charset="0"/>
              </a:rPr>
              <a:t>Definitions:</a:t>
            </a:r>
          </a:p>
          <a:p>
            <a:pPr marL="176679" indent="-176679">
              <a:buFont typeface="Arial" panose="020B0604020202020204" pitchFamily="34" charset="0"/>
              <a:buChar char="•"/>
            </a:pPr>
            <a:r>
              <a:rPr lang="en-US" b="0" i="0" dirty="0">
                <a:solidFill>
                  <a:srgbClr val="5F6368"/>
                </a:solidFill>
                <a:effectLst/>
                <a:latin typeface="Roboto" panose="02000000000000000000" pitchFamily="2" charset="0"/>
              </a:rPr>
              <a:t>Inpatient: A person staying in a hospital, at least overnight, for treatment</a:t>
            </a:r>
            <a:r>
              <a:rPr lang="en-US" b="0" i="0" dirty="0">
                <a:solidFill>
                  <a:srgbClr val="4D5156"/>
                </a:solidFill>
                <a:effectLst/>
                <a:latin typeface="Roboto" panose="02000000000000000000" pitchFamily="2" charset="0"/>
              </a:rPr>
              <a:t>.</a:t>
            </a:r>
          </a:p>
          <a:p>
            <a:pPr marL="176679" indent="-176679">
              <a:buFont typeface="Arial" panose="020B0604020202020204" pitchFamily="34" charset="0"/>
              <a:buChar char="•"/>
            </a:pPr>
            <a:r>
              <a:rPr lang="en-US" b="0" i="0" dirty="0">
                <a:solidFill>
                  <a:srgbClr val="4D5156"/>
                </a:solidFill>
                <a:effectLst/>
                <a:latin typeface="Roboto" panose="02000000000000000000" pitchFamily="2" charset="0"/>
              </a:rPr>
              <a:t>Swing bed: an agreement that allows CAHs to change hospital bed as needed, providing either acute or SNF care</a:t>
            </a:r>
          </a:p>
          <a:p>
            <a:pPr marL="176679" indent="-176679">
              <a:buFont typeface="Arial" panose="020B0604020202020204" pitchFamily="34" charset="0"/>
              <a:buChar char="•"/>
            </a:pPr>
            <a:r>
              <a:rPr lang="en-US" b="0" i="0" dirty="0">
                <a:solidFill>
                  <a:srgbClr val="4D5156"/>
                </a:solidFill>
                <a:effectLst/>
                <a:latin typeface="Roboto" panose="02000000000000000000" pitchFamily="2" charset="0"/>
              </a:rPr>
              <a:t>340(B) drug pricing: reduced drug pricing </a:t>
            </a:r>
            <a:endParaRPr lang="en-US" b="0" dirty="0"/>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13</a:t>
            </a:fld>
            <a:endParaRPr lang="en-US"/>
          </a:p>
        </p:txBody>
      </p:sp>
    </p:spTree>
    <p:extLst>
      <p:ext uri="{BB962C8B-B14F-4D97-AF65-F5344CB8AC3E}">
        <p14:creationId xmlns:p14="http://schemas.microsoft.com/office/powerpoint/2010/main" val="1755406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indent="0">
              <a:buNone/>
            </a:pPr>
            <a:r>
              <a:rPr lang="en-US"/>
              <a:t>Talking points:</a:t>
            </a:r>
          </a:p>
          <a:p>
            <a:pPr marL="0" indent="0" defTabSz="942289">
              <a:buClrTx/>
              <a:buSzTx/>
              <a:buNone/>
              <a:defRPr/>
            </a:pPr>
            <a:r>
              <a:rPr lang="en-US"/>
              <a:t>This does not represent an exhaustive list of CoPs, it is meant to reflect a sample of requirements. There is a comparison chart of some CoPs highlighting the similarities and differences between REH and other rural hospital types (i.e., CAH, PPS)</a:t>
            </a:r>
          </a:p>
          <a:p>
            <a:endParaRPr lang="en-US"/>
          </a:p>
          <a:p>
            <a:pPr marL="471145" indent="-307553"/>
            <a:r>
              <a:rPr lang="en-US"/>
              <a:t>The REH conditions of participation as outlined in the final rule include health and safety standards that include: </a:t>
            </a:r>
          </a:p>
          <a:p>
            <a:pPr marL="176679" indent="-176679">
              <a:lnSpc>
                <a:spcPct val="120000"/>
              </a:lnSpc>
              <a:spcBef>
                <a:spcPts val="618"/>
              </a:spcBef>
            </a:pPr>
            <a:r>
              <a:rPr lang="en-US" sz="1200">
                <a:latin typeface="Arial" panose="020B0604020202020204" pitchFamily="34" charset="0"/>
                <a:cs typeface="Arial" panose="020B0604020202020204" pitchFamily="34" charset="0"/>
              </a:rPr>
              <a:t>Staff including clinical and non-clinical staff</a:t>
            </a:r>
          </a:p>
          <a:p>
            <a:pPr marL="176679" indent="-176679">
              <a:lnSpc>
                <a:spcPct val="120000"/>
              </a:lnSpc>
              <a:spcBef>
                <a:spcPts val="618"/>
              </a:spcBef>
            </a:pPr>
            <a:r>
              <a:rPr lang="en-US" sz="1200">
                <a:latin typeface="Arial" panose="020B0604020202020204" pitchFamily="34" charset="0"/>
                <a:cs typeface="Arial" panose="020B0604020202020204" pitchFamily="34" charset="0"/>
              </a:rPr>
              <a:t>Nursing services</a:t>
            </a:r>
          </a:p>
          <a:p>
            <a:pPr marL="176679" indent="-176679">
              <a:lnSpc>
                <a:spcPct val="120000"/>
              </a:lnSpc>
              <a:spcBef>
                <a:spcPts val="618"/>
              </a:spcBef>
            </a:pPr>
            <a:r>
              <a:rPr lang="en-US" sz="1200">
                <a:latin typeface="Arial" panose="020B0604020202020204" pitchFamily="34" charset="0"/>
                <a:cs typeface="Arial" panose="020B0604020202020204" pitchFamily="34" charset="0"/>
              </a:rPr>
              <a:t>Patient rights</a:t>
            </a:r>
          </a:p>
          <a:p>
            <a:pPr marL="176679" indent="-176679">
              <a:lnSpc>
                <a:spcPct val="120000"/>
              </a:lnSpc>
              <a:spcBef>
                <a:spcPts val="618"/>
              </a:spcBef>
            </a:pPr>
            <a:r>
              <a:rPr lang="en-US" sz="1200">
                <a:latin typeface="Arial" panose="020B0604020202020204" pitchFamily="34" charset="0"/>
                <a:cs typeface="Arial" panose="020B0604020202020204" pitchFamily="34" charset="0"/>
              </a:rPr>
              <a:t>Agreements</a:t>
            </a:r>
          </a:p>
          <a:p>
            <a:pPr marL="176679" indent="-176679">
              <a:lnSpc>
                <a:spcPct val="120000"/>
              </a:lnSpc>
              <a:spcBef>
                <a:spcPts val="618"/>
              </a:spcBef>
            </a:pPr>
            <a:r>
              <a:rPr lang="en-US" sz="1200">
                <a:latin typeface="Arial" panose="020B0604020202020204" pitchFamily="34" charset="0"/>
                <a:cs typeface="Arial" panose="020B0604020202020204" pitchFamily="34" charset="0"/>
              </a:rPr>
              <a:t>Physical requirements</a:t>
            </a:r>
          </a:p>
          <a:p>
            <a:pPr marL="176679" indent="-176679">
              <a:lnSpc>
                <a:spcPct val="120000"/>
              </a:lnSpc>
              <a:spcBef>
                <a:spcPts val="618"/>
              </a:spcBef>
            </a:pPr>
            <a:r>
              <a:rPr lang="en-US" sz="1200">
                <a:latin typeface="Arial" panose="020B0604020202020204" pitchFamily="34" charset="0"/>
                <a:cs typeface="Arial" panose="020B0604020202020204" pitchFamily="34" charset="0"/>
              </a:rPr>
              <a:t>Radiological services</a:t>
            </a:r>
          </a:p>
          <a:p>
            <a:pPr marL="176679" indent="-176679">
              <a:lnSpc>
                <a:spcPct val="120000"/>
              </a:lnSpc>
              <a:spcBef>
                <a:spcPts val="618"/>
              </a:spcBef>
            </a:pPr>
            <a:r>
              <a:rPr lang="en-US" sz="1200">
                <a:latin typeface="Arial" panose="020B0604020202020204" pitchFamily="34" charset="0"/>
                <a:cs typeface="Arial" panose="020B0604020202020204" pitchFamily="34" charset="0"/>
              </a:rPr>
              <a:t>Pharmaceutical services</a:t>
            </a:r>
          </a:p>
          <a:p>
            <a:pPr marL="176679" indent="-176679">
              <a:lnSpc>
                <a:spcPct val="120000"/>
              </a:lnSpc>
              <a:spcBef>
                <a:spcPts val="618"/>
              </a:spcBef>
            </a:pPr>
            <a:r>
              <a:rPr lang="en-US" sz="1200">
                <a:latin typeface="Arial" panose="020B0604020202020204" pitchFamily="34" charset="0"/>
                <a:cs typeface="Arial" panose="020B0604020202020204" pitchFamily="34" charset="0"/>
              </a:rPr>
              <a:t>Laboratory services</a:t>
            </a:r>
          </a:p>
          <a:p>
            <a:pPr marL="176679" indent="-176679">
              <a:lnSpc>
                <a:spcPct val="120000"/>
              </a:lnSpc>
              <a:spcBef>
                <a:spcPts val="618"/>
              </a:spcBef>
            </a:pPr>
            <a:r>
              <a:rPr lang="en-US" sz="1200">
                <a:latin typeface="Arial" panose="020B0604020202020204" pitchFamily="34" charset="0"/>
                <a:cs typeface="Arial" panose="020B0604020202020204" pitchFamily="34" charset="0"/>
              </a:rPr>
              <a:t>Emergency services</a:t>
            </a:r>
          </a:p>
          <a:p>
            <a:pPr marL="176679" indent="-176679">
              <a:lnSpc>
                <a:spcPct val="120000"/>
              </a:lnSpc>
              <a:spcBef>
                <a:spcPts val="618"/>
              </a:spcBef>
            </a:pPr>
            <a:r>
              <a:rPr lang="en-US" sz="1200">
                <a:latin typeface="Arial" panose="020B0604020202020204" pitchFamily="34" charset="0"/>
                <a:cs typeface="Arial" panose="020B0604020202020204" pitchFamily="34" charset="0"/>
              </a:rPr>
              <a:t>Infection control</a:t>
            </a:r>
          </a:p>
          <a:p>
            <a:endParaRPr lang="en-US"/>
          </a:p>
          <a:p>
            <a:pPr marL="235572" indent="-235572">
              <a:buAutoNum type="arabicPeriod"/>
            </a:pPr>
            <a:endParaRPr lang="en-US"/>
          </a:p>
        </p:txBody>
      </p:sp>
      <p:sp>
        <p:nvSpPr>
          <p:cNvPr id="4" name="Slide Number Placeholder 3"/>
          <p:cNvSpPr>
            <a:spLocks noGrp="1"/>
          </p:cNvSpPr>
          <p:nvPr>
            <p:ph type="sldNum" sz="quarter" idx="5"/>
          </p:nvPr>
        </p:nvSpPr>
        <p:spPr/>
        <p:txBody>
          <a:bodyPr lIns="94229" tIns="47114" rIns="94229" bIns="47114"/>
          <a:lstStyle/>
          <a:p>
            <a:pPr algn="r" defTabSz="942289">
              <a:buClrTx/>
              <a:defRPr/>
            </a:pPr>
            <a:fld id="{3126C5C3-0F55-476E-BDAE-8C7C9A2A0EA3}" type="slidenum">
              <a:rPr lang="en-US" sz="1200" kern="1200">
                <a:solidFill>
                  <a:prstClr val="black"/>
                </a:solidFill>
                <a:latin typeface="Calibri" panose="020F0502020204030204"/>
                <a:ea typeface="+mn-ea"/>
                <a:cs typeface="+mn-cs"/>
              </a:rPr>
              <a:pPr algn="r" defTabSz="942289">
                <a:buClrTx/>
                <a:defRPr/>
              </a:pPr>
              <a:t>14</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942725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0963" y="879475"/>
            <a:ext cx="4227512" cy="2378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15</a:t>
            </a:fld>
            <a:endParaRPr lang="en-US"/>
          </a:p>
        </p:txBody>
      </p:sp>
    </p:spTree>
    <p:extLst>
      <p:ext uri="{BB962C8B-B14F-4D97-AF65-F5344CB8AC3E}">
        <p14:creationId xmlns:p14="http://schemas.microsoft.com/office/powerpoint/2010/main" val="2495132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16</a:t>
            </a:fld>
            <a:endParaRPr lang="en-US"/>
          </a:p>
        </p:txBody>
      </p:sp>
    </p:spTree>
    <p:extLst>
      <p:ext uri="{BB962C8B-B14F-4D97-AF65-F5344CB8AC3E}">
        <p14:creationId xmlns:p14="http://schemas.microsoft.com/office/powerpoint/2010/main" val="3272546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18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18</a:t>
            </a:fld>
            <a:endParaRPr lang="en-US"/>
          </a:p>
        </p:txBody>
      </p:sp>
    </p:spTree>
    <p:extLst>
      <p:ext uri="{BB962C8B-B14F-4D97-AF65-F5344CB8AC3E}">
        <p14:creationId xmlns:p14="http://schemas.microsoft.com/office/powerpoint/2010/main" val="1028096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0963" y="879475"/>
            <a:ext cx="4227512" cy="2378075"/>
          </a:xfrm>
        </p:spPr>
      </p:sp>
      <p:sp>
        <p:nvSpPr>
          <p:cNvPr id="3" name="Notes Placeholder 2"/>
          <p:cNvSpPr>
            <a:spLocks noGrp="1"/>
          </p:cNvSpPr>
          <p:nvPr>
            <p:ph type="body" idx="1"/>
          </p:nvPr>
        </p:nvSpPr>
        <p:spPr/>
        <p:txBody>
          <a:bodyPr/>
          <a:lstStyle/>
          <a:p>
            <a:pPr marL="163592" indent="0">
              <a:buNone/>
            </a:pPr>
            <a:r>
              <a:rPr lang="en-US"/>
              <a:t>Talking points:</a:t>
            </a:r>
          </a:p>
          <a:p>
            <a:endParaRPr lang="en-US"/>
          </a:p>
          <a:p>
            <a:pPr marL="0" indent="0" defTabSz="942289">
              <a:buClrTx/>
              <a:buSzTx/>
              <a:buNone/>
              <a:defRPr/>
            </a:pPr>
            <a:r>
              <a:rPr lang="en-US"/>
              <a:t>On January 26, 2023, CMS released additional details about outlining more details about documentation required to accompany the REH conversion application in the Guidance for Rural Emergency Hospital Provisions, Conversion Process and Conditions of Participation memo.  In the memo, CMS describes specific requirements for what should be included in the action plan, the transfer level I or level agreements, and attestation for meeting REH conditions of participation. A workflow illustrating the application process is available in the appendix.</a:t>
            </a:r>
          </a:p>
          <a:p>
            <a:pPr marL="0" indent="0" defTabSz="942289">
              <a:buClrTx/>
              <a:buSzTx/>
              <a:buNone/>
              <a:defRPr/>
            </a:pPr>
            <a:endParaRPr lang="en-US"/>
          </a:p>
          <a:p>
            <a:pPr marL="0" indent="0" defTabSz="942289">
              <a:buClrTx/>
              <a:buSzTx/>
              <a:buNone/>
              <a:defRPr/>
            </a:pPr>
            <a:r>
              <a:rPr lang="en-US"/>
              <a:t>Details on what to includes in each of these documents as well as templates for the action plan and attestation for meeting COPs is in the appendix of this document.</a:t>
            </a:r>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19</a:t>
            </a:fld>
            <a:endParaRPr lang="en-US"/>
          </a:p>
        </p:txBody>
      </p:sp>
    </p:spTree>
    <p:extLst>
      <p:ext uri="{BB962C8B-B14F-4D97-AF65-F5344CB8AC3E}">
        <p14:creationId xmlns:p14="http://schemas.microsoft.com/office/powerpoint/2010/main" val="1447687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0963" y="879475"/>
            <a:ext cx="4227512" cy="2378075"/>
          </a:xfrm>
        </p:spPr>
      </p:sp>
      <p:sp>
        <p:nvSpPr>
          <p:cNvPr id="3" name="Notes Placeholder 2"/>
          <p:cNvSpPr>
            <a:spLocks noGrp="1"/>
          </p:cNvSpPr>
          <p:nvPr>
            <p:ph type="body" idx="1"/>
          </p:nvPr>
        </p:nvSpPr>
        <p:spPr/>
        <p:txBody>
          <a:bodyPr/>
          <a:lstStyle/>
          <a:p>
            <a:pPr marL="163592" indent="0">
              <a:buNone/>
            </a:pPr>
            <a:endParaRPr lang="en-US"/>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2</a:t>
            </a:fld>
            <a:endParaRPr lang="en-US"/>
          </a:p>
        </p:txBody>
      </p:sp>
    </p:spTree>
    <p:extLst>
      <p:ext uri="{BB962C8B-B14F-4D97-AF65-F5344CB8AC3E}">
        <p14:creationId xmlns:p14="http://schemas.microsoft.com/office/powerpoint/2010/main" val="1962883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indent="0">
              <a:buNone/>
            </a:pPr>
            <a:r>
              <a:rPr lang="en-US"/>
              <a:t>Talking points:</a:t>
            </a:r>
          </a:p>
          <a:p>
            <a:endParaRPr lang="en-US"/>
          </a:p>
          <a:p>
            <a:pPr marL="176679" indent="-176679">
              <a:buFont typeface="Arial" panose="020B0604020202020204" pitchFamily="34" charset="0"/>
              <a:buChar char="•"/>
            </a:pPr>
            <a:r>
              <a:rPr lang="en-US"/>
              <a:t>REHS are required to report on cost and quality. </a:t>
            </a:r>
          </a:p>
          <a:p>
            <a:pPr marL="176679" indent="-176679">
              <a:buFont typeface="Arial" panose="020B0604020202020204" pitchFamily="34" charset="0"/>
              <a:buChar char="•"/>
            </a:pPr>
            <a:r>
              <a:rPr lang="en-US"/>
              <a:t>The process for cost reporting mirrors the current CAH reporting requirements</a:t>
            </a:r>
          </a:p>
          <a:p>
            <a:pPr marL="176679" indent="-176679">
              <a:buFont typeface="Arial" panose="020B0604020202020204" pitchFamily="34" charset="0"/>
              <a:buChar char="•"/>
            </a:pPr>
            <a:r>
              <a:rPr lang="en-US" sz="1200" kern="1200">
                <a:latin typeface="Arial" panose="020B0604020202020204" pitchFamily="34" charset="0"/>
                <a:cs typeface="Arial" panose="020B0604020202020204" pitchFamily="34" charset="0"/>
              </a:rPr>
              <a:t>There are no new reporting or data collection requirements related to REH monthly facility payments for FY2023</a:t>
            </a:r>
            <a:r>
              <a:rPr lang="en-US"/>
              <a:t>. </a:t>
            </a:r>
          </a:p>
          <a:p>
            <a:pPr marL="176679" indent="-176679">
              <a:buFont typeface="Arial" panose="020B0604020202020204" pitchFamily="34" charset="0"/>
              <a:buChar char="•"/>
            </a:pPr>
            <a:r>
              <a:rPr lang="en-US"/>
              <a:t>As  reminder, while cost reporting is required, cost-based reimbursement does not apply to REHs</a:t>
            </a:r>
          </a:p>
          <a:p>
            <a:pPr marL="176679" indent="-176679">
              <a:buFont typeface="Arial" panose="020B0604020202020204" pitchFamily="34" charset="0"/>
              <a:buChar char="•"/>
            </a:pPr>
            <a:endParaRPr lang="en-US"/>
          </a:p>
          <a:p>
            <a:pPr marL="176679" indent="-176679">
              <a:buFont typeface="Arial" panose="020B0604020202020204" pitchFamily="34" charset="0"/>
              <a:buChar char="•"/>
            </a:pPr>
            <a:r>
              <a:rPr lang="en-US"/>
              <a:t>Quality reporting is pending final approval but expected to be similar to current CAH requirements. </a:t>
            </a:r>
          </a:p>
          <a:p>
            <a:pPr marL="176679" indent="-176679">
              <a:buFont typeface="Arial" panose="020B0604020202020204" pitchFamily="34" charset="0"/>
              <a:buChar char="•"/>
            </a:pPr>
            <a:r>
              <a:rPr lang="en-US"/>
              <a:t>The REH must have an account with the HQR porta and have a designated SO</a:t>
            </a:r>
          </a:p>
          <a:p>
            <a:pPr marL="176679" indent="-176679">
              <a:buFont typeface="Arial" panose="020B0604020202020204" pitchFamily="34" charset="0"/>
              <a:buChar char="•"/>
            </a:pPr>
            <a:r>
              <a:rPr lang="en-US"/>
              <a:t>More detail on the next slide</a:t>
            </a:r>
          </a:p>
          <a:p>
            <a:pPr marL="176679" indent="-176679">
              <a:buFont typeface="Arial" panose="020B0604020202020204" pitchFamily="34" charset="0"/>
              <a:buChar char="•"/>
            </a:pPr>
            <a:endParaRPr lang="en-US"/>
          </a:p>
          <a:p>
            <a:endParaRPr lang="en-US"/>
          </a:p>
          <a:p>
            <a:r>
              <a:rPr lang="en-US"/>
              <a:t>Copying here for reference:</a:t>
            </a:r>
          </a:p>
          <a:p>
            <a:r>
              <a:rPr lang="en-US"/>
              <a:t>REHs will have to file cost reports.  CMS amended § 413.24(f)(4)(ii):</a:t>
            </a:r>
          </a:p>
          <a:p>
            <a:r>
              <a:rPr lang="en-US"/>
              <a:t>(ii) Effective for cost reporting periods beginning on or after October 1, 1989 for hospitals; cost reporting periods ending on or after February 1, 1997 for skilled nursing facilities and home health agencies; cost reporting periods ending on or after December 31, 2004 for CMS-1772-FC; CMS-1744-F; CMS-3419-F; CMS-5531-F; CMS-9912-F 1668 hospices, and end-stage renal disease facilities; cost reporting periods ending on or after March 31, 2005 for organ procurement organizations, histocompatibility laboratories, rural health clinics, Federally qualified health centers, and community mental health centers; and cost reporting periods beginning on or after January 1, 2023 for rural emergency hospitals, a provider is required to submit cost reports in a standardized electronic format. The provider's electronic program must be capable of producing the CMS standardized output file in a form that can be read by the contractor's automated system. This electronic file, which must contain the input data required to complete the cost report and to pass specified edits, must be forwarded to the contractor for processing through its system</a:t>
            </a:r>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20</a:t>
            </a:fld>
            <a:endParaRPr lang="en-US"/>
          </a:p>
        </p:txBody>
      </p:sp>
    </p:spTree>
    <p:extLst>
      <p:ext uri="{BB962C8B-B14F-4D97-AF65-F5344CB8AC3E}">
        <p14:creationId xmlns:p14="http://schemas.microsoft.com/office/powerpoint/2010/main" val="4255743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sz="1900">
                <a:latin typeface="Segoe UI" panose="020B0502040204020203" pitchFamily="34" charset="0"/>
              </a:rPr>
              <a:t>CMS is aware of how issues with low patient volume can impact validity of selected quality measures and will also seek to integrate health equity into these measures. </a:t>
            </a:r>
            <a:endParaRPr lang="en-US"/>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21</a:t>
            </a:fld>
            <a:endParaRPr lang="en-US"/>
          </a:p>
        </p:txBody>
      </p:sp>
    </p:spTree>
    <p:extLst>
      <p:ext uri="{BB962C8B-B14F-4D97-AF65-F5344CB8AC3E}">
        <p14:creationId xmlns:p14="http://schemas.microsoft.com/office/powerpoint/2010/main" val="3821051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indent="0">
              <a:buNone/>
            </a:pPr>
            <a:r>
              <a:rPr lang="en-US"/>
              <a:t>Talking points:</a:t>
            </a:r>
          </a:p>
          <a:p>
            <a:endParaRPr lang="en-US"/>
          </a:p>
          <a:p>
            <a:pPr marL="176679" indent="-176679">
              <a:buFont typeface="Arial" panose="020B0604020202020204" pitchFamily="34" charset="0"/>
              <a:buChar char="•"/>
            </a:pPr>
            <a:r>
              <a:rPr lang="en-US"/>
              <a:t>Enrollment begins when the state agency, CMS, or the CMS contractor survey is complete and remains effective until the hospital either elects to revert back or not longer meets REH requirements</a:t>
            </a:r>
          </a:p>
          <a:p>
            <a:pPr marL="176679" indent="-176679">
              <a:buFont typeface="Arial" panose="020B0604020202020204" pitchFamily="34" charset="0"/>
              <a:buChar char="•"/>
            </a:pPr>
            <a:endParaRPr lang="en-US"/>
          </a:p>
          <a:p>
            <a:pPr marL="176679" indent="-176679">
              <a:buFont typeface="Arial" panose="020B0604020202020204" pitchFamily="34" charset="0"/>
              <a:buChar char="•"/>
            </a:pPr>
            <a:r>
              <a:rPr lang="en-US"/>
              <a:t>An REH can convert back to a CHA or PPS as long as they meet the CAH or PPS requirements. This would require a new initial enrollment</a:t>
            </a:r>
          </a:p>
          <a:p>
            <a:pPr marL="176679" indent="-176679">
              <a:buFont typeface="Arial" panose="020B0604020202020204" pitchFamily="34" charset="0"/>
              <a:buChar char="•"/>
            </a:pPr>
            <a:r>
              <a:rPr lang="en-US"/>
              <a:t>CAHs that received their designations through necessary provider waivers cannot convert back</a:t>
            </a:r>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22</a:t>
            </a:fld>
            <a:endParaRPr lang="en-US"/>
          </a:p>
        </p:txBody>
      </p:sp>
    </p:spTree>
    <p:extLst>
      <p:ext uri="{BB962C8B-B14F-4D97-AF65-F5344CB8AC3E}">
        <p14:creationId xmlns:p14="http://schemas.microsoft.com/office/powerpoint/2010/main" val="25309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6369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0963" y="879475"/>
            <a:ext cx="4227512" cy="2378075"/>
          </a:xfrm>
        </p:spPr>
      </p:sp>
      <p:sp>
        <p:nvSpPr>
          <p:cNvPr id="3" name="Notes Placeholder 2"/>
          <p:cNvSpPr>
            <a:spLocks noGrp="1"/>
          </p:cNvSpPr>
          <p:nvPr>
            <p:ph type="body" idx="1"/>
          </p:nvPr>
        </p:nvSpPr>
        <p:spPr/>
        <p:txBody>
          <a:bodyPr/>
          <a:lstStyle/>
          <a:p>
            <a:pPr marL="163592" indent="0">
              <a:buNone/>
            </a:pPr>
            <a:endParaRPr lang="en-US"/>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26</a:t>
            </a:fld>
            <a:endParaRPr lang="en-US"/>
          </a:p>
        </p:txBody>
      </p:sp>
    </p:spTree>
    <p:extLst>
      <p:ext uri="{BB962C8B-B14F-4D97-AF65-F5344CB8AC3E}">
        <p14:creationId xmlns:p14="http://schemas.microsoft.com/office/powerpoint/2010/main" val="2923330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0963" y="879475"/>
            <a:ext cx="4227512" cy="2378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27</a:t>
            </a:fld>
            <a:endParaRPr lang="en-US"/>
          </a:p>
        </p:txBody>
      </p:sp>
    </p:spTree>
    <p:extLst>
      <p:ext uri="{BB962C8B-B14F-4D97-AF65-F5344CB8AC3E}">
        <p14:creationId xmlns:p14="http://schemas.microsoft.com/office/powerpoint/2010/main" val="2991467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0963" y="879475"/>
            <a:ext cx="4227512" cy="2378075"/>
          </a:xfrm>
        </p:spPr>
      </p:sp>
      <p:sp>
        <p:nvSpPr>
          <p:cNvPr id="3" name="Notes Placeholder 2"/>
          <p:cNvSpPr>
            <a:spLocks noGrp="1"/>
          </p:cNvSpPr>
          <p:nvPr>
            <p:ph type="body" idx="1"/>
          </p:nvPr>
        </p:nvSpPr>
        <p:spPr/>
        <p:txBody>
          <a:bodyPr/>
          <a:lstStyle/>
          <a:p>
            <a:pPr marL="0" indent="0" defTabSz="942289">
              <a:buClrTx/>
              <a:buSzTx/>
              <a:buNone/>
              <a:defRPr/>
            </a:pPr>
            <a:endParaRPr lang="en-US"/>
          </a:p>
          <a:p>
            <a:endParaRPr lang="en-US"/>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28</a:t>
            </a:fld>
            <a:endParaRPr lang="en-US"/>
          </a:p>
        </p:txBody>
      </p:sp>
    </p:spTree>
    <p:extLst>
      <p:ext uri="{BB962C8B-B14F-4D97-AF65-F5344CB8AC3E}">
        <p14:creationId xmlns:p14="http://schemas.microsoft.com/office/powerpoint/2010/main" val="4247385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0963" y="879475"/>
            <a:ext cx="4227512" cy="2378075"/>
          </a:xfrm>
        </p:spPr>
      </p:sp>
      <p:sp>
        <p:nvSpPr>
          <p:cNvPr id="3" name="Notes Placeholder 2"/>
          <p:cNvSpPr>
            <a:spLocks noGrp="1"/>
          </p:cNvSpPr>
          <p:nvPr>
            <p:ph type="body" idx="1"/>
          </p:nvPr>
        </p:nvSpPr>
        <p:spPr/>
        <p:txBody>
          <a:bodyPr/>
          <a:lstStyle/>
          <a:p>
            <a:pPr marL="163592" indent="0">
              <a:buNone/>
            </a:pPr>
            <a:endParaRPr lang="en-US"/>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3</a:t>
            </a:fld>
            <a:endParaRPr lang="en-US"/>
          </a:p>
        </p:txBody>
      </p:sp>
    </p:spTree>
    <p:extLst>
      <p:ext uri="{BB962C8B-B14F-4D97-AF65-F5344CB8AC3E}">
        <p14:creationId xmlns:p14="http://schemas.microsoft.com/office/powerpoint/2010/main" val="274110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0963" y="879475"/>
            <a:ext cx="4227512" cy="2378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4</a:t>
            </a:fld>
            <a:endParaRPr lang="en-US"/>
          </a:p>
        </p:txBody>
      </p:sp>
    </p:spTree>
    <p:extLst>
      <p:ext uri="{BB962C8B-B14F-4D97-AF65-F5344CB8AC3E}">
        <p14:creationId xmlns:p14="http://schemas.microsoft.com/office/powerpoint/2010/main" val="421352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nonprofit organization,  the rural health redesign center is passionate about the work we do. While we have a variety of programs and technical assistance services our mission and vision capture this commitment to rural communities. Our mission is to protect access to high quality healthcare through innovation and at our core we strive to help rural communities thrive through improved health. </a:t>
            </a:r>
          </a:p>
        </p:txBody>
      </p:sp>
    </p:spTree>
    <p:extLst>
      <p:ext uri="{BB962C8B-B14F-4D97-AF65-F5344CB8AC3E}">
        <p14:creationId xmlns:p14="http://schemas.microsoft.com/office/powerpoint/2010/main" val="3128576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0963" y="879475"/>
            <a:ext cx="4227512" cy="2378075"/>
          </a:xfrm>
        </p:spPr>
      </p:sp>
      <p:sp>
        <p:nvSpPr>
          <p:cNvPr id="3" name="Notes Placeholder 2"/>
          <p:cNvSpPr>
            <a:spLocks noGrp="1"/>
          </p:cNvSpPr>
          <p:nvPr>
            <p:ph type="body" idx="1"/>
          </p:nvPr>
        </p:nvSpPr>
        <p:spPr/>
        <p:txBody>
          <a:bodyPr/>
          <a:lstStyle/>
          <a:p>
            <a:r>
              <a:rPr lang="en-US" dirty="0"/>
              <a:t>As a team of individuals with lived rural experience we also leverage the expertise of partner organizations to collaborate in advancing the work and services that RHRC provides to support rural hospitals and communities. Some of these partners includes our not limited to: </a:t>
            </a:r>
            <a:r>
              <a:rPr lang="en-US" dirty="0" err="1"/>
              <a:t>mathematica</a:t>
            </a:r>
            <a:r>
              <a:rPr lang="en-US" dirty="0"/>
              <a:t>, EMS premier consulting, JSR marketing, hall render </a:t>
            </a:r>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6</a:t>
            </a:fld>
            <a:endParaRPr lang="en-US"/>
          </a:p>
        </p:txBody>
      </p:sp>
    </p:spTree>
    <p:extLst>
      <p:ext uri="{BB962C8B-B14F-4D97-AF65-F5344CB8AC3E}">
        <p14:creationId xmlns:p14="http://schemas.microsoft.com/office/powerpoint/2010/main" val="2338003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program development of the PA rural health model, peer recovery expansion project, northern border technical assistance center, and Rural emergency hospital technical assistance program, we have established a robust team of subject matter experts that are able to provide technical assistance in a variety of areas to include: </a:t>
            </a:r>
          </a:p>
        </p:txBody>
      </p:sp>
    </p:spTree>
    <p:extLst>
      <p:ext uri="{BB962C8B-B14F-4D97-AF65-F5344CB8AC3E}">
        <p14:creationId xmlns:p14="http://schemas.microsoft.com/office/powerpoint/2010/main" val="888655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0963" y="879475"/>
            <a:ext cx="4227512" cy="2378075"/>
          </a:xfrm>
        </p:spPr>
      </p:sp>
      <p:sp>
        <p:nvSpPr>
          <p:cNvPr id="3" name="Notes Placeholder 2"/>
          <p:cNvSpPr>
            <a:spLocks noGrp="1"/>
          </p:cNvSpPr>
          <p:nvPr>
            <p:ph type="body" idx="1"/>
          </p:nvPr>
        </p:nvSpPr>
        <p:spPr/>
        <p:txBody>
          <a:bodyPr/>
          <a:lstStyle/>
          <a:p>
            <a:pPr marL="163592" indent="0">
              <a:buNone/>
            </a:pPr>
            <a:endParaRPr lang="en-US" dirty="0"/>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8</a:t>
            </a:fld>
            <a:endParaRPr lang="en-US"/>
          </a:p>
        </p:txBody>
      </p:sp>
    </p:spTree>
    <p:extLst>
      <p:ext uri="{BB962C8B-B14F-4D97-AF65-F5344CB8AC3E}">
        <p14:creationId xmlns:p14="http://schemas.microsoft.com/office/powerpoint/2010/main" val="14406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0963" y="879475"/>
            <a:ext cx="4227512" cy="2378075"/>
          </a:xfrm>
        </p:spPr>
      </p:sp>
      <p:sp>
        <p:nvSpPr>
          <p:cNvPr id="3" name="Notes Placeholder 2"/>
          <p:cNvSpPr>
            <a:spLocks noGrp="1"/>
          </p:cNvSpPr>
          <p:nvPr>
            <p:ph type="body" idx="1"/>
          </p:nvPr>
        </p:nvSpPr>
        <p:spPr/>
        <p:txBody>
          <a:bodyPr/>
          <a:lstStyle/>
          <a:p>
            <a:pPr marL="163592" indent="0">
              <a:buNone/>
            </a:pPr>
            <a:r>
              <a:rPr lang="en-US" dirty="0"/>
              <a:t>Talking points: </a:t>
            </a:r>
          </a:p>
          <a:p>
            <a:pPr marL="235572" indent="-235572">
              <a:buAutoNum type="arabicPeriod"/>
            </a:pPr>
            <a:r>
              <a:rPr lang="en-US" dirty="0"/>
              <a:t>The Rural Emergency Hospital (REH) was established by the Centers for Medicare and Medicaid as a Medicare Services as a new provider type on December 27, 2020. and became effective on January 1, 2023</a:t>
            </a:r>
          </a:p>
          <a:p>
            <a:pPr marL="235572" indent="-235572">
              <a:buAutoNum type="arabicPeriod"/>
            </a:pPr>
            <a:r>
              <a:rPr lang="en-US" dirty="0"/>
              <a:t>The REH provider type was created to give rural communities an option to operate hospitals as an emergency and outpatient care facility. </a:t>
            </a:r>
          </a:p>
          <a:p>
            <a:pPr marL="235572" indent="-235572">
              <a:buAutoNum type="arabicPeriod"/>
            </a:pPr>
            <a:r>
              <a:rPr lang="en-US" dirty="0"/>
              <a:t>The intent of the REH is to reduce the number of rural hospital closures and improve equitable access to care by offering innovative payment for emergency and outpatient services in rural communities</a:t>
            </a:r>
          </a:p>
          <a:p>
            <a:pPr marL="235572" indent="-235572">
              <a:buAutoNum type="arabicPeriod"/>
            </a:pPr>
            <a:r>
              <a:rPr lang="en-US" dirty="0"/>
              <a:t>The REH designation is the first new rural provider type since the critical access hospital (CAH) was established in 1997.</a:t>
            </a:r>
          </a:p>
          <a:p>
            <a:pPr marL="235572" indent="-235572">
              <a:buAutoNum type="arabicPeriod"/>
            </a:pPr>
            <a:r>
              <a:rPr lang="en-US" dirty="0"/>
              <a:t>The policies governing the REH were published in the 2023 Hospital Outpatient Prospective Payment System and Ambulatory Surgical Center final rule on November 23, 2022</a:t>
            </a:r>
          </a:p>
          <a:p>
            <a:endParaRPr lang="en-US" dirty="0"/>
          </a:p>
          <a:p>
            <a:endParaRPr lang="en-US" dirty="0"/>
          </a:p>
        </p:txBody>
      </p:sp>
      <p:sp>
        <p:nvSpPr>
          <p:cNvPr id="4" name="Slide Number Placeholder 3"/>
          <p:cNvSpPr>
            <a:spLocks noGrp="1"/>
          </p:cNvSpPr>
          <p:nvPr>
            <p:ph type="sldNum" sz="quarter" idx="5"/>
          </p:nvPr>
        </p:nvSpPr>
        <p:spPr/>
        <p:txBody>
          <a:bodyPr lIns="94229" tIns="47114" rIns="94229" bIns="47114"/>
          <a:lstStyle/>
          <a:p>
            <a:fld id="{3126C5C3-0F55-476E-BDAE-8C7C9A2A0EA3}" type="slidenum">
              <a:rPr lang="en-US" smtClean="0"/>
              <a:t>9</a:t>
            </a:fld>
            <a:endParaRPr lang="en-US"/>
          </a:p>
        </p:txBody>
      </p:sp>
    </p:spTree>
    <p:extLst>
      <p:ext uri="{BB962C8B-B14F-4D97-AF65-F5344CB8AC3E}">
        <p14:creationId xmlns:p14="http://schemas.microsoft.com/office/powerpoint/2010/main" val="1743668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hoto 2 1 1">
  <p:cSld name="agro_2_1_1">
    <p:spTree>
      <p:nvGrpSpPr>
        <p:cNvPr id="1" name="Shape 33"/>
        <p:cNvGrpSpPr/>
        <p:nvPr/>
      </p:nvGrpSpPr>
      <p:grpSpPr>
        <a:xfrm>
          <a:off x="0" y="0"/>
          <a:ext cx="0" cy="0"/>
          <a:chOff x="0" y="0"/>
          <a:chExt cx="0" cy="0"/>
        </a:xfrm>
      </p:grpSpPr>
      <p:sp>
        <p:nvSpPr>
          <p:cNvPr id="34" name="Google Shape;34;g2882575abed_0_20"/>
          <p:cNvSpPr/>
          <p:nvPr/>
        </p:nvSpPr>
        <p:spPr>
          <a:xfrm>
            <a:off x="-69550" y="-76625"/>
            <a:ext cx="12323700" cy="69903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 name="Google Shape;35;g2882575abed_0_20"/>
          <p:cNvPicPr preferRelativeResize="0"/>
          <p:nvPr/>
        </p:nvPicPr>
        <p:blipFill rotWithShape="1">
          <a:blip r:embed="rId2">
            <a:alphaModFix/>
          </a:blip>
          <a:srcRect/>
          <a:stretch/>
        </p:blipFill>
        <p:spPr>
          <a:xfrm>
            <a:off x="9527049" y="463296"/>
            <a:ext cx="2281900" cy="914401"/>
          </a:xfrm>
          <a:prstGeom prst="rect">
            <a:avLst/>
          </a:prstGeom>
          <a:noFill/>
          <a:ln>
            <a:noFill/>
          </a:ln>
        </p:spPr>
      </p:pic>
      <p:pic>
        <p:nvPicPr>
          <p:cNvPr id="36" name="Google Shape;36;g2882575abed_0_20"/>
          <p:cNvPicPr preferRelativeResize="0"/>
          <p:nvPr/>
        </p:nvPicPr>
        <p:blipFill rotWithShape="1">
          <a:blip r:embed="rId3">
            <a:alphaModFix/>
          </a:blip>
          <a:srcRect/>
          <a:stretch/>
        </p:blipFill>
        <p:spPr>
          <a:xfrm flipH="1">
            <a:off x="-148981" y="1679442"/>
            <a:ext cx="1222250" cy="5401067"/>
          </a:xfrm>
          <a:prstGeom prst="rect">
            <a:avLst/>
          </a:prstGeom>
          <a:noFill/>
          <a:ln>
            <a:noFill/>
          </a:ln>
        </p:spPr>
      </p:pic>
      <p:pic>
        <p:nvPicPr>
          <p:cNvPr id="37" name="Google Shape;37;g2882575abed_0_20"/>
          <p:cNvPicPr preferRelativeResize="0"/>
          <p:nvPr/>
        </p:nvPicPr>
        <p:blipFill rotWithShape="1">
          <a:blip r:embed="rId4">
            <a:alphaModFix amt="33000"/>
          </a:blip>
          <a:srcRect b="14893"/>
          <a:stretch/>
        </p:blipFill>
        <p:spPr>
          <a:xfrm>
            <a:off x="-69550" y="-76625"/>
            <a:ext cx="12323702" cy="6990302"/>
          </a:xfrm>
          <a:prstGeom prst="rect">
            <a:avLst/>
          </a:prstGeom>
          <a:noFill/>
          <a:ln>
            <a:noFill/>
          </a:ln>
        </p:spPr>
      </p:pic>
      <p:sp>
        <p:nvSpPr>
          <p:cNvPr id="38" name="Google Shape;38;g2882575abed_0_20"/>
          <p:cNvSpPr txBox="1">
            <a:spLocks noGrp="1"/>
          </p:cNvSpPr>
          <p:nvPr>
            <p:ph type="title"/>
          </p:nvPr>
        </p:nvSpPr>
        <p:spPr>
          <a:xfrm>
            <a:off x="1499400" y="3848100"/>
            <a:ext cx="9193200" cy="19683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0"/>
              </a:spcBef>
              <a:spcAft>
                <a:spcPts val="0"/>
              </a:spcAft>
              <a:buClr>
                <a:schemeClr val="lt1"/>
              </a:buClr>
              <a:buSzPts val="8000"/>
              <a:buFont typeface="Cambria"/>
              <a:buNone/>
              <a:defRPr sz="8000" b="1">
                <a:solidFill>
                  <a:schemeClr val="lt1"/>
                </a:solidFill>
                <a:latin typeface="Cambria"/>
                <a:ea typeface="Cambria"/>
                <a:cs typeface="Cambria"/>
                <a:sym typeface="Cambri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g2882575abed_0_20"/>
          <p:cNvSpPr txBox="1">
            <a:spLocks noGrp="1"/>
          </p:cNvSpPr>
          <p:nvPr>
            <p:ph type="subTitle" idx="1"/>
          </p:nvPr>
        </p:nvSpPr>
        <p:spPr>
          <a:xfrm>
            <a:off x="3564950" y="5930900"/>
            <a:ext cx="5054700" cy="771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2600"/>
              <a:buFont typeface="Cambria"/>
              <a:buNone/>
              <a:defRPr sz="2600">
                <a:solidFill>
                  <a:schemeClr val="lt1"/>
                </a:solidFill>
                <a:latin typeface="Cambria"/>
                <a:ea typeface="Cambria"/>
                <a:cs typeface="Cambria"/>
                <a:sym typeface="Cambria"/>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1" y="239568"/>
            <a:ext cx="11100803" cy="608323"/>
          </a:xfrm>
        </p:spPr>
        <p:txBody>
          <a:bodyPr>
            <a:noAutofit/>
          </a:bodyPr>
          <a:lstStyle>
            <a:lvl1pPr>
              <a:defRPr sz="2824" b="0" i="1">
                <a:latin typeface="Arial" panose="020B0604020202020204" pitchFamily="34" charset="0"/>
                <a:cs typeface="Arial" panose="020B0604020202020204" pitchFamily="34" charset="0"/>
              </a:defRPr>
            </a:lvl1pPr>
          </a:lstStyle>
          <a:p>
            <a:r>
              <a:rPr lang="en-US"/>
              <a:t>Click to add statement</a:t>
            </a:r>
          </a:p>
        </p:txBody>
      </p:sp>
      <p:sp>
        <p:nvSpPr>
          <p:cNvPr id="3" name="Content Placeholder 2"/>
          <p:cNvSpPr>
            <a:spLocks noGrp="1"/>
          </p:cNvSpPr>
          <p:nvPr>
            <p:ph idx="1"/>
          </p:nvPr>
        </p:nvSpPr>
        <p:spPr>
          <a:xfrm>
            <a:off x="838201" y="1585599"/>
            <a:ext cx="11100804" cy="141577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945293" y="6617995"/>
            <a:ext cx="318347" cy="176972"/>
          </a:xfrm>
        </p:spPr>
        <p:txBody>
          <a:bodyPr/>
          <a:lstStyle/>
          <a:p>
            <a:fld id="{E913BEA1-E04E-461F-AC78-FB03D077ECC2}" type="slidenum">
              <a:rPr lang="en-US" smtClean="0"/>
              <a:t>‹#›</a:t>
            </a:fld>
            <a:endParaRPr lang="en-US"/>
          </a:p>
        </p:txBody>
      </p:sp>
      <p:sp>
        <p:nvSpPr>
          <p:cNvPr id="8" name="Text Placeholder 7">
            <a:extLst>
              <a:ext uri="{FF2B5EF4-FFF2-40B4-BE49-F238E27FC236}">
                <a16:creationId xmlns:a16="http://schemas.microsoft.com/office/drawing/2014/main" id="{5BAFF7B9-2DCA-44CD-963F-7411DC44F735}"/>
              </a:ext>
            </a:extLst>
          </p:cNvPr>
          <p:cNvSpPr>
            <a:spLocks noGrp="1"/>
          </p:cNvSpPr>
          <p:nvPr>
            <p:ph type="body" sz="quarter" idx="13" hasCustomPrompt="1"/>
          </p:nvPr>
        </p:nvSpPr>
        <p:spPr>
          <a:xfrm>
            <a:off x="3892715" y="1003401"/>
            <a:ext cx="4991773" cy="369794"/>
          </a:xfrm>
        </p:spPr>
        <p:txBody>
          <a:bodyPr>
            <a:noAutofit/>
          </a:bodyPr>
          <a:lstStyle>
            <a:lvl1pPr marL="0" indent="0" algn="ctr">
              <a:buNone/>
              <a:defRPr sz="1765" b="1">
                <a:solidFill>
                  <a:srgbClr val="772A16"/>
                </a:solidFill>
                <a:latin typeface="Arial" panose="020B0604020202020204" pitchFamily="34" charset="0"/>
                <a:cs typeface="Arial" panose="020B0604020202020204" pitchFamily="34" charset="0"/>
              </a:defRPr>
            </a:lvl1pPr>
          </a:lstStyle>
          <a:p>
            <a:pPr lvl="0"/>
            <a:r>
              <a:rPr lang="en-US"/>
              <a:t>Click To Add Slide Heading</a:t>
            </a:r>
          </a:p>
        </p:txBody>
      </p:sp>
    </p:spTree>
    <p:extLst>
      <p:ext uri="{BB962C8B-B14F-4D97-AF65-F5344CB8AC3E}">
        <p14:creationId xmlns:p14="http://schemas.microsoft.com/office/powerpoint/2010/main" val="4231832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1" y="239568"/>
            <a:ext cx="11100803" cy="608323"/>
          </a:xfrm>
        </p:spPr>
        <p:txBody>
          <a:bodyPr>
            <a:noAutofit/>
          </a:bodyPr>
          <a:lstStyle>
            <a:lvl1pPr>
              <a:defRPr sz="2824" b="0" i="1">
                <a:latin typeface="Arial" panose="020B0604020202020204" pitchFamily="34" charset="0"/>
                <a:cs typeface="Arial" panose="020B0604020202020204" pitchFamily="34" charset="0"/>
              </a:defRPr>
            </a:lvl1pPr>
          </a:lstStyle>
          <a:p>
            <a:r>
              <a:rPr lang="en-US"/>
              <a:t>Click to add statement</a:t>
            </a:r>
          </a:p>
        </p:txBody>
      </p:sp>
      <p:sp>
        <p:nvSpPr>
          <p:cNvPr id="3" name="Content Placeholder 2"/>
          <p:cNvSpPr>
            <a:spLocks noGrp="1"/>
          </p:cNvSpPr>
          <p:nvPr>
            <p:ph idx="1"/>
          </p:nvPr>
        </p:nvSpPr>
        <p:spPr>
          <a:xfrm>
            <a:off x="838201" y="1585599"/>
            <a:ext cx="11100804" cy="470970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913BEA1-E04E-461F-AC78-FB03D077ECC2}" type="slidenum">
              <a:rPr lang="en-US" smtClean="0"/>
              <a:t>‹#›</a:t>
            </a:fld>
            <a:endParaRPr lang="en-US"/>
          </a:p>
        </p:txBody>
      </p:sp>
      <p:sp>
        <p:nvSpPr>
          <p:cNvPr id="8" name="Text Placeholder 7">
            <a:extLst>
              <a:ext uri="{FF2B5EF4-FFF2-40B4-BE49-F238E27FC236}">
                <a16:creationId xmlns:a16="http://schemas.microsoft.com/office/drawing/2014/main" id="{5BAFF7B9-2DCA-44CD-963F-7411DC44F735}"/>
              </a:ext>
            </a:extLst>
          </p:cNvPr>
          <p:cNvSpPr>
            <a:spLocks noGrp="1"/>
          </p:cNvSpPr>
          <p:nvPr>
            <p:ph type="body" sz="quarter" idx="13" hasCustomPrompt="1"/>
          </p:nvPr>
        </p:nvSpPr>
        <p:spPr>
          <a:xfrm>
            <a:off x="3892715" y="1003401"/>
            <a:ext cx="4991773" cy="369794"/>
          </a:xfrm>
        </p:spPr>
        <p:txBody>
          <a:bodyPr>
            <a:noAutofit/>
          </a:bodyPr>
          <a:lstStyle>
            <a:lvl1pPr marL="0" indent="0" algn="ctr">
              <a:buNone/>
              <a:defRPr sz="1765" b="1">
                <a:solidFill>
                  <a:srgbClr val="772A16"/>
                </a:solidFill>
                <a:latin typeface="Arial" panose="020B0604020202020204" pitchFamily="34" charset="0"/>
                <a:cs typeface="Arial" panose="020B0604020202020204" pitchFamily="34" charset="0"/>
              </a:defRPr>
            </a:lvl1pPr>
          </a:lstStyle>
          <a:p>
            <a:pPr lvl="0"/>
            <a:r>
              <a:rPr lang="en-US"/>
              <a:t>Click To Add Slide Heading</a:t>
            </a:r>
          </a:p>
        </p:txBody>
      </p:sp>
    </p:spTree>
    <p:extLst>
      <p:ext uri="{BB962C8B-B14F-4D97-AF65-F5344CB8AC3E}">
        <p14:creationId xmlns:p14="http://schemas.microsoft.com/office/powerpoint/2010/main" val="3433391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Calibri Light"/>
                <a:cs typeface="Calibri Light"/>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2000" b="1" i="1">
                <a:solidFill>
                  <a:schemeClr val="bg1"/>
                </a:solidFill>
                <a:latin typeface="Calibri"/>
                <a:cs typeface="Calibri"/>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150" b="0" i="0">
                <a:solidFill>
                  <a:srgbClr val="888888"/>
                </a:solidFill>
                <a:latin typeface="Calibri"/>
                <a:cs typeface="Calibri"/>
              </a:defRPr>
            </a:lvl1pPr>
          </a:lstStyle>
          <a:p>
            <a:pPr marL="76200">
              <a:lnSpc>
                <a:spcPts val="1205"/>
              </a:lnSpc>
            </a:pPr>
            <a:fld id="{81D60167-4931-47E6-BA6A-407CBD079E47}" type="slidenum">
              <a:rPr lang="en-US" spc="5" smtClean="0"/>
              <a:pPr marL="76200">
                <a:lnSpc>
                  <a:spcPts val="1205"/>
                </a:lnSpc>
              </a:pPr>
              <a:t>‹#›</a:t>
            </a:fld>
            <a:endParaRPr lang="en-US" spc="5"/>
          </a:p>
        </p:txBody>
      </p:sp>
    </p:spTree>
    <p:extLst>
      <p:ext uri="{BB962C8B-B14F-4D97-AF65-F5344CB8AC3E}">
        <p14:creationId xmlns:p14="http://schemas.microsoft.com/office/powerpoint/2010/main" val="2043388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93913" y="356318"/>
            <a:ext cx="10255916" cy="615553"/>
          </a:xfrm>
        </p:spPr>
        <p:txBody>
          <a:bodyPr lIns="0" tIns="0" rIns="0" bIns="0">
            <a:normAutofit/>
          </a:bodyPr>
          <a:lstStyle>
            <a:lvl1pPr>
              <a:defRPr sz="4000" b="0" i="0">
                <a:solidFill>
                  <a:srgbClr val="772A16"/>
                </a:solidFill>
                <a:latin typeface="+mj-lt"/>
                <a:cs typeface="Arial" panose="020B0604020202020204" pitchFamily="34" charset="0"/>
              </a:defRPr>
            </a:lvl1pPr>
          </a:lstStyle>
          <a:p>
            <a:r>
              <a:rPr lang="en-US"/>
              <a:t>Click to edit Master 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150" b="0" i="0">
                <a:solidFill>
                  <a:srgbClr val="888888"/>
                </a:solidFill>
                <a:latin typeface="Calibri"/>
                <a:cs typeface="Calibri"/>
              </a:defRPr>
            </a:lvl1pPr>
          </a:lstStyle>
          <a:p>
            <a:pPr marL="76200">
              <a:lnSpc>
                <a:spcPts val="1205"/>
              </a:lnSpc>
            </a:pPr>
            <a:fld id="{81D60167-4931-47E6-BA6A-407CBD079E47}" type="slidenum">
              <a:rPr lang="en-US" spc="5" smtClean="0"/>
              <a:pPr marL="76200">
                <a:lnSpc>
                  <a:spcPts val="1205"/>
                </a:lnSpc>
              </a:pPr>
              <a:t>‹#›</a:t>
            </a:fld>
            <a:endParaRPr lang="en-US" spc="5"/>
          </a:p>
        </p:txBody>
      </p:sp>
      <p:sp>
        <p:nvSpPr>
          <p:cNvPr id="7" name="Text Placeholder 2">
            <a:extLst>
              <a:ext uri="{FF2B5EF4-FFF2-40B4-BE49-F238E27FC236}">
                <a16:creationId xmlns:a16="http://schemas.microsoft.com/office/drawing/2014/main" id="{4C76D105-AC82-45D5-A134-4ABC84E8A436}"/>
              </a:ext>
            </a:extLst>
          </p:cNvPr>
          <p:cNvSpPr>
            <a:spLocks noGrp="1"/>
          </p:cNvSpPr>
          <p:nvPr>
            <p:ph idx="1"/>
          </p:nvPr>
        </p:nvSpPr>
        <p:spPr>
          <a:xfrm>
            <a:off x="993912" y="1607203"/>
            <a:ext cx="10359887" cy="4569760"/>
          </a:xfrm>
          <a:prstGeom prst="rect">
            <a:avLst/>
          </a:prstGeom>
        </p:spPr>
        <p:txBody>
          <a:bodyPr vert="horz" lIns="91440" tIns="45720" rIns="91440" bIns="45720" rtlCol="0">
            <a:normAutofit/>
          </a:bodyPr>
          <a:lstStyle>
            <a:lvl1pPr marL="342900" indent="-342900">
              <a:buClr>
                <a:srgbClr val="772A16"/>
              </a:buClr>
              <a:buFont typeface="Arial" panose="020B0604020202020204" pitchFamily="34" charset="0"/>
              <a:buChar char="•"/>
              <a:defRPr sz="2800" b="0" i="0">
                <a:solidFill>
                  <a:schemeClr val="tx1"/>
                </a:solidFill>
                <a:latin typeface="+mn-lt"/>
                <a:cs typeface="Arial" panose="020B0604020202020204" pitchFamily="34" charset="0"/>
              </a:defRPr>
            </a:lvl1pPr>
            <a:lvl2pPr marL="742950" indent="-285750">
              <a:buClr>
                <a:srgbClr val="772A16"/>
              </a:buClr>
              <a:buFont typeface="Calibri" panose="020F0502020204030204" pitchFamily="34" charset="0"/>
              <a:buChar char="‒"/>
              <a:defRPr sz="2400">
                <a:latin typeface="+mn-lt"/>
                <a:cs typeface="Arial" panose="020B0604020202020204" pitchFamily="34" charset="0"/>
              </a:defRPr>
            </a:lvl2pPr>
            <a:lvl3pPr marL="1200150" indent="-285750">
              <a:buClr>
                <a:srgbClr val="772A16"/>
              </a:buClr>
              <a:buFont typeface="Courier New" panose="02070309020205020404" pitchFamily="49" charset="0"/>
              <a:buChar char="o"/>
              <a:defRPr sz="2000">
                <a:latin typeface="+mn-lt"/>
                <a:cs typeface="Arial" panose="020B0604020202020204" pitchFamily="34" charset="0"/>
              </a:defRPr>
            </a:lvl3pPr>
            <a:lvl4pPr marL="1657350" indent="-285750">
              <a:buClr>
                <a:srgbClr val="772A16"/>
              </a:buClr>
              <a:buFont typeface="Wingdings" panose="05000000000000000000" pitchFamily="2" charset="2"/>
              <a:buChar char="§"/>
              <a:defRPr>
                <a:latin typeface="+mn-lt"/>
                <a:cs typeface="Arial" panose="020B0604020202020204" pitchFamily="34" charset="0"/>
              </a:defRPr>
            </a:lvl4pPr>
            <a:lvl5pPr marL="2114550" indent="-285750">
              <a:buClr>
                <a:srgbClr val="772A16"/>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721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5/14/2024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64268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60"/>
        <p:cNvGrpSpPr/>
        <p:nvPr/>
      </p:nvGrpSpPr>
      <p:grpSpPr>
        <a:xfrm>
          <a:off x="0" y="0"/>
          <a:ext cx="0" cy="0"/>
          <a:chOff x="0" y="0"/>
          <a:chExt cx="0" cy="0"/>
        </a:xfrm>
      </p:grpSpPr>
      <p:pic>
        <p:nvPicPr>
          <p:cNvPr id="61" name="Google Shape;61;p25"/>
          <p:cNvPicPr preferRelativeResize="0"/>
          <p:nvPr/>
        </p:nvPicPr>
        <p:blipFill rotWithShape="1">
          <a:blip r:embed="rId2">
            <a:alphaModFix/>
          </a:blip>
          <a:srcRect/>
          <a:stretch/>
        </p:blipFill>
        <p:spPr>
          <a:xfrm flipH="1">
            <a:off x="-152406" y="1679442"/>
            <a:ext cx="1222250" cy="540106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st">
  <p:cSld name="CUSTOM">
    <p:spTree>
      <p:nvGrpSpPr>
        <p:cNvPr id="1" name="Shape 64"/>
        <p:cNvGrpSpPr/>
        <p:nvPr/>
      </p:nvGrpSpPr>
      <p:grpSpPr>
        <a:xfrm>
          <a:off x="0" y="0"/>
          <a:ext cx="0" cy="0"/>
          <a:chOff x="0" y="0"/>
          <a:chExt cx="0" cy="0"/>
        </a:xfrm>
      </p:grpSpPr>
      <p:sp>
        <p:nvSpPr>
          <p:cNvPr id="65" name="Google Shape;65;g286a2d2de19_2_15"/>
          <p:cNvSpPr txBox="1">
            <a:spLocks noGrp="1"/>
          </p:cNvSpPr>
          <p:nvPr>
            <p:ph type="title"/>
          </p:nvPr>
        </p:nvSpPr>
        <p:spPr>
          <a:xfrm>
            <a:off x="1309750" y="663975"/>
            <a:ext cx="9866250" cy="1118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000"/>
              <a:buFont typeface="Cambria"/>
              <a:buNone/>
              <a:defRPr sz="3000" b="1">
                <a:solidFill>
                  <a:schemeClr val="accent1"/>
                </a:solidFill>
                <a:latin typeface="Cambria"/>
                <a:ea typeface="Cambria"/>
                <a:cs typeface="Cambria"/>
                <a:sym typeface="Cambria"/>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Content TABLE">
  <p:cSld name="1_Two Content TABLE">
    <p:spTree>
      <p:nvGrpSpPr>
        <p:cNvPr id="1" name="Shape 71"/>
        <p:cNvGrpSpPr/>
        <p:nvPr/>
      </p:nvGrpSpPr>
      <p:grpSpPr>
        <a:xfrm>
          <a:off x="0" y="0"/>
          <a:ext cx="0" cy="0"/>
          <a:chOff x="0" y="0"/>
          <a:chExt cx="0" cy="0"/>
        </a:xfrm>
      </p:grpSpPr>
      <p:sp>
        <p:nvSpPr>
          <p:cNvPr id="72" name="Google Shape;72;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2426D"/>
              </a:buClr>
              <a:buSzPts val="3200"/>
              <a:buFont typeface="Cambria"/>
              <a:buNone/>
              <a:defRPr sz="3200" b="1">
                <a:solidFill>
                  <a:srgbClr val="02426D"/>
                </a:solidFill>
                <a:latin typeface="Cambria"/>
                <a:ea typeface="Cambria"/>
                <a:cs typeface="Cambria"/>
                <a:sym typeface="Cambri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11336865" y="6356350"/>
            <a:ext cx="5757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wo Content TABLE belo">
  <p:cSld name="2_Two Content TABLE belo">
    <p:spTree>
      <p:nvGrpSpPr>
        <p:cNvPr id="1" name="Shape 74"/>
        <p:cNvGrpSpPr/>
        <p:nvPr/>
      </p:nvGrpSpPr>
      <p:grpSpPr>
        <a:xfrm>
          <a:off x="0" y="0"/>
          <a:ext cx="0" cy="0"/>
          <a:chOff x="0" y="0"/>
          <a:chExt cx="0" cy="0"/>
        </a:xfrm>
      </p:grpSpPr>
      <p:sp>
        <p:nvSpPr>
          <p:cNvPr id="75" name="Google Shape;75;p30"/>
          <p:cNvSpPr txBox="1">
            <a:spLocks noGrp="1"/>
          </p:cNvSpPr>
          <p:nvPr>
            <p:ph type="sldNum" idx="12"/>
          </p:nvPr>
        </p:nvSpPr>
        <p:spPr>
          <a:xfrm>
            <a:off x="11336865" y="6356350"/>
            <a:ext cx="5757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6" name="Google Shape;76;p30"/>
          <p:cNvPicPr preferRelativeResize="0"/>
          <p:nvPr/>
        </p:nvPicPr>
        <p:blipFill rotWithShape="1">
          <a:blip r:embed="rId2">
            <a:alphaModFix/>
          </a:blip>
          <a:srcRect/>
          <a:stretch/>
        </p:blipFill>
        <p:spPr>
          <a:xfrm>
            <a:off x="11097769" y="1679442"/>
            <a:ext cx="1222250" cy="5401065"/>
          </a:xfrm>
          <a:prstGeom prst="rect">
            <a:avLst/>
          </a:prstGeom>
          <a:noFill/>
          <a:ln>
            <a:noFill/>
          </a:ln>
        </p:spPr>
      </p:pic>
      <p:graphicFrame>
        <p:nvGraphicFramePr>
          <p:cNvPr id="77" name="Google Shape;77;p30"/>
          <p:cNvGraphicFramePr/>
          <p:nvPr/>
        </p:nvGraphicFramePr>
        <p:xfrm>
          <a:off x="838200" y="1825625"/>
          <a:ext cx="5181625" cy="2392445"/>
        </p:xfrm>
        <a:graphic>
          <a:graphicData uri="http://schemas.openxmlformats.org/drawingml/2006/table">
            <a:tbl>
              <a:tblPr firstRow="1" bandRow="1">
                <a:noFill/>
                <a:tableStyleId>{1B25816A-82AA-4795-8D63-7C14D485C4A5}</a:tableStyleId>
              </a:tblPr>
              <a:tblGrid>
                <a:gridCol w="1036325">
                  <a:extLst>
                    <a:ext uri="{9D8B030D-6E8A-4147-A177-3AD203B41FA5}">
                      <a16:colId xmlns:a16="http://schemas.microsoft.com/office/drawing/2014/main" val="20000"/>
                    </a:ext>
                  </a:extLst>
                </a:gridCol>
                <a:gridCol w="1036325">
                  <a:extLst>
                    <a:ext uri="{9D8B030D-6E8A-4147-A177-3AD203B41FA5}">
                      <a16:colId xmlns:a16="http://schemas.microsoft.com/office/drawing/2014/main" val="20001"/>
                    </a:ext>
                  </a:extLst>
                </a:gridCol>
                <a:gridCol w="1036325">
                  <a:extLst>
                    <a:ext uri="{9D8B030D-6E8A-4147-A177-3AD203B41FA5}">
                      <a16:colId xmlns:a16="http://schemas.microsoft.com/office/drawing/2014/main" val="20002"/>
                    </a:ext>
                  </a:extLst>
                </a:gridCol>
                <a:gridCol w="1036325">
                  <a:extLst>
                    <a:ext uri="{9D8B030D-6E8A-4147-A177-3AD203B41FA5}">
                      <a16:colId xmlns:a16="http://schemas.microsoft.com/office/drawing/2014/main" val="20003"/>
                    </a:ext>
                  </a:extLst>
                </a:gridCol>
                <a:gridCol w="1036325">
                  <a:extLst>
                    <a:ext uri="{9D8B030D-6E8A-4147-A177-3AD203B41FA5}">
                      <a16:colId xmlns:a16="http://schemas.microsoft.com/office/drawing/2014/main" val="20004"/>
                    </a:ext>
                  </a:extLst>
                </a:gridCol>
              </a:tblGrid>
              <a:tr h="502700">
                <a:tc>
                  <a:txBody>
                    <a:bodyPr/>
                    <a:lstStyle/>
                    <a:p>
                      <a:pPr marL="182880" marR="0" lvl="0" indent="0" algn="l" rtl="0">
                        <a:lnSpc>
                          <a:spcPct val="100000"/>
                        </a:lnSpc>
                        <a:spcBef>
                          <a:spcPts val="0"/>
                        </a:spcBef>
                        <a:spcAft>
                          <a:spcPts val="0"/>
                        </a:spcAft>
                        <a:buClr>
                          <a:srgbClr val="000000"/>
                        </a:buClr>
                        <a:buSzPts val="1800"/>
                        <a:buFont typeface="Arial"/>
                        <a:buNone/>
                      </a:pPr>
                      <a:r>
                        <a:rPr lang="en-US" sz="1800" b="1" u="none" strike="noStrike" cap="none">
                          <a:latin typeface="Arial"/>
                          <a:ea typeface="Arial"/>
                          <a:cs typeface="Arial"/>
                          <a:sym typeface="Arial"/>
                        </a:rPr>
                        <a:t>Test </a:t>
                      </a:r>
                      <a:endParaRPr sz="1800" b="1" u="none" strike="noStrike" cap="none">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lt1"/>
                      </a:solidFill>
                      <a:prstDash val="solid"/>
                      <a:round/>
                      <a:headEnd type="none" w="sm" len="sm"/>
                      <a:tailEnd type="none" w="sm" len="sm"/>
                    </a:lnB>
                    <a:solidFill>
                      <a:srgbClr val="9B403A"/>
                    </a:solidFill>
                  </a:tcPr>
                </a:tc>
                <a:tc>
                  <a:txBody>
                    <a:bodyPr/>
                    <a:lstStyle/>
                    <a:p>
                      <a:pPr marL="182880" marR="0" lvl="0" indent="0" algn="l" rtl="0">
                        <a:lnSpc>
                          <a:spcPct val="100000"/>
                        </a:lnSpc>
                        <a:spcBef>
                          <a:spcPts val="0"/>
                        </a:spcBef>
                        <a:spcAft>
                          <a:spcPts val="0"/>
                        </a:spcAft>
                        <a:buClr>
                          <a:schemeClr val="dk1"/>
                        </a:buClr>
                        <a:buSzPts val="1800"/>
                        <a:buFont typeface="Arial"/>
                        <a:buNone/>
                      </a:pPr>
                      <a:r>
                        <a:rPr lang="en-US" sz="1800" b="1" u="none" strike="noStrike" cap="none">
                          <a:latin typeface="Arial"/>
                          <a:ea typeface="Arial"/>
                          <a:cs typeface="Arial"/>
                          <a:sym typeface="Arial"/>
                        </a:rPr>
                        <a:t>Test 1</a:t>
                      </a:r>
                      <a:endParaRPr sz="1800" b="1" u="none" strike="noStrike" cap="none">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lt1"/>
                      </a:solidFill>
                      <a:prstDash val="solid"/>
                      <a:round/>
                      <a:headEnd type="none" w="sm" len="sm"/>
                      <a:tailEnd type="none" w="sm" len="sm"/>
                    </a:lnB>
                    <a:solidFill>
                      <a:srgbClr val="9B403A"/>
                    </a:solidFill>
                  </a:tcPr>
                </a:tc>
                <a:tc>
                  <a:txBody>
                    <a:bodyPr/>
                    <a:lstStyle/>
                    <a:p>
                      <a:pPr marL="182880" marR="0" lvl="0" indent="0" algn="l" rtl="0">
                        <a:lnSpc>
                          <a:spcPct val="100000"/>
                        </a:lnSpc>
                        <a:spcBef>
                          <a:spcPts val="0"/>
                        </a:spcBef>
                        <a:spcAft>
                          <a:spcPts val="0"/>
                        </a:spcAft>
                        <a:buClr>
                          <a:schemeClr val="dk1"/>
                        </a:buClr>
                        <a:buSzPts val="1800"/>
                        <a:buFont typeface="Arial"/>
                        <a:buNone/>
                      </a:pPr>
                      <a:r>
                        <a:rPr lang="en-US" sz="1800" b="1" u="none" strike="noStrike" cap="none">
                          <a:latin typeface="Arial"/>
                          <a:ea typeface="Arial"/>
                          <a:cs typeface="Arial"/>
                          <a:sym typeface="Arial"/>
                        </a:rPr>
                        <a:t>Test 2</a:t>
                      </a:r>
                      <a:endParaRPr sz="1800" b="1" u="none" strike="noStrike" cap="none">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lt1"/>
                      </a:solidFill>
                      <a:prstDash val="solid"/>
                      <a:round/>
                      <a:headEnd type="none" w="sm" len="sm"/>
                      <a:tailEnd type="none" w="sm" len="sm"/>
                    </a:lnB>
                    <a:solidFill>
                      <a:srgbClr val="9B403A"/>
                    </a:solidFill>
                  </a:tcPr>
                </a:tc>
                <a:tc>
                  <a:txBody>
                    <a:bodyPr/>
                    <a:lstStyle/>
                    <a:p>
                      <a:pPr marL="182880" marR="0" lvl="0" indent="0" algn="l" rtl="0">
                        <a:lnSpc>
                          <a:spcPct val="100000"/>
                        </a:lnSpc>
                        <a:spcBef>
                          <a:spcPts val="0"/>
                        </a:spcBef>
                        <a:spcAft>
                          <a:spcPts val="0"/>
                        </a:spcAft>
                        <a:buClr>
                          <a:schemeClr val="dk1"/>
                        </a:buClr>
                        <a:buSzPts val="1800"/>
                        <a:buFont typeface="Arial"/>
                        <a:buNone/>
                      </a:pPr>
                      <a:r>
                        <a:rPr lang="en-US" sz="1800" b="1" u="none" strike="noStrike" cap="none">
                          <a:latin typeface="Arial"/>
                          <a:ea typeface="Arial"/>
                          <a:cs typeface="Arial"/>
                          <a:sym typeface="Arial"/>
                        </a:rPr>
                        <a:t>Test 3</a:t>
                      </a:r>
                      <a:endParaRPr sz="1800" b="1" u="none" strike="noStrike" cap="none">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lt1"/>
                      </a:solidFill>
                      <a:prstDash val="solid"/>
                      <a:round/>
                      <a:headEnd type="none" w="sm" len="sm"/>
                      <a:tailEnd type="none" w="sm" len="sm"/>
                    </a:lnB>
                    <a:solidFill>
                      <a:srgbClr val="9B403A"/>
                    </a:solidFill>
                  </a:tcPr>
                </a:tc>
                <a:tc>
                  <a:txBody>
                    <a:bodyPr/>
                    <a:lstStyle/>
                    <a:p>
                      <a:pPr marL="182880" marR="0" lvl="0" indent="0" algn="l" rtl="0">
                        <a:lnSpc>
                          <a:spcPct val="100000"/>
                        </a:lnSpc>
                        <a:spcBef>
                          <a:spcPts val="0"/>
                        </a:spcBef>
                        <a:spcAft>
                          <a:spcPts val="0"/>
                        </a:spcAft>
                        <a:buClr>
                          <a:srgbClr val="000000"/>
                        </a:buClr>
                        <a:buSzPts val="1800"/>
                        <a:buFont typeface="Arial"/>
                        <a:buNone/>
                      </a:pPr>
                      <a:r>
                        <a:rPr lang="en-US" sz="1800" b="1" u="none" strike="noStrike" cap="none">
                          <a:latin typeface="Arial"/>
                          <a:ea typeface="Arial"/>
                          <a:cs typeface="Arial"/>
                          <a:sym typeface="Arial"/>
                        </a:rPr>
                        <a:t>Test 4</a:t>
                      </a:r>
                      <a:endParaRPr sz="1800" b="1" u="none" strike="noStrike" cap="none">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lt1"/>
                      </a:solidFill>
                      <a:prstDash val="solid"/>
                      <a:round/>
                      <a:headEnd type="none" w="sm" len="sm"/>
                      <a:tailEnd type="none" w="sm" len="sm"/>
                    </a:lnB>
                    <a:solidFill>
                      <a:srgbClr val="9B403A"/>
                    </a:solidFill>
                  </a:tcPr>
                </a:tc>
                <a:extLst>
                  <a:ext uri="{0D108BD9-81ED-4DB2-BD59-A6C34878D82A}">
                    <a16:rowId xmlns:a16="http://schemas.microsoft.com/office/drawing/2014/main" val="10000"/>
                  </a:ext>
                </a:extLst>
              </a:tr>
              <a:tr h="357075">
                <a:tc>
                  <a:txBody>
                    <a:bodyPr/>
                    <a:lstStyle/>
                    <a:p>
                      <a:pPr marL="182880" marR="0" lvl="0" indent="0" algn="l" rtl="0">
                        <a:lnSpc>
                          <a:spcPct val="100000"/>
                        </a:lnSpc>
                        <a:spcBef>
                          <a:spcPts val="0"/>
                        </a:spcBef>
                        <a:spcAft>
                          <a:spcPts val="0"/>
                        </a:spcAft>
                        <a:buClr>
                          <a:srgbClr val="02426D"/>
                        </a:buClr>
                        <a:buSzPts val="1800"/>
                        <a:buFont typeface="Calibri"/>
                        <a:buNone/>
                      </a:pPr>
                      <a:r>
                        <a:rPr lang="en-US" sz="1800" u="none" strike="noStrike" cap="none">
                          <a:solidFill>
                            <a:srgbClr val="02426D"/>
                          </a:solidFill>
                        </a:rPr>
                        <a:t>Lorem</a:t>
                      </a:r>
                      <a:endParaRPr sz="1800" u="none" strike="noStrike" cap="none">
                        <a:solidFill>
                          <a:srgbClr val="02426D"/>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2426D"/>
                        </a:buClr>
                        <a:buSzPts val="1800"/>
                        <a:buFont typeface="Calibri"/>
                        <a:buNone/>
                      </a:pPr>
                      <a:r>
                        <a:rPr lang="en-US" sz="1800" u="none" strike="noStrike" cap="none">
                          <a:solidFill>
                            <a:srgbClr val="02426D"/>
                          </a:solidFill>
                        </a:rPr>
                        <a:t>2</a:t>
                      </a:r>
                      <a:endParaRPr sz="1800" u="none" strike="noStrike" cap="none">
                        <a:solidFill>
                          <a:srgbClr val="02426D"/>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2426D"/>
                        </a:buClr>
                        <a:buSzPts val="1800"/>
                        <a:buFont typeface="Calibri"/>
                        <a:buNone/>
                      </a:pPr>
                      <a:r>
                        <a:rPr lang="en-US" sz="1800" u="none" strike="noStrike" cap="none">
                          <a:solidFill>
                            <a:srgbClr val="02426D"/>
                          </a:solidFill>
                        </a:rPr>
                        <a:t>5</a:t>
                      </a:r>
                      <a:endParaRPr sz="1800" u="none" strike="noStrike" cap="none">
                        <a:solidFill>
                          <a:srgbClr val="02426D"/>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2426D"/>
                        </a:buClr>
                        <a:buSzPts val="1800"/>
                        <a:buFont typeface="Calibri"/>
                        <a:buNone/>
                      </a:pPr>
                      <a:r>
                        <a:rPr lang="en-US" sz="1800" u="none" strike="noStrike" cap="none">
                          <a:solidFill>
                            <a:srgbClr val="02426D"/>
                          </a:solidFill>
                        </a:rPr>
                        <a:t>8</a:t>
                      </a:r>
                      <a:endParaRPr sz="1800" u="none" strike="noStrike" cap="none">
                        <a:solidFill>
                          <a:srgbClr val="02426D"/>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1</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extLst>
                  <a:ext uri="{0D108BD9-81ED-4DB2-BD59-A6C34878D82A}">
                    <a16:rowId xmlns:a16="http://schemas.microsoft.com/office/drawing/2014/main" val="10001"/>
                  </a:ext>
                </a:extLst>
              </a:tr>
              <a:tr h="406400">
                <a:tc>
                  <a:txBody>
                    <a:bodyPr/>
                    <a:lstStyle/>
                    <a:p>
                      <a:pPr marL="182880" marR="0" lvl="0" indent="0" algn="l" rtl="0">
                        <a:lnSpc>
                          <a:spcPct val="100000"/>
                        </a:lnSpc>
                        <a:spcBef>
                          <a:spcPts val="0"/>
                        </a:spcBef>
                        <a:spcAft>
                          <a:spcPts val="0"/>
                        </a:spcAft>
                        <a:buClr>
                          <a:srgbClr val="02426D"/>
                        </a:buClr>
                        <a:buSzPts val="1800"/>
                        <a:buFont typeface="Calibri"/>
                        <a:buNone/>
                      </a:pPr>
                      <a:r>
                        <a:rPr lang="en-US" sz="1800" u="none" strike="noStrike" cap="none">
                          <a:solidFill>
                            <a:srgbClr val="02426D"/>
                          </a:solidFill>
                        </a:rPr>
                        <a:t>Lorem </a:t>
                      </a:r>
                      <a:endParaRPr sz="1800" u="none" strike="noStrike" cap="none">
                        <a:solidFill>
                          <a:srgbClr val="02426D"/>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5</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3</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9</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2</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extLst>
                  <a:ext uri="{0D108BD9-81ED-4DB2-BD59-A6C34878D82A}">
                    <a16:rowId xmlns:a16="http://schemas.microsoft.com/office/drawing/2014/main" val="10002"/>
                  </a:ext>
                </a:extLst>
              </a:tr>
              <a:tr h="372525">
                <a:tc>
                  <a:txBody>
                    <a:bodyPr/>
                    <a:lstStyle/>
                    <a:p>
                      <a:pPr marL="18288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2426D"/>
                          </a:solidFill>
                        </a:rPr>
                        <a:t>Lorem</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7</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5</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1</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5</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extLst>
                  <a:ext uri="{0D108BD9-81ED-4DB2-BD59-A6C34878D82A}">
                    <a16:rowId xmlns:a16="http://schemas.microsoft.com/office/drawing/2014/main" val="10003"/>
                  </a:ext>
                </a:extLst>
              </a:tr>
              <a:tr h="372525">
                <a:tc>
                  <a:txBody>
                    <a:bodyPr/>
                    <a:lstStyle/>
                    <a:p>
                      <a:pPr marL="18288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2426D"/>
                          </a:solidFill>
                        </a:rPr>
                        <a:t>Lorem</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4</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3</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8</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7</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extLst>
                  <a:ext uri="{0D108BD9-81ED-4DB2-BD59-A6C34878D82A}">
                    <a16:rowId xmlns:a16="http://schemas.microsoft.com/office/drawing/2014/main" val="10004"/>
                  </a:ext>
                </a:extLst>
              </a:tr>
              <a:tr h="372525">
                <a:tc>
                  <a:txBody>
                    <a:bodyPr/>
                    <a:lstStyle/>
                    <a:p>
                      <a:pPr marL="18288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2426D"/>
                          </a:solidFill>
                        </a:rPr>
                        <a:t>Lorem</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BD9E">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7</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BD9E">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1</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BD9E">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5</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BD9E">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2</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BD9E">
                        <a:alpha val="20000"/>
                      </a:srgbClr>
                    </a:solidFill>
                  </a:tcPr>
                </a:tc>
                <a:extLst>
                  <a:ext uri="{0D108BD9-81ED-4DB2-BD59-A6C34878D82A}">
                    <a16:rowId xmlns:a16="http://schemas.microsoft.com/office/drawing/2014/main" val="10005"/>
                  </a:ext>
                </a:extLst>
              </a:tr>
            </a:tbl>
          </a:graphicData>
        </a:graphic>
      </p:graphicFrame>
      <p:sp>
        <p:nvSpPr>
          <p:cNvPr id="78" name="Google Shape;78;p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2426D"/>
              </a:buClr>
              <a:buSzPts val="3200"/>
              <a:buFont typeface="Arial"/>
              <a:buNone/>
              <a:defRPr sz="3200" b="1">
                <a:solidFill>
                  <a:srgbClr val="02426D"/>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wo Content TABLE belo">
  <p:cSld name="2_Two Content TABLE belo">
    <p:spTree>
      <p:nvGrpSpPr>
        <p:cNvPr id="1" name="Shape 74"/>
        <p:cNvGrpSpPr/>
        <p:nvPr/>
      </p:nvGrpSpPr>
      <p:grpSpPr>
        <a:xfrm>
          <a:off x="0" y="0"/>
          <a:ext cx="0" cy="0"/>
          <a:chOff x="0" y="0"/>
          <a:chExt cx="0" cy="0"/>
        </a:xfrm>
      </p:grpSpPr>
      <p:sp>
        <p:nvSpPr>
          <p:cNvPr id="75" name="Google Shape;75;p30"/>
          <p:cNvSpPr txBox="1">
            <a:spLocks noGrp="1"/>
          </p:cNvSpPr>
          <p:nvPr>
            <p:ph type="sldNum" idx="12"/>
          </p:nvPr>
        </p:nvSpPr>
        <p:spPr>
          <a:xfrm>
            <a:off x="11336865" y="6356350"/>
            <a:ext cx="5757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6" name="Google Shape;76;p30"/>
          <p:cNvPicPr preferRelativeResize="0"/>
          <p:nvPr/>
        </p:nvPicPr>
        <p:blipFill rotWithShape="1">
          <a:blip r:embed="rId2">
            <a:alphaModFix/>
          </a:blip>
          <a:srcRect/>
          <a:stretch/>
        </p:blipFill>
        <p:spPr>
          <a:xfrm>
            <a:off x="11097769" y="1679442"/>
            <a:ext cx="1222250" cy="5401065"/>
          </a:xfrm>
          <a:prstGeom prst="rect">
            <a:avLst/>
          </a:prstGeom>
          <a:noFill/>
          <a:ln>
            <a:noFill/>
          </a:ln>
        </p:spPr>
      </p:pic>
      <p:graphicFrame>
        <p:nvGraphicFramePr>
          <p:cNvPr id="77" name="Google Shape;77;p30"/>
          <p:cNvGraphicFramePr/>
          <p:nvPr/>
        </p:nvGraphicFramePr>
        <p:xfrm>
          <a:off x="838200" y="1825625"/>
          <a:ext cx="5181625" cy="2392445"/>
        </p:xfrm>
        <a:graphic>
          <a:graphicData uri="http://schemas.openxmlformats.org/drawingml/2006/table">
            <a:tbl>
              <a:tblPr firstRow="1" bandRow="1">
                <a:noFill/>
                <a:tableStyleId>{1B25816A-82AA-4795-8D63-7C14D485C4A5}</a:tableStyleId>
              </a:tblPr>
              <a:tblGrid>
                <a:gridCol w="1036325">
                  <a:extLst>
                    <a:ext uri="{9D8B030D-6E8A-4147-A177-3AD203B41FA5}">
                      <a16:colId xmlns:a16="http://schemas.microsoft.com/office/drawing/2014/main" val="20000"/>
                    </a:ext>
                  </a:extLst>
                </a:gridCol>
                <a:gridCol w="1036325">
                  <a:extLst>
                    <a:ext uri="{9D8B030D-6E8A-4147-A177-3AD203B41FA5}">
                      <a16:colId xmlns:a16="http://schemas.microsoft.com/office/drawing/2014/main" val="20001"/>
                    </a:ext>
                  </a:extLst>
                </a:gridCol>
                <a:gridCol w="1036325">
                  <a:extLst>
                    <a:ext uri="{9D8B030D-6E8A-4147-A177-3AD203B41FA5}">
                      <a16:colId xmlns:a16="http://schemas.microsoft.com/office/drawing/2014/main" val="20002"/>
                    </a:ext>
                  </a:extLst>
                </a:gridCol>
                <a:gridCol w="1036325">
                  <a:extLst>
                    <a:ext uri="{9D8B030D-6E8A-4147-A177-3AD203B41FA5}">
                      <a16:colId xmlns:a16="http://schemas.microsoft.com/office/drawing/2014/main" val="20003"/>
                    </a:ext>
                  </a:extLst>
                </a:gridCol>
                <a:gridCol w="1036325">
                  <a:extLst>
                    <a:ext uri="{9D8B030D-6E8A-4147-A177-3AD203B41FA5}">
                      <a16:colId xmlns:a16="http://schemas.microsoft.com/office/drawing/2014/main" val="20004"/>
                    </a:ext>
                  </a:extLst>
                </a:gridCol>
              </a:tblGrid>
              <a:tr h="502700">
                <a:tc>
                  <a:txBody>
                    <a:bodyPr/>
                    <a:lstStyle/>
                    <a:p>
                      <a:pPr marL="182880" marR="0" lvl="0" indent="0" algn="l" rtl="0">
                        <a:lnSpc>
                          <a:spcPct val="100000"/>
                        </a:lnSpc>
                        <a:spcBef>
                          <a:spcPts val="0"/>
                        </a:spcBef>
                        <a:spcAft>
                          <a:spcPts val="0"/>
                        </a:spcAft>
                        <a:buClr>
                          <a:srgbClr val="000000"/>
                        </a:buClr>
                        <a:buSzPts val="1800"/>
                        <a:buFont typeface="Arial"/>
                        <a:buNone/>
                      </a:pPr>
                      <a:r>
                        <a:rPr lang="en-US" sz="1800" b="1" u="none" strike="noStrike" cap="none">
                          <a:latin typeface="Arial"/>
                          <a:ea typeface="Arial"/>
                          <a:cs typeface="Arial"/>
                          <a:sym typeface="Arial"/>
                        </a:rPr>
                        <a:t>Test </a:t>
                      </a:r>
                      <a:endParaRPr sz="1800" b="1" u="none" strike="noStrike" cap="none">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lt1"/>
                      </a:solidFill>
                      <a:prstDash val="solid"/>
                      <a:round/>
                      <a:headEnd type="none" w="sm" len="sm"/>
                      <a:tailEnd type="none" w="sm" len="sm"/>
                    </a:lnB>
                    <a:solidFill>
                      <a:srgbClr val="9B403A"/>
                    </a:solidFill>
                  </a:tcPr>
                </a:tc>
                <a:tc>
                  <a:txBody>
                    <a:bodyPr/>
                    <a:lstStyle/>
                    <a:p>
                      <a:pPr marL="182880" marR="0" lvl="0" indent="0" algn="l" rtl="0">
                        <a:lnSpc>
                          <a:spcPct val="100000"/>
                        </a:lnSpc>
                        <a:spcBef>
                          <a:spcPts val="0"/>
                        </a:spcBef>
                        <a:spcAft>
                          <a:spcPts val="0"/>
                        </a:spcAft>
                        <a:buClr>
                          <a:schemeClr val="dk1"/>
                        </a:buClr>
                        <a:buSzPts val="1800"/>
                        <a:buFont typeface="Arial"/>
                        <a:buNone/>
                      </a:pPr>
                      <a:r>
                        <a:rPr lang="en-US" sz="1800" b="1" u="none" strike="noStrike" cap="none">
                          <a:latin typeface="Arial"/>
                          <a:ea typeface="Arial"/>
                          <a:cs typeface="Arial"/>
                          <a:sym typeface="Arial"/>
                        </a:rPr>
                        <a:t>Test 1</a:t>
                      </a:r>
                      <a:endParaRPr sz="1800" b="1" u="none" strike="noStrike" cap="none">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lt1"/>
                      </a:solidFill>
                      <a:prstDash val="solid"/>
                      <a:round/>
                      <a:headEnd type="none" w="sm" len="sm"/>
                      <a:tailEnd type="none" w="sm" len="sm"/>
                    </a:lnB>
                    <a:solidFill>
                      <a:srgbClr val="9B403A"/>
                    </a:solidFill>
                  </a:tcPr>
                </a:tc>
                <a:tc>
                  <a:txBody>
                    <a:bodyPr/>
                    <a:lstStyle/>
                    <a:p>
                      <a:pPr marL="182880" marR="0" lvl="0" indent="0" algn="l" rtl="0">
                        <a:lnSpc>
                          <a:spcPct val="100000"/>
                        </a:lnSpc>
                        <a:spcBef>
                          <a:spcPts val="0"/>
                        </a:spcBef>
                        <a:spcAft>
                          <a:spcPts val="0"/>
                        </a:spcAft>
                        <a:buClr>
                          <a:schemeClr val="dk1"/>
                        </a:buClr>
                        <a:buSzPts val="1800"/>
                        <a:buFont typeface="Arial"/>
                        <a:buNone/>
                      </a:pPr>
                      <a:r>
                        <a:rPr lang="en-US" sz="1800" b="1" u="none" strike="noStrike" cap="none">
                          <a:latin typeface="Arial"/>
                          <a:ea typeface="Arial"/>
                          <a:cs typeface="Arial"/>
                          <a:sym typeface="Arial"/>
                        </a:rPr>
                        <a:t>Test 2</a:t>
                      </a:r>
                      <a:endParaRPr sz="1800" b="1" u="none" strike="noStrike" cap="none">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lt1"/>
                      </a:solidFill>
                      <a:prstDash val="solid"/>
                      <a:round/>
                      <a:headEnd type="none" w="sm" len="sm"/>
                      <a:tailEnd type="none" w="sm" len="sm"/>
                    </a:lnB>
                    <a:solidFill>
                      <a:srgbClr val="9B403A"/>
                    </a:solidFill>
                  </a:tcPr>
                </a:tc>
                <a:tc>
                  <a:txBody>
                    <a:bodyPr/>
                    <a:lstStyle/>
                    <a:p>
                      <a:pPr marL="182880" marR="0" lvl="0" indent="0" algn="l" rtl="0">
                        <a:lnSpc>
                          <a:spcPct val="100000"/>
                        </a:lnSpc>
                        <a:spcBef>
                          <a:spcPts val="0"/>
                        </a:spcBef>
                        <a:spcAft>
                          <a:spcPts val="0"/>
                        </a:spcAft>
                        <a:buClr>
                          <a:schemeClr val="dk1"/>
                        </a:buClr>
                        <a:buSzPts val="1800"/>
                        <a:buFont typeface="Arial"/>
                        <a:buNone/>
                      </a:pPr>
                      <a:r>
                        <a:rPr lang="en-US" sz="1800" b="1" u="none" strike="noStrike" cap="none">
                          <a:latin typeface="Arial"/>
                          <a:ea typeface="Arial"/>
                          <a:cs typeface="Arial"/>
                          <a:sym typeface="Arial"/>
                        </a:rPr>
                        <a:t>Test 3</a:t>
                      </a:r>
                      <a:endParaRPr sz="1800" b="1" u="none" strike="noStrike" cap="none">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lt1"/>
                      </a:solidFill>
                      <a:prstDash val="solid"/>
                      <a:round/>
                      <a:headEnd type="none" w="sm" len="sm"/>
                      <a:tailEnd type="none" w="sm" len="sm"/>
                    </a:lnB>
                    <a:solidFill>
                      <a:srgbClr val="9B403A"/>
                    </a:solidFill>
                  </a:tcPr>
                </a:tc>
                <a:tc>
                  <a:txBody>
                    <a:bodyPr/>
                    <a:lstStyle/>
                    <a:p>
                      <a:pPr marL="182880" marR="0" lvl="0" indent="0" algn="l" rtl="0">
                        <a:lnSpc>
                          <a:spcPct val="100000"/>
                        </a:lnSpc>
                        <a:spcBef>
                          <a:spcPts val="0"/>
                        </a:spcBef>
                        <a:spcAft>
                          <a:spcPts val="0"/>
                        </a:spcAft>
                        <a:buClr>
                          <a:srgbClr val="000000"/>
                        </a:buClr>
                        <a:buSzPts val="1800"/>
                        <a:buFont typeface="Arial"/>
                        <a:buNone/>
                      </a:pPr>
                      <a:r>
                        <a:rPr lang="en-US" sz="1800" b="1" u="none" strike="noStrike" cap="none">
                          <a:latin typeface="Arial"/>
                          <a:ea typeface="Arial"/>
                          <a:cs typeface="Arial"/>
                          <a:sym typeface="Arial"/>
                        </a:rPr>
                        <a:t>Test 4</a:t>
                      </a:r>
                      <a:endParaRPr sz="1800" b="1" u="none" strike="noStrike" cap="none">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lt1"/>
                      </a:solidFill>
                      <a:prstDash val="solid"/>
                      <a:round/>
                      <a:headEnd type="none" w="sm" len="sm"/>
                      <a:tailEnd type="none" w="sm" len="sm"/>
                    </a:lnB>
                    <a:solidFill>
                      <a:srgbClr val="9B403A"/>
                    </a:solidFill>
                  </a:tcPr>
                </a:tc>
                <a:extLst>
                  <a:ext uri="{0D108BD9-81ED-4DB2-BD59-A6C34878D82A}">
                    <a16:rowId xmlns:a16="http://schemas.microsoft.com/office/drawing/2014/main" val="10000"/>
                  </a:ext>
                </a:extLst>
              </a:tr>
              <a:tr h="357075">
                <a:tc>
                  <a:txBody>
                    <a:bodyPr/>
                    <a:lstStyle/>
                    <a:p>
                      <a:pPr marL="182880" marR="0" lvl="0" indent="0" algn="l" rtl="0">
                        <a:lnSpc>
                          <a:spcPct val="100000"/>
                        </a:lnSpc>
                        <a:spcBef>
                          <a:spcPts val="0"/>
                        </a:spcBef>
                        <a:spcAft>
                          <a:spcPts val="0"/>
                        </a:spcAft>
                        <a:buClr>
                          <a:srgbClr val="02426D"/>
                        </a:buClr>
                        <a:buSzPts val="1800"/>
                        <a:buFont typeface="Calibri"/>
                        <a:buNone/>
                      </a:pPr>
                      <a:r>
                        <a:rPr lang="en-US" sz="1800" u="none" strike="noStrike" cap="none">
                          <a:solidFill>
                            <a:srgbClr val="02426D"/>
                          </a:solidFill>
                        </a:rPr>
                        <a:t>Lorem</a:t>
                      </a:r>
                      <a:endParaRPr sz="1800" u="none" strike="noStrike" cap="none">
                        <a:solidFill>
                          <a:srgbClr val="02426D"/>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2426D"/>
                        </a:buClr>
                        <a:buSzPts val="1800"/>
                        <a:buFont typeface="Calibri"/>
                        <a:buNone/>
                      </a:pPr>
                      <a:r>
                        <a:rPr lang="en-US" sz="1800" u="none" strike="noStrike" cap="none">
                          <a:solidFill>
                            <a:srgbClr val="02426D"/>
                          </a:solidFill>
                        </a:rPr>
                        <a:t>2</a:t>
                      </a:r>
                      <a:endParaRPr sz="1800" u="none" strike="noStrike" cap="none">
                        <a:solidFill>
                          <a:srgbClr val="02426D"/>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2426D"/>
                        </a:buClr>
                        <a:buSzPts val="1800"/>
                        <a:buFont typeface="Calibri"/>
                        <a:buNone/>
                      </a:pPr>
                      <a:r>
                        <a:rPr lang="en-US" sz="1800" u="none" strike="noStrike" cap="none">
                          <a:solidFill>
                            <a:srgbClr val="02426D"/>
                          </a:solidFill>
                        </a:rPr>
                        <a:t>5</a:t>
                      </a:r>
                      <a:endParaRPr sz="1800" u="none" strike="noStrike" cap="none">
                        <a:solidFill>
                          <a:srgbClr val="02426D"/>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2426D"/>
                        </a:buClr>
                        <a:buSzPts val="1800"/>
                        <a:buFont typeface="Calibri"/>
                        <a:buNone/>
                      </a:pPr>
                      <a:r>
                        <a:rPr lang="en-US" sz="1800" u="none" strike="noStrike" cap="none">
                          <a:solidFill>
                            <a:srgbClr val="02426D"/>
                          </a:solidFill>
                        </a:rPr>
                        <a:t>8</a:t>
                      </a:r>
                      <a:endParaRPr sz="1800" u="none" strike="noStrike" cap="none">
                        <a:solidFill>
                          <a:srgbClr val="02426D"/>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1</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extLst>
                  <a:ext uri="{0D108BD9-81ED-4DB2-BD59-A6C34878D82A}">
                    <a16:rowId xmlns:a16="http://schemas.microsoft.com/office/drawing/2014/main" val="10001"/>
                  </a:ext>
                </a:extLst>
              </a:tr>
              <a:tr h="406400">
                <a:tc>
                  <a:txBody>
                    <a:bodyPr/>
                    <a:lstStyle/>
                    <a:p>
                      <a:pPr marL="182880" marR="0" lvl="0" indent="0" algn="l" rtl="0">
                        <a:lnSpc>
                          <a:spcPct val="100000"/>
                        </a:lnSpc>
                        <a:spcBef>
                          <a:spcPts val="0"/>
                        </a:spcBef>
                        <a:spcAft>
                          <a:spcPts val="0"/>
                        </a:spcAft>
                        <a:buClr>
                          <a:srgbClr val="02426D"/>
                        </a:buClr>
                        <a:buSzPts val="1800"/>
                        <a:buFont typeface="Calibri"/>
                        <a:buNone/>
                      </a:pPr>
                      <a:r>
                        <a:rPr lang="en-US" sz="1800" u="none" strike="noStrike" cap="none">
                          <a:solidFill>
                            <a:srgbClr val="02426D"/>
                          </a:solidFill>
                        </a:rPr>
                        <a:t>Lorem </a:t>
                      </a:r>
                      <a:endParaRPr sz="1800" u="none" strike="noStrike" cap="none">
                        <a:solidFill>
                          <a:srgbClr val="02426D"/>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5</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3</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9</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2</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extLst>
                  <a:ext uri="{0D108BD9-81ED-4DB2-BD59-A6C34878D82A}">
                    <a16:rowId xmlns:a16="http://schemas.microsoft.com/office/drawing/2014/main" val="10002"/>
                  </a:ext>
                </a:extLst>
              </a:tr>
              <a:tr h="372525">
                <a:tc>
                  <a:txBody>
                    <a:bodyPr/>
                    <a:lstStyle/>
                    <a:p>
                      <a:pPr marL="18288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2426D"/>
                          </a:solidFill>
                        </a:rPr>
                        <a:t>Lorem</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7</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5</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1</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5</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20000"/>
                      </a:srgbClr>
                    </a:solidFill>
                  </a:tcPr>
                </a:tc>
                <a:extLst>
                  <a:ext uri="{0D108BD9-81ED-4DB2-BD59-A6C34878D82A}">
                    <a16:rowId xmlns:a16="http://schemas.microsoft.com/office/drawing/2014/main" val="10003"/>
                  </a:ext>
                </a:extLst>
              </a:tr>
              <a:tr h="372525">
                <a:tc>
                  <a:txBody>
                    <a:bodyPr/>
                    <a:lstStyle/>
                    <a:p>
                      <a:pPr marL="18288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2426D"/>
                          </a:solidFill>
                        </a:rPr>
                        <a:t>Lorem</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4</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3</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8</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7</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89F">
                        <a:alpha val="49020"/>
                      </a:srgbClr>
                    </a:solidFill>
                  </a:tcPr>
                </a:tc>
                <a:extLst>
                  <a:ext uri="{0D108BD9-81ED-4DB2-BD59-A6C34878D82A}">
                    <a16:rowId xmlns:a16="http://schemas.microsoft.com/office/drawing/2014/main" val="10004"/>
                  </a:ext>
                </a:extLst>
              </a:tr>
              <a:tr h="372525">
                <a:tc>
                  <a:txBody>
                    <a:bodyPr/>
                    <a:lstStyle/>
                    <a:p>
                      <a:pPr marL="18288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2426D"/>
                          </a:solidFill>
                        </a:rPr>
                        <a:t>Lorem</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BD9E">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7</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BD9E">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1</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BD9E">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5</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BD9E">
                        <a:alpha val="20000"/>
                      </a:srgbClr>
                    </a:solidFill>
                  </a:tcPr>
                </a:tc>
                <a:tc>
                  <a:txBody>
                    <a:bodyPr/>
                    <a:lstStyle/>
                    <a:p>
                      <a:pPr marL="18288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2426D"/>
                          </a:solidFill>
                          <a:latin typeface="Arial"/>
                          <a:ea typeface="Arial"/>
                          <a:cs typeface="Arial"/>
                          <a:sym typeface="Arial"/>
                        </a:rPr>
                        <a:t>2</a:t>
                      </a:r>
                      <a:endParaRPr sz="1800" u="none" strike="noStrike" cap="none">
                        <a:solidFill>
                          <a:srgbClr val="02426D"/>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BD9E">
                        <a:alpha val="20000"/>
                      </a:srgbClr>
                    </a:solidFill>
                  </a:tcPr>
                </a:tc>
                <a:extLst>
                  <a:ext uri="{0D108BD9-81ED-4DB2-BD59-A6C34878D82A}">
                    <a16:rowId xmlns:a16="http://schemas.microsoft.com/office/drawing/2014/main" val="10005"/>
                  </a:ext>
                </a:extLst>
              </a:tr>
            </a:tbl>
          </a:graphicData>
        </a:graphic>
      </p:graphicFrame>
      <p:sp>
        <p:nvSpPr>
          <p:cNvPr id="78" name="Google Shape;78;p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2426D"/>
              </a:buClr>
              <a:buSzPts val="3200"/>
              <a:buFont typeface="Arial"/>
              <a:buNone/>
              <a:defRPr sz="3200" b="1">
                <a:solidFill>
                  <a:srgbClr val="02426D"/>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wo Content TABLE2">
  <p:cSld name="2_Two Content TABLE2">
    <p:spTree>
      <p:nvGrpSpPr>
        <p:cNvPr id="1" name="Shape 79"/>
        <p:cNvGrpSpPr/>
        <p:nvPr/>
      </p:nvGrpSpPr>
      <p:grpSpPr>
        <a:xfrm>
          <a:off x="0" y="0"/>
          <a:ext cx="0" cy="0"/>
          <a:chOff x="0" y="0"/>
          <a:chExt cx="0" cy="0"/>
        </a:xfrm>
      </p:grpSpPr>
      <p:sp>
        <p:nvSpPr>
          <p:cNvPr id="80" name="Google Shape;80;p31"/>
          <p:cNvSpPr txBox="1">
            <a:spLocks noGrp="1"/>
          </p:cNvSpPr>
          <p:nvPr>
            <p:ph type="sldNum" idx="12"/>
          </p:nvPr>
        </p:nvSpPr>
        <p:spPr>
          <a:xfrm>
            <a:off x="11336865" y="6356350"/>
            <a:ext cx="5757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31"/>
          <p:cNvSpPr txBox="1">
            <a:spLocks noGrp="1"/>
          </p:cNvSpPr>
          <p:nvPr>
            <p:ph type="title"/>
          </p:nvPr>
        </p:nvSpPr>
        <p:spPr>
          <a:xfrm>
            <a:off x="990600" y="5175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2426D"/>
              </a:buClr>
              <a:buSzPts val="3000"/>
              <a:buFont typeface="Arial"/>
              <a:buNone/>
              <a:defRPr sz="3000" b="1">
                <a:solidFill>
                  <a:srgbClr val="02426D"/>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itle2_Title Slide">
  <p:cSld name="blank title2_Title Slide">
    <p:spTree>
      <p:nvGrpSpPr>
        <p:cNvPr id="1" name="Shape 99"/>
        <p:cNvGrpSpPr/>
        <p:nvPr/>
      </p:nvGrpSpPr>
      <p:grpSpPr>
        <a:xfrm>
          <a:off x="0" y="0"/>
          <a:ext cx="0" cy="0"/>
          <a:chOff x="0" y="0"/>
          <a:chExt cx="0" cy="0"/>
        </a:xfrm>
      </p:grpSpPr>
      <p:pic>
        <p:nvPicPr>
          <p:cNvPr id="100" name="Google Shape;100;p23"/>
          <p:cNvPicPr preferRelativeResize="0"/>
          <p:nvPr/>
        </p:nvPicPr>
        <p:blipFill rotWithShape="1">
          <a:blip r:embed="rId2">
            <a:alphaModFix/>
          </a:blip>
          <a:srcRect/>
          <a:stretch/>
        </p:blipFill>
        <p:spPr>
          <a:xfrm>
            <a:off x="3436" y="0"/>
            <a:ext cx="12185125" cy="68579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10"/>
        <p:cNvGrpSpPr/>
        <p:nvPr/>
      </p:nvGrpSpPr>
      <p:grpSpPr>
        <a:xfrm>
          <a:off x="0" y="0"/>
          <a:ext cx="0" cy="0"/>
          <a:chOff x="0" y="0"/>
          <a:chExt cx="0" cy="0"/>
        </a:xfrm>
      </p:grpSpPr>
      <p:sp>
        <p:nvSpPr>
          <p:cNvPr id="111" name="Google Shape;111;p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3" name="Google Shape;113;p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14" name="Google Shape;114;p39"/>
          <p:cNvPicPr preferRelativeResize="0"/>
          <p:nvPr/>
        </p:nvPicPr>
        <p:blipFill rotWithShape="1">
          <a:blip r:embed="rId2">
            <a:alphaModFix/>
          </a:blip>
          <a:srcRect/>
          <a:stretch/>
        </p:blipFill>
        <p:spPr>
          <a:xfrm>
            <a:off x="3436" y="0"/>
            <a:ext cx="12188563" cy="685993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 name="Google Shape;9;p20"/>
          <p:cNvPicPr preferRelativeResize="0"/>
          <p:nvPr/>
        </p:nvPicPr>
        <p:blipFill rotWithShape="1">
          <a:blip r:embed="rId16">
            <a:alphaModFix/>
          </a:blip>
          <a:srcRect/>
          <a:stretch/>
        </p:blipFill>
        <p:spPr>
          <a:xfrm>
            <a:off x="10656129" y="5844162"/>
            <a:ext cx="1395342" cy="585699"/>
          </a:xfrm>
          <a:prstGeom prst="rect">
            <a:avLst/>
          </a:prstGeom>
          <a:noFill/>
          <a:ln>
            <a:noFill/>
          </a:ln>
        </p:spPr>
      </p:pic>
      <p:pic>
        <p:nvPicPr>
          <p:cNvPr id="10" name="Google Shape;10;p20"/>
          <p:cNvPicPr preferRelativeResize="0"/>
          <p:nvPr/>
        </p:nvPicPr>
        <p:blipFill rotWithShape="1">
          <a:blip r:embed="rId17">
            <a:alphaModFix/>
          </a:blip>
          <a:srcRect/>
          <a:stretch/>
        </p:blipFill>
        <p:spPr>
          <a:xfrm flipH="1">
            <a:off x="-152406" y="1679442"/>
            <a:ext cx="1222250" cy="540106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 id="2147483657" r:id="rId2"/>
    <p:sldLayoutId id="2147483659" r:id="rId3"/>
    <p:sldLayoutId id="2147483661" r:id="rId4"/>
    <p:sldLayoutId id="2147483678" r:id="rId5"/>
    <p:sldLayoutId id="2147483662" r:id="rId6"/>
    <p:sldLayoutId id="2147483663" r:id="rId7"/>
    <p:sldLayoutId id="2147483668" r:id="rId8"/>
    <p:sldLayoutId id="2147483671" r:id="rId9"/>
    <p:sldLayoutId id="2147483673" r:id="rId10"/>
    <p:sldLayoutId id="2147483674" r:id="rId11"/>
    <p:sldLayoutId id="2147483676" r:id="rId12"/>
    <p:sldLayoutId id="2147483677" r:id="rId13"/>
    <p:sldLayoutId id="214748367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7.png"/><Relationship Id="rId3" Type="http://schemas.openxmlformats.org/officeDocument/2006/relationships/hyperlink" Target="https://www.ssa.gov/OP_Home/ssact/title18/1886.htm" TargetMode="External"/><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 Type="http://schemas.openxmlformats.org/officeDocument/2006/relationships/notesSlide" Target="../notesSlides/notesSlide10.xml"/><Relationship Id="rId16"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64.svg"/><Relationship Id="rId10" Type="http://schemas.openxmlformats.org/officeDocument/2006/relationships/image" Target="../media/image59.png"/><Relationship Id="rId19" Type="http://schemas.openxmlformats.org/officeDocument/2006/relationships/image" Target="../media/image68.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hyperlink" Target="https://www.ecfr.gov/current/title-42"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70.sv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jpeg"/></Relationships>
</file>

<file path=ppt/slides/_rels/slide13.xml.rels><?xml version="1.0" encoding="UTF-8" standalone="yes"?>
<Relationships xmlns="http://schemas.openxmlformats.org/package/2006/relationships"><Relationship Id="rId3" Type="http://schemas.openxmlformats.org/officeDocument/2006/relationships/hyperlink" Target="https://www.cms.gov/files/document/supplemental-documentation-reh-additional-facility-payment-calculation.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75.sv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hyperlink" Target="https://www.ecfr.gov/current/title-42" TargetMode="Externa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s://www.cms.gov/files/document/qso-23-07-reh.pdf"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77.svg"/><Relationship Id="rId4" Type="http://schemas.openxmlformats.org/officeDocument/2006/relationships/diagramLayout" Target="../diagrams/layout5.xml"/><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www.ecfr.gov/" TargetMode="External"/><Relationship Id="rId7" Type="http://schemas.openxmlformats.org/officeDocument/2006/relationships/image" Target="../media/image81.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70.svg"/></Relationships>
</file>

<file path=ppt/slides/_rels/slide21.xml.rels><?xml version="1.0" encoding="UTF-8" standalone="yes"?>
<Relationships xmlns="http://schemas.openxmlformats.org/package/2006/relationships"><Relationship Id="rId3" Type="http://schemas.openxmlformats.org/officeDocument/2006/relationships/hyperlink" Target="https://www.federalregister.gov/documents/2023/07/31/2023-14768/medicare-program-hospital-outpatient-prospective-payment-and-ambulatory-surgical-center-payment"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ecfr.gov/"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hyperlink" Target="https://www.facebook.com/theRHRC" TargetMode="External"/><Relationship Id="rId12"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92.svg"/><Relationship Id="rId11" Type="http://schemas.openxmlformats.org/officeDocument/2006/relationships/hyperlink" Target="https://twitter.com/therhrc" TargetMode="External"/><Relationship Id="rId5" Type="http://schemas.openxmlformats.org/officeDocument/2006/relationships/image" Target="../media/image91.png"/><Relationship Id="rId10" Type="http://schemas.openxmlformats.org/officeDocument/2006/relationships/image" Target="../media/image94.png"/><Relationship Id="rId4" Type="http://schemas.openxmlformats.org/officeDocument/2006/relationships/image" Target="../media/image90.svg"/><Relationship Id="rId9" Type="http://schemas.openxmlformats.org/officeDocument/2006/relationships/hyperlink" Target="https://www.linkedin.com/company/rhr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0.sv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1.png"/><Relationship Id="rId21" Type="http://schemas.openxmlformats.org/officeDocument/2006/relationships/image" Target="../media/image38.svg"/><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34.svg"/><Relationship Id="rId25" Type="http://schemas.openxmlformats.org/officeDocument/2006/relationships/image" Target="../media/image42.svg"/><Relationship Id="rId2" Type="http://schemas.openxmlformats.org/officeDocument/2006/relationships/notesSlide" Target="../notesSlides/notesSlide7.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svg"/><Relationship Id="rId1" Type="http://schemas.openxmlformats.org/officeDocument/2006/relationships/slideLayout" Target="../slideLayouts/slideLayout3.xml"/><Relationship Id="rId6" Type="http://schemas.openxmlformats.org/officeDocument/2006/relationships/image" Target="../media/image24.svg"/><Relationship Id="rId11" Type="http://schemas.openxmlformats.org/officeDocument/2006/relationships/image" Target="../media/image28.svg"/><Relationship Id="rId24" Type="http://schemas.openxmlformats.org/officeDocument/2006/relationships/image" Target="../media/image41.png"/><Relationship Id="rId5" Type="http://schemas.openxmlformats.org/officeDocument/2006/relationships/image" Target="../media/image23.png"/><Relationship Id="rId15" Type="http://schemas.openxmlformats.org/officeDocument/2006/relationships/image" Target="../media/image32.svg"/><Relationship Id="rId23" Type="http://schemas.openxmlformats.org/officeDocument/2006/relationships/image" Target="../media/image40.sv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svg"/><Relationship Id="rId4" Type="http://schemas.openxmlformats.org/officeDocument/2006/relationships/image" Target="../media/image22.svg"/><Relationship Id="rId9" Type="http://schemas.openxmlformats.org/officeDocument/2006/relationships/image" Target="../media/image9.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hyperlink" Target="https://www.ecfr.gov/current/title-4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5426C-5DB6-E9A2-6C10-7BDB53BAE740}"/>
              </a:ext>
            </a:extLst>
          </p:cNvPr>
          <p:cNvSpPr>
            <a:spLocks noGrp="1"/>
          </p:cNvSpPr>
          <p:nvPr>
            <p:ph type="title" idx="4294967295"/>
          </p:nvPr>
        </p:nvSpPr>
        <p:spPr>
          <a:xfrm>
            <a:off x="1131887" y="3040060"/>
            <a:ext cx="10307637" cy="1216662"/>
          </a:xfrm>
        </p:spPr>
        <p:txBody>
          <a:bodyPr/>
          <a:lstStyle/>
          <a:p>
            <a:pPr algn="ctr"/>
            <a:r>
              <a:rPr lang="en-US" sz="3600" b="1" dirty="0">
                <a:latin typeface="Cambria" panose="02040503050406030204" pitchFamily="18" charset="0"/>
                <a:ea typeface="Cambria" panose="02040503050406030204" pitchFamily="18" charset="0"/>
                <a:cs typeface="Arial" panose="020B0604020202020204" pitchFamily="34" charset="0"/>
              </a:rPr>
              <a:t>Rural Emergency Hospital (REH)</a:t>
            </a:r>
            <a:br>
              <a:rPr lang="en-US" sz="3600" b="1" dirty="0">
                <a:latin typeface="Cambria" panose="02040503050406030204" pitchFamily="18" charset="0"/>
                <a:ea typeface="Cambria" panose="02040503050406030204" pitchFamily="18" charset="0"/>
                <a:cs typeface="Arial" panose="020B0604020202020204" pitchFamily="34" charset="0"/>
              </a:rPr>
            </a:br>
            <a:r>
              <a:rPr lang="en-US" sz="3600" b="1" dirty="0">
                <a:latin typeface="Cambria" panose="02040503050406030204" pitchFamily="18" charset="0"/>
                <a:ea typeface="Cambria" panose="02040503050406030204" pitchFamily="18" charset="0"/>
                <a:cs typeface="Arial" panose="020B0604020202020204" pitchFamily="34" charset="0"/>
              </a:rPr>
              <a:t>Criteria, Assessment/Process, and Lessons Learned from a Nebraska Hospital that Converted</a:t>
            </a:r>
          </a:p>
        </p:txBody>
      </p:sp>
      <p:sp>
        <p:nvSpPr>
          <p:cNvPr id="8" name="Rectangle 7">
            <a:extLst>
              <a:ext uri="{FF2B5EF4-FFF2-40B4-BE49-F238E27FC236}">
                <a16:creationId xmlns:a16="http://schemas.microsoft.com/office/drawing/2014/main" id="{7F10C6F0-1BCB-453A-8404-96C8943678C4}"/>
              </a:ext>
            </a:extLst>
          </p:cNvPr>
          <p:cNvSpPr/>
          <p:nvPr/>
        </p:nvSpPr>
        <p:spPr>
          <a:xfrm>
            <a:off x="725612" y="6074959"/>
            <a:ext cx="2365318" cy="726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FC57DF-D3A8-9BB4-502F-9F1DD884E6EC}"/>
              </a:ext>
            </a:extLst>
          </p:cNvPr>
          <p:cNvSpPr/>
          <p:nvPr/>
        </p:nvSpPr>
        <p:spPr>
          <a:xfrm>
            <a:off x="10134600" y="5734050"/>
            <a:ext cx="2057400" cy="1123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Rural Health Redesign Center Logo">
            <a:extLst>
              <a:ext uri="{FF2B5EF4-FFF2-40B4-BE49-F238E27FC236}">
                <a16:creationId xmlns:a16="http://schemas.microsoft.com/office/drawing/2014/main" id="{8115A82C-F6BA-7992-57FE-3D8CBE6E0BB1}"/>
              </a:ext>
            </a:extLst>
          </p:cNvPr>
          <p:cNvPicPr>
            <a:picLocks noChangeAspect="1"/>
          </p:cNvPicPr>
          <p:nvPr/>
        </p:nvPicPr>
        <p:blipFill>
          <a:blip r:embed="rId3"/>
          <a:stretch>
            <a:fillRect/>
          </a:stretch>
        </p:blipFill>
        <p:spPr>
          <a:xfrm>
            <a:off x="3489955" y="864929"/>
            <a:ext cx="5212089" cy="1812039"/>
          </a:xfrm>
          <a:prstGeom prst="rect">
            <a:avLst/>
          </a:prstGeom>
        </p:spPr>
      </p:pic>
    </p:spTree>
    <p:extLst>
      <p:ext uri="{BB962C8B-B14F-4D97-AF65-F5344CB8AC3E}">
        <p14:creationId xmlns:p14="http://schemas.microsoft.com/office/powerpoint/2010/main" val="1480352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3"/>
            <a:extLst>
              <a:ext uri="{FF2B5EF4-FFF2-40B4-BE49-F238E27FC236}">
                <a16:creationId xmlns:a16="http://schemas.microsoft.com/office/drawing/2014/main" id="{620AF2F5-4458-4292-896E-FBBFBA0A40F4}"/>
              </a:ext>
            </a:extLst>
          </p:cNvPr>
          <p:cNvSpPr txBox="1"/>
          <p:nvPr/>
        </p:nvSpPr>
        <p:spPr>
          <a:xfrm>
            <a:off x="1085752" y="6044251"/>
            <a:ext cx="9509760" cy="769441"/>
          </a:xfrm>
          <a:prstGeom prst="rect">
            <a:avLst/>
          </a:prstGeom>
          <a:noFill/>
        </p:spPr>
        <p:txBody>
          <a:bodyPr wrap="square" lIns="91440" tIns="45720" rIns="91440" bIns="45720" rtlCol="0" anchor="t">
            <a:spAutoFit/>
          </a:bodyPr>
          <a:lstStyle/>
          <a:p>
            <a:r>
              <a:rPr lang="en-US" sz="1100">
                <a:latin typeface="Cambria" panose="02040503050406030204" pitchFamily="18" charset="0"/>
                <a:ea typeface="Cambria" panose="02040503050406030204" pitchFamily="18" charset="0"/>
              </a:rPr>
              <a:t>*</a:t>
            </a:r>
            <a:r>
              <a:rPr lang="en-US" sz="1100" i="0">
                <a:solidFill>
                  <a:schemeClr val="tx1"/>
                </a:solidFill>
                <a:effectLst/>
                <a:latin typeface="Cambria" panose="02040503050406030204" pitchFamily="18" charset="0"/>
                <a:ea typeface="Cambria" panose="02040503050406030204" pitchFamily="18" charset="0"/>
                <a:cs typeface="Arial" panose="020B0604020202020204" pitchFamily="34" charset="0"/>
              </a:rPr>
              <a:t>The annual per patient average length of stay (LOS) cannot exceed 24 hours. The LOS begins at the time of registration, check-in, or triage of the patient, whichever occurs first, and ends upon discharge from the REH. </a:t>
            </a:r>
            <a:r>
              <a:rPr lang="en-US" sz="1100">
                <a:solidFill>
                  <a:schemeClr val="tx1"/>
                </a:solidFill>
                <a:latin typeface="Cambria" panose="02040503050406030204" pitchFamily="18" charset="0"/>
                <a:ea typeface="Cambria" panose="02040503050406030204" pitchFamily="18" charset="0"/>
                <a:cs typeface="Arial" panose="020B0604020202020204" pitchFamily="34" charset="0"/>
              </a:rPr>
              <a:t>District part SNFs are not subject to 24-hour annual average LOS.</a:t>
            </a:r>
          </a:p>
          <a:p>
            <a:endParaRPr lang="en-US" sz="1100">
              <a:latin typeface="Cambria" panose="02040503050406030204" pitchFamily="18" charset="0"/>
              <a:ea typeface="Cambria" panose="02040503050406030204" pitchFamily="18" charset="0"/>
            </a:endParaRPr>
          </a:p>
          <a:p>
            <a:r>
              <a:rPr lang="en-US" sz="1100">
                <a:latin typeface="Cambria" panose="02040503050406030204" pitchFamily="18" charset="0"/>
                <a:ea typeface="Cambria" panose="02040503050406030204" pitchFamily="18" charset="0"/>
              </a:rPr>
              <a:t>More information: Sections </a:t>
            </a:r>
            <a:r>
              <a:rPr lang="en-US" sz="1100">
                <a:effectLst/>
                <a:latin typeface="Cambria" panose="02040503050406030204" pitchFamily="18" charset="0"/>
                <a:ea typeface="Cambria" panose="02040503050406030204" pitchFamily="18" charset="0"/>
              </a:rPr>
              <a:t>1886(d)(1)(B), 1886(d)(2)(D), and 1886(d)(8)(E) of the </a:t>
            </a:r>
            <a:r>
              <a:rPr lang="en-US" sz="1100">
                <a:latin typeface="Cambria" panose="02040503050406030204" pitchFamily="18" charset="0"/>
                <a:ea typeface="Cambria" panose="02040503050406030204" pitchFamily="18" charset="0"/>
                <a:cs typeface="Arial" panose="020B0604020202020204" pitchFamily="34" charset="0"/>
              </a:rPr>
              <a:t>Social Security Act </a:t>
            </a:r>
            <a:endParaRPr lang="en-US" sz="1100" u="sng">
              <a:solidFill>
                <a:srgbClr val="0070C0"/>
              </a:solidFill>
              <a:latin typeface="Cambria" panose="02040503050406030204" pitchFamily="18" charset="0"/>
              <a:ea typeface="Cambria" panose="02040503050406030204" pitchFamily="18" charset="0"/>
            </a:endParaRPr>
          </a:p>
        </p:txBody>
      </p:sp>
      <p:sp>
        <p:nvSpPr>
          <p:cNvPr id="16" name="Freeform 14">
            <a:extLst>
              <a:ext uri="{FF2B5EF4-FFF2-40B4-BE49-F238E27FC236}">
                <a16:creationId xmlns:a16="http://schemas.microsoft.com/office/drawing/2014/main" id="{9A142574-DB78-40EB-A108-58DB5F843EBD}"/>
              </a:ext>
            </a:extLst>
          </p:cNvPr>
          <p:cNvSpPr>
            <a:spLocks/>
          </p:cNvSpPr>
          <p:nvPr/>
        </p:nvSpPr>
        <p:spPr bwMode="auto">
          <a:xfrm>
            <a:off x="980587" y="2577793"/>
            <a:ext cx="1047830" cy="530352"/>
          </a:xfrm>
          <a:custGeom>
            <a:avLst/>
            <a:gdLst>
              <a:gd name="T0" fmla="*/ 0 w 1830"/>
              <a:gd name="T1" fmla="*/ 422 h 422"/>
              <a:gd name="T2" fmla="*/ 1654 w 1830"/>
              <a:gd name="T3" fmla="*/ 422 h 422"/>
              <a:gd name="T4" fmla="*/ 1830 w 1830"/>
              <a:gd name="T5" fmla="*/ 211 h 422"/>
              <a:gd name="T6" fmla="*/ 1654 w 1830"/>
              <a:gd name="T7" fmla="*/ 0 h 422"/>
              <a:gd name="T8" fmla="*/ 0 w 1830"/>
              <a:gd name="T9" fmla="*/ 0 h 422"/>
              <a:gd name="T10" fmla="*/ 0 w 1830"/>
              <a:gd name="T11" fmla="*/ 422 h 422"/>
            </a:gdLst>
            <a:ahLst/>
            <a:cxnLst>
              <a:cxn ang="0">
                <a:pos x="T0" y="T1"/>
              </a:cxn>
              <a:cxn ang="0">
                <a:pos x="T2" y="T3"/>
              </a:cxn>
              <a:cxn ang="0">
                <a:pos x="T4" y="T5"/>
              </a:cxn>
              <a:cxn ang="0">
                <a:pos x="T6" y="T7"/>
              </a:cxn>
              <a:cxn ang="0">
                <a:pos x="T8" y="T9"/>
              </a:cxn>
              <a:cxn ang="0">
                <a:pos x="T10" y="T11"/>
              </a:cxn>
            </a:cxnLst>
            <a:rect l="0" t="0" r="r" b="b"/>
            <a:pathLst>
              <a:path w="1830" h="422">
                <a:moveTo>
                  <a:pt x="0" y="422"/>
                </a:moveTo>
                <a:lnTo>
                  <a:pt x="1654" y="422"/>
                </a:lnTo>
                <a:lnTo>
                  <a:pt x="1830" y="211"/>
                </a:lnTo>
                <a:lnTo>
                  <a:pt x="1654" y="0"/>
                </a:lnTo>
                <a:lnTo>
                  <a:pt x="0" y="0"/>
                </a:lnTo>
                <a:lnTo>
                  <a:pt x="0" y="42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b="1">
              <a:latin typeface="Cambria" panose="02040503050406030204" pitchFamily="18" charset="0"/>
              <a:ea typeface="Cambria" panose="02040503050406030204" pitchFamily="18" charset="0"/>
              <a:cs typeface="Arial" panose="020B0604020202020204" pitchFamily="34" charset="0"/>
            </a:endParaRPr>
          </a:p>
        </p:txBody>
      </p:sp>
      <p:sp>
        <p:nvSpPr>
          <p:cNvPr id="17" name="Freeform 15">
            <a:extLst>
              <a:ext uri="{FF2B5EF4-FFF2-40B4-BE49-F238E27FC236}">
                <a16:creationId xmlns:a16="http://schemas.microsoft.com/office/drawing/2014/main" id="{A977DD68-2F28-4289-89E4-8A257B6669B7}"/>
              </a:ext>
            </a:extLst>
          </p:cNvPr>
          <p:cNvSpPr>
            <a:spLocks/>
          </p:cNvSpPr>
          <p:nvPr/>
        </p:nvSpPr>
        <p:spPr bwMode="auto">
          <a:xfrm>
            <a:off x="988719" y="5455565"/>
            <a:ext cx="1047830" cy="530352"/>
          </a:xfrm>
          <a:custGeom>
            <a:avLst/>
            <a:gdLst>
              <a:gd name="T0" fmla="*/ 0 w 1654"/>
              <a:gd name="T1" fmla="*/ 421 h 421"/>
              <a:gd name="T2" fmla="*/ 1478 w 1654"/>
              <a:gd name="T3" fmla="*/ 421 h 421"/>
              <a:gd name="T4" fmla="*/ 1654 w 1654"/>
              <a:gd name="T5" fmla="*/ 212 h 421"/>
              <a:gd name="T6" fmla="*/ 1478 w 1654"/>
              <a:gd name="T7" fmla="*/ 0 h 421"/>
              <a:gd name="T8" fmla="*/ 0 w 1654"/>
              <a:gd name="T9" fmla="*/ 0 h 421"/>
              <a:gd name="T10" fmla="*/ 0 w 1654"/>
              <a:gd name="T11" fmla="*/ 421 h 421"/>
            </a:gdLst>
            <a:ahLst/>
            <a:cxnLst>
              <a:cxn ang="0">
                <a:pos x="T0" y="T1"/>
              </a:cxn>
              <a:cxn ang="0">
                <a:pos x="T2" y="T3"/>
              </a:cxn>
              <a:cxn ang="0">
                <a:pos x="T4" y="T5"/>
              </a:cxn>
              <a:cxn ang="0">
                <a:pos x="T6" y="T7"/>
              </a:cxn>
              <a:cxn ang="0">
                <a:pos x="T8" y="T9"/>
              </a:cxn>
              <a:cxn ang="0">
                <a:pos x="T10" y="T11"/>
              </a:cxn>
            </a:cxnLst>
            <a:rect l="0" t="0" r="r" b="b"/>
            <a:pathLst>
              <a:path w="1654" h="421">
                <a:moveTo>
                  <a:pt x="0" y="421"/>
                </a:moveTo>
                <a:lnTo>
                  <a:pt x="1478" y="421"/>
                </a:lnTo>
                <a:lnTo>
                  <a:pt x="1654" y="212"/>
                </a:lnTo>
                <a:lnTo>
                  <a:pt x="1478" y="0"/>
                </a:lnTo>
                <a:lnTo>
                  <a:pt x="0" y="0"/>
                </a:lnTo>
                <a:lnTo>
                  <a:pt x="0" y="42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b="1">
              <a:latin typeface="Cambria" panose="02040503050406030204" pitchFamily="18" charset="0"/>
              <a:ea typeface="Cambria" panose="02040503050406030204" pitchFamily="18" charset="0"/>
              <a:cs typeface="Arial" panose="020B0604020202020204" pitchFamily="34" charset="0"/>
            </a:endParaRPr>
          </a:p>
        </p:txBody>
      </p:sp>
      <p:sp>
        <p:nvSpPr>
          <p:cNvPr id="18" name="Freeform 16">
            <a:extLst>
              <a:ext uri="{FF2B5EF4-FFF2-40B4-BE49-F238E27FC236}">
                <a16:creationId xmlns:a16="http://schemas.microsoft.com/office/drawing/2014/main" id="{1BC4F098-E266-4CCF-83F4-B7D6BD244195}"/>
              </a:ext>
            </a:extLst>
          </p:cNvPr>
          <p:cNvSpPr>
            <a:spLocks/>
          </p:cNvSpPr>
          <p:nvPr/>
        </p:nvSpPr>
        <p:spPr bwMode="auto">
          <a:xfrm>
            <a:off x="980587" y="3152265"/>
            <a:ext cx="1047830" cy="530352"/>
          </a:xfrm>
          <a:custGeom>
            <a:avLst/>
            <a:gdLst>
              <a:gd name="T0" fmla="*/ 0 w 1885"/>
              <a:gd name="T1" fmla="*/ 421 h 421"/>
              <a:gd name="T2" fmla="*/ 1709 w 1885"/>
              <a:gd name="T3" fmla="*/ 421 h 421"/>
              <a:gd name="T4" fmla="*/ 1885 w 1885"/>
              <a:gd name="T5" fmla="*/ 210 h 421"/>
              <a:gd name="T6" fmla="*/ 1709 w 1885"/>
              <a:gd name="T7" fmla="*/ 0 h 421"/>
              <a:gd name="T8" fmla="*/ 0 w 1885"/>
              <a:gd name="T9" fmla="*/ 0 h 421"/>
              <a:gd name="T10" fmla="*/ 0 w 1885"/>
              <a:gd name="T11" fmla="*/ 421 h 421"/>
            </a:gdLst>
            <a:ahLst/>
            <a:cxnLst>
              <a:cxn ang="0">
                <a:pos x="T0" y="T1"/>
              </a:cxn>
              <a:cxn ang="0">
                <a:pos x="T2" y="T3"/>
              </a:cxn>
              <a:cxn ang="0">
                <a:pos x="T4" y="T5"/>
              </a:cxn>
              <a:cxn ang="0">
                <a:pos x="T6" y="T7"/>
              </a:cxn>
              <a:cxn ang="0">
                <a:pos x="T8" y="T9"/>
              </a:cxn>
              <a:cxn ang="0">
                <a:pos x="T10" y="T11"/>
              </a:cxn>
            </a:cxnLst>
            <a:rect l="0" t="0" r="r" b="b"/>
            <a:pathLst>
              <a:path w="1885" h="421">
                <a:moveTo>
                  <a:pt x="0" y="421"/>
                </a:moveTo>
                <a:lnTo>
                  <a:pt x="1709" y="421"/>
                </a:lnTo>
                <a:lnTo>
                  <a:pt x="1885" y="210"/>
                </a:lnTo>
                <a:lnTo>
                  <a:pt x="1709" y="0"/>
                </a:lnTo>
                <a:lnTo>
                  <a:pt x="0" y="0"/>
                </a:lnTo>
                <a:lnTo>
                  <a:pt x="0" y="42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b="1">
              <a:latin typeface="Cambria" panose="02040503050406030204" pitchFamily="18" charset="0"/>
              <a:ea typeface="Cambria" panose="02040503050406030204" pitchFamily="18" charset="0"/>
              <a:cs typeface="Arial" panose="020B0604020202020204" pitchFamily="34" charset="0"/>
            </a:endParaRPr>
          </a:p>
        </p:txBody>
      </p:sp>
      <p:sp>
        <p:nvSpPr>
          <p:cNvPr id="20" name="Freeform 19">
            <a:extLst>
              <a:ext uri="{FF2B5EF4-FFF2-40B4-BE49-F238E27FC236}">
                <a16:creationId xmlns:a16="http://schemas.microsoft.com/office/drawing/2014/main" id="{42B7A39C-C58B-4D90-BC68-5A7E33EB8704}"/>
              </a:ext>
            </a:extLst>
          </p:cNvPr>
          <p:cNvSpPr>
            <a:spLocks/>
          </p:cNvSpPr>
          <p:nvPr/>
        </p:nvSpPr>
        <p:spPr bwMode="auto">
          <a:xfrm>
            <a:off x="988717" y="4881095"/>
            <a:ext cx="1047830" cy="530352"/>
          </a:xfrm>
          <a:custGeom>
            <a:avLst/>
            <a:gdLst>
              <a:gd name="T0" fmla="*/ 0 w 1908"/>
              <a:gd name="T1" fmla="*/ 421 h 421"/>
              <a:gd name="T2" fmla="*/ 1732 w 1908"/>
              <a:gd name="T3" fmla="*/ 421 h 421"/>
              <a:gd name="T4" fmla="*/ 1908 w 1908"/>
              <a:gd name="T5" fmla="*/ 211 h 421"/>
              <a:gd name="T6" fmla="*/ 1732 w 1908"/>
              <a:gd name="T7" fmla="*/ 0 h 421"/>
              <a:gd name="T8" fmla="*/ 0 w 1908"/>
              <a:gd name="T9" fmla="*/ 0 h 421"/>
              <a:gd name="T10" fmla="*/ 0 w 1908"/>
              <a:gd name="T11" fmla="*/ 421 h 421"/>
            </a:gdLst>
            <a:ahLst/>
            <a:cxnLst>
              <a:cxn ang="0">
                <a:pos x="T0" y="T1"/>
              </a:cxn>
              <a:cxn ang="0">
                <a:pos x="T2" y="T3"/>
              </a:cxn>
              <a:cxn ang="0">
                <a:pos x="T4" y="T5"/>
              </a:cxn>
              <a:cxn ang="0">
                <a:pos x="T6" y="T7"/>
              </a:cxn>
              <a:cxn ang="0">
                <a:pos x="T8" y="T9"/>
              </a:cxn>
              <a:cxn ang="0">
                <a:pos x="T10" y="T11"/>
              </a:cxn>
            </a:cxnLst>
            <a:rect l="0" t="0" r="r" b="b"/>
            <a:pathLst>
              <a:path w="1908" h="421">
                <a:moveTo>
                  <a:pt x="0" y="421"/>
                </a:moveTo>
                <a:lnTo>
                  <a:pt x="1732" y="421"/>
                </a:lnTo>
                <a:lnTo>
                  <a:pt x="1908" y="211"/>
                </a:lnTo>
                <a:lnTo>
                  <a:pt x="1732" y="0"/>
                </a:lnTo>
                <a:lnTo>
                  <a:pt x="0" y="0"/>
                </a:lnTo>
                <a:lnTo>
                  <a:pt x="0" y="42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b="1">
              <a:latin typeface="Cambria" panose="02040503050406030204" pitchFamily="18" charset="0"/>
              <a:ea typeface="Cambria" panose="02040503050406030204" pitchFamily="18" charset="0"/>
              <a:cs typeface="Arial" panose="020B0604020202020204" pitchFamily="34" charset="0"/>
            </a:endParaRPr>
          </a:p>
        </p:txBody>
      </p:sp>
      <p:sp>
        <p:nvSpPr>
          <p:cNvPr id="22" name="Freeform 22">
            <a:extLst>
              <a:ext uri="{FF2B5EF4-FFF2-40B4-BE49-F238E27FC236}">
                <a16:creationId xmlns:a16="http://schemas.microsoft.com/office/drawing/2014/main" id="{8384223C-070C-40C2-AB04-D121471538BE}"/>
              </a:ext>
            </a:extLst>
          </p:cNvPr>
          <p:cNvSpPr>
            <a:spLocks/>
          </p:cNvSpPr>
          <p:nvPr/>
        </p:nvSpPr>
        <p:spPr bwMode="auto">
          <a:xfrm>
            <a:off x="988718" y="4306625"/>
            <a:ext cx="1047830" cy="530352"/>
          </a:xfrm>
          <a:custGeom>
            <a:avLst/>
            <a:gdLst>
              <a:gd name="T0" fmla="*/ 0 w 1717"/>
              <a:gd name="T1" fmla="*/ 421 h 421"/>
              <a:gd name="T2" fmla="*/ 1541 w 1717"/>
              <a:gd name="T3" fmla="*/ 421 h 421"/>
              <a:gd name="T4" fmla="*/ 1717 w 1717"/>
              <a:gd name="T5" fmla="*/ 210 h 421"/>
              <a:gd name="T6" fmla="*/ 1541 w 1717"/>
              <a:gd name="T7" fmla="*/ 0 h 421"/>
              <a:gd name="T8" fmla="*/ 0 w 1717"/>
              <a:gd name="T9" fmla="*/ 0 h 421"/>
              <a:gd name="T10" fmla="*/ 0 w 1717"/>
              <a:gd name="T11" fmla="*/ 421 h 421"/>
            </a:gdLst>
            <a:ahLst/>
            <a:cxnLst>
              <a:cxn ang="0">
                <a:pos x="T0" y="T1"/>
              </a:cxn>
              <a:cxn ang="0">
                <a:pos x="T2" y="T3"/>
              </a:cxn>
              <a:cxn ang="0">
                <a:pos x="T4" y="T5"/>
              </a:cxn>
              <a:cxn ang="0">
                <a:pos x="T6" y="T7"/>
              </a:cxn>
              <a:cxn ang="0">
                <a:pos x="T8" y="T9"/>
              </a:cxn>
              <a:cxn ang="0">
                <a:pos x="T10" y="T11"/>
              </a:cxn>
            </a:cxnLst>
            <a:rect l="0" t="0" r="r" b="b"/>
            <a:pathLst>
              <a:path w="1717" h="421">
                <a:moveTo>
                  <a:pt x="0" y="421"/>
                </a:moveTo>
                <a:lnTo>
                  <a:pt x="1541" y="421"/>
                </a:lnTo>
                <a:lnTo>
                  <a:pt x="1717" y="210"/>
                </a:lnTo>
                <a:lnTo>
                  <a:pt x="1541" y="0"/>
                </a:lnTo>
                <a:lnTo>
                  <a:pt x="0" y="0"/>
                </a:lnTo>
                <a:lnTo>
                  <a:pt x="0" y="42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b="1">
              <a:latin typeface="Cambria" panose="02040503050406030204" pitchFamily="18" charset="0"/>
              <a:ea typeface="Cambria" panose="02040503050406030204" pitchFamily="18" charset="0"/>
              <a:cs typeface="Arial" panose="020B0604020202020204" pitchFamily="34" charset="0"/>
            </a:endParaRPr>
          </a:p>
        </p:txBody>
      </p:sp>
      <p:sp>
        <p:nvSpPr>
          <p:cNvPr id="39" name="TextBox 181">
            <a:extLst>
              <a:ext uri="{FF2B5EF4-FFF2-40B4-BE49-F238E27FC236}">
                <a16:creationId xmlns:a16="http://schemas.microsoft.com/office/drawing/2014/main" id="{F63E63F2-5E81-423B-A0AB-DD63BCA90BCA}"/>
              </a:ext>
            </a:extLst>
          </p:cNvPr>
          <p:cNvSpPr txBox="1"/>
          <p:nvPr/>
        </p:nvSpPr>
        <p:spPr>
          <a:xfrm>
            <a:off x="2187084" y="4438091"/>
            <a:ext cx="9424751" cy="246221"/>
          </a:xfrm>
          <a:prstGeom prst="rect">
            <a:avLst/>
          </a:prstGeom>
          <a:noFill/>
          <a:ln>
            <a:noFill/>
          </a:ln>
          <a:effectLst/>
        </p:spPr>
        <p:txBody>
          <a:bodyPr wrap="square" lIns="0" tIns="0" rIns="0" bIns="0"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600" b="1">
                <a:latin typeface="Cambria" panose="02040503050406030204" pitchFamily="18" charset="0"/>
                <a:ea typeface="Cambria" panose="02040503050406030204" pitchFamily="18" charset="0"/>
                <a:cs typeface="Arial" panose="020B0604020202020204" pitchFamily="34" charset="0"/>
              </a:rPr>
              <a:t>Have an established transfer agreement with a level I or level II trauma center</a:t>
            </a:r>
          </a:p>
        </p:txBody>
      </p:sp>
      <p:sp>
        <p:nvSpPr>
          <p:cNvPr id="40" name="TextBox 182">
            <a:extLst>
              <a:ext uri="{FF2B5EF4-FFF2-40B4-BE49-F238E27FC236}">
                <a16:creationId xmlns:a16="http://schemas.microsoft.com/office/drawing/2014/main" id="{0951EF48-6D86-4E7B-9AC0-A0607B2EBB86}"/>
              </a:ext>
            </a:extLst>
          </p:cNvPr>
          <p:cNvSpPr txBox="1"/>
          <p:nvPr/>
        </p:nvSpPr>
        <p:spPr>
          <a:xfrm>
            <a:off x="2178950" y="4990473"/>
            <a:ext cx="9424751" cy="246221"/>
          </a:xfrm>
          <a:prstGeom prst="rect">
            <a:avLst/>
          </a:prstGeom>
          <a:noFill/>
          <a:ln>
            <a:noFill/>
          </a:ln>
          <a:effectLst/>
        </p:spPr>
        <p:txBody>
          <a:bodyPr wrap="square" lIns="0" tIns="0" rIns="0" bIns="0"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600" b="1">
                <a:latin typeface="Cambria" panose="02040503050406030204" pitchFamily="18" charset="0"/>
                <a:ea typeface="Cambria" panose="02040503050406030204" pitchFamily="18" charset="0"/>
                <a:cs typeface="Arial" panose="020B0604020202020204" pitchFamily="34" charset="0"/>
              </a:rPr>
              <a:t>Meet conditions of participation (similar to a CAH or PPS hospital for emergency services)</a:t>
            </a:r>
          </a:p>
        </p:txBody>
      </p:sp>
      <p:sp>
        <p:nvSpPr>
          <p:cNvPr id="41" name="TextBox 183">
            <a:extLst>
              <a:ext uri="{FF2B5EF4-FFF2-40B4-BE49-F238E27FC236}">
                <a16:creationId xmlns:a16="http://schemas.microsoft.com/office/drawing/2014/main" id="{3CDC4C39-3E26-4D0A-8D89-FAC84EC44BE9}"/>
              </a:ext>
            </a:extLst>
          </p:cNvPr>
          <p:cNvSpPr txBox="1"/>
          <p:nvPr/>
        </p:nvSpPr>
        <p:spPr>
          <a:xfrm>
            <a:off x="2187084" y="5477712"/>
            <a:ext cx="9424751" cy="492443"/>
          </a:xfrm>
          <a:prstGeom prst="rect">
            <a:avLst/>
          </a:prstGeom>
          <a:noFill/>
          <a:ln>
            <a:noFill/>
          </a:ln>
          <a:effectLst/>
        </p:spPr>
        <p:txBody>
          <a:bodyPr wrap="square" lIns="0" tIns="0" rIns="0" bIns="0"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600" b="1">
                <a:latin typeface="Cambria" panose="02040503050406030204" pitchFamily="18" charset="0"/>
                <a:ea typeface="Cambria" panose="02040503050406030204" pitchFamily="18" charset="0"/>
                <a:cs typeface="Arial"/>
              </a:rPr>
              <a:t>Have an action plan including provisions for staffing, a transition plan, and description of services offered</a:t>
            </a:r>
          </a:p>
        </p:txBody>
      </p:sp>
      <p:sp>
        <p:nvSpPr>
          <p:cNvPr id="42" name="TextBox 184">
            <a:extLst>
              <a:ext uri="{FF2B5EF4-FFF2-40B4-BE49-F238E27FC236}">
                <a16:creationId xmlns:a16="http://schemas.microsoft.com/office/drawing/2014/main" id="{8AC39330-C1E3-47A2-BE03-56C4E49FA20D}"/>
              </a:ext>
            </a:extLst>
          </p:cNvPr>
          <p:cNvSpPr txBox="1"/>
          <p:nvPr/>
        </p:nvSpPr>
        <p:spPr>
          <a:xfrm>
            <a:off x="2178952" y="2695224"/>
            <a:ext cx="9424751" cy="246221"/>
          </a:xfrm>
          <a:prstGeom prst="rect">
            <a:avLst/>
          </a:prstGeom>
          <a:noFill/>
          <a:ln>
            <a:noFill/>
          </a:ln>
          <a:effectLst/>
        </p:spPr>
        <p:txBody>
          <a:bodyPr wrap="square" lIns="0" tIns="0" rIns="0" bIns="0"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600" b="1">
                <a:latin typeface="Cambria" panose="02040503050406030204" pitchFamily="18" charset="0"/>
                <a:ea typeface="Cambria" panose="02040503050406030204" pitchFamily="18" charset="0"/>
                <a:cs typeface="Arial" panose="020B0604020202020204" pitchFamily="34" charset="0"/>
              </a:rPr>
              <a:t>Meet staff training and certification requirements</a:t>
            </a:r>
          </a:p>
        </p:txBody>
      </p:sp>
      <p:grpSp>
        <p:nvGrpSpPr>
          <p:cNvPr id="63" name="Group 62">
            <a:extLst>
              <a:ext uri="{FF2B5EF4-FFF2-40B4-BE49-F238E27FC236}">
                <a16:creationId xmlns:a16="http://schemas.microsoft.com/office/drawing/2014/main" id="{C28ADB43-568C-4A4A-B23C-65312E606696}"/>
              </a:ext>
            </a:extLst>
          </p:cNvPr>
          <p:cNvGrpSpPr/>
          <p:nvPr/>
        </p:nvGrpSpPr>
        <p:grpSpPr>
          <a:xfrm>
            <a:off x="1645063" y="2164770"/>
            <a:ext cx="335766" cy="175447"/>
            <a:chOff x="4776788" y="2243138"/>
            <a:chExt cx="434976" cy="346075"/>
          </a:xfrm>
          <a:solidFill>
            <a:schemeClr val="bg1"/>
          </a:solidFill>
        </p:grpSpPr>
        <p:sp>
          <p:nvSpPr>
            <p:cNvPr id="65" name="Freeform 18">
              <a:extLst>
                <a:ext uri="{FF2B5EF4-FFF2-40B4-BE49-F238E27FC236}">
                  <a16:creationId xmlns:a16="http://schemas.microsoft.com/office/drawing/2014/main" id="{5658B45A-AB73-48A6-93B0-3F1A0F3EA9C3}"/>
                </a:ext>
              </a:extLst>
            </p:cNvPr>
            <p:cNvSpPr>
              <a:spLocks/>
            </p:cNvSpPr>
            <p:nvPr/>
          </p:nvSpPr>
          <p:spPr bwMode="auto">
            <a:xfrm>
              <a:off x="4984751" y="2243138"/>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800" b="1">
                <a:latin typeface="Cambria" panose="02040503050406030204" pitchFamily="18" charset="0"/>
                <a:ea typeface="Cambria" panose="02040503050406030204" pitchFamily="18" charset="0"/>
                <a:cs typeface="Arial" panose="020B0604020202020204" pitchFamily="34" charset="0"/>
              </a:endParaRPr>
            </a:p>
          </p:txBody>
        </p:sp>
        <p:sp>
          <p:nvSpPr>
            <p:cNvPr id="66" name="Freeform 19">
              <a:extLst>
                <a:ext uri="{FF2B5EF4-FFF2-40B4-BE49-F238E27FC236}">
                  <a16:creationId xmlns:a16="http://schemas.microsoft.com/office/drawing/2014/main" id="{3DC7C6FD-FAAF-48A1-A425-D704F9A2B213}"/>
                </a:ext>
              </a:extLst>
            </p:cNvPr>
            <p:cNvSpPr>
              <a:spLocks/>
            </p:cNvSpPr>
            <p:nvPr/>
          </p:nvSpPr>
          <p:spPr bwMode="auto">
            <a:xfrm>
              <a:off x="4881563" y="2271713"/>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800" b="1">
                <a:latin typeface="Cambria" panose="02040503050406030204" pitchFamily="18" charset="0"/>
                <a:ea typeface="Cambria" panose="02040503050406030204" pitchFamily="18" charset="0"/>
                <a:cs typeface="Arial" panose="020B0604020202020204" pitchFamily="34" charset="0"/>
              </a:endParaRPr>
            </a:p>
          </p:txBody>
        </p:sp>
        <p:sp>
          <p:nvSpPr>
            <p:cNvPr id="67" name="Freeform 20">
              <a:extLst>
                <a:ext uri="{FF2B5EF4-FFF2-40B4-BE49-F238E27FC236}">
                  <a16:creationId xmlns:a16="http://schemas.microsoft.com/office/drawing/2014/main" id="{3B95FEE0-1FA8-4D71-87CE-4A644B67F81A}"/>
                </a:ext>
              </a:extLst>
            </p:cNvPr>
            <p:cNvSpPr>
              <a:spLocks/>
            </p:cNvSpPr>
            <p:nvPr/>
          </p:nvSpPr>
          <p:spPr bwMode="auto">
            <a:xfrm>
              <a:off x="4805363" y="2346325"/>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800" b="1">
                <a:latin typeface="Cambria" panose="02040503050406030204" pitchFamily="18" charset="0"/>
                <a:ea typeface="Cambria" panose="02040503050406030204" pitchFamily="18" charset="0"/>
                <a:cs typeface="Arial" panose="020B0604020202020204" pitchFamily="34" charset="0"/>
              </a:endParaRPr>
            </a:p>
          </p:txBody>
        </p:sp>
        <p:sp>
          <p:nvSpPr>
            <p:cNvPr id="68" name="Freeform 21">
              <a:extLst>
                <a:ext uri="{FF2B5EF4-FFF2-40B4-BE49-F238E27FC236}">
                  <a16:creationId xmlns:a16="http://schemas.microsoft.com/office/drawing/2014/main" id="{FEF52254-D61B-4A3F-90DE-44C4A0F19C5E}"/>
                </a:ext>
              </a:extLst>
            </p:cNvPr>
            <p:cNvSpPr>
              <a:spLocks/>
            </p:cNvSpPr>
            <p:nvPr/>
          </p:nvSpPr>
          <p:spPr bwMode="auto">
            <a:xfrm>
              <a:off x="4776788" y="2449513"/>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800" b="1">
                <a:latin typeface="Cambria" panose="02040503050406030204" pitchFamily="18" charset="0"/>
                <a:ea typeface="Cambria" panose="02040503050406030204" pitchFamily="18" charset="0"/>
                <a:cs typeface="Arial" panose="020B0604020202020204" pitchFamily="34" charset="0"/>
              </a:endParaRPr>
            </a:p>
          </p:txBody>
        </p:sp>
        <p:sp>
          <p:nvSpPr>
            <p:cNvPr id="69" name="Freeform 22">
              <a:extLst>
                <a:ext uri="{FF2B5EF4-FFF2-40B4-BE49-F238E27FC236}">
                  <a16:creationId xmlns:a16="http://schemas.microsoft.com/office/drawing/2014/main" id="{E0399EA5-B9F1-4497-BEF3-025AA4DFF533}"/>
                </a:ext>
              </a:extLst>
            </p:cNvPr>
            <p:cNvSpPr>
              <a:spLocks/>
            </p:cNvSpPr>
            <p:nvPr/>
          </p:nvSpPr>
          <p:spPr bwMode="auto">
            <a:xfrm>
              <a:off x="4805363" y="2540000"/>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800" b="1">
                <a:latin typeface="Cambria" panose="02040503050406030204" pitchFamily="18" charset="0"/>
                <a:ea typeface="Cambria" panose="02040503050406030204" pitchFamily="18" charset="0"/>
                <a:cs typeface="Arial" panose="020B0604020202020204" pitchFamily="34" charset="0"/>
              </a:endParaRPr>
            </a:p>
          </p:txBody>
        </p:sp>
        <p:sp>
          <p:nvSpPr>
            <p:cNvPr id="70" name="Freeform 23">
              <a:extLst>
                <a:ext uri="{FF2B5EF4-FFF2-40B4-BE49-F238E27FC236}">
                  <a16:creationId xmlns:a16="http://schemas.microsoft.com/office/drawing/2014/main" id="{EF6421E5-5AFF-4029-A5B8-923691963517}"/>
                </a:ext>
              </a:extLst>
            </p:cNvPr>
            <p:cNvSpPr>
              <a:spLocks/>
            </p:cNvSpPr>
            <p:nvPr/>
          </p:nvSpPr>
          <p:spPr bwMode="auto">
            <a:xfrm>
              <a:off x="5141913" y="2540000"/>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800" b="1">
                <a:latin typeface="Cambria" panose="02040503050406030204" pitchFamily="18" charset="0"/>
                <a:ea typeface="Cambria" panose="02040503050406030204" pitchFamily="18" charset="0"/>
                <a:cs typeface="Arial" panose="020B0604020202020204" pitchFamily="34" charset="0"/>
              </a:endParaRPr>
            </a:p>
          </p:txBody>
        </p:sp>
        <p:sp>
          <p:nvSpPr>
            <p:cNvPr id="71" name="Freeform 24">
              <a:extLst>
                <a:ext uri="{FF2B5EF4-FFF2-40B4-BE49-F238E27FC236}">
                  <a16:creationId xmlns:a16="http://schemas.microsoft.com/office/drawing/2014/main" id="{2BB2717D-2D19-49C3-9053-8C7B5C1C5586}"/>
                </a:ext>
              </a:extLst>
            </p:cNvPr>
            <p:cNvSpPr>
              <a:spLocks/>
            </p:cNvSpPr>
            <p:nvPr/>
          </p:nvSpPr>
          <p:spPr bwMode="auto">
            <a:xfrm>
              <a:off x="5165726" y="2449513"/>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800" b="1">
                <a:latin typeface="Cambria" panose="02040503050406030204" pitchFamily="18" charset="0"/>
                <a:ea typeface="Cambria" panose="02040503050406030204" pitchFamily="18" charset="0"/>
                <a:cs typeface="Arial" panose="020B0604020202020204" pitchFamily="34" charset="0"/>
              </a:endParaRPr>
            </a:p>
          </p:txBody>
        </p:sp>
        <p:sp>
          <p:nvSpPr>
            <p:cNvPr id="72" name="Freeform 25">
              <a:extLst>
                <a:ext uri="{FF2B5EF4-FFF2-40B4-BE49-F238E27FC236}">
                  <a16:creationId xmlns:a16="http://schemas.microsoft.com/office/drawing/2014/main" id="{502C3DA8-8CF2-4AE5-AA6A-91E6F52747C9}"/>
                </a:ext>
              </a:extLst>
            </p:cNvPr>
            <p:cNvSpPr>
              <a:spLocks/>
            </p:cNvSpPr>
            <p:nvPr/>
          </p:nvSpPr>
          <p:spPr bwMode="auto">
            <a:xfrm>
              <a:off x="5141913" y="2346325"/>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800" b="1">
                <a:latin typeface="Cambria" panose="02040503050406030204" pitchFamily="18" charset="0"/>
                <a:ea typeface="Cambria" panose="02040503050406030204" pitchFamily="18" charset="0"/>
                <a:cs typeface="Arial" panose="020B0604020202020204" pitchFamily="34" charset="0"/>
              </a:endParaRPr>
            </a:p>
          </p:txBody>
        </p:sp>
        <p:sp>
          <p:nvSpPr>
            <p:cNvPr id="73" name="Freeform 26">
              <a:extLst>
                <a:ext uri="{FF2B5EF4-FFF2-40B4-BE49-F238E27FC236}">
                  <a16:creationId xmlns:a16="http://schemas.microsoft.com/office/drawing/2014/main" id="{3219194F-CC92-41D5-B683-9A8B1DAEC2F3}"/>
                </a:ext>
              </a:extLst>
            </p:cNvPr>
            <p:cNvSpPr>
              <a:spLocks/>
            </p:cNvSpPr>
            <p:nvPr/>
          </p:nvSpPr>
          <p:spPr bwMode="auto">
            <a:xfrm>
              <a:off x="5075238" y="2271713"/>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800" b="1">
                <a:latin typeface="Cambria" panose="02040503050406030204" pitchFamily="18" charset="0"/>
                <a:ea typeface="Cambria" panose="02040503050406030204" pitchFamily="18" charset="0"/>
                <a:cs typeface="Arial" panose="020B0604020202020204" pitchFamily="34" charset="0"/>
              </a:endParaRPr>
            </a:p>
          </p:txBody>
        </p:sp>
        <p:sp>
          <p:nvSpPr>
            <p:cNvPr id="75" name="Freeform 28">
              <a:extLst>
                <a:ext uri="{FF2B5EF4-FFF2-40B4-BE49-F238E27FC236}">
                  <a16:creationId xmlns:a16="http://schemas.microsoft.com/office/drawing/2014/main" id="{B0D429C5-C8B1-4EB8-B0D7-7451DBF2E46D}"/>
                </a:ext>
              </a:extLst>
            </p:cNvPr>
            <p:cNvSpPr>
              <a:spLocks/>
            </p:cNvSpPr>
            <p:nvPr/>
          </p:nvSpPr>
          <p:spPr bwMode="auto">
            <a:xfrm>
              <a:off x="4970463" y="2543175"/>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800" b="1">
                <a:latin typeface="Cambria" panose="02040503050406030204" pitchFamily="18" charset="0"/>
                <a:ea typeface="Cambria" panose="02040503050406030204" pitchFamily="18" charset="0"/>
                <a:cs typeface="Arial" panose="020B0604020202020204" pitchFamily="34" charset="0"/>
              </a:endParaRPr>
            </a:p>
          </p:txBody>
        </p:sp>
      </p:grpSp>
      <p:sp>
        <p:nvSpPr>
          <p:cNvPr id="21" name="Freeform 20">
            <a:extLst>
              <a:ext uri="{FF2B5EF4-FFF2-40B4-BE49-F238E27FC236}">
                <a16:creationId xmlns:a16="http://schemas.microsoft.com/office/drawing/2014/main" id="{CE3F3E4B-682E-49E8-BC2A-32D2815691B2}"/>
              </a:ext>
            </a:extLst>
          </p:cNvPr>
          <p:cNvSpPr>
            <a:spLocks/>
          </p:cNvSpPr>
          <p:nvPr/>
        </p:nvSpPr>
        <p:spPr bwMode="auto">
          <a:xfrm>
            <a:off x="986795" y="1996688"/>
            <a:ext cx="1047830" cy="530352"/>
          </a:xfrm>
          <a:custGeom>
            <a:avLst/>
            <a:gdLst>
              <a:gd name="T0" fmla="*/ 0 w 2084"/>
              <a:gd name="T1" fmla="*/ 0 h 421"/>
              <a:gd name="T2" fmla="*/ 0 w 2084"/>
              <a:gd name="T3" fmla="*/ 421 h 421"/>
              <a:gd name="T4" fmla="*/ 1908 w 2084"/>
              <a:gd name="T5" fmla="*/ 421 h 421"/>
              <a:gd name="T6" fmla="*/ 2084 w 2084"/>
              <a:gd name="T7" fmla="*/ 210 h 421"/>
              <a:gd name="T8" fmla="*/ 1908 w 2084"/>
              <a:gd name="T9" fmla="*/ 0 h 421"/>
              <a:gd name="T10" fmla="*/ 0 w 2084"/>
              <a:gd name="T11" fmla="*/ 0 h 421"/>
            </a:gdLst>
            <a:ahLst/>
            <a:cxnLst>
              <a:cxn ang="0">
                <a:pos x="T0" y="T1"/>
              </a:cxn>
              <a:cxn ang="0">
                <a:pos x="T2" y="T3"/>
              </a:cxn>
              <a:cxn ang="0">
                <a:pos x="T4" y="T5"/>
              </a:cxn>
              <a:cxn ang="0">
                <a:pos x="T6" y="T7"/>
              </a:cxn>
              <a:cxn ang="0">
                <a:pos x="T8" y="T9"/>
              </a:cxn>
              <a:cxn ang="0">
                <a:pos x="T10" y="T11"/>
              </a:cxn>
            </a:cxnLst>
            <a:rect l="0" t="0" r="r" b="b"/>
            <a:pathLst>
              <a:path w="2084" h="421">
                <a:moveTo>
                  <a:pt x="0" y="0"/>
                </a:moveTo>
                <a:lnTo>
                  <a:pt x="0" y="421"/>
                </a:lnTo>
                <a:lnTo>
                  <a:pt x="1908" y="421"/>
                </a:lnTo>
                <a:lnTo>
                  <a:pt x="2084" y="210"/>
                </a:lnTo>
                <a:lnTo>
                  <a:pt x="1908"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b="1">
              <a:latin typeface="Cambria" panose="02040503050406030204" pitchFamily="18" charset="0"/>
              <a:ea typeface="Cambria" panose="02040503050406030204" pitchFamily="18" charset="0"/>
              <a:cs typeface="Arial" panose="020B0604020202020204" pitchFamily="34" charset="0"/>
            </a:endParaRPr>
          </a:p>
        </p:txBody>
      </p:sp>
      <p:sp>
        <p:nvSpPr>
          <p:cNvPr id="37" name="TextBox 179">
            <a:extLst>
              <a:ext uri="{FF2B5EF4-FFF2-40B4-BE49-F238E27FC236}">
                <a16:creationId xmlns:a16="http://schemas.microsoft.com/office/drawing/2014/main" id="{D16A9E17-90A2-424B-9775-208D70C2787A}"/>
              </a:ext>
            </a:extLst>
          </p:cNvPr>
          <p:cNvSpPr txBox="1"/>
          <p:nvPr/>
        </p:nvSpPr>
        <p:spPr>
          <a:xfrm>
            <a:off x="2187084" y="2135317"/>
            <a:ext cx="9424751" cy="246221"/>
          </a:xfrm>
          <a:prstGeom prst="rect">
            <a:avLst/>
          </a:prstGeom>
          <a:noFill/>
          <a:ln>
            <a:noFill/>
          </a:ln>
          <a:effectLst/>
        </p:spPr>
        <p:txBody>
          <a:bodyPr wrap="square" lIns="0" tIns="0" rIns="0" bIns="0"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600" b="1">
                <a:latin typeface="Cambria" panose="02040503050406030204" pitchFamily="18" charset="0"/>
                <a:ea typeface="Cambria" panose="02040503050406030204" pitchFamily="18" charset="0"/>
                <a:cs typeface="Arial" panose="020B0604020202020204" pitchFamily="34" charset="0"/>
              </a:rPr>
              <a:t>Be a licensed Medicare provider</a:t>
            </a:r>
          </a:p>
        </p:txBody>
      </p:sp>
      <p:pic>
        <p:nvPicPr>
          <p:cNvPr id="30" name="Graphic 29" descr="Clipboard Checked with solid fill">
            <a:extLst>
              <a:ext uri="{FF2B5EF4-FFF2-40B4-BE49-F238E27FC236}">
                <a16:creationId xmlns:a16="http://schemas.microsoft.com/office/drawing/2014/main" id="{7AA2BE4D-1EE6-4BE9-9F40-B4BAA98C0E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0613" y="3157277"/>
            <a:ext cx="429556" cy="439142"/>
          </a:xfrm>
          <a:prstGeom prst="rect">
            <a:avLst/>
          </a:prstGeom>
        </p:spPr>
      </p:pic>
      <p:pic>
        <p:nvPicPr>
          <p:cNvPr id="32" name="Graphic 31" descr="Classroom with solid fill">
            <a:extLst>
              <a:ext uri="{FF2B5EF4-FFF2-40B4-BE49-F238E27FC236}">
                <a16:creationId xmlns:a16="http://schemas.microsoft.com/office/drawing/2014/main" id="{CF5EF961-5EF9-405E-92C9-409CF5F94A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698" y="2573752"/>
            <a:ext cx="472966" cy="483518"/>
          </a:xfrm>
          <a:prstGeom prst="rect">
            <a:avLst/>
          </a:prstGeom>
        </p:spPr>
      </p:pic>
      <p:pic>
        <p:nvPicPr>
          <p:cNvPr id="45" name="Graphic 44" descr="Inpatient with solid fill">
            <a:extLst>
              <a:ext uri="{FF2B5EF4-FFF2-40B4-BE49-F238E27FC236}">
                <a16:creationId xmlns:a16="http://schemas.microsoft.com/office/drawing/2014/main" id="{F365CB8C-79A2-4DE7-9CEE-51D7C6603B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47718" y="4947490"/>
            <a:ext cx="447220" cy="457200"/>
          </a:xfrm>
          <a:prstGeom prst="rect">
            <a:avLst/>
          </a:prstGeom>
        </p:spPr>
      </p:pic>
      <p:pic>
        <p:nvPicPr>
          <p:cNvPr id="52" name="Graphic 51" descr="Share with solid fill">
            <a:extLst>
              <a:ext uri="{FF2B5EF4-FFF2-40B4-BE49-F238E27FC236}">
                <a16:creationId xmlns:a16="http://schemas.microsoft.com/office/drawing/2014/main" id="{AC38500F-CBF4-4DEF-9EB5-2EBA320360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66830" y="4313454"/>
            <a:ext cx="472966" cy="483518"/>
          </a:xfrm>
          <a:prstGeom prst="rect">
            <a:avLst/>
          </a:prstGeom>
        </p:spPr>
      </p:pic>
      <p:sp>
        <p:nvSpPr>
          <p:cNvPr id="87" name="Freeform 20">
            <a:extLst>
              <a:ext uri="{FF2B5EF4-FFF2-40B4-BE49-F238E27FC236}">
                <a16:creationId xmlns:a16="http://schemas.microsoft.com/office/drawing/2014/main" id="{C6BAD8DF-3A34-4AFC-8F49-6F47F0B36615}"/>
              </a:ext>
            </a:extLst>
          </p:cNvPr>
          <p:cNvSpPr>
            <a:spLocks/>
          </p:cNvSpPr>
          <p:nvPr/>
        </p:nvSpPr>
        <p:spPr bwMode="auto">
          <a:xfrm>
            <a:off x="987134" y="1428113"/>
            <a:ext cx="1047830" cy="530352"/>
          </a:xfrm>
          <a:custGeom>
            <a:avLst/>
            <a:gdLst>
              <a:gd name="T0" fmla="*/ 0 w 2084"/>
              <a:gd name="T1" fmla="*/ 0 h 421"/>
              <a:gd name="T2" fmla="*/ 0 w 2084"/>
              <a:gd name="T3" fmla="*/ 421 h 421"/>
              <a:gd name="T4" fmla="*/ 1908 w 2084"/>
              <a:gd name="T5" fmla="*/ 421 h 421"/>
              <a:gd name="T6" fmla="*/ 2084 w 2084"/>
              <a:gd name="T7" fmla="*/ 210 h 421"/>
              <a:gd name="T8" fmla="*/ 1908 w 2084"/>
              <a:gd name="T9" fmla="*/ 0 h 421"/>
              <a:gd name="T10" fmla="*/ 0 w 2084"/>
              <a:gd name="T11" fmla="*/ 0 h 421"/>
            </a:gdLst>
            <a:ahLst/>
            <a:cxnLst>
              <a:cxn ang="0">
                <a:pos x="T0" y="T1"/>
              </a:cxn>
              <a:cxn ang="0">
                <a:pos x="T2" y="T3"/>
              </a:cxn>
              <a:cxn ang="0">
                <a:pos x="T4" y="T5"/>
              </a:cxn>
              <a:cxn ang="0">
                <a:pos x="T6" y="T7"/>
              </a:cxn>
              <a:cxn ang="0">
                <a:pos x="T8" y="T9"/>
              </a:cxn>
              <a:cxn ang="0">
                <a:pos x="T10" y="T11"/>
              </a:cxn>
            </a:cxnLst>
            <a:rect l="0" t="0" r="r" b="b"/>
            <a:pathLst>
              <a:path w="2084" h="421">
                <a:moveTo>
                  <a:pt x="0" y="0"/>
                </a:moveTo>
                <a:lnTo>
                  <a:pt x="0" y="421"/>
                </a:lnTo>
                <a:lnTo>
                  <a:pt x="1908" y="421"/>
                </a:lnTo>
                <a:lnTo>
                  <a:pt x="2084" y="210"/>
                </a:lnTo>
                <a:lnTo>
                  <a:pt x="1908"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b="1">
              <a:latin typeface="Cambria" panose="02040503050406030204" pitchFamily="18" charset="0"/>
              <a:ea typeface="Cambria" panose="02040503050406030204" pitchFamily="18" charset="0"/>
              <a:cs typeface="Arial" panose="020B0604020202020204" pitchFamily="34" charset="0"/>
            </a:endParaRPr>
          </a:p>
        </p:txBody>
      </p:sp>
      <p:sp>
        <p:nvSpPr>
          <p:cNvPr id="88" name="TextBox 179">
            <a:extLst>
              <a:ext uri="{FF2B5EF4-FFF2-40B4-BE49-F238E27FC236}">
                <a16:creationId xmlns:a16="http://schemas.microsoft.com/office/drawing/2014/main" id="{652EAB37-2198-4F76-B4B8-B8CAD24914CA}"/>
              </a:ext>
            </a:extLst>
          </p:cNvPr>
          <p:cNvSpPr txBox="1"/>
          <p:nvPr/>
        </p:nvSpPr>
        <p:spPr>
          <a:xfrm>
            <a:off x="2178951" y="1486317"/>
            <a:ext cx="9424751" cy="443198"/>
          </a:xfrm>
          <a:prstGeom prst="rect">
            <a:avLst/>
          </a:prstGeom>
          <a:noFill/>
          <a:ln>
            <a:noFill/>
          </a:ln>
          <a:effectLst/>
        </p:spPr>
        <p:txBody>
          <a:bodyPr wrap="square" lIns="0" tIns="0" rIns="0" bIns="0"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nSpc>
                <a:spcPct val="90000"/>
              </a:lnSpc>
            </a:pPr>
            <a:r>
              <a:rPr lang="en-US" sz="1600" b="1">
                <a:latin typeface="Cambria" panose="02040503050406030204" pitchFamily="18" charset="0"/>
                <a:ea typeface="Cambria" panose="02040503050406030204" pitchFamily="18" charset="0"/>
                <a:cs typeface="Arial" panose="020B0604020202020204" pitchFamily="34" charset="0"/>
              </a:rPr>
              <a:t>Be in a rural area and licensed as a critical access hospital (CAH) or rural prospective payment system (PPS) hospital as of December 27, 2020, with fewer than 50 beds</a:t>
            </a:r>
          </a:p>
        </p:txBody>
      </p:sp>
      <p:cxnSp>
        <p:nvCxnSpPr>
          <p:cNvPr id="89" name="Straight Connector 88">
            <a:extLst>
              <a:ext uri="{FF2B5EF4-FFF2-40B4-BE49-F238E27FC236}">
                <a16:creationId xmlns:a16="http://schemas.microsoft.com/office/drawing/2014/main" id="{EE706B42-D87E-4945-AC00-9E2E43DADFF8}"/>
              </a:ext>
            </a:extLst>
          </p:cNvPr>
          <p:cNvCxnSpPr>
            <a:cxnSpLocks/>
          </p:cNvCxnSpPr>
          <p:nvPr/>
        </p:nvCxnSpPr>
        <p:spPr>
          <a:xfrm>
            <a:off x="2012662" y="1992730"/>
            <a:ext cx="9509760" cy="0"/>
          </a:xfrm>
          <a:prstGeom prst="line">
            <a:avLst/>
          </a:prstGeom>
          <a:ln w="12700">
            <a:solidFill>
              <a:srgbClr val="772A16"/>
            </a:solidFill>
          </a:ln>
        </p:spPr>
        <p:style>
          <a:lnRef idx="1">
            <a:schemeClr val="accent1"/>
          </a:lnRef>
          <a:fillRef idx="0">
            <a:schemeClr val="accent1"/>
          </a:fillRef>
          <a:effectRef idx="0">
            <a:schemeClr val="accent1"/>
          </a:effectRef>
          <a:fontRef idx="minor">
            <a:schemeClr val="tx1"/>
          </a:fontRef>
        </p:style>
      </p:cxnSp>
      <p:pic>
        <p:nvPicPr>
          <p:cNvPr id="86" name="Graphic 85" descr="Hospital with solid fill">
            <a:extLst>
              <a:ext uri="{FF2B5EF4-FFF2-40B4-BE49-F238E27FC236}">
                <a16:creationId xmlns:a16="http://schemas.microsoft.com/office/drawing/2014/main" id="{C5372519-8EBD-4DA8-B6A9-FAD06FECAF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98418" y="1404210"/>
            <a:ext cx="574148" cy="574148"/>
          </a:xfrm>
          <a:prstGeom prst="rect">
            <a:avLst/>
          </a:prstGeom>
        </p:spPr>
      </p:pic>
      <p:pic>
        <p:nvPicPr>
          <p:cNvPr id="8" name="Graphic 7">
            <a:extLst>
              <a:ext uri="{FF2B5EF4-FFF2-40B4-BE49-F238E27FC236}">
                <a16:creationId xmlns:a16="http://schemas.microsoft.com/office/drawing/2014/main" id="{0055027B-C80C-B9D8-12C3-E1C60B50FF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85736" y="2046120"/>
            <a:ext cx="351473" cy="390525"/>
          </a:xfrm>
          <a:prstGeom prst="rect">
            <a:avLst/>
          </a:prstGeom>
        </p:spPr>
      </p:pic>
      <p:cxnSp>
        <p:nvCxnSpPr>
          <p:cNvPr id="13" name="Straight Connector 12">
            <a:extLst>
              <a:ext uri="{FF2B5EF4-FFF2-40B4-BE49-F238E27FC236}">
                <a16:creationId xmlns:a16="http://schemas.microsoft.com/office/drawing/2014/main" id="{835B669D-11F0-1B05-228B-A7121B2EA83F}"/>
              </a:ext>
            </a:extLst>
          </p:cNvPr>
          <p:cNvCxnSpPr>
            <a:cxnSpLocks/>
          </p:cNvCxnSpPr>
          <p:nvPr/>
        </p:nvCxnSpPr>
        <p:spPr>
          <a:xfrm>
            <a:off x="2012662" y="4267014"/>
            <a:ext cx="9509760" cy="0"/>
          </a:xfrm>
          <a:prstGeom prst="line">
            <a:avLst/>
          </a:prstGeom>
          <a:ln w="12700">
            <a:solidFill>
              <a:srgbClr val="772A1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6920AA-C2FB-5F28-1A4A-02A5F13467F3}"/>
              </a:ext>
            </a:extLst>
          </p:cNvPr>
          <p:cNvCxnSpPr>
            <a:cxnSpLocks/>
          </p:cNvCxnSpPr>
          <p:nvPr/>
        </p:nvCxnSpPr>
        <p:spPr>
          <a:xfrm>
            <a:off x="2012662" y="4869306"/>
            <a:ext cx="9509760" cy="0"/>
          </a:xfrm>
          <a:prstGeom prst="line">
            <a:avLst/>
          </a:prstGeom>
          <a:ln w="12700">
            <a:solidFill>
              <a:srgbClr val="772A1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58686B-0C93-8149-DEA2-4016DB7FD819}"/>
              </a:ext>
            </a:extLst>
          </p:cNvPr>
          <p:cNvCxnSpPr>
            <a:cxnSpLocks/>
          </p:cNvCxnSpPr>
          <p:nvPr/>
        </p:nvCxnSpPr>
        <p:spPr>
          <a:xfrm>
            <a:off x="2012662" y="5447650"/>
            <a:ext cx="9509760" cy="0"/>
          </a:xfrm>
          <a:prstGeom prst="line">
            <a:avLst/>
          </a:prstGeom>
          <a:ln w="12700">
            <a:solidFill>
              <a:srgbClr val="772A1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7AB87D3-83D8-42CA-5F44-28CBEE56ECFD}"/>
              </a:ext>
            </a:extLst>
          </p:cNvPr>
          <p:cNvCxnSpPr>
            <a:cxnSpLocks/>
          </p:cNvCxnSpPr>
          <p:nvPr/>
        </p:nvCxnSpPr>
        <p:spPr>
          <a:xfrm>
            <a:off x="2004530" y="2554045"/>
            <a:ext cx="9509760" cy="0"/>
          </a:xfrm>
          <a:prstGeom prst="line">
            <a:avLst/>
          </a:prstGeom>
          <a:ln w="12700">
            <a:solidFill>
              <a:srgbClr val="772A1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9C47AD-0776-B40A-1A4E-53F6AAA3D673}"/>
              </a:ext>
            </a:extLst>
          </p:cNvPr>
          <p:cNvCxnSpPr>
            <a:cxnSpLocks/>
          </p:cNvCxnSpPr>
          <p:nvPr/>
        </p:nvCxnSpPr>
        <p:spPr>
          <a:xfrm>
            <a:off x="2004530" y="3124557"/>
            <a:ext cx="9509760" cy="0"/>
          </a:xfrm>
          <a:prstGeom prst="line">
            <a:avLst/>
          </a:prstGeom>
          <a:ln w="12700">
            <a:solidFill>
              <a:srgbClr val="772A1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FB2B39F-DE7C-06F6-CE06-04B574AFD2A1}"/>
              </a:ext>
            </a:extLst>
          </p:cNvPr>
          <p:cNvCxnSpPr>
            <a:cxnSpLocks/>
          </p:cNvCxnSpPr>
          <p:nvPr/>
        </p:nvCxnSpPr>
        <p:spPr>
          <a:xfrm>
            <a:off x="2004530" y="3705448"/>
            <a:ext cx="9509760" cy="0"/>
          </a:xfrm>
          <a:prstGeom prst="line">
            <a:avLst/>
          </a:prstGeom>
          <a:ln w="12700">
            <a:solidFill>
              <a:srgbClr val="772A16"/>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AC0A3A8-7B5F-1BCA-B652-240C9FC0B63A}"/>
              </a:ext>
            </a:extLst>
          </p:cNvPr>
          <p:cNvCxnSpPr>
            <a:cxnSpLocks/>
          </p:cNvCxnSpPr>
          <p:nvPr/>
        </p:nvCxnSpPr>
        <p:spPr>
          <a:xfrm>
            <a:off x="1988777" y="1414259"/>
            <a:ext cx="9509760" cy="0"/>
          </a:xfrm>
          <a:prstGeom prst="line">
            <a:avLst/>
          </a:prstGeom>
          <a:ln w="12700">
            <a:solidFill>
              <a:srgbClr val="772A16"/>
            </a:solidFill>
          </a:ln>
        </p:spPr>
        <p:style>
          <a:lnRef idx="1">
            <a:schemeClr val="accent1"/>
          </a:lnRef>
          <a:fillRef idx="0">
            <a:schemeClr val="accent1"/>
          </a:fillRef>
          <a:effectRef idx="0">
            <a:schemeClr val="accent1"/>
          </a:effectRef>
          <a:fontRef idx="minor">
            <a:schemeClr val="tx1"/>
          </a:fontRef>
        </p:style>
      </p:cxnSp>
      <p:sp>
        <p:nvSpPr>
          <p:cNvPr id="2" name="Freeform 16">
            <a:extLst>
              <a:ext uri="{FF2B5EF4-FFF2-40B4-BE49-F238E27FC236}">
                <a16:creationId xmlns:a16="http://schemas.microsoft.com/office/drawing/2014/main" id="{07F10BEA-F161-5C41-BC9E-FDA3BF313C56}"/>
              </a:ext>
            </a:extLst>
          </p:cNvPr>
          <p:cNvSpPr>
            <a:spLocks/>
          </p:cNvSpPr>
          <p:nvPr/>
        </p:nvSpPr>
        <p:spPr bwMode="auto">
          <a:xfrm>
            <a:off x="980587" y="3741137"/>
            <a:ext cx="1047830" cy="530352"/>
          </a:xfrm>
          <a:custGeom>
            <a:avLst/>
            <a:gdLst>
              <a:gd name="T0" fmla="*/ 0 w 1885"/>
              <a:gd name="T1" fmla="*/ 421 h 421"/>
              <a:gd name="T2" fmla="*/ 1709 w 1885"/>
              <a:gd name="T3" fmla="*/ 421 h 421"/>
              <a:gd name="T4" fmla="*/ 1885 w 1885"/>
              <a:gd name="T5" fmla="*/ 210 h 421"/>
              <a:gd name="T6" fmla="*/ 1709 w 1885"/>
              <a:gd name="T7" fmla="*/ 0 h 421"/>
              <a:gd name="T8" fmla="*/ 0 w 1885"/>
              <a:gd name="T9" fmla="*/ 0 h 421"/>
              <a:gd name="T10" fmla="*/ 0 w 1885"/>
              <a:gd name="T11" fmla="*/ 421 h 421"/>
            </a:gdLst>
            <a:ahLst/>
            <a:cxnLst>
              <a:cxn ang="0">
                <a:pos x="T0" y="T1"/>
              </a:cxn>
              <a:cxn ang="0">
                <a:pos x="T2" y="T3"/>
              </a:cxn>
              <a:cxn ang="0">
                <a:pos x="T4" y="T5"/>
              </a:cxn>
              <a:cxn ang="0">
                <a:pos x="T6" y="T7"/>
              </a:cxn>
              <a:cxn ang="0">
                <a:pos x="T8" y="T9"/>
              </a:cxn>
              <a:cxn ang="0">
                <a:pos x="T10" y="T11"/>
              </a:cxn>
            </a:cxnLst>
            <a:rect l="0" t="0" r="r" b="b"/>
            <a:pathLst>
              <a:path w="1885" h="421">
                <a:moveTo>
                  <a:pt x="0" y="421"/>
                </a:moveTo>
                <a:lnTo>
                  <a:pt x="1709" y="421"/>
                </a:lnTo>
                <a:lnTo>
                  <a:pt x="1885" y="210"/>
                </a:lnTo>
                <a:lnTo>
                  <a:pt x="1709" y="0"/>
                </a:lnTo>
                <a:lnTo>
                  <a:pt x="0" y="0"/>
                </a:lnTo>
                <a:lnTo>
                  <a:pt x="0" y="42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b="1">
              <a:latin typeface="Cambria" panose="02040503050406030204" pitchFamily="18" charset="0"/>
              <a:ea typeface="Cambria" panose="02040503050406030204" pitchFamily="18" charset="0"/>
              <a:cs typeface="Arial" panose="020B0604020202020204" pitchFamily="34" charset="0"/>
            </a:endParaRPr>
          </a:p>
        </p:txBody>
      </p:sp>
      <p:sp>
        <p:nvSpPr>
          <p:cNvPr id="7" name="TextBox 185">
            <a:extLst>
              <a:ext uri="{FF2B5EF4-FFF2-40B4-BE49-F238E27FC236}">
                <a16:creationId xmlns:a16="http://schemas.microsoft.com/office/drawing/2014/main" id="{88030F03-6DC1-7E92-6482-EFFCCF23CF99}"/>
              </a:ext>
            </a:extLst>
          </p:cNvPr>
          <p:cNvSpPr txBox="1"/>
          <p:nvPr/>
        </p:nvSpPr>
        <p:spPr>
          <a:xfrm>
            <a:off x="2187084" y="3863350"/>
            <a:ext cx="9424751" cy="246221"/>
          </a:xfrm>
          <a:prstGeom prst="rect">
            <a:avLst/>
          </a:prstGeom>
          <a:noFill/>
          <a:ln>
            <a:noFill/>
          </a:ln>
          <a:effectLst/>
        </p:spPr>
        <p:txBody>
          <a:bodyPr wrap="square" lIns="0" tIns="0" rIns="0" bIns="0"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600" b="1">
                <a:latin typeface="Cambria" panose="02040503050406030204" pitchFamily="18" charset="0"/>
                <a:ea typeface="Cambria" panose="02040503050406030204" pitchFamily="18" charset="0"/>
                <a:cs typeface="Arial" panose="020B0604020202020204" pitchFamily="34" charset="0"/>
              </a:rPr>
              <a:t>Meet state licensure requirements for REH</a:t>
            </a:r>
          </a:p>
        </p:txBody>
      </p:sp>
      <p:cxnSp>
        <p:nvCxnSpPr>
          <p:cNvPr id="10" name="Straight Connector 9">
            <a:extLst>
              <a:ext uri="{FF2B5EF4-FFF2-40B4-BE49-F238E27FC236}">
                <a16:creationId xmlns:a16="http://schemas.microsoft.com/office/drawing/2014/main" id="{215F24D5-8D19-317C-4A49-5ECCA50E0BB3}"/>
              </a:ext>
            </a:extLst>
          </p:cNvPr>
          <p:cNvCxnSpPr>
            <a:cxnSpLocks/>
          </p:cNvCxnSpPr>
          <p:nvPr/>
        </p:nvCxnSpPr>
        <p:spPr>
          <a:xfrm>
            <a:off x="2026493" y="6011135"/>
            <a:ext cx="9509760" cy="0"/>
          </a:xfrm>
          <a:prstGeom prst="line">
            <a:avLst/>
          </a:prstGeom>
          <a:ln w="12700">
            <a:solidFill>
              <a:srgbClr val="772A16"/>
            </a:solidFill>
          </a:ln>
        </p:spPr>
        <p:style>
          <a:lnRef idx="1">
            <a:schemeClr val="accent1"/>
          </a:lnRef>
          <a:fillRef idx="0">
            <a:schemeClr val="accent1"/>
          </a:fillRef>
          <a:effectRef idx="0">
            <a:schemeClr val="accent1"/>
          </a:effectRef>
          <a:fontRef idx="minor">
            <a:schemeClr val="tx1"/>
          </a:fontRef>
        </p:style>
      </p:cxnSp>
      <p:pic>
        <p:nvPicPr>
          <p:cNvPr id="36" name="Graphic 35" descr="Diploma with solid fill">
            <a:extLst>
              <a:ext uri="{FF2B5EF4-FFF2-40B4-BE49-F238E27FC236}">
                <a16:creationId xmlns:a16="http://schemas.microsoft.com/office/drawing/2014/main" id="{64BEACAE-2542-4269-B59B-0305DE0600C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31621" y="3712163"/>
            <a:ext cx="527119" cy="538880"/>
          </a:xfrm>
          <a:prstGeom prst="rect">
            <a:avLst/>
          </a:prstGeom>
        </p:spPr>
      </p:pic>
      <p:pic>
        <p:nvPicPr>
          <p:cNvPr id="12" name="Graphic 11" descr="Workflow with solid fill">
            <a:extLst>
              <a:ext uri="{FF2B5EF4-FFF2-40B4-BE49-F238E27FC236}">
                <a16:creationId xmlns:a16="http://schemas.microsoft.com/office/drawing/2014/main" id="{504F3AF7-94D3-A660-BCCB-32F6EF99C9E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39753" y="5428437"/>
            <a:ext cx="563217" cy="563217"/>
          </a:xfrm>
          <a:prstGeom prst="rect">
            <a:avLst/>
          </a:prstGeom>
        </p:spPr>
      </p:pic>
      <p:sp>
        <p:nvSpPr>
          <p:cNvPr id="6" name="TextBox 5">
            <a:hlinkClick r:id="rId3"/>
            <a:extLst>
              <a:ext uri="{FF2B5EF4-FFF2-40B4-BE49-F238E27FC236}">
                <a16:creationId xmlns:a16="http://schemas.microsoft.com/office/drawing/2014/main" id="{69784C1B-705C-6090-9365-E73F48140353}"/>
              </a:ext>
            </a:extLst>
          </p:cNvPr>
          <p:cNvSpPr txBox="1"/>
          <p:nvPr/>
        </p:nvSpPr>
        <p:spPr>
          <a:xfrm>
            <a:off x="939452" y="1025497"/>
            <a:ext cx="9381355" cy="400110"/>
          </a:xfrm>
          <a:prstGeom prst="rect">
            <a:avLst/>
          </a:prstGeom>
          <a:noFill/>
        </p:spPr>
        <p:txBody>
          <a:bodyPr wrap="square" lIns="91440" tIns="45720" rIns="91440" bIns="45720" rtlCol="0" anchor="t">
            <a:spAutoFit/>
          </a:bodyPr>
          <a:lstStyle/>
          <a:p>
            <a:r>
              <a:rPr lang="en-US" sz="2000" b="1">
                <a:latin typeface="Cambria" panose="02040503050406030204" pitchFamily="18" charset="0"/>
                <a:ea typeface="Cambria" panose="02040503050406030204" pitchFamily="18" charset="0"/>
              </a:rPr>
              <a:t>To qualify as an REH, the hospital must:</a:t>
            </a:r>
          </a:p>
        </p:txBody>
      </p:sp>
      <p:sp>
        <p:nvSpPr>
          <p:cNvPr id="11" name="TextBox 10">
            <a:extLst>
              <a:ext uri="{FF2B5EF4-FFF2-40B4-BE49-F238E27FC236}">
                <a16:creationId xmlns:a16="http://schemas.microsoft.com/office/drawing/2014/main" id="{A168A1EF-0442-C86F-1247-463E1F67B177}"/>
              </a:ext>
            </a:extLst>
          </p:cNvPr>
          <p:cNvSpPr txBox="1"/>
          <p:nvPr/>
        </p:nvSpPr>
        <p:spPr>
          <a:xfrm>
            <a:off x="2088645" y="3238797"/>
            <a:ext cx="9515058" cy="338554"/>
          </a:xfrm>
          <a:prstGeom prst="rect">
            <a:avLst/>
          </a:prstGeom>
          <a:noFill/>
        </p:spPr>
        <p:txBody>
          <a:bodyPr wrap="square">
            <a:spAutoFit/>
          </a:bodyPr>
          <a:lstStyle/>
          <a:p>
            <a:r>
              <a:rPr lang="en-US" sz="1600" b="1">
                <a:latin typeface="Cambria" panose="02040503050406030204" pitchFamily="18" charset="0"/>
                <a:ea typeface="Cambria" panose="02040503050406030204" pitchFamily="18" charset="0"/>
                <a:cs typeface="Arial" panose="020B0604020202020204" pitchFamily="34" charset="0"/>
              </a:rPr>
              <a:t>Meet annual average length of stay requirements* </a:t>
            </a:r>
          </a:p>
        </p:txBody>
      </p:sp>
      <p:sp>
        <p:nvSpPr>
          <p:cNvPr id="19" name="Title 18">
            <a:extLst>
              <a:ext uri="{FF2B5EF4-FFF2-40B4-BE49-F238E27FC236}">
                <a16:creationId xmlns:a16="http://schemas.microsoft.com/office/drawing/2014/main" id="{5D6B8009-75C5-A9F5-8E7F-E39FEC5D10C9}"/>
              </a:ext>
            </a:extLst>
          </p:cNvPr>
          <p:cNvSpPr>
            <a:spLocks noGrp="1"/>
          </p:cNvSpPr>
          <p:nvPr>
            <p:ph type="title"/>
          </p:nvPr>
        </p:nvSpPr>
        <p:spPr>
          <a:xfrm>
            <a:off x="939452" y="397126"/>
            <a:ext cx="10814398" cy="1118700"/>
          </a:xfrm>
        </p:spPr>
        <p:txBody>
          <a:bodyPr/>
          <a:lstStyle/>
          <a:p>
            <a:r>
              <a:rPr lang="en-US" sz="3600"/>
              <a:t>Eligibility Criteria</a:t>
            </a:r>
            <a:br>
              <a:rPr lang="en-US" sz="3600"/>
            </a:br>
            <a:endParaRPr lang="en-US" sz="3600"/>
          </a:p>
        </p:txBody>
      </p:sp>
    </p:spTree>
    <p:extLst>
      <p:ext uri="{BB962C8B-B14F-4D97-AF65-F5344CB8AC3E}">
        <p14:creationId xmlns:p14="http://schemas.microsoft.com/office/powerpoint/2010/main" val="1232815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563C98D-4545-49DB-AF07-C1C71ABFE35B}"/>
              </a:ext>
            </a:extLst>
          </p:cNvPr>
          <p:cNvSpPr>
            <a:spLocks noGrp="1"/>
          </p:cNvSpPr>
          <p:nvPr>
            <p:ph type="title"/>
          </p:nvPr>
        </p:nvSpPr>
        <p:spPr/>
        <p:txBody>
          <a:bodyPr>
            <a:noAutofit/>
          </a:bodyPr>
          <a:lstStyle/>
          <a:p>
            <a:r>
              <a:rPr lang="en-US" sz="3600" i="0">
                <a:solidFill>
                  <a:schemeClr val="accent1"/>
                </a:solidFill>
                <a:latin typeface="Cambria" panose="02040503050406030204" pitchFamily="18" charset="0"/>
                <a:ea typeface="Cambria" panose="02040503050406030204" pitchFamily="18" charset="0"/>
                <a:cs typeface="Arial" panose="020B0604020202020204" pitchFamily="34" charset="0"/>
              </a:rPr>
              <a:t>The REH must provide:</a:t>
            </a:r>
          </a:p>
        </p:txBody>
      </p:sp>
      <p:sp>
        <p:nvSpPr>
          <p:cNvPr id="20" name="Arrow: Pentagon 19">
            <a:extLst>
              <a:ext uri="{FF2B5EF4-FFF2-40B4-BE49-F238E27FC236}">
                <a16:creationId xmlns:a16="http://schemas.microsoft.com/office/drawing/2014/main" id="{8902F6A9-BAF6-4E35-AB74-A6A3CAE0D14A}"/>
              </a:ext>
            </a:extLst>
          </p:cNvPr>
          <p:cNvSpPr/>
          <p:nvPr/>
        </p:nvSpPr>
        <p:spPr>
          <a:xfrm>
            <a:off x="971362" y="1432503"/>
            <a:ext cx="9692641" cy="841056"/>
          </a:xfrm>
          <a:prstGeom prst="homePlate">
            <a:avLst>
              <a:gd name="adj" fmla="val 1969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rPr>
              <a:t>-</a:t>
            </a: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Arrow: Pentagon 20">
            <a:extLst>
              <a:ext uri="{FF2B5EF4-FFF2-40B4-BE49-F238E27FC236}">
                <a16:creationId xmlns:a16="http://schemas.microsoft.com/office/drawing/2014/main" id="{DA2C6B9E-CF26-4801-8C2C-2707E4C8A247}"/>
              </a:ext>
            </a:extLst>
          </p:cNvPr>
          <p:cNvSpPr/>
          <p:nvPr/>
        </p:nvSpPr>
        <p:spPr>
          <a:xfrm>
            <a:off x="971362" y="2375804"/>
            <a:ext cx="9692641" cy="841056"/>
          </a:xfrm>
          <a:prstGeom prst="homePlate">
            <a:avLst>
              <a:gd name="adj" fmla="val 1969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Arrow: Pentagon 21">
            <a:extLst>
              <a:ext uri="{FF2B5EF4-FFF2-40B4-BE49-F238E27FC236}">
                <a16:creationId xmlns:a16="http://schemas.microsoft.com/office/drawing/2014/main" id="{CE0AA049-7711-4DCC-9305-2323E2305169}"/>
              </a:ext>
            </a:extLst>
          </p:cNvPr>
          <p:cNvSpPr/>
          <p:nvPr/>
        </p:nvSpPr>
        <p:spPr>
          <a:xfrm>
            <a:off x="971363" y="3319106"/>
            <a:ext cx="9692641" cy="841056"/>
          </a:xfrm>
          <a:prstGeom prst="homePlate">
            <a:avLst>
              <a:gd name="adj" fmla="val 1969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3" name="Arrow: Pentagon 22">
            <a:extLst>
              <a:ext uri="{FF2B5EF4-FFF2-40B4-BE49-F238E27FC236}">
                <a16:creationId xmlns:a16="http://schemas.microsoft.com/office/drawing/2014/main" id="{8DAB7086-B8F8-404D-8371-525C544CFB53}"/>
              </a:ext>
            </a:extLst>
          </p:cNvPr>
          <p:cNvSpPr/>
          <p:nvPr/>
        </p:nvSpPr>
        <p:spPr>
          <a:xfrm>
            <a:off x="971363" y="4262406"/>
            <a:ext cx="9692641" cy="841056"/>
          </a:xfrm>
          <a:prstGeom prst="homePlate">
            <a:avLst>
              <a:gd name="adj" fmla="val 19691"/>
            </a:avLst>
          </a:prstGeom>
          <a:solidFill>
            <a:srgbClr val="772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Rectangle 35">
            <a:extLst>
              <a:ext uri="{FF2B5EF4-FFF2-40B4-BE49-F238E27FC236}">
                <a16:creationId xmlns:a16="http://schemas.microsoft.com/office/drawing/2014/main" id="{D9D7DB90-FCDF-4FB1-ACEC-CEBA00E905B3}"/>
              </a:ext>
            </a:extLst>
          </p:cNvPr>
          <p:cNvSpPr/>
          <p:nvPr/>
        </p:nvSpPr>
        <p:spPr>
          <a:xfrm>
            <a:off x="2346192" y="1589092"/>
            <a:ext cx="7364553" cy="527878"/>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Cambria" panose="02040503050406030204" pitchFamily="18" charset="0"/>
                <a:ea typeface="Cambria" panose="02040503050406030204" pitchFamily="18" charset="0"/>
              </a:rPr>
              <a:t>24/7 emergency and observation services with an annual average length of stay of less than 24 hours for all REH services</a:t>
            </a:r>
            <a:endParaRPr kumimoji="0" lang="en-US" sz="2000" b="0" i="0" u="none" strike="noStrike" kern="1200" cap="none" spc="0" normalizeH="0" baseline="0" noProof="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7" name="Rectangle 36">
            <a:extLst>
              <a:ext uri="{FF2B5EF4-FFF2-40B4-BE49-F238E27FC236}">
                <a16:creationId xmlns:a16="http://schemas.microsoft.com/office/drawing/2014/main" id="{39551BDC-54B8-472C-9F83-3AC42C4FE289}"/>
              </a:ext>
            </a:extLst>
          </p:cNvPr>
          <p:cNvSpPr/>
          <p:nvPr/>
        </p:nvSpPr>
        <p:spPr>
          <a:xfrm>
            <a:off x="2346193" y="2532393"/>
            <a:ext cx="7982070" cy="527878"/>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Diagnostic lab and radiological services</a:t>
            </a:r>
          </a:p>
        </p:txBody>
      </p:sp>
      <p:sp>
        <p:nvSpPr>
          <p:cNvPr id="38" name="Rectangle 37">
            <a:extLst>
              <a:ext uri="{FF2B5EF4-FFF2-40B4-BE49-F238E27FC236}">
                <a16:creationId xmlns:a16="http://schemas.microsoft.com/office/drawing/2014/main" id="{F869A000-832B-4546-938D-B9EAEE7BEE2C}"/>
              </a:ext>
            </a:extLst>
          </p:cNvPr>
          <p:cNvSpPr/>
          <p:nvPr/>
        </p:nvSpPr>
        <p:spPr>
          <a:xfrm>
            <a:off x="2346193" y="3475695"/>
            <a:ext cx="7700052" cy="527878"/>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B3794E11-418F-47AE-A9F0-C99BCC2D91A6}"/>
              </a:ext>
            </a:extLst>
          </p:cNvPr>
          <p:cNvSpPr txBox="1"/>
          <p:nvPr/>
        </p:nvSpPr>
        <p:spPr>
          <a:xfrm>
            <a:off x="1099948" y="6362070"/>
            <a:ext cx="9245373" cy="261610"/>
          </a:xfrm>
          <a:prstGeom prst="rect">
            <a:avLst/>
          </a:prstGeom>
          <a:noFill/>
        </p:spPr>
        <p:txBody>
          <a:bodyPr wrap="square" lIns="91440" tIns="45720" rIns="91440" bIns="45720" rtlCol="0" anchor="t">
            <a:spAutoFit/>
          </a:bodyPr>
          <a:lstStyle/>
          <a:p>
            <a:pPr algn="l" rtl="0">
              <a:defRPr/>
            </a:pPr>
            <a:r>
              <a:rPr kumimoji="0" lang="en-US" sz="1100" b="1" i="0" u="none" strike="noStrike" kern="1200" cap="none" spc="0" normalizeH="0" baseline="0" noProof="0">
                <a:ln>
                  <a:noFill/>
                </a:ln>
                <a:effectLst/>
                <a:uLnTx/>
                <a:uFillTx/>
                <a:latin typeface="Cambria" panose="02040503050406030204" pitchFamily="18" charset="0"/>
                <a:ea typeface="Cambria" panose="02040503050406030204" pitchFamily="18" charset="0"/>
              </a:rPr>
              <a:t>More information</a:t>
            </a:r>
            <a:r>
              <a:rPr kumimoji="0" lang="en-US" sz="1100" b="0" i="0" u="none" strike="noStrike" kern="1200" cap="none" spc="0" normalizeH="0" baseline="0" noProof="0">
                <a:ln>
                  <a:noFill/>
                </a:ln>
                <a:effectLst/>
                <a:uLnTx/>
                <a:uFillTx/>
                <a:latin typeface="Cambria" panose="02040503050406030204" pitchFamily="18" charset="0"/>
                <a:ea typeface="Cambria" panose="02040503050406030204" pitchFamily="18" charset="0"/>
              </a:rPr>
              <a:t>: Section 485 in the </a:t>
            </a:r>
            <a:r>
              <a:rPr kumimoji="0" lang="en-US" sz="1100" b="0" i="0" u="none" strike="noStrike" kern="1200" cap="none" spc="0" normalizeH="0" baseline="0" noProof="0">
                <a:ln>
                  <a:noFill/>
                </a:ln>
                <a:effectLst/>
                <a:uLnTx/>
                <a:uFillTx/>
                <a:latin typeface="Cambria" panose="02040503050406030204" pitchFamily="18" charset="0"/>
                <a:ea typeface="Cambria" panose="02040503050406030204" pitchFamily="18" charset="0"/>
                <a:hlinkClick r:id="rId3"/>
              </a:rPr>
              <a:t>Code of Federal Regulations </a:t>
            </a:r>
            <a:r>
              <a:rPr kumimoji="0" lang="en-US" sz="1100" b="0" i="0" u="none" strike="noStrike" kern="1200" cap="none" spc="0" normalizeH="0" baseline="0" noProof="0">
                <a:ln>
                  <a:noFill/>
                </a:ln>
                <a:effectLst/>
                <a:uLnTx/>
                <a:uFillTx/>
                <a:latin typeface="Cambria" panose="02040503050406030204" pitchFamily="18" charset="0"/>
                <a:ea typeface="Cambria" panose="02040503050406030204" pitchFamily="18" charset="0"/>
              </a:rPr>
              <a:t>and 1886(d)(1)(B), 1886(d)(2)(D), and 1886(d)(8)(E) of the Social Security Act</a:t>
            </a:r>
            <a:r>
              <a:rPr lang="en-US" sz="1100" kern="1200">
                <a:latin typeface="Cambria" panose="02040503050406030204" pitchFamily="18" charset="0"/>
                <a:ea typeface="Cambria" panose="02040503050406030204" pitchFamily="18" charset="0"/>
              </a:rPr>
              <a:t> </a:t>
            </a:r>
            <a:endParaRPr lang="en-US" sz="1100" b="0" i="0" u="none" strike="noStrike" kern="1200" cap="none" spc="0" normalizeH="0" baseline="0" noProof="0">
              <a:ln>
                <a:noFill/>
              </a:ln>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0B428B9C-FFD7-3F7A-5C7C-45847C9DAFBE}"/>
              </a:ext>
            </a:extLst>
          </p:cNvPr>
          <p:cNvGrpSpPr/>
          <p:nvPr/>
        </p:nvGrpSpPr>
        <p:grpSpPr>
          <a:xfrm>
            <a:off x="1448232" y="1581664"/>
            <a:ext cx="578982" cy="591678"/>
            <a:chOff x="4612578" y="426631"/>
            <a:chExt cx="578982" cy="591678"/>
          </a:xfrm>
        </p:grpSpPr>
        <p:sp>
          <p:nvSpPr>
            <p:cNvPr id="4" name="Rectangle: Rounded Corners 3">
              <a:extLst>
                <a:ext uri="{FF2B5EF4-FFF2-40B4-BE49-F238E27FC236}">
                  <a16:creationId xmlns:a16="http://schemas.microsoft.com/office/drawing/2014/main" id="{15AD6CAA-0099-2676-5366-3DA94EC9B348}"/>
                </a:ext>
              </a:extLst>
            </p:cNvPr>
            <p:cNvSpPr/>
            <p:nvPr/>
          </p:nvSpPr>
          <p:spPr>
            <a:xfrm>
              <a:off x="4626432" y="426631"/>
              <a:ext cx="553998" cy="553998"/>
            </a:xfrm>
            <a:prstGeom prst="roundRect">
              <a:avLst>
                <a:gd name="adj" fmla="val 207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2" name="Group 31">
              <a:extLst>
                <a:ext uri="{FF2B5EF4-FFF2-40B4-BE49-F238E27FC236}">
                  <a16:creationId xmlns:a16="http://schemas.microsoft.com/office/drawing/2014/main" id="{325E53D0-9075-420E-B837-98187DB7C0DC}"/>
                </a:ext>
              </a:extLst>
            </p:cNvPr>
            <p:cNvGrpSpPr/>
            <p:nvPr/>
          </p:nvGrpSpPr>
          <p:grpSpPr>
            <a:xfrm>
              <a:off x="4612578" y="464676"/>
              <a:ext cx="578982" cy="553633"/>
              <a:chOff x="1538008" y="1708513"/>
              <a:chExt cx="1049828" cy="985549"/>
            </a:xfrm>
          </p:grpSpPr>
          <p:sp>
            <p:nvSpPr>
              <p:cNvPr id="55" name="Rectangle: Rounded Corners 54">
                <a:extLst>
                  <a:ext uri="{FF2B5EF4-FFF2-40B4-BE49-F238E27FC236}">
                    <a16:creationId xmlns:a16="http://schemas.microsoft.com/office/drawing/2014/main" id="{93025FF6-186E-45B7-AFB9-AB94602FD0FD}"/>
                  </a:ext>
                </a:extLst>
              </p:cNvPr>
              <p:cNvSpPr/>
              <p:nvPr/>
            </p:nvSpPr>
            <p:spPr>
              <a:xfrm>
                <a:off x="1636178" y="1708513"/>
                <a:ext cx="853488" cy="853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6" name="Oval 55">
                <a:extLst>
                  <a:ext uri="{FF2B5EF4-FFF2-40B4-BE49-F238E27FC236}">
                    <a16:creationId xmlns:a16="http://schemas.microsoft.com/office/drawing/2014/main" id="{C6CE656D-3C11-4EE6-9D7F-5DFD2F7458FD}"/>
                  </a:ext>
                </a:extLst>
              </p:cNvPr>
              <p:cNvSpPr/>
              <p:nvPr/>
            </p:nvSpPr>
            <p:spPr>
              <a:xfrm>
                <a:off x="1538008" y="1964700"/>
                <a:ext cx="1049828" cy="729362"/>
              </a:xfrm>
              <a:prstGeom prst="ellipse">
                <a:avLst/>
              </a:prstGeom>
              <a:solidFill>
                <a:schemeClr val="tx1">
                  <a:alpha val="46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57" name="Group 56">
                <a:extLst>
                  <a:ext uri="{FF2B5EF4-FFF2-40B4-BE49-F238E27FC236}">
                    <a16:creationId xmlns:a16="http://schemas.microsoft.com/office/drawing/2014/main" id="{D08F8DD0-DB83-4926-B342-C145BCAFDE7B}"/>
                  </a:ext>
                </a:extLst>
              </p:cNvPr>
              <p:cNvGrpSpPr/>
              <p:nvPr/>
            </p:nvGrpSpPr>
            <p:grpSpPr>
              <a:xfrm rot="18272240">
                <a:off x="1778643" y="1897138"/>
                <a:ext cx="568558" cy="317690"/>
                <a:chOff x="6166420" y="1118304"/>
                <a:chExt cx="2159016" cy="1206378"/>
              </a:xfrm>
              <a:solidFill>
                <a:schemeClr val="bg1"/>
              </a:solidFill>
            </p:grpSpPr>
            <p:sp>
              <p:nvSpPr>
                <p:cNvPr id="58" name="Rectangle 57">
                  <a:extLst>
                    <a:ext uri="{FF2B5EF4-FFF2-40B4-BE49-F238E27FC236}">
                      <a16:creationId xmlns:a16="http://schemas.microsoft.com/office/drawing/2014/main" id="{8A7F25F8-D6A1-4AA4-A071-935131C2DD60}"/>
                    </a:ext>
                  </a:extLst>
                </p:cNvPr>
                <p:cNvSpPr/>
                <p:nvPr/>
              </p:nvSpPr>
              <p:spPr>
                <a:xfrm>
                  <a:off x="6166420" y="1964639"/>
                  <a:ext cx="2159016" cy="3600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67BCDB14-F3D7-48A9-AA5E-48879531D56B}"/>
                    </a:ext>
                  </a:extLst>
                </p:cNvPr>
                <p:cNvSpPr/>
                <p:nvPr/>
              </p:nvSpPr>
              <p:spPr>
                <a:xfrm rot="16200000">
                  <a:off x="5743251" y="1541473"/>
                  <a:ext cx="1206378"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grpSp>
      <p:grpSp>
        <p:nvGrpSpPr>
          <p:cNvPr id="6" name="Group 5">
            <a:extLst>
              <a:ext uri="{FF2B5EF4-FFF2-40B4-BE49-F238E27FC236}">
                <a16:creationId xmlns:a16="http://schemas.microsoft.com/office/drawing/2014/main" id="{29C10E92-0163-3073-E6AD-71438A721E48}"/>
              </a:ext>
            </a:extLst>
          </p:cNvPr>
          <p:cNvGrpSpPr/>
          <p:nvPr/>
        </p:nvGrpSpPr>
        <p:grpSpPr>
          <a:xfrm>
            <a:off x="1448232" y="2508410"/>
            <a:ext cx="578982" cy="591678"/>
            <a:chOff x="4612578" y="426631"/>
            <a:chExt cx="578982" cy="591678"/>
          </a:xfrm>
        </p:grpSpPr>
        <p:sp>
          <p:nvSpPr>
            <p:cNvPr id="7" name="Rectangle: Rounded Corners 6">
              <a:extLst>
                <a:ext uri="{FF2B5EF4-FFF2-40B4-BE49-F238E27FC236}">
                  <a16:creationId xmlns:a16="http://schemas.microsoft.com/office/drawing/2014/main" id="{C9FE162D-B685-EDFA-5FAF-79ED7AFBAFC5}"/>
                </a:ext>
              </a:extLst>
            </p:cNvPr>
            <p:cNvSpPr/>
            <p:nvPr/>
          </p:nvSpPr>
          <p:spPr>
            <a:xfrm>
              <a:off x="4626432" y="426631"/>
              <a:ext cx="553998" cy="553998"/>
            </a:xfrm>
            <a:prstGeom prst="roundRect">
              <a:avLst>
                <a:gd name="adj" fmla="val 207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DF4D20FC-0567-9605-5B5B-0B2FF4AF974D}"/>
                </a:ext>
              </a:extLst>
            </p:cNvPr>
            <p:cNvGrpSpPr/>
            <p:nvPr/>
          </p:nvGrpSpPr>
          <p:grpSpPr>
            <a:xfrm>
              <a:off x="4612578" y="464676"/>
              <a:ext cx="578982" cy="553633"/>
              <a:chOff x="1538008" y="1708513"/>
              <a:chExt cx="1049828" cy="985549"/>
            </a:xfrm>
          </p:grpSpPr>
          <p:sp>
            <p:nvSpPr>
              <p:cNvPr id="9" name="Rectangle: Rounded Corners 8">
                <a:extLst>
                  <a:ext uri="{FF2B5EF4-FFF2-40B4-BE49-F238E27FC236}">
                    <a16:creationId xmlns:a16="http://schemas.microsoft.com/office/drawing/2014/main" id="{53C0B5A9-0DDE-E69B-BAD7-7887E8F5C3EA}"/>
                  </a:ext>
                </a:extLst>
              </p:cNvPr>
              <p:cNvSpPr/>
              <p:nvPr/>
            </p:nvSpPr>
            <p:spPr>
              <a:xfrm>
                <a:off x="1636178" y="1708513"/>
                <a:ext cx="853488" cy="853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E0D06DA1-D678-4C20-BA89-67380831ECD3}"/>
                  </a:ext>
                </a:extLst>
              </p:cNvPr>
              <p:cNvSpPr/>
              <p:nvPr/>
            </p:nvSpPr>
            <p:spPr>
              <a:xfrm>
                <a:off x="1538008" y="1964700"/>
                <a:ext cx="1049828" cy="729362"/>
              </a:xfrm>
              <a:prstGeom prst="ellipse">
                <a:avLst/>
              </a:prstGeom>
              <a:solidFill>
                <a:schemeClr val="tx1">
                  <a:alpha val="46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6973370C-32E3-FAA6-1729-57CBE31FF8D0}"/>
                  </a:ext>
                </a:extLst>
              </p:cNvPr>
              <p:cNvGrpSpPr/>
              <p:nvPr/>
            </p:nvGrpSpPr>
            <p:grpSpPr>
              <a:xfrm rot="18272240">
                <a:off x="1778643" y="1897138"/>
                <a:ext cx="568558" cy="317690"/>
                <a:chOff x="6166420" y="1118304"/>
                <a:chExt cx="2159016" cy="1206378"/>
              </a:xfrm>
              <a:solidFill>
                <a:schemeClr val="bg1"/>
              </a:solidFill>
            </p:grpSpPr>
            <p:sp>
              <p:nvSpPr>
                <p:cNvPr id="12" name="Rectangle 11">
                  <a:extLst>
                    <a:ext uri="{FF2B5EF4-FFF2-40B4-BE49-F238E27FC236}">
                      <a16:creationId xmlns:a16="http://schemas.microsoft.com/office/drawing/2014/main" id="{1AEAB575-04B8-FD6C-FBAA-3EBB0CDDA242}"/>
                    </a:ext>
                  </a:extLst>
                </p:cNvPr>
                <p:cNvSpPr/>
                <p:nvPr/>
              </p:nvSpPr>
              <p:spPr>
                <a:xfrm>
                  <a:off x="6166420" y="1964639"/>
                  <a:ext cx="2159016" cy="3600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B055F8CE-6663-4ED4-85FE-3466810A07F5}"/>
                    </a:ext>
                  </a:extLst>
                </p:cNvPr>
                <p:cNvSpPr/>
                <p:nvPr/>
              </p:nvSpPr>
              <p:spPr>
                <a:xfrm rot="16200000">
                  <a:off x="5743251" y="1541473"/>
                  <a:ext cx="1206378"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grpSp>
      <p:grpSp>
        <p:nvGrpSpPr>
          <p:cNvPr id="14" name="Group 13">
            <a:extLst>
              <a:ext uri="{FF2B5EF4-FFF2-40B4-BE49-F238E27FC236}">
                <a16:creationId xmlns:a16="http://schemas.microsoft.com/office/drawing/2014/main" id="{78E8A531-222E-93F0-69A5-021B1C3A1570}"/>
              </a:ext>
            </a:extLst>
          </p:cNvPr>
          <p:cNvGrpSpPr/>
          <p:nvPr/>
        </p:nvGrpSpPr>
        <p:grpSpPr>
          <a:xfrm>
            <a:off x="1448232" y="3457034"/>
            <a:ext cx="578982" cy="591678"/>
            <a:chOff x="4612578" y="426631"/>
            <a:chExt cx="578982" cy="591678"/>
          </a:xfrm>
        </p:grpSpPr>
        <p:sp>
          <p:nvSpPr>
            <p:cNvPr id="15" name="Rectangle: Rounded Corners 14">
              <a:extLst>
                <a:ext uri="{FF2B5EF4-FFF2-40B4-BE49-F238E27FC236}">
                  <a16:creationId xmlns:a16="http://schemas.microsoft.com/office/drawing/2014/main" id="{FC9C3A9C-4992-0C4A-E046-F6881D07FC1A}"/>
                </a:ext>
              </a:extLst>
            </p:cNvPr>
            <p:cNvSpPr/>
            <p:nvPr/>
          </p:nvSpPr>
          <p:spPr>
            <a:xfrm>
              <a:off x="4626432" y="426631"/>
              <a:ext cx="553998" cy="553998"/>
            </a:xfrm>
            <a:prstGeom prst="roundRect">
              <a:avLst>
                <a:gd name="adj" fmla="val 207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3202A4C3-FCB7-6102-8838-2E4191CBB87A}"/>
                </a:ext>
              </a:extLst>
            </p:cNvPr>
            <p:cNvGrpSpPr/>
            <p:nvPr/>
          </p:nvGrpSpPr>
          <p:grpSpPr>
            <a:xfrm>
              <a:off x="4612578" y="464676"/>
              <a:ext cx="578982" cy="553633"/>
              <a:chOff x="1538008" y="1708513"/>
              <a:chExt cx="1049828" cy="985549"/>
            </a:xfrm>
          </p:grpSpPr>
          <p:sp>
            <p:nvSpPr>
              <p:cNvPr id="18" name="Rectangle: Rounded Corners 17">
                <a:extLst>
                  <a:ext uri="{FF2B5EF4-FFF2-40B4-BE49-F238E27FC236}">
                    <a16:creationId xmlns:a16="http://schemas.microsoft.com/office/drawing/2014/main" id="{991E7D01-6EEB-72CA-D04D-19D2D95D26B4}"/>
                  </a:ext>
                </a:extLst>
              </p:cNvPr>
              <p:cNvSpPr/>
              <p:nvPr/>
            </p:nvSpPr>
            <p:spPr>
              <a:xfrm>
                <a:off x="1636178" y="1708513"/>
                <a:ext cx="853488" cy="853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10F0528D-C5A1-B03F-C4EA-3159D9492620}"/>
                  </a:ext>
                </a:extLst>
              </p:cNvPr>
              <p:cNvSpPr/>
              <p:nvPr/>
            </p:nvSpPr>
            <p:spPr>
              <a:xfrm>
                <a:off x="1538008" y="1964700"/>
                <a:ext cx="1049828" cy="729362"/>
              </a:xfrm>
              <a:prstGeom prst="ellipse">
                <a:avLst/>
              </a:prstGeom>
              <a:solidFill>
                <a:schemeClr val="tx1">
                  <a:alpha val="46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265AA592-5BAB-A0BA-E88C-212C0ECAA155}"/>
                  </a:ext>
                </a:extLst>
              </p:cNvPr>
              <p:cNvGrpSpPr/>
              <p:nvPr/>
            </p:nvGrpSpPr>
            <p:grpSpPr>
              <a:xfrm rot="18272240">
                <a:off x="1778643" y="1897138"/>
                <a:ext cx="568558" cy="317690"/>
                <a:chOff x="6166420" y="1118304"/>
                <a:chExt cx="2159016" cy="1206378"/>
              </a:xfrm>
              <a:solidFill>
                <a:schemeClr val="bg1"/>
              </a:solidFill>
            </p:grpSpPr>
            <p:sp>
              <p:nvSpPr>
                <p:cNvPr id="25" name="Rectangle 24">
                  <a:extLst>
                    <a:ext uri="{FF2B5EF4-FFF2-40B4-BE49-F238E27FC236}">
                      <a16:creationId xmlns:a16="http://schemas.microsoft.com/office/drawing/2014/main" id="{E47FB208-4F5F-2FDA-9AAC-E8B4CFE03077}"/>
                    </a:ext>
                  </a:extLst>
                </p:cNvPr>
                <p:cNvSpPr/>
                <p:nvPr/>
              </p:nvSpPr>
              <p:spPr>
                <a:xfrm>
                  <a:off x="6166420" y="1964639"/>
                  <a:ext cx="2159016" cy="3600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Rectangle 25">
                  <a:extLst>
                    <a:ext uri="{FF2B5EF4-FFF2-40B4-BE49-F238E27FC236}">
                      <a16:creationId xmlns:a16="http://schemas.microsoft.com/office/drawing/2014/main" id="{EE440D34-8225-204D-2D7E-9FF874D0B305}"/>
                    </a:ext>
                  </a:extLst>
                </p:cNvPr>
                <p:cNvSpPr/>
                <p:nvPr/>
              </p:nvSpPr>
              <p:spPr>
                <a:xfrm rot="16200000">
                  <a:off x="5743251" y="1541473"/>
                  <a:ext cx="1206378"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grpSp>
      <p:grpSp>
        <p:nvGrpSpPr>
          <p:cNvPr id="65" name="Group 64">
            <a:extLst>
              <a:ext uri="{FF2B5EF4-FFF2-40B4-BE49-F238E27FC236}">
                <a16:creationId xmlns:a16="http://schemas.microsoft.com/office/drawing/2014/main" id="{360D4284-F510-EA0B-41CB-57A3E2681322}"/>
              </a:ext>
            </a:extLst>
          </p:cNvPr>
          <p:cNvGrpSpPr/>
          <p:nvPr/>
        </p:nvGrpSpPr>
        <p:grpSpPr>
          <a:xfrm>
            <a:off x="1448232" y="4387095"/>
            <a:ext cx="578982" cy="591678"/>
            <a:chOff x="4612578" y="426631"/>
            <a:chExt cx="578982" cy="591678"/>
          </a:xfrm>
        </p:grpSpPr>
        <p:sp>
          <p:nvSpPr>
            <p:cNvPr id="66" name="Rectangle: Rounded Corners 65">
              <a:extLst>
                <a:ext uri="{FF2B5EF4-FFF2-40B4-BE49-F238E27FC236}">
                  <a16:creationId xmlns:a16="http://schemas.microsoft.com/office/drawing/2014/main" id="{915BE42F-03CC-C236-CDA7-30C1F5A79487}"/>
                </a:ext>
              </a:extLst>
            </p:cNvPr>
            <p:cNvSpPr/>
            <p:nvPr/>
          </p:nvSpPr>
          <p:spPr>
            <a:xfrm>
              <a:off x="4626432" y="426631"/>
              <a:ext cx="553998" cy="553998"/>
            </a:xfrm>
            <a:prstGeom prst="roundRect">
              <a:avLst>
                <a:gd name="adj" fmla="val 207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7" name="Group 66">
              <a:extLst>
                <a:ext uri="{FF2B5EF4-FFF2-40B4-BE49-F238E27FC236}">
                  <a16:creationId xmlns:a16="http://schemas.microsoft.com/office/drawing/2014/main" id="{EFDD8887-3494-1F1B-ECAF-A37CF0CFBCA1}"/>
                </a:ext>
              </a:extLst>
            </p:cNvPr>
            <p:cNvGrpSpPr/>
            <p:nvPr/>
          </p:nvGrpSpPr>
          <p:grpSpPr>
            <a:xfrm>
              <a:off x="4612578" y="464676"/>
              <a:ext cx="578982" cy="553633"/>
              <a:chOff x="1538008" y="1708513"/>
              <a:chExt cx="1049828" cy="985549"/>
            </a:xfrm>
          </p:grpSpPr>
          <p:sp>
            <p:nvSpPr>
              <p:cNvPr id="68" name="Rectangle: Rounded Corners 67">
                <a:extLst>
                  <a:ext uri="{FF2B5EF4-FFF2-40B4-BE49-F238E27FC236}">
                    <a16:creationId xmlns:a16="http://schemas.microsoft.com/office/drawing/2014/main" id="{BC3BEEDA-FD7B-1799-3946-1E721AEE310D}"/>
                  </a:ext>
                </a:extLst>
              </p:cNvPr>
              <p:cNvSpPr/>
              <p:nvPr/>
            </p:nvSpPr>
            <p:spPr>
              <a:xfrm>
                <a:off x="1636178" y="1708513"/>
                <a:ext cx="853488" cy="853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9" name="Oval 68">
                <a:extLst>
                  <a:ext uri="{FF2B5EF4-FFF2-40B4-BE49-F238E27FC236}">
                    <a16:creationId xmlns:a16="http://schemas.microsoft.com/office/drawing/2014/main" id="{F5ABE6B8-8163-05E5-09E6-F7BB66BAD5C5}"/>
                  </a:ext>
                </a:extLst>
              </p:cNvPr>
              <p:cNvSpPr/>
              <p:nvPr/>
            </p:nvSpPr>
            <p:spPr>
              <a:xfrm>
                <a:off x="1538008" y="1964700"/>
                <a:ext cx="1049828" cy="729362"/>
              </a:xfrm>
              <a:prstGeom prst="ellipse">
                <a:avLst/>
              </a:prstGeom>
              <a:solidFill>
                <a:schemeClr val="tx1">
                  <a:alpha val="46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70" name="Group 69">
                <a:extLst>
                  <a:ext uri="{FF2B5EF4-FFF2-40B4-BE49-F238E27FC236}">
                    <a16:creationId xmlns:a16="http://schemas.microsoft.com/office/drawing/2014/main" id="{D73DD8A0-1ACE-D57C-48B5-07FBDD51B87F}"/>
                  </a:ext>
                </a:extLst>
              </p:cNvPr>
              <p:cNvGrpSpPr/>
              <p:nvPr/>
            </p:nvGrpSpPr>
            <p:grpSpPr>
              <a:xfrm rot="18272240">
                <a:off x="1778643" y="1897138"/>
                <a:ext cx="568558" cy="317690"/>
                <a:chOff x="6166420" y="1118304"/>
                <a:chExt cx="2159016" cy="1206378"/>
              </a:xfrm>
              <a:solidFill>
                <a:schemeClr val="bg1"/>
              </a:solidFill>
            </p:grpSpPr>
            <p:sp>
              <p:nvSpPr>
                <p:cNvPr id="71" name="Rectangle 70">
                  <a:extLst>
                    <a:ext uri="{FF2B5EF4-FFF2-40B4-BE49-F238E27FC236}">
                      <a16:creationId xmlns:a16="http://schemas.microsoft.com/office/drawing/2014/main" id="{F18EE95E-6C6B-25BF-FF2E-671C29C9924E}"/>
                    </a:ext>
                  </a:extLst>
                </p:cNvPr>
                <p:cNvSpPr/>
                <p:nvPr/>
              </p:nvSpPr>
              <p:spPr>
                <a:xfrm>
                  <a:off x="6166420" y="1964639"/>
                  <a:ext cx="2159016" cy="3600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2" name="Rectangle 71">
                  <a:extLst>
                    <a:ext uri="{FF2B5EF4-FFF2-40B4-BE49-F238E27FC236}">
                      <a16:creationId xmlns:a16="http://schemas.microsoft.com/office/drawing/2014/main" id="{A1F75F47-3A01-65CB-77FE-5DF89F397A2A}"/>
                    </a:ext>
                  </a:extLst>
                </p:cNvPr>
                <p:cNvSpPr/>
                <p:nvPr/>
              </p:nvSpPr>
              <p:spPr>
                <a:xfrm rot="16200000">
                  <a:off x="5743251" y="1541473"/>
                  <a:ext cx="1206378"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grpSp>
      <p:sp>
        <p:nvSpPr>
          <p:cNvPr id="2" name="Rectangle 1">
            <a:extLst>
              <a:ext uri="{FF2B5EF4-FFF2-40B4-BE49-F238E27FC236}">
                <a16:creationId xmlns:a16="http://schemas.microsoft.com/office/drawing/2014/main" id="{47F2EA9F-E73B-19BE-953C-DE2EEEAFF776}"/>
              </a:ext>
            </a:extLst>
          </p:cNvPr>
          <p:cNvSpPr/>
          <p:nvPr/>
        </p:nvSpPr>
        <p:spPr>
          <a:xfrm>
            <a:off x="2346192" y="4425140"/>
            <a:ext cx="7982070" cy="527878"/>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Discharge planning overseen by a qualified professional</a:t>
            </a:r>
          </a:p>
        </p:txBody>
      </p:sp>
      <p:sp>
        <p:nvSpPr>
          <p:cNvPr id="27" name="Rectangle 26">
            <a:extLst>
              <a:ext uri="{FF2B5EF4-FFF2-40B4-BE49-F238E27FC236}">
                <a16:creationId xmlns:a16="http://schemas.microsoft.com/office/drawing/2014/main" id="{DC0121F1-66BC-C4B3-6D8B-C3B47A54FD39}"/>
              </a:ext>
            </a:extLst>
          </p:cNvPr>
          <p:cNvSpPr/>
          <p:nvPr/>
        </p:nvSpPr>
        <p:spPr>
          <a:xfrm>
            <a:off x="2346192" y="3432167"/>
            <a:ext cx="7982070" cy="527878"/>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rPr>
              <a:t>A pharmacy drug storage area</a:t>
            </a:r>
          </a:p>
        </p:txBody>
      </p:sp>
      <p:sp>
        <p:nvSpPr>
          <p:cNvPr id="3" name="TextBox 2">
            <a:extLst>
              <a:ext uri="{FF2B5EF4-FFF2-40B4-BE49-F238E27FC236}">
                <a16:creationId xmlns:a16="http://schemas.microsoft.com/office/drawing/2014/main" id="{E2BEFEC2-5BA3-9E1F-6D87-E52DD3F78115}"/>
              </a:ext>
            </a:extLst>
          </p:cNvPr>
          <p:cNvSpPr txBox="1"/>
          <p:nvPr/>
        </p:nvSpPr>
        <p:spPr>
          <a:xfrm>
            <a:off x="2238017" y="5426685"/>
            <a:ext cx="7254627" cy="646331"/>
          </a:xfrm>
          <a:prstGeom prst="roundRect">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lvl="0">
              <a:defRPr b="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REHs do not provide inpatient care but have agreements with other hospitals to transfer patients when needed</a:t>
            </a:r>
          </a:p>
        </p:txBody>
      </p:sp>
      <p:pic>
        <p:nvPicPr>
          <p:cNvPr id="28" name="Graphic 27" descr="Pin with solid fill">
            <a:extLst>
              <a:ext uri="{FF2B5EF4-FFF2-40B4-BE49-F238E27FC236}">
                <a16:creationId xmlns:a16="http://schemas.microsoft.com/office/drawing/2014/main" id="{865D0711-2B2C-072A-B286-4C546A8E2C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2896" y="5124770"/>
            <a:ext cx="488608" cy="48860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20610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617A1139-49FA-ECE2-50F2-473366734D5E}"/>
              </a:ext>
            </a:extLst>
          </p:cNvPr>
          <p:cNvSpPr/>
          <p:nvPr/>
        </p:nvSpPr>
        <p:spPr>
          <a:xfrm>
            <a:off x="2296891" y="1209040"/>
            <a:ext cx="8493030" cy="4924425"/>
          </a:xfrm>
          <a:prstGeom prst="roundRect">
            <a:avLst>
              <a:gd name="adj" fmla="val 2160"/>
            </a:avLst>
          </a:prstGeom>
          <a:solidFill>
            <a:schemeClr val="accent3">
              <a:lumMod val="40000"/>
              <a:lumOff val="60000"/>
            </a:schemeClr>
          </a:solidFill>
          <a:ln w="317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1520" tIns="91440" rIns="91441" bIns="91440" numCol="1" spcCol="1270" anchor="ctr" anchorCtr="0">
            <a:noAutofit/>
          </a:bodyPr>
          <a:lstStyle/>
          <a:p>
            <a:pPr marL="342900" indent="-342900" defTabSz="1066800">
              <a:lnSpc>
                <a:spcPct val="90000"/>
              </a:lnSpc>
              <a:spcBef>
                <a:spcPct val="0"/>
              </a:spcBef>
              <a:spcAft>
                <a:spcPts val="600"/>
              </a:spcAft>
              <a:buClrTx/>
              <a:buFont typeface="Arial" panose="020B0604020202020204" pitchFamily="34" charset="0"/>
              <a:buChar char="•"/>
              <a:defRPr/>
            </a:pPr>
            <a:r>
              <a:rPr lang="en-US" sz="2200" kern="1200" dirty="0">
                <a:solidFill>
                  <a:prstClr val="black"/>
                </a:solidFill>
                <a:latin typeface="Cambria" panose="02040503050406030204" pitchFamily="18" charset="0"/>
                <a:ea typeface="Cambria" panose="02040503050406030204" pitchFamily="18" charset="0"/>
                <a:cs typeface="Arial" panose="020B0604020202020204" pitchFamily="34" charset="0"/>
              </a:rPr>
              <a:t>Ambulatory and transport services</a:t>
            </a:r>
          </a:p>
          <a:p>
            <a:pPr marL="342900" indent="-342900" defTabSz="1066800">
              <a:lnSpc>
                <a:spcPct val="90000"/>
              </a:lnSpc>
              <a:spcBef>
                <a:spcPct val="0"/>
              </a:spcBef>
              <a:spcAft>
                <a:spcPts val="600"/>
              </a:spcAft>
              <a:buClrTx/>
              <a:buFont typeface="Arial" panose="020B0604020202020204" pitchFamily="34" charset="0"/>
              <a:buChar char="•"/>
              <a:defRPr/>
            </a:pPr>
            <a:r>
              <a:rPr lang="en-US" sz="2200" kern="1200" dirty="0">
                <a:solidFill>
                  <a:prstClr val="black"/>
                </a:solidFill>
                <a:latin typeface="Cambria" panose="02040503050406030204" pitchFamily="18" charset="0"/>
                <a:ea typeface="Cambria" panose="02040503050406030204" pitchFamily="18" charset="0"/>
                <a:cs typeface="Arial"/>
              </a:rPr>
              <a:t>Behavioral health services (including substance use treatment)</a:t>
            </a:r>
          </a:p>
          <a:p>
            <a:pPr marL="342900" indent="-342900" defTabSz="1066800">
              <a:lnSpc>
                <a:spcPct val="90000"/>
              </a:lnSpc>
              <a:spcBef>
                <a:spcPct val="0"/>
              </a:spcBef>
              <a:spcAft>
                <a:spcPts val="600"/>
              </a:spcAft>
              <a:buClrTx/>
              <a:buFont typeface="Arial" panose="020B0604020202020204" pitchFamily="34" charset="0"/>
              <a:buChar char="•"/>
              <a:defRPr/>
            </a:pPr>
            <a:r>
              <a:rPr lang="en-US" sz="2200" kern="1200" dirty="0">
                <a:solidFill>
                  <a:prstClr val="black"/>
                </a:solidFill>
                <a:latin typeface="Cambria" panose="02040503050406030204" pitchFamily="18" charset="0"/>
                <a:ea typeface="Cambria" panose="02040503050406030204" pitchFamily="18" charset="0"/>
                <a:cs typeface="Arial" panose="020B0604020202020204" pitchFamily="34" charset="0"/>
              </a:rPr>
              <a:t>Care through a rural health clinic </a:t>
            </a:r>
          </a:p>
          <a:p>
            <a:pPr marL="342900" indent="-342900" defTabSz="1066800">
              <a:lnSpc>
                <a:spcPct val="90000"/>
              </a:lnSpc>
              <a:spcBef>
                <a:spcPct val="0"/>
              </a:spcBef>
              <a:spcAft>
                <a:spcPts val="600"/>
              </a:spcAft>
              <a:buClrTx/>
              <a:buFont typeface="Arial" panose="020B0604020202020204" pitchFamily="34" charset="0"/>
              <a:buChar char="•"/>
              <a:defRPr/>
            </a:pPr>
            <a:r>
              <a:rPr lang="en-US" sz="2200" kern="1200" dirty="0">
                <a:solidFill>
                  <a:prstClr val="black"/>
                </a:solidFill>
                <a:latin typeface="Cambria" panose="02040503050406030204" pitchFamily="18" charset="0"/>
                <a:ea typeface="Cambria" panose="02040503050406030204" pitchFamily="18" charset="0"/>
                <a:cs typeface="Arial" panose="020B0604020202020204" pitchFamily="34" charset="0"/>
              </a:rPr>
              <a:t>Care through a distinct part skilled nursing facility</a:t>
            </a:r>
          </a:p>
          <a:p>
            <a:pPr marL="342900" indent="-342900" defTabSz="1066800">
              <a:lnSpc>
                <a:spcPct val="90000"/>
              </a:lnSpc>
              <a:spcBef>
                <a:spcPct val="0"/>
              </a:spcBef>
              <a:spcAft>
                <a:spcPts val="600"/>
              </a:spcAft>
              <a:buClrTx/>
              <a:buFont typeface="Arial" panose="020B0604020202020204" pitchFamily="34" charset="0"/>
              <a:buChar char="•"/>
              <a:defRPr/>
            </a:pPr>
            <a:r>
              <a:rPr lang="en-US" sz="2200" kern="1200">
                <a:solidFill>
                  <a:prstClr val="black"/>
                </a:solidFill>
                <a:latin typeface="Cambria" panose="02040503050406030204" pitchFamily="18" charset="0"/>
                <a:ea typeface="Cambria" panose="02040503050406030204" pitchFamily="18" charset="0"/>
                <a:cs typeface="Arial" panose="020B0604020202020204" pitchFamily="34" charset="0"/>
              </a:rPr>
              <a:t>Maternal </a:t>
            </a:r>
            <a:r>
              <a:rPr lang="en-US" sz="2200" kern="1200" dirty="0">
                <a:solidFill>
                  <a:prstClr val="black"/>
                </a:solidFill>
                <a:latin typeface="Cambria" panose="02040503050406030204" pitchFamily="18" charset="0"/>
                <a:ea typeface="Cambria" panose="02040503050406030204" pitchFamily="18" charset="0"/>
                <a:cs typeface="Arial" panose="020B0604020202020204" pitchFamily="34" charset="0"/>
              </a:rPr>
              <a:t>health</a:t>
            </a:r>
          </a:p>
          <a:p>
            <a:pPr marL="342900" indent="-342900" defTabSz="1066800">
              <a:lnSpc>
                <a:spcPct val="90000"/>
              </a:lnSpc>
              <a:spcBef>
                <a:spcPct val="0"/>
              </a:spcBef>
              <a:spcAft>
                <a:spcPts val="600"/>
              </a:spcAft>
              <a:buClrTx/>
              <a:buFont typeface="Arial" panose="020B0604020202020204" pitchFamily="34" charset="0"/>
              <a:buChar char="•"/>
              <a:defRPr/>
            </a:pPr>
            <a:r>
              <a:rPr lang="en-US" sz="2200" kern="1200" dirty="0">
                <a:solidFill>
                  <a:prstClr val="black"/>
                </a:solidFill>
                <a:latin typeface="Cambria" panose="02040503050406030204" pitchFamily="18" charset="0"/>
                <a:ea typeface="Cambria" panose="02040503050406030204" pitchFamily="18" charset="0"/>
                <a:cs typeface="Arial" panose="020B0604020202020204" pitchFamily="34" charset="0"/>
              </a:rPr>
              <a:t>Outpatient surgery</a:t>
            </a:r>
          </a:p>
          <a:p>
            <a:pPr marL="342900" indent="-342900" defTabSz="1066800">
              <a:lnSpc>
                <a:spcPct val="90000"/>
              </a:lnSpc>
              <a:spcBef>
                <a:spcPct val="0"/>
              </a:spcBef>
              <a:spcAft>
                <a:spcPts val="600"/>
              </a:spcAft>
              <a:buClrTx/>
              <a:buFont typeface="Arial" panose="020B0604020202020204" pitchFamily="34" charset="0"/>
              <a:buChar char="•"/>
              <a:defRPr/>
            </a:pPr>
            <a:r>
              <a:rPr lang="en-US" sz="2200" kern="1200" dirty="0">
                <a:solidFill>
                  <a:prstClr val="black"/>
                </a:solidFill>
                <a:latin typeface="Cambria" panose="02040503050406030204" pitchFamily="18" charset="0"/>
                <a:ea typeface="Cambria" panose="02040503050406030204" pitchFamily="18" charset="0"/>
                <a:cs typeface="Arial" panose="020B0604020202020204" pitchFamily="34" charset="0"/>
              </a:rPr>
              <a:t>Post-hospital care (non-inpatient)</a:t>
            </a:r>
          </a:p>
          <a:p>
            <a:pPr marL="342900" indent="-342900" defTabSz="1066800">
              <a:lnSpc>
                <a:spcPct val="90000"/>
              </a:lnSpc>
              <a:spcBef>
                <a:spcPct val="0"/>
              </a:spcBef>
              <a:spcAft>
                <a:spcPts val="600"/>
              </a:spcAft>
              <a:buClrTx/>
              <a:buFont typeface="Arial" panose="020B0604020202020204" pitchFamily="34" charset="0"/>
              <a:buChar char="•"/>
              <a:defRPr/>
            </a:pPr>
            <a:r>
              <a:rPr lang="en-US" sz="2200" kern="1200" dirty="0">
                <a:solidFill>
                  <a:prstClr val="black"/>
                </a:solidFill>
                <a:latin typeface="Cambria" panose="02040503050406030204" pitchFamily="18" charset="0"/>
                <a:ea typeface="Cambria" panose="02040503050406030204" pitchFamily="18" charset="0"/>
                <a:cs typeface="Arial" panose="020B0604020202020204" pitchFamily="34" charset="0"/>
              </a:rPr>
              <a:t>Primary care services</a:t>
            </a:r>
          </a:p>
          <a:p>
            <a:pPr marL="342900" indent="-342900" defTabSz="1066800">
              <a:lnSpc>
                <a:spcPct val="90000"/>
              </a:lnSpc>
              <a:spcBef>
                <a:spcPct val="0"/>
              </a:spcBef>
              <a:spcAft>
                <a:spcPts val="600"/>
              </a:spcAft>
              <a:buClrTx/>
              <a:buFont typeface="Arial" panose="020B0604020202020204" pitchFamily="34" charset="0"/>
              <a:buChar char="•"/>
              <a:defRPr/>
            </a:pPr>
            <a:r>
              <a:rPr lang="en-US" sz="2200" kern="1200" dirty="0">
                <a:solidFill>
                  <a:prstClr val="black"/>
                </a:solidFill>
                <a:latin typeface="Cambria" panose="02040503050406030204" pitchFamily="18" charset="0"/>
                <a:ea typeface="Cambria" panose="02040503050406030204" pitchFamily="18" charset="0"/>
                <a:cs typeface="Arial" panose="020B0604020202020204" pitchFamily="34" charset="0"/>
              </a:rPr>
              <a:t>Routine laboratory services*</a:t>
            </a:r>
          </a:p>
          <a:p>
            <a:pPr marL="342900" marR="0" lvl="0" indent="-342900" algn="l" defTabSz="10668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Telehealth</a:t>
            </a:r>
          </a:p>
        </p:txBody>
      </p:sp>
      <p:sp>
        <p:nvSpPr>
          <p:cNvPr id="4" name="Title 2">
            <a:extLst>
              <a:ext uri="{FF2B5EF4-FFF2-40B4-BE49-F238E27FC236}">
                <a16:creationId xmlns:a16="http://schemas.microsoft.com/office/drawing/2014/main" id="{8F74F71F-52F3-4BC1-993E-A0D1B51C136B}"/>
              </a:ext>
            </a:extLst>
          </p:cNvPr>
          <p:cNvSpPr>
            <a:spLocks noGrp="1"/>
          </p:cNvSpPr>
          <p:nvPr>
            <p:ph type="title"/>
          </p:nvPr>
        </p:nvSpPr>
        <p:spPr/>
        <p:txBody>
          <a:bodyPr anchor="t">
            <a:noAutofit/>
          </a:bodyPr>
          <a:lstStyle/>
          <a:p>
            <a:r>
              <a:rPr lang="en-US">
                <a:solidFill>
                  <a:schemeClr val="accent1"/>
                </a:solidFill>
                <a:latin typeface="Cambria" panose="02040503050406030204" pitchFamily="18" charset="0"/>
                <a:ea typeface="Cambria" panose="02040503050406030204" pitchFamily="18" charset="0"/>
                <a:cs typeface="Arial" panose="020B0604020202020204" pitchFamily="34" charset="0"/>
              </a:rPr>
              <a:t>REHs can also offer services such as:</a:t>
            </a:r>
          </a:p>
        </p:txBody>
      </p:sp>
      <p:sp>
        <p:nvSpPr>
          <p:cNvPr id="11" name="Rectangle: Rounded Corners 10" descr="Doctor examining small child">
            <a:extLst>
              <a:ext uri="{FF2B5EF4-FFF2-40B4-BE49-F238E27FC236}">
                <a16:creationId xmlns:a16="http://schemas.microsoft.com/office/drawing/2014/main" id="{D7403731-CB5D-4516-B727-FB3E7F82B054}"/>
              </a:ext>
            </a:extLst>
          </p:cNvPr>
          <p:cNvSpPr/>
          <p:nvPr/>
        </p:nvSpPr>
        <p:spPr>
          <a:xfrm>
            <a:off x="939800" y="2910230"/>
            <a:ext cx="1611943" cy="1426464"/>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l="-12000" r="-12000"/>
            </a:stretch>
          </a:blipFill>
          <a:ln w="31750">
            <a:solidFill>
              <a:schemeClr val="accent3"/>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3" name="Rectangle: Rounded Corners 12" descr="Doctor reviewing x-ray with patient">
            <a:extLst>
              <a:ext uri="{FF2B5EF4-FFF2-40B4-BE49-F238E27FC236}">
                <a16:creationId xmlns:a16="http://schemas.microsoft.com/office/drawing/2014/main" id="{8E5D25B4-87FA-447F-8D0E-BC44EE6E4C92}"/>
              </a:ext>
            </a:extLst>
          </p:cNvPr>
          <p:cNvSpPr/>
          <p:nvPr/>
        </p:nvSpPr>
        <p:spPr>
          <a:xfrm>
            <a:off x="939800" y="4521393"/>
            <a:ext cx="1610278" cy="1426464"/>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l="-12000" r="-12000"/>
            </a:stretch>
          </a:blipFill>
          <a:ln w="31750">
            <a:solidFill>
              <a:schemeClr val="accent3"/>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D5005D5-2890-5AAE-9855-0E6E676995D6}"/>
              </a:ext>
            </a:extLst>
          </p:cNvPr>
          <p:cNvSpPr/>
          <p:nvPr/>
        </p:nvSpPr>
        <p:spPr>
          <a:xfrm>
            <a:off x="939800" y="1344833"/>
            <a:ext cx="1611943" cy="1422538"/>
          </a:xfrm>
          <a:prstGeom prst="roundRect">
            <a:avLst>
              <a:gd name="adj" fmla="val 10000"/>
            </a:avLst>
          </a:prstGeom>
          <a:blipFill>
            <a:blip r:embed="rId5" cstate="print">
              <a:extLst>
                <a:ext uri="{28A0092B-C50C-407E-A947-70E740481C1C}">
                  <a14:useLocalDpi xmlns:a14="http://schemas.microsoft.com/office/drawing/2010/main" val="0"/>
                </a:ext>
              </a:extLst>
            </a:blip>
            <a:stretch>
              <a:fillRect/>
            </a:stretch>
          </a:blipFill>
          <a:ln w="31750">
            <a:solidFill>
              <a:schemeClr val="accent3"/>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5EA5E66-96CE-9700-EC1B-1D86A3456DC9}"/>
              </a:ext>
            </a:extLst>
          </p:cNvPr>
          <p:cNvSpPr txBox="1"/>
          <p:nvPr/>
        </p:nvSpPr>
        <p:spPr>
          <a:xfrm>
            <a:off x="939800" y="6357076"/>
            <a:ext cx="7849836"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Cambria" panose="02040503050406030204" pitchFamily="18" charset="0"/>
                <a:ea typeface="Cambria" panose="02040503050406030204" pitchFamily="18" charset="0"/>
              </a:rPr>
              <a:t>*Tests such as complete blood count, basic metabolic panel, liver function test, and other routine laboratory tests</a:t>
            </a:r>
            <a:endParaRPr lang="en-US" sz="1200" b="0" i="0" u="none" strike="noStrike" kern="1200" cap="none" spc="0" normalizeH="0" baseline="0" noProof="0">
              <a:ln>
                <a:no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566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062EC3C2-65A3-4476-BB92-F58BC8EDACEE}"/>
              </a:ext>
            </a:extLst>
          </p:cNvPr>
          <p:cNvSpPr txBox="1"/>
          <p:nvPr/>
        </p:nvSpPr>
        <p:spPr>
          <a:xfrm>
            <a:off x="1287175" y="6277431"/>
            <a:ext cx="9284620" cy="461665"/>
          </a:xfrm>
          <a:prstGeom prst="rect">
            <a:avLst/>
          </a:prstGeom>
          <a:noFill/>
        </p:spPr>
        <p:txBody>
          <a:bodyPr wrap="square" rtlCol="0">
            <a:spAutoFit/>
          </a:bodyPr>
          <a:lstStyle/>
          <a:p>
            <a:r>
              <a:rPr lang="en-US" sz="1200" b="1">
                <a:latin typeface="Cambria" panose="02040503050406030204" pitchFamily="18" charset="0"/>
                <a:ea typeface="Cambria" panose="02040503050406030204" pitchFamily="18" charset="0"/>
                <a:cs typeface="Arial" panose="020B0604020202020204" pitchFamily="34" charset="0"/>
              </a:rPr>
              <a:t>More information</a:t>
            </a:r>
            <a:r>
              <a:rPr lang="en-US" sz="1200">
                <a:latin typeface="Cambria" panose="02040503050406030204" pitchFamily="18" charset="0"/>
                <a:ea typeface="Cambria" panose="02040503050406030204" pitchFamily="18" charset="0"/>
                <a:cs typeface="Arial" panose="020B0604020202020204" pitchFamily="34" charset="0"/>
              </a:rPr>
              <a:t>: Section </a:t>
            </a:r>
            <a:r>
              <a:rPr lang="en-US" sz="1200">
                <a:effectLst/>
                <a:latin typeface="Cambria" panose="02040503050406030204" pitchFamily="18" charset="0"/>
                <a:ea typeface="Cambria" panose="02040503050406030204" pitchFamily="18" charset="0"/>
              </a:rPr>
              <a:t>1833(t)(1)(B)(v) and (t)(21), 603 amendments to section 1833(t), and1834(l) of</a:t>
            </a:r>
            <a:r>
              <a:rPr lang="en-US" sz="1200">
                <a:effectLst/>
                <a:latin typeface="Cambria" panose="02040503050406030204" pitchFamily="18" charset="0"/>
                <a:ea typeface="Cambria" panose="02040503050406030204" pitchFamily="18" charset="0"/>
                <a:cs typeface="Arial" panose="020B0604020202020204" pitchFamily="34" charset="0"/>
              </a:rPr>
              <a:t> the </a:t>
            </a:r>
            <a:r>
              <a:rPr lang="en-US" sz="1200">
                <a:latin typeface="Cambria" panose="02040503050406030204" pitchFamily="18" charset="0"/>
                <a:ea typeface="Cambria" panose="02040503050406030204" pitchFamily="18" charset="0"/>
                <a:cs typeface="Arial" panose="020B0604020202020204" pitchFamily="34" charset="0"/>
              </a:rPr>
              <a:t>Social Security Act and </a:t>
            </a:r>
            <a:r>
              <a:rPr lang="en-US" sz="1200">
                <a:latin typeface="Cambria" panose="02040503050406030204" pitchFamily="18" charset="0"/>
                <a:ea typeface="Cambria" panose="02040503050406030204" pitchFamily="18" charset="0"/>
                <a:cs typeface="Arial" panose="020B0604020202020204" pitchFamily="34" charset="0"/>
                <a:hlinkClick r:id="rId3"/>
              </a:rPr>
              <a:t>Calculation of Rural Emergency Hospital (REH) Monthly Additional Facility Payment for 2023 (cms.gov)</a:t>
            </a:r>
            <a:endParaRPr lang="en-US" sz="1200">
              <a:latin typeface="Cambria" panose="02040503050406030204" pitchFamily="18" charset="0"/>
              <a:ea typeface="Cambria" panose="02040503050406030204" pitchFamily="18" charset="0"/>
              <a:cs typeface="Arial" panose="020B0604020202020204" pitchFamily="34" charset="0"/>
            </a:endParaRPr>
          </a:p>
        </p:txBody>
      </p:sp>
      <p:sp>
        <p:nvSpPr>
          <p:cNvPr id="3" name="Title 2">
            <a:extLst>
              <a:ext uri="{FF2B5EF4-FFF2-40B4-BE49-F238E27FC236}">
                <a16:creationId xmlns:a16="http://schemas.microsoft.com/office/drawing/2014/main" id="{B49F85EB-ACE6-463C-87F9-2818A6D998C4}"/>
              </a:ext>
            </a:extLst>
          </p:cNvPr>
          <p:cNvSpPr>
            <a:spLocks noGrp="1"/>
          </p:cNvSpPr>
          <p:nvPr>
            <p:ph type="title"/>
          </p:nvPr>
        </p:nvSpPr>
        <p:spPr/>
        <p:txBody>
          <a:bodyPr anchor="t">
            <a:noAutofit/>
          </a:bodyPr>
          <a:lstStyle/>
          <a:p>
            <a:r>
              <a:rPr lang="en-US">
                <a:solidFill>
                  <a:schemeClr val="accent1"/>
                </a:solidFill>
                <a:latin typeface="Cambria" panose="02040503050406030204" pitchFamily="18" charset="0"/>
                <a:ea typeface="Cambria" panose="02040503050406030204" pitchFamily="18" charset="0"/>
                <a:cs typeface="Arial"/>
              </a:rPr>
              <a:t>Payment Summary</a:t>
            </a:r>
            <a:endParaRPr lang="en-US">
              <a:solidFill>
                <a:schemeClr val="accent1"/>
              </a:solidFill>
              <a:latin typeface="Cambria" panose="02040503050406030204" pitchFamily="18" charset="0"/>
              <a:ea typeface="Cambria" panose="02040503050406030204" pitchFamily="18" charset="0"/>
              <a:cs typeface="Arial" panose="020B0604020202020204" pitchFamily="34" charset="0"/>
            </a:endParaRPr>
          </a:p>
        </p:txBody>
      </p:sp>
      <p:sp>
        <p:nvSpPr>
          <p:cNvPr id="8" name="Freeform: Shape 7">
            <a:extLst>
              <a:ext uri="{FF2B5EF4-FFF2-40B4-BE49-F238E27FC236}">
                <a16:creationId xmlns:a16="http://schemas.microsoft.com/office/drawing/2014/main" id="{44AD19D4-6361-4600-BC24-A5318803C59C}"/>
              </a:ext>
            </a:extLst>
          </p:cNvPr>
          <p:cNvSpPr/>
          <p:nvPr/>
        </p:nvSpPr>
        <p:spPr>
          <a:xfrm>
            <a:off x="2050824" y="1348608"/>
            <a:ext cx="3912696" cy="3384974"/>
          </a:xfrm>
          <a:custGeom>
            <a:avLst/>
            <a:gdLst>
              <a:gd name="connsiteX0" fmla="*/ 0 w 2421357"/>
              <a:gd name="connsiteY0" fmla="*/ 0 h 2549611"/>
              <a:gd name="connsiteX1" fmla="*/ 2421357 w 2421357"/>
              <a:gd name="connsiteY1" fmla="*/ 0 h 2549611"/>
              <a:gd name="connsiteX2" fmla="*/ 2421357 w 2421357"/>
              <a:gd name="connsiteY2" fmla="*/ 2549611 h 2549611"/>
              <a:gd name="connsiteX3" fmla="*/ 0 w 2421357"/>
              <a:gd name="connsiteY3" fmla="*/ 2549611 h 2549611"/>
              <a:gd name="connsiteX4" fmla="*/ 0 w 2421357"/>
              <a:gd name="connsiteY4" fmla="*/ 0 h 254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357" h="2549611">
                <a:moveTo>
                  <a:pt x="0" y="0"/>
                </a:moveTo>
                <a:lnTo>
                  <a:pt x="2421357" y="0"/>
                </a:lnTo>
                <a:lnTo>
                  <a:pt x="2421357" y="2549611"/>
                </a:lnTo>
                <a:lnTo>
                  <a:pt x="0" y="2549611"/>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7650" tIns="247650" rIns="247650" bIns="247650" numCol="1" spcCol="1270" anchor="t" anchorCtr="0">
            <a:noAutofit/>
          </a:bodyPr>
          <a:lstStyle/>
          <a:p>
            <a:pPr marL="342900" lvl="0" indent="-342900" algn="l" defTabSz="2889250">
              <a:lnSpc>
                <a:spcPct val="90000"/>
              </a:lnSpc>
              <a:spcBef>
                <a:spcPct val="0"/>
              </a:spcBef>
              <a:spcAft>
                <a:spcPts val="600"/>
              </a:spcAft>
              <a:buBlip>
                <a:blip r:embed="rId4">
                  <a:extLst>
                    <a:ext uri="{96DAC541-7B7A-43D3-8B79-37D633B846F1}">
                      <asvg:svgBlip xmlns:asvg="http://schemas.microsoft.com/office/drawing/2016/SVG/main" r:embed="rId5"/>
                    </a:ext>
                  </a:extLst>
                </a:blip>
              </a:buBlip>
            </a:pPr>
            <a:r>
              <a:rPr lang="en-US" sz="2000" kern="1200">
                <a:latin typeface="Cambria" panose="02040503050406030204" pitchFamily="18" charset="0"/>
                <a:ea typeface="Cambria" panose="02040503050406030204" pitchFamily="18" charset="0"/>
                <a:cs typeface="Arial" panose="020B0604020202020204" pitchFamily="34" charset="0"/>
              </a:rPr>
              <a:t>Increased payment for REH services: </a:t>
            </a:r>
          </a:p>
          <a:p>
            <a:pPr marL="742950" lvl="3" indent="-342900" algn="l" defTabSz="2889250">
              <a:lnSpc>
                <a:spcPct val="90000"/>
              </a:lnSpc>
              <a:spcBef>
                <a:spcPct val="0"/>
              </a:spcBef>
              <a:spcAft>
                <a:spcPts val="1800"/>
              </a:spcAft>
              <a:buFont typeface="Arial" panose="020B0604020202020204" pitchFamily="34" charset="0"/>
              <a:buChar char="•"/>
            </a:pPr>
            <a:r>
              <a:rPr lang="en-US" sz="2000" kern="1200">
                <a:latin typeface="Cambria" panose="02040503050406030204" pitchFamily="18" charset="0"/>
                <a:ea typeface="Cambria" panose="02040503050406030204" pitchFamily="18" charset="0"/>
                <a:cs typeface="Arial" panose="020B0604020202020204" pitchFamily="34" charset="0"/>
              </a:rPr>
              <a:t>Outpatient Prospective Payment System (OPPS) + 5% for Medicare FFS</a:t>
            </a:r>
          </a:p>
          <a:p>
            <a:pPr marL="342900" lvl="0" indent="-342900" algn="l" defTabSz="2889250">
              <a:lnSpc>
                <a:spcPct val="90000"/>
              </a:lnSpc>
              <a:spcBef>
                <a:spcPct val="0"/>
              </a:spcBef>
              <a:spcAft>
                <a:spcPts val="1800"/>
              </a:spcAft>
              <a:buBlip>
                <a:blip r:embed="rId4">
                  <a:extLst>
                    <a:ext uri="{96DAC541-7B7A-43D3-8B79-37D633B846F1}">
                      <asvg:svgBlip xmlns:asvg="http://schemas.microsoft.com/office/drawing/2016/SVG/main" r:embed="rId5"/>
                    </a:ext>
                  </a:extLst>
                </a:blip>
              </a:buBlip>
            </a:pPr>
            <a:r>
              <a:rPr lang="en-US" sz="2000" kern="1200">
                <a:latin typeface="Cambria" panose="02040503050406030204" pitchFamily="18" charset="0"/>
                <a:ea typeface="Cambria" panose="02040503050406030204" pitchFamily="18" charset="0"/>
                <a:cs typeface="Arial" panose="020B0604020202020204" pitchFamily="34" charset="0"/>
              </a:rPr>
              <a:t>$3.314M per year in monthly facility payments from CMS as of January 2024</a:t>
            </a:r>
          </a:p>
        </p:txBody>
      </p:sp>
      <p:sp>
        <p:nvSpPr>
          <p:cNvPr id="10" name="Freeform: Shape 9">
            <a:extLst>
              <a:ext uri="{FF2B5EF4-FFF2-40B4-BE49-F238E27FC236}">
                <a16:creationId xmlns:a16="http://schemas.microsoft.com/office/drawing/2014/main" id="{EA0FD1FD-68CE-4EF8-BA6B-A773F77FC0D6}"/>
              </a:ext>
            </a:extLst>
          </p:cNvPr>
          <p:cNvSpPr/>
          <p:nvPr/>
        </p:nvSpPr>
        <p:spPr>
          <a:xfrm rot="16200000">
            <a:off x="-491508" y="2709480"/>
            <a:ext cx="4058633" cy="931291"/>
          </a:xfrm>
          <a:custGeom>
            <a:avLst/>
            <a:gdLst>
              <a:gd name="connsiteX0" fmla="*/ 0 w 3278072"/>
              <a:gd name="connsiteY0" fmla="*/ 233614 h 931291"/>
              <a:gd name="connsiteX1" fmla="*/ 2713151 w 3278072"/>
              <a:gd name="connsiteY1" fmla="*/ 233614 h 931291"/>
              <a:gd name="connsiteX2" fmla="*/ 2713151 w 3278072"/>
              <a:gd name="connsiteY2" fmla="*/ 0 h 931291"/>
              <a:gd name="connsiteX3" fmla="*/ 3278072 w 3278072"/>
              <a:gd name="connsiteY3" fmla="*/ 465646 h 931291"/>
              <a:gd name="connsiteX4" fmla="*/ 2713151 w 3278072"/>
              <a:gd name="connsiteY4" fmla="*/ 931291 h 931291"/>
              <a:gd name="connsiteX5" fmla="*/ 2713151 w 3278072"/>
              <a:gd name="connsiteY5" fmla="*/ 697677 h 931291"/>
              <a:gd name="connsiteX6" fmla="*/ 0 w 3278072"/>
              <a:gd name="connsiteY6" fmla="*/ 697677 h 931291"/>
              <a:gd name="connsiteX7" fmla="*/ 0 w 3278072"/>
              <a:gd name="connsiteY7" fmla="*/ 233614 h 93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072" h="931291">
                <a:moveTo>
                  <a:pt x="0" y="233614"/>
                </a:moveTo>
                <a:lnTo>
                  <a:pt x="2713151" y="233614"/>
                </a:lnTo>
                <a:lnTo>
                  <a:pt x="2713151" y="0"/>
                </a:lnTo>
                <a:lnTo>
                  <a:pt x="3278072" y="465646"/>
                </a:lnTo>
                <a:lnTo>
                  <a:pt x="2713151" y="931291"/>
                </a:lnTo>
                <a:lnTo>
                  <a:pt x="2713151" y="697677"/>
                </a:lnTo>
                <a:lnTo>
                  <a:pt x="0" y="697677"/>
                </a:lnTo>
                <a:lnTo>
                  <a:pt x="0" y="233614"/>
                </a:lnTo>
                <a:close/>
              </a:path>
            </a:pathLst>
          </a:custGeom>
          <a:solidFill>
            <a:schemeClr val="accent3">
              <a:lumMod val="75000"/>
            </a:schemeClr>
          </a:solidFill>
          <a:ln w="3175">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80009" tIns="313623" rIns="361510" bIns="313624" numCol="1" spcCol="1270" anchor="ctr" anchorCtr="0">
            <a:noAutofit/>
          </a:bodyPr>
          <a:lstStyle/>
          <a:p>
            <a:pPr marL="0" lvl="0" indent="0" algn="ctr" defTabSz="933450">
              <a:lnSpc>
                <a:spcPct val="90000"/>
              </a:lnSpc>
              <a:spcBef>
                <a:spcPct val="0"/>
              </a:spcBef>
              <a:spcAft>
                <a:spcPct val="35000"/>
              </a:spcAft>
              <a:buNone/>
            </a:pPr>
            <a:r>
              <a:rPr lang="en-US" sz="2500" kern="1200">
                <a:solidFill>
                  <a:schemeClr val="tx1"/>
                </a:solidFill>
                <a:latin typeface="Cambria" panose="02040503050406030204" pitchFamily="18" charset="0"/>
                <a:ea typeface="Cambria" panose="02040503050406030204" pitchFamily="18" charset="0"/>
                <a:cs typeface="Arial" panose="020B0604020202020204" pitchFamily="34" charset="0"/>
              </a:rPr>
              <a:t>Gain</a:t>
            </a:r>
          </a:p>
        </p:txBody>
      </p:sp>
      <p:sp>
        <p:nvSpPr>
          <p:cNvPr id="11" name="Freeform: Shape 10">
            <a:extLst>
              <a:ext uri="{FF2B5EF4-FFF2-40B4-BE49-F238E27FC236}">
                <a16:creationId xmlns:a16="http://schemas.microsoft.com/office/drawing/2014/main" id="{0002D191-6FC8-4D91-BAE2-1B29CFE4617C}"/>
              </a:ext>
            </a:extLst>
          </p:cNvPr>
          <p:cNvSpPr/>
          <p:nvPr/>
        </p:nvSpPr>
        <p:spPr>
          <a:xfrm rot="5400000">
            <a:off x="8509291" y="2807610"/>
            <a:ext cx="4125009" cy="931291"/>
          </a:xfrm>
          <a:custGeom>
            <a:avLst/>
            <a:gdLst>
              <a:gd name="connsiteX0" fmla="*/ 0 w 3278072"/>
              <a:gd name="connsiteY0" fmla="*/ 233614 h 931291"/>
              <a:gd name="connsiteX1" fmla="*/ 2713151 w 3278072"/>
              <a:gd name="connsiteY1" fmla="*/ 233614 h 931291"/>
              <a:gd name="connsiteX2" fmla="*/ 2713151 w 3278072"/>
              <a:gd name="connsiteY2" fmla="*/ 0 h 931291"/>
              <a:gd name="connsiteX3" fmla="*/ 3278072 w 3278072"/>
              <a:gd name="connsiteY3" fmla="*/ 465646 h 931291"/>
              <a:gd name="connsiteX4" fmla="*/ 2713151 w 3278072"/>
              <a:gd name="connsiteY4" fmla="*/ 931291 h 931291"/>
              <a:gd name="connsiteX5" fmla="*/ 2713151 w 3278072"/>
              <a:gd name="connsiteY5" fmla="*/ 697677 h 931291"/>
              <a:gd name="connsiteX6" fmla="*/ 0 w 3278072"/>
              <a:gd name="connsiteY6" fmla="*/ 697677 h 931291"/>
              <a:gd name="connsiteX7" fmla="*/ 0 w 3278072"/>
              <a:gd name="connsiteY7" fmla="*/ 233614 h 93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072" h="931291">
                <a:moveTo>
                  <a:pt x="0" y="233614"/>
                </a:moveTo>
                <a:lnTo>
                  <a:pt x="2713151" y="233614"/>
                </a:lnTo>
                <a:lnTo>
                  <a:pt x="2713151" y="0"/>
                </a:lnTo>
                <a:lnTo>
                  <a:pt x="3278072" y="465646"/>
                </a:lnTo>
                <a:lnTo>
                  <a:pt x="2713151" y="931291"/>
                </a:lnTo>
                <a:lnTo>
                  <a:pt x="2713151" y="697677"/>
                </a:lnTo>
                <a:lnTo>
                  <a:pt x="0" y="697677"/>
                </a:lnTo>
                <a:lnTo>
                  <a:pt x="0" y="233614"/>
                </a:lnTo>
                <a:close/>
              </a:path>
            </a:pathLst>
          </a:custGeom>
          <a:solidFill>
            <a:schemeClr val="accent2"/>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80010" tIns="313623" rIns="361509" bIns="313624" numCol="1" spcCol="1270" anchor="ctr" anchorCtr="0">
            <a:noAutofit/>
          </a:bodyPr>
          <a:lstStyle/>
          <a:p>
            <a:pPr marL="0" lvl="0" indent="0" algn="ctr" defTabSz="933450">
              <a:lnSpc>
                <a:spcPct val="90000"/>
              </a:lnSpc>
              <a:spcBef>
                <a:spcPct val="0"/>
              </a:spcBef>
              <a:spcAft>
                <a:spcPct val="35000"/>
              </a:spcAft>
              <a:buNone/>
            </a:pPr>
            <a:r>
              <a:rPr lang="en-US" sz="2400" kern="1200">
                <a:latin typeface="Cambria" panose="02040503050406030204" pitchFamily="18" charset="0"/>
                <a:ea typeface="Cambria" panose="02040503050406030204" pitchFamily="18" charset="0"/>
                <a:cs typeface="Arial" panose="020B0604020202020204" pitchFamily="34" charset="0"/>
              </a:rPr>
              <a:t>Lose</a:t>
            </a:r>
            <a:endParaRPr lang="en-US" sz="2100" kern="1200">
              <a:latin typeface="Cambria" panose="02040503050406030204" pitchFamily="18" charset="0"/>
              <a:ea typeface="Cambria" panose="02040503050406030204" pitchFamily="18" charset="0"/>
              <a:cs typeface="Arial" panose="020B0604020202020204" pitchFamily="34" charset="0"/>
            </a:endParaRPr>
          </a:p>
        </p:txBody>
      </p:sp>
      <p:sp>
        <p:nvSpPr>
          <p:cNvPr id="60" name="Freeform: Shape 59">
            <a:extLst>
              <a:ext uri="{FF2B5EF4-FFF2-40B4-BE49-F238E27FC236}">
                <a16:creationId xmlns:a16="http://schemas.microsoft.com/office/drawing/2014/main" id="{4C828AA3-0B19-453E-92A8-60738ADEA6CE}"/>
              </a:ext>
            </a:extLst>
          </p:cNvPr>
          <p:cNvSpPr/>
          <p:nvPr/>
        </p:nvSpPr>
        <p:spPr>
          <a:xfrm>
            <a:off x="6252485" y="1372916"/>
            <a:ext cx="4015193" cy="3360665"/>
          </a:xfrm>
          <a:custGeom>
            <a:avLst/>
            <a:gdLst>
              <a:gd name="connsiteX0" fmla="*/ 0 w 2421357"/>
              <a:gd name="connsiteY0" fmla="*/ 0 h 2549611"/>
              <a:gd name="connsiteX1" fmla="*/ 2421357 w 2421357"/>
              <a:gd name="connsiteY1" fmla="*/ 0 h 2549611"/>
              <a:gd name="connsiteX2" fmla="*/ 2421357 w 2421357"/>
              <a:gd name="connsiteY2" fmla="*/ 2549611 h 2549611"/>
              <a:gd name="connsiteX3" fmla="*/ 0 w 2421357"/>
              <a:gd name="connsiteY3" fmla="*/ 2549611 h 2549611"/>
              <a:gd name="connsiteX4" fmla="*/ 0 w 2421357"/>
              <a:gd name="connsiteY4" fmla="*/ 0 h 254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357" h="2549611">
                <a:moveTo>
                  <a:pt x="0" y="0"/>
                </a:moveTo>
                <a:lnTo>
                  <a:pt x="2421357" y="0"/>
                </a:lnTo>
                <a:lnTo>
                  <a:pt x="2421357" y="2549611"/>
                </a:lnTo>
                <a:lnTo>
                  <a:pt x="0" y="2549611"/>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7650" tIns="247650" rIns="247650" bIns="247650" numCol="1" spcCol="1270" anchor="t" anchorCtr="0">
            <a:noAutofit/>
          </a:bodyPr>
          <a:lstStyle/>
          <a:p>
            <a:pPr marL="457200" indent="-457200" algn="l" defTabSz="2889250">
              <a:lnSpc>
                <a:spcPct val="90000"/>
              </a:lnSpc>
              <a:spcBef>
                <a:spcPct val="0"/>
              </a:spcBef>
              <a:spcAft>
                <a:spcPts val="1800"/>
              </a:spcAft>
              <a:buBlip>
                <a:blip r:embed="rId4">
                  <a:extLst>
                    <a:ext uri="{96DAC541-7B7A-43D3-8B79-37D633B846F1}">
                      <asvg:svgBlip xmlns:asvg="http://schemas.microsoft.com/office/drawing/2016/SVG/main" r:embed="rId5"/>
                    </a:ext>
                  </a:extLst>
                </a:blip>
              </a:buBlip>
            </a:pPr>
            <a:r>
              <a:rPr lang="en-US" sz="2000" kern="0">
                <a:solidFill>
                  <a:schemeClr val="tx1"/>
                </a:solidFill>
                <a:latin typeface="Cambria" panose="02040503050406030204" pitchFamily="18" charset="0"/>
                <a:ea typeface="Cambria" panose="02040503050406030204" pitchFamily="18" charset="0"/>
                <a:cs typeface="Arial"/>
              </a:rPr>
              <a:t>Close inpatient services (all-payors)</a:t>
            </a:r>
          </a:p>
          <a:p>
            <a:pPr marL="457200" indent="-457200" algn="l" defTabSz="2889250">
              <a:lnSpc>
                <a:spcPct val="90000"/>
              </a:lnSpc>
              <a:spcBef>
                <a:spcPct val="0"/>
              </a:spcBef>
              <a:spcAft>
                <a:spcPts val="1800"/>
              </a:spcAft>
              <a:buBlip>
                <a:blip r:embed="rId4">
                  <a:extLst>
                    <a:ext uri="{96DAC541-7B7A-43D3-8B79-37D633B846F1}">
                      <asvg:svgBlip xmlns:asvg="http://schemas.microsoft.com/office/drawing/2016/SVG/main" r:embed="rId5"/>
                    </a:ext>
                  </a:extLst>
                </a:blip>
              </a:buBlip>
            </a:pPr>
            <a:r>
              <a:rPr lang="en-US" sz="2000" kern="0">
                <a:solidFill>
                  <a:schemeClr val="tx1"/>
                </a:solidFill>
                <a:latin typeface="Cambria" panose="02040503050406030204" pitchFamily="18" charset="0"/>
                <a:ea typeface="Cambria" panose="02040503050406030204" pitchFamily="18" charset="0"/>
                <a:cs typeface="Arial"/>
              </a:rPr>
              <a:t>Close swing bed services/shift to SNF</a:t>
            </a:r>
          </a:p>
          <a:p>
            <a:pPr marL="457200" indent="-457200" algn="l" defTabSz="2889250">
              <a:lnSpc>
                <a:spcPct val="90000"/>
              </a:lnSpc>
              <a:spcBef>
                <a:spcPct val="0"/>
              </a:spcBef>
              <a:spcAft>
                <a:spcPts val="1800"/>
              </a:spcAft>
              <a:buBlip>
                <a:blip r:embed="rId4">
                  <a:extLst>
                    <a:ext uri="{96DAC541-7B7A-43D3-8B79-37D633B846F1}">
                      <asvg:svgBlip xmlns:asvg="http://schemas.microsoft.com/office/drawing/2016/SVG/main" r:embed="rId5"/>
                    </a:ext>
                  </a:extLst>
                </a:blip>
              </a:buBlip>
            </a:pPr>
            <a:r>
              <a:rPr lang="en-US" sz="2000" kern="0">
                <a:solidFill>
                  <a:schemeClr val="tx1"/>
                </a:solidFill>
                <a:latin typeface="Cambria" panose="02040503050406030204" pitchFamily="18" charset="0"/>
                <a:ea typeface="Cambria" panose="02040503050406030204" pitchFamily="18" charset="0"/>
                <a:cs typeface="Arial"/>
              </a:rPr>
              <a:t>Not eligible for 340(B) drug pricing</a:t>
            </a:r>
          </a:p>
          <a:p>
            <a:pPr marL="457200" indent="-457200" algn="l" defTabSz="2889250">
              <a:lnSpc>
                <a:spcPct val="90000"/>
              </a:lnSpc>
              <a:spcBef>
                <a:spcPct val="0"/>
              </a:spcBef>
              <a:spcAft>
                <a:spcPts val="1800"/>
              </a:spcAft>
              <a:buBlip>
                <a:blip r:embed="rId4">
                  <a:extLst>
                    <a:ext uri="{96DAC541-7B7A-43D3-8B79-37D633B846F1}">
                      <asvg:svgBlip xmlns:asvg="http://schemas.microsoft.com/office/drawing/2016/SVG/main" r:embed="rId5"/>
                    </a:ext>
                  </a:extLst>
                </a:blip>
              </a:buBlip>
            </a:pPr>
            <a:r>
              <a:rPr lang="en-US" sz="2000" kern="0">
                <a:solidFill>
                  <a:schemeClr val="tx1"/>
                </a:solidFill>
                <a:latin typeface="Cambria" panose="02040503050406030204" pitchFamily="18" charset="0"/>
                <a:ea typeface="Cambria" panose="02040503050406030204" pitchFamily="18" charset="0"/>
                <a:cs typeface="Arial"/>
              </a:rPr>
              <a:t>Cost-based reimbursement for CAHs</a:t>
            </a:r>
          </a:p>
        </p:txBody>
      </p:sp>
      <p:sp>
        <p:nvSpPr>
          <p:cNvPr id="7" name="Straight Connector 6">
            <a:extLst>
              <a:ext uri="{FF2B5EF4-FFF2-40B4-BE49-F238E27FC236}">
                <a16:creationId xmlns:a16="http://schemas.microsoft.com/office/drawing/2014/main" id="{AB967878-5270-4882-AC4A-0531A7D477B9}"/>
              </a:ext>
            </a:extLst>
          </p:cNvPr>
          <p:cNvSpPr/>
          <p:nvPr/>
        </p:nvSpPr>
        <p:spPr>
          <a:xfrm>
            <a:off x="6107630" y="1697823"/>
            <a:ext cx="745" cy="2367496"/>
          </a:xfrm>
          <a:prstGeom prst="line">
            <a:avLst/>
          </a:prstGeom>
          <a:ln w="19050">
            <a:solidFill>
              <a:schemeClr val="tx1"/>
            </a:solidFill>
            <a:prstDash val="sysDot"/>
          </a:ln>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A0D9248C-1B8B-DE74-F2CE-567EF79A9124}"/>
              </a:ext>
            </a:extLst>
          </p:cNvPr>
          <p:cNvCxnSpPr>
            <a:cxnSpLocks/>
          </p:cNvCxnSpPr>
          <p:nvPr/>
        </p:nvCxnSpPr>
        <p:spPr>
          <a:xfrm>
            <a:off x="2050824" y="1402396"/>
            <a:ext cx="40249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D7C777-1112-9D27-2B13-A6B40FD5C311}"/>
              </a:ext>
            </a:extLst>
          </p:cNvPr>
          <p:cNvCxnSpPr>
            <a:cxnSpLocks/>
          </p:cNvCxnSpPr>
          <p:nvPr/>
        </p:nvCxnSpPr>
        <p:spPr>
          <a:xfrm>
            <a:off x="6115314" y="1402396"/>
            <a:ext cx="39622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C0077EC-2AE7-E7C8-96CC-131878671160}"/>
              </a:ext>
            </a:extLst>
          </p:cNvPr>
          <p:cNvCxnSpPr>
            <a:cxnSpLocks/>
          </p:cNvCxnSpPr>
          <p:nvPr/>
        </p:nvCxnSpPr>
        <p:spPr>
          <a:xfrm>
            <a:off x="2090414" y="4679023"/>
            <a:ext cx="40249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E9FD3A-8B00-886A-7ABF-D825E50CD6F3}"/>
              </a:ext>
            </a:extLst>
          </p:cNvPr>
          <p:cNvCxnSpPr>
            <a:cxnSpLocks/>
          </p:cNvCxnSpPr>
          <p:nvPr/>
        </p:nvCxnSpPr>
        <p:spPr>
          <a:xfrm>
            <a:off x="6154904" y="4679023"/>
            <a:ext cx="39226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7D4473BE-A0B3-ED8B-73EA-DBD98E27A7BE}"/>
              </a:ext>
            </a:extLst>
          </p:cNvPr>
          <p:cNvSpPr/>
          <p:nvPr/>
        </p:nvSpPr>
        <p:spPr>
          <a:xfrm>
            <a:off x="1989167" y="4813495"/>
            <a:ext cx="8102695" cy="1384023"/>
          </a:xfrm>
          <a:prstGeom prst="roundRect">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spcAft>
                <a:spcPts val="600"/>
              </a:spcAft>
            </a:pPr>
            <a:r>
              <a:rPr lang="en-US" sz="1400" b="1">
                <a:solidFill>
                  <a:schemeClr val="tx1"/>
                </a:solidFill>
                <a:latin typeface="Cambria" panose="02040503050406030204" pitchFamily="18" charset="0"/>
                <a:ea typeface="Cambria" panose="02040503050406030204" pitchFamily="18" charset="0"/>
                <a:cs typeface="Arial"/>
              </a:rPr>
              <a:t>No payment changes to </a:t>
            </a:r>
            <a:r>
              <a:rPr lang="en-US" sz="1400" b="0">
                <a:solidFill>
                  <a:schemeClr val="tx1"/>
                </a:solidFill>
                <a:latin typeface="Cambria" panose="02040503050406030204" pitchFamily="18" charset="0"/>
                <a:ea typeface="Cambria" panose="02040503050406030204" pitchFamily="18" charset="0"/>
                <a:cs typeface="Arial"/>
              </a:rPr>
              <a:t>rural health clinics, physicians, non-REH services for PPS hospitals (paid under Medicare</a:t>
            </a:r>
            <a:r>
              <a:rPr lang="en-US" sz="1400">
                <a:solidFill>
                  <a:schemeClr val="tx1"/>
                </a:solidFill>
                <a:latin typeface="Cambria" panose="02040503050406030204" pitchFamily="18" charset="0"/>
                <a:ea typeface="Cambria" panose="02040503050406030204" pitchFamily="18" charset="0"/>
                <a:cs typeface="Arial"/>
              </a:rPr>
              <a:t> respective</a:t>
            </a:r>
            <a:r>
              <a:rPr lang="en-US" sz="1400" b="0">
                <a:solidFill>
                  <a:schemeClr val="tx1"/>
                </a:solidFill>
                <a:latin typeface="Cambria" panose="02040503050406030204" pitchFamily="18" charset="0"/>
                <a:ea typeface="Cambria" panose="02040503050406030204" pitchFamily="18" charset="0"/>
                <a:cs typeface="Arial"/>
              </a:rPr>
              <a:t> </a:t>
            </a:r>
            <a:r>
              <a:rPr lang="en-US" sz="1400">
                <a:solidFill>
                  <a:schemeClr val="tx1"/>
                </a:solidFill>
                <a:latin typeface="Cambria" panose="02040503050406030204" pitchFamily="18" charset="0"/>
                <a:ea typeface="Cambria" panose="02040503050406030204" pitchFamily="18" charset="0"/>
                <a:cs typeface="Arial"/>
              </a:rPr>
              <a:t>fee</a:t>
            </a:r>
            <a:r>
              <a:rPr lang="en-US" sz="1400" b="0">
                <a:solidFill>
                  <a:schemeClr val="tx1"/>
                </a:solidFill>
                <a:latin typeface="Cambria" panose="02040503050406030204" pitchFamily="18" charset="0"/>
                <a:ea typeface="Cambria" panose="02040503050406030204" pitchFamily="18" charset="0"/>
                <a:cs typeface="Arial"/>
              </a:rPr>
              <a:t> </a:t>
            </a:r>
            <a:r>
              <a:rPr lang="en-US" sz="1400">
                <a:solidFill>
                  <a:schemeClr val="tx1"/>
                </a:solidFill>
                <a:latin typeface="Cambria" panose="02040503050406030204" pitchFamily="18" charset="0"/>
                <a:ea typeface="Cambria" panose="02040503050406030204" pitchFamily="18" charset="0"/>
                <a:cs typeface="Arial"/>
              </a:rPr>
              <a:t>schedules</a:t>
            </a:r>
            <a:r>
              <a:rPr lang="en-US" sz="1400" b="0">
                <a:solidFill>
                  <a:schemeClr val="tx1"/>
                </a:solidFill>
                <a:latin typeface="Cambria" panose="02040503050406030204" pitchFamily="18" charset="0"/>
                <a:ea typeface="Cambria" panose="02040503050406030204" pitchFamily="18" charset="0"/>
                <a:cs typeface="Arial"/>
              </a:rPr>
              <a:t>)</a:t>
            </a:r>
          </a:p>
          <a:p>
            <a:pPr lvl="0">
              <a:spcAft>
                <a:spcPts val="600"/>
              </a:spcAft>
            </a:pPr>
            <a:r>
              <a:rPr lang="en-US" sz="1400" b="1">
                <a:solidFill>
                  <a:schemeClr val="tx1"/>
                </a:solidFill>
                <a:latin typeface="Cambria" panose="02040503050406030204" pitchFamily="18" charset="0"/>
                <a:ea typeface="Cambria" panose="02040503050406030204" pitchFamily="18" charset="0"/>
                <a:cs typeface="Arial" panose="020B0604020202020204" pitchFamily="34" charset="0"/>
              </a:rPr>
              <a:t>No </a:t>
            </a:r>
            <a:r>
              <a:rPr lang="en-US" b="1">
                <a:solidFill>
                  <a:schemeClr val="tx1"/>
                </a:solidFill>
                <a:latin typeface="Cambria" panose="02040503050406030204" pitchFamily="18" charset="0"/>
                <a:ea typeface="Cambria" panose="02040503050406030204" pitchFamily="18" charset="0"/>
                <a:cs typeface="Arial" panose="020B0604020202020204" pitchFamily="34" charset="0"/>
              </a:rPr>
              <a:t>Medicare </a:t>
            </a:r>
            <a:r>
              <a:rPr lang="en-US" sz="1400" b="1">
                <a:solidFill>
                  <a:schemeClr val="tx1"/>
                </a:solidFill>
                <a:latin typeface="Cambria" panose="02040503050406030204" pitchFamily="18" charset="0"/>
                <a:ea typeface="Cambria" panose="02040503050406030204" pitchFamily="18" charset="0"/>
                <a:cs typeface="Arial" panose="020B0604020202020204" pitchFamily="34" charset="0"/>
              </a:rPr>
              <a:t>required changes to</a:t>
            </a:r>
            <a:r>
              <a:rPr lang="en-US" sz="1400" b="0">
                <a:solidFill>
                  <a:schemeClr val="tx1"/>
                </a:solidFill>
                <a:latin typeface="Cambria" panose="02040503050406030204" pitchFamily="18" charset="0"/>
                <a:ea typeface="Cambria" panose="02040503050406030204" pitchFamily="18" charset="0"/>
                <a:cs typeface="Arial" panose="020B0604020202020204" pitchFamily="34" charset="0"/>
              </a:rPr>
              <a:t> Medicaid, Medicare Advantage, or Commercial payers (see later slide for more information about other payers)</a:t>
            </a:r>
          </a:p>
          <a:p>
            <a:pPr lvl="0" algn="l">
              <a:spcAft>
                <a:spcPts val="600"/>
              </a:spcAft>
            </a:pPr>
            <a:r>
              <a:rPr lang="en-US" b="1">
                <a:solidFill>
                  <a:schemeClr val="tx1"/>
                </a:solidFill>
                <a:latin typeface="Cambria" panose="02040503050406030204" pitchFamily="18" charset="0"/>
                <a:ea typeface="Cambria" panose="02040503050406030204" pitchFamily="18" charset="0"/>
                <a:cs typeface="Arial" panose="020B0604020202020204" pitchFamily="34" charset="0"/>
              </a:rPr>
              <a:t>No changes </a:t>
            </a:r>
            <a:r>
              <a:rPr lang="en-US">
                <a:solidFill>
                  <a:schemeClr val="tx1"/>
                </a:solidFill>
                <a:latin typeface="Cambria" panose="02040503050406030204" pitchFamily="18" charset="0"/>
                <a:ea typeface="Cambria" panose="02040503050406030204" pitchFamily="18" charset="0"/>
                <a:cs typeface="Arial" panose="020B0604020202020204" pitchFamily="34" charset="0"/>
              </a:rPr>
              <a:t>to</a:t>
            </a:r>
            <a:r>
              <a:rPr lang="en-US" b="1">
                <a:solidFill>
                  <a:schemeClr val="tx1"/>
                </a:solidFill>
                <a:latin typeface="Cambria" panose="02040503050406030204" pitchFamily="18" charset="0"/>
                <a:ea typeface="Cambria" panose="02040503050406030204" pitchFamily="18" charset="0"/>
                <a:cs typeface="Arial" panose="020B0604020202020204" pitchFamily="34" charset="0"/>
              </a:rPr>
              <a:t> b</a:t>
            </a:r>
            <a:r>
              <a:rPr lang="en-US" sz="1400" b="1">
                <a:solidFill>
                  <a:schemeClr val="tx1"/>
                </a:solidFill>
                <a:latin typeface="Cambria" panose="02040503050406030204" pitchFamily="18" charset="0"/>
                <a:ea typeface="Cambria" panose="02040503050406030204" pitchFamily="18" charset="0"/>
                <a:cs typeface="Arial" panose="020B0604020202020204" pitchFamily="34" charset="0"/>
              </a:rPr>
              <a:t>eneficiary cost sharing</a:t>
            </a:r>
            <a:endParaRPr lang="en-US" sz="1400" b="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887387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F74F71F-52F3-4BC1-993E-A0D1B51C136B}"/>
              </a:ext>
            </a:extLst>
          </p:cNvPr>
          <p:cNvSpPr>
            <a:spLocks noGrp="1"/>
          </p:cNvSpPr>
          <p:nvPr>
            <p:ph type="title"/>
          </p:nvPr>
        </p:nvSpPr>
        <p:spPr/>
        <p:txBody>
          <a:bodyPr>
            <a:noAutofit/>
          </a:bodyPr>
          <a:lstStyle/>
          <a:p>
            <a:r>
              <a:rPr lang="en-US">
                <a:solidFill>
                  <a:schemeClr val="accent1"/>
                </a:solidFill>
                <a:latin typeface="Cambria" panose="02040503050406030204" pitchFamily="18" charset="0"/>
                <a:ea typeface="Cambria" panose="02040503050406030204" pitchFamily="18" charset="0"/>
                <a:cs typeface="Arial" panose="020B0604020202020204" pitchFamily="34" charset="0"/>
              </a:rPr>
              <a:t>Conditions of Participation</a:t>
            </a:r>
          </a:p>
        </p:txBody>
      </p:sp>
      <p:sp>
        <p:nvSpPr>
          <p:cNvPr id="7" name="Content Placeholder 7">
            <a:extLst>
              <a:ext uri="{FF2B5EF4-FFF2-40B4-BE49-F238E27FC236}">
                <a16:creationId xmlns:a16="http://schemas.microsoft.com/office/drawing/2014/main" id="{7F23E3EA-2BEC-99F0-FD38-AC4F9C3C6801}"/>
              </a:ext>
            </a:extLst>
          </p:cNvPr>
          <p:cNvSpPr txBox="1">
            <a:spLocks/>
          </p:cNvSpPr>
          <p:nvPr/>
        </p:nvSpPr>
        <p:spPr>
          <a:xfrm>
            <a:off x="925830" y="1400174"/>
            <a:ext cx="10534402" cy="44196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The REH CoPs include requirements for health and safety standards similar to a CAH or PPS such as (not an exhaustive list):</a:t>
            </a:r>
          </a:p>
          <a:p>
            <a:pPr marL="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TextBox 7">
            <a:extLst>
              <a:ext uri="{FF2B5EF4-FFF2-40B4-BE49-F238E27FC236}">
                <a16:creationId xmlns:a16="http://schemas.microsoft.com/office/drawing/2014/main" id="{F0BC4444-19CA-DD65-C2CF-B14EEBA0F4D0}"/>
              </a:ext>
            </a:extLst>
          </p:cNvPr>
          <p:cNvSpPr txBox="1"/>
          <p:nvPr/>
        </p:nvSpPr>
        <p:spPr>
          <a:xfrm>
            <a:off x="900979" y="6105570"/>
            <a:ext cx="10390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*This list demonstrates a sample list of CoPs and does not represent an exhaustive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More information: </a:t>
            </a: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See pages 72183 – 72211 and sections 482.23, 482.55, 485.516, 485.618, 485.631, and 491.8 in the </a:t>
            </a: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hlinkClick r:id="rId3"/>
              </a:rPr>
              <a:t>Code of Federal Regulations</a:t>
            </a: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B06ECCCC-983A-2301-9727-163391751922}"/>
              </a:ext>
            </a:extLst>
          </p:cNvPr>
          <p:cNvGraphicFramePr/>
          <p:nvPr>
            <p:extLst>
              <p:ext uri="{D42A27DB-BD31-4B8C-83A1-F6EECF244321}">
                <p14:modId xmlns:p14="http://schemas.microsoft.com/office/powerpoint/2010/main" val="1496320311"/>
              </p:ext>
            </p:extLst>
          </p:nvPr>
        </p:nvGraphicFramePr>
        <p:xfrm>
          <a:off x="6303520" y="2362362"/>
          <a:ext cx="5120640" cy="3457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C932FAAA-3327-6D38-82C0-3466FB8FE128}"/>
              </a:ext>
            </a:extLst>
          </p:cNvPr>
          <p:cNvGraphicFramePr/>
          <p:nvPr>
            <p:extLst>
              <p:ext uri="{D42A27DB-BD31-4B8C-83A1-F6EECF244321}">
                <p14:modId xmlns:p14="http://schemas.microsoft.com/office/powerpoint/2010/main" val="3974895851"/>
              </p:ext>
            </p:extLst>
          </p:nvPr>
        </p:nvGraphicFramePr>
        <p:xfrm>
          <a:off x="925830" y="2362361"/>
          <a:ext cx="5120640" cy="34574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160393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4BD3E2-D8CD-0313-B5E5-9C7BFA312143}"/>
              </a:ext>
            </a:extLst>
          </p:cNvPr>
          <p:cNvSpPr>
            <a:spLocks noGrp="1"/>
          </p:cNvSpPr>
          <p:nvPr>
            <p:ph type="title"/>
          </p:nvPr>
        </p:nvSpPr>
        <p:spPr/>
        <p:txBody>
          <a:bodyPr>
            <a:normAutofit fontScale="90000"/>
          </a:bodyPr>
          <a:lstStyle/>
          <a:p>
            <a:r>
              <a:rPr lang="en-US" dirty="0"/>
              <a:t>REH Assessment and Conversion</a:t>
            </a:r>
          </a:p>
        </p:txBody>
      </p:sp>
    </p:spTree>
    <p:extLst>
      <p:ext uri="{BB962C8B-B14F-4D97-AF65-F5344CB8AC3E}">
        <p14:creationId xmlns:p14="http://schemas.microsoft.com/office/powerpoint/2010/main" val="59652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76BA68-10BE-2412-AEC5-D73C3E07D8D4}"/>
              </a:ext>
            </a:extLst>
          </p:cNvPr>
          <p:cNvSpPr/>
          <p:nvPr/>
        </p:nvSpPr>
        <p:spPr>
          <a:xfrm>
            <a:off x="10399782" y="5551090"/>
            <a:ext cx="1792218" cy="13069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FE2FA09-2B21-DACB-B11D-DD1B8937FFD5}"/>
              </a:ext>
            </a:extLst>
          </p:cNvPr>
          <p:cNvSpPr>
            <a:spLocks noGrp="1"/>
          </p:cNvSpPr>
          <p:nvPr>
            <p:ph type="title"/>
          </p:nvPr>
        </p:nvSpPr>
        <p:spPr/>
        <p:txBody>
          <a:bodyPr>
            <a:normAutofit/>
          </a:bodyPr>
          <a:lstStyle/>
          <a:p>
            <a:pPr algn="l">
              <a:lnSpc>
                <a:spcPct val="90000"/>
              </a:lnSpc>
            </a:pPr>
            <a:r>
              <a:rPr lang="en-US">
                <a:solidFill>
                  <a:schemeClr val="accent1"/>
                </a:solidFill>
                <a:latin typeface="Cambria" panose="02040503050406030204" pitchFamily="18" charset="0"/>
                <a:ea typeface="Cambria" panose="02040503050406030204" pitchFamily="18" charset="0"/>
                <a:cs typeface="Arial" panose="020B0604020202020204" pitchFamily="34" charset="0"/>
              </a:rPr>
              <a:t>Rural Health Redesign Center: REH Technical Assistance Center</a:t>
            </a:r>
          </a:p>
        </p:txBody>
      </p:sp>
      <p:graphicFrame>
        <p:nvGraphicFramePr>
          <p:cNvPr id="4" name="Diagram 3">
            <a:extLst>
              <a:ext uri="{FF2B5EF4-FFF2-40B4-BE49-F238E27FC236}">
                <a16:creationId xmlns:a16="http://schemas.microsoft.com/office/drawing/2014/main" id="{AA11EC2A-E361-99EC-4036-CF8CC9E4965D}"/>
              </a:ext>
            </a:extLst>
          </p:cNvPr>
          <p:cNvGraphicFramePr/>
          <p:nvPr/>
        </p:nvGraphicFramePr>
        <p:xfrm>
          <a:off x="0" y="1805125"/>
          <a:ext cx="11485418" cy="4181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51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ECEEF9-B3F5-EFFD-FB08-D1142DE1E1CF}"/>
              </a:ext>
            </a:extLst>
          </p:cNvPr>
          <p:cNvSpPr/>
          <p:nvPr/>
        </p:nvSpPr>
        <p:spPr>
          <a:xfrm>
            <a:off x="10399782" y="5515425"/>
            <a:ext cx="1792218" cy="13069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63B1943-75F1-5D7D-648C-7DCAF8BC1FEB}"/>
              </a:ext>
            </a:extLst>
          </p:cNvPr>
          <p:cNvSpPr/>
          <p:nvPr/>
        </p:nvSpPr>
        <p:spPr>
          <a:xfrm>
            <a:off x="1478574" y="5765505"/>
            <a:ext cx="9509593" cy="560161"/>
          </a:xfrm>
          <a:prstGeom prst="roundRect">
            <a:avLst/>
          </a:prstGeom>
          <a:solidFill>
            <a:schemeClr val="accent4">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461BD1-E6B4-DDDD-27F0-F6AE11169275}"/>
              </a:ext>
            </a:extLst>
          </p:cNvPr>
          <p:cNvSpPr>
            <a:spLocks noGrp="1"/>
          </p:cNvSpPr>
          <p:nvPr>
            <p:ph type="title"/>
          </p:nvPr>
        </p:nvSpPr>
        <p:spPr/>
        <p:txBody>
          <a:bodyPr anchor="ctr">
            <a:normAutofit/>
          </a:bodyPr>
          <a:lstStyle/>
          <a:p>
            <a:r>
              <a:rPr lang="en-US"/>
              <a:t>REH Conversion Process</a:t>
            </a:r>
          </a:p>
        </p:txBody>
      </p:sp>
      <p:grpSp>
        <p:nvGrpSpPr>
          <p:cNvPr id="70" name="Group 69">
            <a:extLst>
              <a:ext uri="{FF2B5EF4-FFF2-40B4-BE49-F238E27FC236}">
                <a16:creationId xmlns:a16="http://schemas.microsoft.com/office/drawing/2014/main" id="{F99B2C96-6B11-AD2B-905D-8EF187E15A6A}"/>
              </a:ext>
            </a:extLst>
          </p:cNvPr>
          <p:cNvGrpSpPr/>
          <p:nvPr/>
        </p:nvGrpSpPr>
        <p:grpSpPr>
          <a:xfrm>
            <a:off x="947898" y="1393928"/>
            <a:ext cx="10503873" cy="4070143"/>
            <a:chOff x="622389" y="1328645"/>
            <a:chExt cx="10959457" cy="4070143"/>
          </a:xfrm>
        </p:grpSpPr>
        <p:cxnSp>
          <p:nvCxnSpPr>
            <p:cNvPr id="3" name="Straight Connector 2">
              <a:extLst>
                <a:ext uri="{FF2B5EF4-FFF2-40B4-BE49-F238E27FC236}">
                  <a16:creationId xmlns:a16="http://schemas.microsoft.com/office/drawing/2014/main" id="{A052B0ED-7D99-17DB-2735-4A49116257C8}"/>
                </a:ext>
              </a:extLst>
            </p:cNvPr>
            <p:cNvCxnSpPr/>
            <p:nvPr/>
          </p:nvCxnSpPr>
          <p:spPr>
            <a:xfrm>
              <a:off x="622389" y="1892271"/>
              <a:ext cx="10950764" cy="0"/>
            </a:xfrm>
            <a:prstGeom prst="line">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Arrow: Chevron 3">
              <a:extLst>
                <a:ext uri="{FF2B5EF4-FFF2-40B4-BE49-F238E27FC236}">
                  <a16:creationId xmlns:a16="http://schemas.microsoft.com/office/drawing/2014/main" id="{B5AE09EE-7CDB-940D-7ED0-BE0F29DD554C}"/>
                </a:ext>
              </a:extLst>
            </p:cNvPr>
            <p:cNvSpPr/>
            <p:nvPr/>
          </p:nvSpPr>
          <p:spPr>
            <a:xfrm>
              <a:off x="1535195" y="1796975"/>
              <a:ext cx="381624" cy="206249"/>
            </a:xfrm>
            <a:prstGeom prst="chevron">
              <a:avLst/>
            </a:prstGeom>
            <a:solidFill>
              <a:schemeClr val="accent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F51C0EF-5CB9-913D-2D1F-B201537E79B3}"/>
                </a:ext>
              </a:extLst>
            </p:cNvPr>
            <p:cNvSpPr/>
            <p:nvPr/>
          </p:nvSpPr>
          <p:spPr>
            <a:xfrm>
              <a:off x="697024" y="2124623"/>
              <a:ext cx="1999355" cy="7202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1800" b="1">
                <a:solidFill>
                  <a:schemeClr val="tx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D4DBDF17-82BE-A46B-3BD1-20E4B61378BB}"/>
                </a:ext>
              </a:extLst>
            </p:cNvPr>
            <p:cNvSpPr/>
            <p:nvPr/>
          </p:nvSpPr>
          <p:spPr>
            <a:xfrm>
              <a:off x="2917932" y="2124623"/>
              <a:ext cx="1999355" cy="72023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1800" b="1">
                <a:solidFill>
                  <a:schemeClr val="tx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76ACEEB-41AB-FB49-F256-FDE06D65D35B}"/>
                </a:ext>
              </a:extLst>
            </p:cNvPr>
            <p:cNvSpPr/>
            <p:nvPr/>
          </p:nvSpPr>
          <p:spPr>
            <a:xfrm>
              <a:off x="5138839" y="2124623"/>
              <a:ext cx="1999355" cy="7202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1800" b="1">
                <a:solidFill>
                  <a:schemeClr val="tx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F2EB36D5-A5BD-7171-3618-9839A64228D3}"/>
                </a:ext>
              </a:extLst>
            </p:cNvPr>
            <p:cNvSpPr/>
            <p:nvPr/>
          </p:nvSpPr>
          <p:spPr>
            <a:xfrm>
              <a:off x="7359747" y="2124623"/>
              <a:ext cx="1999355" cy="72023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1800" b="1">
                <a:solidFill>
                  <a:schemeClr val="tx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5D271817-BFA7-AAFC-1508-7235436DF1DA}"/>
                </a:ext>
              </a:extLst>
            </p:cNvPr>
            <p:cNvSpPr/>
            <p:nvPr/>
          </p:nvSpPr>
          <p:spPr>
            <a:xfrm>
              <a:off x="9580654" y="2124623"/>
              <a:ext cx="1999355" cy="72023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1800" b="1">
                <a:solidFill>
                  <a:schemeClr val="tx1"/>
                </a:solidFill>
                <a:latin typeface="Cambria" panose="02040503050406030204" pitchFamily="18" charset="0"/>
                <a:ea typeface="Cambria" panose="02040503050406030204" pitchFamily="18" charset="0"/>
              </a:endParaRPr>
            </a:p>
          </p:txBody>
        </p:sp>
        <p:sp>
          <p:nvSpPr>
            <p:cNvPr id="10" name="Arrow: Chevron 9">
              <a:extLst>
                <a:ext uri="{FF2B5EF4-FFF2-40B4-BE49-F238E27FC236}">
                  <a16:creationId xmlns:a16="http://schemas.microsoft.com/office/drawing/2014/main" id="{D4185AB8-AD24-B3C4-365E-C87ABF05AFFD}"/>
                </a:ext>
              </a:extLst>
            </p:cNvPr>
            <p:cNvSpPr/>
            <p:nvPr/>
          </p:nvSpPr>
          <p:spPr>
            <a:xfrm>
              <a:off x="3756103" y="1796975"/>
              <a:ext cx="381624" cy="206249"/>
            </a:xfrm>
            <a:prstGeom prst="chevron">
              <a:avLst/>
            </a:prstGeom>
            <a:solidFill>
              <a:schemeClr val="accent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latin typeface="Cambria" panose="02040503050406030204" pitchFamily="18" charset="0"/>
                <a:ea typeface="Cambria" panose="02040503050406030204" pitchFamily="18" charset="0"/>
              </a:endParaRPr>
            </a:p>
          </p:txBody>
        </p:sp>
        <p:sp>
          <p:nvSpPr>
            <p:cNvPr id="11" name="Arrow: Chevron 10">
              <a:extLst>
                <a:ext uri="{FF2B5EF4-FFF2-40B4-BE49-F238E27FC236}">
                  <a16:creationId xmlns:a16="http://schemas.microsoft.com/office/drawing/2014/main" id="{AF7452E7-C3F6-1B7A-2E51-16DFDCB75916}"/>
                </a:ext>
              </a:extLst>
            </p:cNvPr>
            <p:cNvSpPr/>
            <p:nvPr/>
          </p:nvSpPr>
          <p:spPr>
            <a:xfrm>
              <a:off x="5977010" y="1796975"/>
              <a:ext cx="381624" cy="206249"/>
            </a:xfrm>
            <a:prstGeom prst="chevron">
              <a:avLst/>
            </a:prstGeom>
            <a:solidFill>
              <a:schemeClr val="accent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latin typeface="Cambria" panose="02040503050406030204" pitchFamily="18" charset="0"/>
                <a:ea typeface="Cambria" panose="02040503050406030204" pitchFamily="18" charset="0"/>
              </a:endParaRPr>
            </a:p>
          </p:txBody>
        </p:sp>
        <p:sp>
          <p:nvSpPr>
            <p:cNvPr id="12" name="Arrow: Chevron 11">
              <a:extLst>
                <a:ext uri="{FF2B5EF4-FFF2-40B4-BE49-F238E27FC236}">
                  <a16:creationId xmlns:a16="http://schemas.microsoft.com/office/drawing/2014/main" id="{28B73559-B1D0-A2D8-D1A3-0F491ECD80B4}"/>
                </a:ext>
              </a:extLst>
            </p:cNvPr>
            <p:cNvSpPr/>
            <p:nvPr/>
          </p:nvSpPr>
          <p:spPr>
            <a:xfrm>
              <a:off x="8197918" y="1796975"/>
              <a:ext cx="381624" cy="206249"/>
            </a:xfrm>
            <a:prstGeom prst="chevron">
              <a:avLst/>
            </a:prstGeom>
            <a:solidFill>
              <a:schemeClr val="accent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latin typeface="Cambria" panose="02040503050406030204" pitchFamily="18" charset="0"/>
                <a:ea typeface="Cambria" panose="02040503050406030204" pitchFamily="18" charset="0"/>
              </a:endParaRPr>
            </a:p>
          </p:txBody>
        </p:sp>
        <p:sp>
          <p:nvSpPr>
            <p:cNvPr id="13" name="Arrow: Chevron 12">
              <a:extLst>
                <a:ext uri="{FF2B5EF4-FFF2-40B4-BE49-F238E27FC236}">
                  <a16:creationId xmlns:a16="http://schemas.microsoft.com/office/drawing/2014/main" id="{C64B3D8B-D59A-33A5-4810-B90B829C0C08}"/>
                </a:ext>
              </a:extLst>
            </p:cNvPr>
            <p:cNvSpPr/>
            <p:nvPr/>
          </p:nvSpPr>
          <p:spPr>
            <a:xfrm>
              <a:off x="10418825" y="1796975"/>
              <a:ext cx="381624" cy="206249"/>
            </a:xfrm>
            <a:prstGeom prst="chevron">
              <a:avLst/>
            </a:prstGeom>
            <a:solidFill>
              <a:schemeClr val="accent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58C0360B-5742-46BB-09BF-9CEA9BD46D80}"/>
                </a:ext>
              </a:extLst>
            </p:cNvPr>
            <p:cNvSpPr/>
            <p:nvPr/>
          </p:nvSpPr>
          <p:spPr>
            <a:xfrm>
              <a:off x="702334" y="2967341"/>
              <a:ext cx="1988254" cy="2431447"/>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71258CAF-B499-5A71-22E2-7D167B27C9D0}"/>
                </a:ext>
              </a:extLst>
            </p:cNvPr>
            <p:cNvSpPr/>
            <p:nvPr/>
          </p:nvSpPr>
          <p:spPr>
            <a:xfrm>
              <a:off x="2923242" y="2967341"/>
              <a:ext cx="1988254" cy="2431447"/>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7B71E1AB-D0CB-DA67-3CB9-54D9E8F4D728}"/>
                </a:ext>
              </a:extLst>
            </p:cNvPr>
            <p:cNvSpPr/>
            <p:nvPr/>
          </p:nvSpPr>
          <p:spPr>
            <a:xfrm>
              <a:off x="5144149" y="2967341"/>
              <a:ext cx="1988254" cy="2431447"/>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E02BD7B4-FC49-9ED3-2845-3BA8509420B0}"/>
                </a:ext>
              </a:extLst>
            </p:cNvPr>
            <p:cNvSpPr/>
            <p:nvPr/>
          </p:nvSpPr>
          <p:spPr>
            <a:xfrm>
              <a:off x="7365057" y="2967341"/>
              <a:ext cx="1988254" cy="2431447"/>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13DF666B-AC00-5C0D-87A6-6B675A165E16}"/>
                </a:ext>
              </a:extLst>
            </p:cNvPr>
            <p:cNvSpPr/>
            <p:nvPr/>
          </p:nvSpPr>
          <p:spPr>
            <a:xfrm>
              <a:off x="9585964" y="2967341"/>
              <a:ext cx="1988254" cy="2431447"/>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latin typeface="Cambria" panose="02040503050406030204" pitchFamily="18" charset="0"/>
                <a:ea typeface="Cambria" panose="02040503050406030204" pitchFamily="18" charset="0"/>
              </a:endParaRPr>
            </a:p>
          </p:txBody>
        </p:sp>
        <p:sp>
          <p:nvSpPr>
            <p:cNvPr id="24" name="TextBox 34">
              <a:extLst>
                <a:ext uri="{FF2B5EF4-FFF2-40B4-BE49-F238E27FC236}">
                  <a16:creationId xmlns:a16="http://schemas.microsoft.com/office/drawing/2014/main" id="{A83F1019-B6DE-F03C-DC23-030A80C850A9}"/>
                </a:ext>
              </a:extLst>
            </p:cNvPr>
            <p:cNvSpPr txBox="1"/>
            <p:nvPr/>
          </p:nvSpPr>
          <p:spPr>
            <a:xfrm>
              <a:off x="850288" y="2195114"/>
              <a:ext cx="1714822" cy="539876"/>
            </a:xfrm>
            <a:prstGeom prst="rect">
              <a:avLst/>
            </a:prstGeom>
            <a:noFill/>
          </p:spPr>
          <p:txBody>
            <a:bodyPr wrap="square" lIns="0" tIns="0" rIns="0" bIns="0" rtlCol="0" anchor="ctr">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800" b="1" i="0">
                  <a:solidFill>
                    <a:schemeClr val="bg1"/>
                  </a:solidFill>
                  <a:effectLst/>
                  <a:latin typeface="Cambria" panose="02040503050406030204" pitchFamily="18" charset="0"/>
                  <a:ea typeface="Cambria" panose="02040503050406030204" pitchFamily="18" charset="0"/>
                </a:rPr>
                <a:t>Determine Eligibility </a:t>
              </a:r>
            </a:p>
          </p:txBody>
        </p:sp>
        <p:sp>
          <p:nvSpPr>
            <p:cNvPr id="25" name="TextBox 35">
              <a:extLst>
                <a:ext uri="{FF2B5EF4-FFF2-40B4-BE49-F238E27FC236}">
                  <a16:creationId xmlns:a16="http://schemas.microsoft.com/office/drawing/2014/main" id="{39F22E5B-AF86-E80C-66AF-67EA5F3805C8}"/>
                </a:ext>
              </a:extLst>
            </p:cNvPr>
            <p:cNvSpPr txBox="1"/>
            <p:nvPr/>
          </p:nvSpPr>
          <p:spPr>
            <a:xfrm>
              <a:off x="3058791" y="2195113"/>
              <a:ext cx="1714822" cy="539876"/>
            </a:xfrm>
            <a:prstGeom prst="rect">
              <a:avLst/>
            </a:prstGeom>
            <a:noFill/>
          </p:spPr>
          <p:txBody>
            <a:bodyPr wrap="square" lIns="0" tIns="0" rIns="0" bIns="0" rtlCol="0" anchor="ctr">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800" b="1" i="0">
                  <a:solidFill>
                    <a:schemeClr val="bg1"/>
                  </a:solidFill>
                  <a:effectLst/>
                  <a:latin typeface="Cambria" panose="02040503050406030204" pitchFamily="18" charset="0"/>
                  <a:ea typeface="Cambria" panose="02040503050406030204" pitchFamily="18" charset="0"/>
                </a:rPr>
                <a:t>Assess</a:t>
              </a:r>
            </a:p>
          </p:txBody>
        </p:sp>
        <p:sp>
          <p:nvSpPr>
            <p:cNvPr id="26" name="TextBox 36">
              <a:extLst>
                <a:ext uri="{FF2B5EF4-FFF2-40B4-BE49-F238E27FC236}">
                  <a16:creationId xmlns:a16="http://schemas.microsoft.com/office/drawing/2014/main" id="{E2D0DFD0-81CF-65E4-DF69-56BD41081747}"/>
                </a:ext>
              </a:extLst>
            </p:cNvPr>
            <p:cNvSpPr txBox="1"/>
            <p:nvPr/>
          </p:nvSpPr>
          <p:spPr>
            <a:xfrm>
              <a:off x="5279698" y="2195114"/>
              <a:ext cx="1714822" cy="539876"/>
            </a:xfrm>
            <a:prstGeom prst="rect">
              <a:avLst/>
            </a:prstGeom>
            <a:noFill/>
          </p:spPr>
          <p:txBody>
            <a:bodyPr wrap="square" lIns="0" tIns="0" rIns="0" bIns="0" rtlCol="0" anchor="ctr">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800" b="1" i="0">
                  <a:effectLst/>
                  <a:latin typeface="Cambria" panose="02040503050406030204" pitchFamily="18" charset="0"/>
                  <a:ea typeface="Cambria" panose="02040503050406030204" pitchFamily="18" charset="0"/>
                </a:rPr>
                <a:t>Apply</a:t>
              </a:r>
              <a:endParaRPr lang="en-US" sz="1800" b="1">
                <a:latin typeface="Cambria" panose="02040503050406030204" pitchFamily="18" charset="0"/>
                <a:ea typeface="Cambria" panose="02040503050406030204" pitchFamily="18" charset="0"/>
              </a:endParaRPr>
            </a:p>
          </p:txBody>
        </p:sp>
        <p:sp>
          <p:nvSpPr>
            <p:cNvPr id="27" name="TextBox 37">
              <a:extLst>
                <a:ext uri="{FF2B5EF4-FFF2-40B4-BE49-F238E27FC236}">
                  <a16:creationId xmlns:a16="http://schemas.microsoft.com/office/drawing/2014/main" id="{20415513-7925-9409-8D4F-0189E947AC9F}"/>
                </a:ext>
              </a:extLst>
            </p:cNvPr>
            <p:cNvSpPr txBox="1"/>
            <p:nvPr/>
          </p:nvSpPr>
          <p:spPr>
            <a:xfrm>
              <a:off x="7500606" y="2195114"/>
              <a:ext cx="1714822" cy="539876"/>
            </a:xfrm>
            <a:prstGeom prst="rect">
              <a:avLst/>
            </a:prstGeom>
            <a:noFill/>
          </p:spPr>
          <p:txBody>
            <a:bodyPr wrap="square" lIns="0" tIns="0" rIns="0" bIns="0" rtlCol="0" anchor="ctr">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800" b="1" i="0">
                  <a:effectLst/>
                  <a:latin typeface="Cambria" panose="02040503050406030204" pitchFamily="18" charset="0"/>
                  <a:ea typeface="Cambria" panose="02040503050406030204" pitchFamily="18" charset="0"/>
                </a:rPr>
                <a:t>Convert</a:t>
              </a:r>
              <a:endParaRPr lang="en-US" sz="1800" b="1">
                <a:latin typeface="Cambria" panose="02040503050406030204" pitchFamily="18" charset="0"/>
                <a:ea typeface="Cambria" panose="02040503050406030204" pitchFamily="18" charset="0"/>
              </a:endParaRPr>
            </a:p>
          </p:txBody>
        </p:sp>
        <p:sp>
          <p:nvSpPr>
            <p:cNvPr id="28" name="TextBox 38">
              <a:extLst>
                <a:ext uri="{FF2B5EF4-FFF2-40B4-BE49-F238E27FC236}">
                  <a16:creationId xmlns:a16="http://schemas.microsoft.com/office/drawing/2014/main" id="{8BFE83C7-F9C1-F0D6-B7BF-9BF8644A7468}"/>
                </a:ext>
              </a:extLst>
            </p:cNvPr>
            <p:cNvSpPr txBox="1"/>
            <p:nvPr/>
          </p:nvSpPr>
          <p:spPr>
            <a:xfrm>
              <a:off x="9721513" y="2195114"/>
              <a:ext cx="1714822" cy="539876"/>
            </a:xfrm>
            <a:prstGeom prst="rect">
              <a:avLst/>
            </a:prstGeom>
            <a:noFill/>
          </p:spPr>
          <p:txBody>
            <a:bodyPr wrap="square" lIns="0" tIns="0" rIns="0" bIns="0" rtlCol="0" anchor="ctr">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800" b="1" i="0">
                  <a:solidFill>
                    <a:schemeClr val="bg1"/>
                  </a:solidFill>
                  <a:effectLst/>
                  <a:latin typeface="Cambria" panose="02040503050406030204" pitchFamily="18" charset="0"/>
                  <a:ea typeface="Cambria" panose="02040503050406030204" pitchFamily="18" charset="0"/>
                </a:rPr>
                <a:t>Ongoing </a:t>
              </a:r>
            </a:p>
            <a:p>
              <a:pPr algn="ctr"/>
              <a:r>
                <a:rPr lang="en-US" sz="1800" b="1" i="0">
                  <a:solidFill>
                    <a:schemeClr val="bg1"/>
                  </a:solidFill>
                  <a:effectLst/>
                  <a:latin typeface="Cambria" panose="02040503050406030204" pitchFamily="18" charset="0"/>
                  <a:ea typeface="Cambria" panose="02040503050406030204" pitchFamily="18" charset="0"/>
                </a:rPr>
                <a:t>Support</a:t>
              </a:r>
              <a:endParaRPr lang="en-US" sz="1800" b="1">
                <a:solidFill>
                  <a:schemeClr val="bg1"/>
                </a:solidFill>
                <a:latin typeface="Cambria" panose="02040503050406030204" pitchFamily="18" charset="0"/>
                <a:ea typeface="Cambria" panose="02040503050406030204" pitchFamily="18" charset="0"/>
              </a:endParaRPr>
            </a:p>
          </p:txBody>
        </p:sp>
        <p:sp>
          <p:nvSpPr>
            <p:cNvPr id="61" name="TextBox 39">
              <a:extLst>
                <a:ext uri="{FF2B5EF4-FFF2-40B4-BE49-F238E27FC236}">
                  <a16:creationId xmlns:a16="http://schemas.microsoft.com/office/drawing/2014/main" id="{B1E87446-D4EC-0FCE-6B2F-CAA3CEB3623E}"/>
                </a:ext>
              </a:extLst>
            </p:cNvPr>
            <p:cNvSpPr txBox="1"/>
            <p:nvPr/>
          </p:nvSpPr>
          <p:spPr>
            <a:xfrm>
              <a:off x="850288" y="3077210"/>
              <a:ext cx="1704311" cy="577890"/>
            </a:xfrm>
            <a:prstGeom prst="rect">
              <a:avLst/>
            </a:prstGeom>
            <a:noFill/>
          </p:spPr>
          <p:txBody>
            <a:bodyPr wrap="square" lIns="0" tIns="0" rIns="0" bIns="0" rtlCol="0" anchor="t">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nSpc>
                  <a:spcPct val="110000"/>
                </a:lnSpc>
                <a:defRPr/>
              </a:pPr>
              <a:r>
                <a:rPr lang="en-US" sz="1400" kern="0">
                  <a:latin typeface="Cambria" panose="02040503050406030204" pitchFamily="18" charset="0"/>
                  <a:ea typeface="Cambria" panose="02040503050406030204" pitchFamily="18" charset="0"/>
                  <a:cs typeface="Segoe UI" panose="020B0502040204020203" pitchFamily="34" charset="0"/>
                </a:rPr>
                <a:t>Determine whether the hospital meets REH requirements</a:t>
              </a:r>
            </a:p>
          </p:txBody>
        </p:sp>
        <p:sp>
          <p:nvSpPr>
            <p:cNvPr id="59" name="TextBox 46">
              <a:extLst>
                <a:ext uri="{FF2B5EF4-FFF2-40B4-BE49-F238E27FC236}">
                  <a16:creationId xmlns:a16="http://schemas.microsoft.com/office/drawing/2014/main" id="{47C11458-B647-A89D-4B82-B33B296F15EA}"/>
                </a:ext>
              </a:extLst>
            </p:cNvPr>
            <p:cNvSpPr txBox="1"/>
            <p:nvPr/>
          </p:nvSpPr>
          <p:spPr>
            <a:xfrm>
              <a:off x="3005206" y="3077210"/>
              <a:ext cx="1906289" cy="577890"/>
            </a:xfrm>
            <a:prstGeom prst="rect">
              <a:avLst/>
            </a:prstGeom>
            <a:noFill/>
          </p:spPr>
          <p:txBody>
            <a:bodyPr wrap="square" lIns="0" tIns="0" rIns="0" bIns="0" rtlCol="0" anchor="t">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nSpc>
                  <a:spcPct val="110000"/>
                </a:lnSpc>
                <a:defRPr/>
              </a:pPr>
              <a:r>
                <a:rPr lang="en-US" sz="1400" kern="0">
                  <a:latin typeface="Cambria" panose="02040503050406030204" pitchFamily="18" charset="0"/>
                  <a:ea typeface="Cambria" panose="02040503050406030204" pitchFamily="18" charset="0"/>
                  <a:cs typeface="Segoe UI" panose="020B0502040204020203" pitchFamily="34" charset="0"/>
                </a:rPr>
                <a:t>Assess benefits and downsides to conversion:</a:t>
              </a:r>
            </a:p>
            <a:p>
              <a:pPr marL="114300" indent="-114300">
                <a:lnSpc>
                  <a:spcPct val="110000"/>
                </a:lnSpc>
                <a:buFont typeface="Arial" panose="020B0604020202020204" pitchFamily="34" charset="0"/>
                <a:buChar char="•"/>
                <a:defRPr/>
              </a:pPr>
              <a:r>
                <a:rPr lang="en-US" sz="1400" kern="0">
                  <a:latin typeface="Cambria" panose="02040503050406030204" pitchFamily="18" charset="0"/>
                  <a:ea typeface="Cambria" panose="02040503050406030204" pitchFamily="18" charset="0"/>
                  <a:cs typeface="Segoe UI" panose="020B0502040204020203" pitchFamily="34" charset="0"/>
                </a:rPr>
                <a:t>Financial analysis</a:t>
              </a:r>
            </a:p>
            <a:p>
              <a:pPr marL="114300" indent="-114300">
                <a:lnSpc>
                  <a:spcPct val="110000"/>
                </a:lnSpc>
                <a:buFont typeface="Arial" panose="020B0604020202020204" pitchFamily="34" charset="0"/>
                <a:buChar char="•"/>
                <a:defRPr/>
              </a:pPr>
              <a:r>
                <a:rPr lang="en-US" sz="1400" kern="0">
                  <a:latin typeface="Cambria" panose="02040503050406030204" pitchFamily="18" charset="0"/>
                  <a:ea typeface="Cambria" panose="02040503050406030204" pitchFamily="18" charset="0"/>
                  <a:cs typeface="Segoe UI" panose="020B0502040204020203" pitchFamily="34" charset="0"/>
                </a:rPr>
                <a:t>Service line analysis</a:t>
              </a:r>
            </a:p>
            <a:p>
              <a:pPr marL="114300" indent="-114300">
                <a:lnSpc>
                  <a:spcPct val="110000"/>
                </a:lnSpc>
                <a:spcAft>
                  <a:spcPts val="600"/>
                </a:spcAft>
                <a:buFont typeface="Arial" panose="020B0604020202020204" pitchFamily="34" charset="0"/>
                <a:buChar char="•"/>
                <a:defRPr/>
              </a:pPr>
              <a:r>
                <a:rPr lang="en-US" sz="1400" kern="0">
                  <a:latin typeface="Cambria" panose="02040503050406030204" pitchFamily="18" charset="0"/>
                  <a:ea typeface="Cambria" panose="02040503050406030204" pitchFamily="18" charset="0"/>
                  <a:cs typeface="Segoe UI" panose="020B0502040204020203" pitchFamily="34" charset="0"/>
                </a:rPr>
                <a:t>Outmigration reports</a:t>
              </a:r>
            </a:p>
            <a:p>
              <a:pPr>
                <a:lnSpc>
                  <a:spcPct val="110000"/>
                </a:lnSpc>
                <a:defRPr/>
              </a:pPr>
              <a:r>
                <a:rPr lang="en-US" sz="1400" kern="0">
                  <a:latin typeface="Cambria" panose="02040503050406030204" pitchFamily="18" charset="0"/>
                  <a:ea typeface="Cambria" panose="02040503050406030204" pitchFamily="18" charset="0"/>
                  <a:cs typeface="Segoe UI" panose="020B0502040204020203" pitchFamily="34" charset="0"/>
                </a:rPr>
                <a:t>Consider operational and staffing changes needed</a:t>
              </a:r>
            </a:p>
          </p:txBody>
        </p:sp>
        <p:sp>
          <p:nvSpPr>
            <p:cNvPr id="57" name="TextBox 53">
              <a:extLst>
                <a:ext uri="{FF2B5EF4-FFF2-40B4-BE49-F238E27FC236}">
                  <a16:creationId xmlns:a16="http://schemas.microsoft.com/office/drawing/2014/main" id="{E3997F5B-938C-9529-AED4-A5B1479D32FC}"/>
                </a:ext>
              </a:extLst>
            </p:cNvPr>
            <p:cNvSpPr txBox="1"/>
            <p:nvPr/>
          </p:nvSpPr>
          <p:spPr>
            <a:xfrm>
              <a:off x="5279699" y="3077210"/>
              <a:ext cx="1720777" cy="577890"/>
            </a:xfrm>
            <a:prstGeom prst="rect">
              <a:avLst/>
            </a:prstGeom>
            <a:noFill/>
          </p:spPr>
          <p:txBody>
            <a:bodyPr wrap="square" lIns="0" tIns="0" rIns="0" bIns="0" rtlCol="0" anchor="t">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nSpc>
                  <a:spcPct val="110000"/>
                </a:lnSpc>
                <a:defRPr/>
              </a:pPr>
              <a:r>
                <a:rPr lang="en-US" sz="1400" kern="0">
                  <a:latin typeface="Cambria" panose="02040503050406030204" pitchFamily="18" charset="0"/>
                  <a:ea typeface="Cambria" panose="02040503050406030204" pitchFamily="18" charset="0"/>
                  <a:cs typeface="Segoe UI" panose="020B0502040204020203" pitchFamily="34" charset="0"/>
                </a:rPr>
                <a:t>Submit application with required documentation (action plan, transfer agreement(s), COP attestation)</a:t>
              </a:r>
            </a:p>
          </p:txBody>
        </p:sp>
        <p:sp>
          <p:nvSpPr>
            <p:cNvPr id="55" name="TextBox 59">
              <a:extLst>
                <a:ext uri="{FF2B5EF4-FFF2-40B4-BE49-F238E27FC236}">
                  <a16:creationId xmlns:a16="http://schemas.microsoft.com/office/drawing/2014/main" id="{C86B2A22-74F1-5D7A-8D55-22E8CEEC70EB}"/>
                </a:ext>
              </a:extLst>
            </p:cNvPr>
            <p:cNvSpPr txBox="1"/>
            <p:nvPr/>
          </p:nvSpPr>
          <p:spPr>
            <a:xfrm>
              <a:off x="7500607" y="3077210"/>
              <a:ext cx="1728061" cy="577890"/>
            </a:xfrm>
            <a:prstGeom prst="rect">
              <a:avLst/>
            </a:prstGeom>
            <a:noFill/>
          </p:spPr>
          <p:txBody>
            <a:bodyPr wrap="square" lIns="0" tIns="0" rIns="0" bIns="0" rtlCol="0" anchor="t">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114300" indent="-114300">
                <a:lnSpc>
                  <a:spcPct val="110000"/>
                </a:lnSpc>
                <a:buFont typeface="Arial" panose="020B0604020202020204" pitchFamily="34" charset="0"/>
                <a:buChar char="•"/>
                <a:defRPr/>
              </a:pPr>
              <a:r>
                <a:rPr lang="en-US" sz="1400" kern="0">
                  <a:latin typeface="Cambria" panose="02040503050406030204" pitchFamily="18" charset="0"/>
                  <a:ea typeface="Cambria" panose="02040503050406030204" pitchFamily="18" charset="0"/>
                  <a:cs typeface="Segoe UI" panose="020B0502040204020203" pitchFamily="34" charset="0"/>
                </a:rPr>
                <a:t>Implement operational and staffing changes</a:t>
              </a:r>
            </a:p>
            <a:p>
              <a:pPr marL="114300" indent="-114300">
                <a:lnSpc>
                  <a:spcPct val="110000"/>
                </a:lnSpc>
                <a:buFont typeface="Arial" panose="020B0604020202020204" pitchFamily="34" charset="0"/>
                <a:buChar char="•"/>
                <a:defRPr/>
              </a:pPr>
              <a:r>
                <a:rPr lang="en-US" sz="1400" kern="0">
                  <a:latin typeface="Cambria" panose="02040503050406030204" pitchFamily="18" charset="0"/>
                  <a:ea typeface="Cambria" panose="02040503050406030204" pitchFamily="18" charset="0"/>
                  <a:cs typeface="Segoe UI" panose="020B0502040204020203" pitchFamily="34" charset="0"/>
                </a:rPr>
                <a:t>Address challenges of operational changes </a:t>
              </a:r>
            </a:p>
          </p:txBody>
        </p:sp>
        <p:sp>
          <p:nvSpPr>
            <p:cNvPr id="53" name="TextBox 65">
              <a:extLst>
                <a:ext uri="{FF2B5EF4-FFF2-40B4-BE49-F238E27FC236}">
                  <a16:creationId xmlns:a16="http://schemas.microsoft.com/office/drawing/2014/main" id="{28532680-9743-5881-234E-1A5473231A43}"/>
                </a:ext>
              </a:extLst>
            </p:cNvPr>
            <p:cNvSpPr txBox="1"/>
            <p:nvPr/>
          </p:nvSpPr>
          <p:spPr>
            <a:xfrm>
              <a:off x="9721514" y="3077210"/>
              <a:ext cx="1724837" cy="577890"/>
            </a:xfrm>
            <a:prstGeom prst="rect">
              <a:avLst/>
            </a:prstGeom>
            <a:noFill/>
          </p:spPr>
          <p:txBody>
            <a:bodyPr wrap="square" lIns="0" tIns="0" rIns="0" bIns="0" rtlCol="0" anchor="t">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nSpc>
                  <a:spcPct val="110000"/>
                </a:lnSpc>
                <a:defRPr/>
              </a:pPr>
              <a:r>
                <a:rPr lang="en-US" sz="1400" kern="0">
                  <a:latin typeface="Cambria" panose="02040503050406030204" pitchFamily="18" charset="0"/>
                  <a:ea typeface="Cambria" panose="02040503050406030204" pitchFamily="18" charset="0"/>
                  <a:cs typeface="Segoe UI" panose="020B0502040204020203" pitchFamily="34" charset="0"/>
                </a:rPr>
                <a:t>Incorporate transformational systems that address ongoing challenges and build on strengths</a:t>
              </a:r>
              <a:endParaRPr lang="en-US" sz="1400" kern="0">
                <a:latin typeface="Cambria" panose="02040503050406030204" pitchFamily="18" charset="0"/>
                <a:ea typeface="Cambria" panose="02040503050406030204" pitchFamily="18" charset="0"/>
                <a:cs typeface="Arial" panose="020B0604020202020204" pitchFamily="34" charset="0"/>
              </a:endParaRPr>
            </a:p>
          </p:txBody>
        </p:sp>
        <p:sp>
          <p:nvSpPr>
            <p:cNvPr id="41" name="TextBox 85">
              <a:extLst>
                <a:ext uri="{FF2B5EF4-FFF2-40B4-BE49-F238E27FC236}">
                  <a16:creationId xmlns:a16="http://schemas.microsoft.com/office/drawing/2014/main" id="{439EDF6F-5DA5-E604-0E10-F1F52234DF27}"/>
                </a:ext>
              </a:extLst>
            </p:cNvPr>
            <p:cNvSpPr txBox="1"/>
            <p:nvPr/>
          </p:nvSpPr>
          <p:spPr>
            <a:xfrm>
              <a:off x="2830892" y="1328645"/>
              <a:ext cx="2088232" cy="347394"/>
            </a:xfrm>
            <a:prstGeom prst="rect">
              <a:avLst/>
            </a:prstGeom>
            <a:noFill/>
          </p:spPr>
          <p:txBody>
            <a:bodyPr wrap="square" lIns="0" tIns="0" rIns="0" bIns="0" rtlCol="0" anchor="ctr">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600" b="1">
                  <a:solidFill>
                    <a:schemeClr val="accent1"/>
                  </a:solidFill>
                  <a:latin typeface="Cambria" panose="02040503050406030204" pitchFamily="18" charset="0"/>
                  <a:ea typeface="Cambria" panose="02040503050406030204" pitchFamily="18" charset="0"/>
                </a:rPr>
                <a:t>One - Three Months</a:t>
              </a:r>
            </a:p>
          </p:txBody>
        </p:sp>
        <p:sp>
          <p:nvSpPr>
            <p:cNvPr id="42" name="TextBox 86">
              <a:extLst>
                <a:ext uri="{FF2B5EF4-FFF2-40B4-BE49-F238E27FC236}">
                  <a16:creationId xmlns:a16="http://schemas.microsoft.com/office/drawing/2014/main" id="{0FD9A672-99C9-7820-13B9-090816FA35F1}"/>
                </a:ext>
              </a:extLst>
            </p:cNvPr>
            <p:cNvSpPr txBox="1"/>
            <p:nvPr/>
          </p:nvSpPr>
          <p:spPr>
            <a:xfrm>
              <a:off x="5051799" y="1328645"/>
              <a:ext cx="2088232" cy="347394"/>
            </a:xfrm>
            <a:prstGeom prst="rect">
              <a:avLst/>
            </a:prstGeom>
            <a:noFill/>
          </p:spPr>
          <p:txBody>
            <a:bodyPr wrap="square" lIns="0" tIns="0" rIns="0" bIns="0" rtlCol="0" anchor="ctr">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600" b="1">
                  <a:solidFill>
                    <a:schemeClr val="accent1"/>
                  </a:solidFill>
                  <a:latin typeface="Cambria" panose="02040503050406030204" pitchFamily="18" charset="0"/>
                  <a:ea typeface="Cambria" panose="02040503050406030204" pitchFamily="18" charset="0"/>
                </a:rPr>
                <a:t>One – Three Months</a:t>
              </a:r>
            </a:p>
          </p:txBody>
        </p:sp>
        <p:sp>
          <p:nvSpPr>
            <p:cNvPr id="43" name="TextBox 87">
              <a:extLst>
                <a:ext uri="{FF2B5EF4-FFF2-40B4-BE49-F238E27FC236}">
                  <a16:creationId xmlns:a16="http://schemas.microsoft.com/office/drawing/2014/main" id="{5D1FA1D3-3BD2-540D-2C4D-B03E33E27E83}"/>
                </a:ext>
              </a:extLst>
            </p:cNvPr>
            <p:cNvSpPr txBox="1"/>
            <p:nvPr/>
          </p:nvSpPr>
          <p:spPr>
            <a:xfrm>
              <a:off x="7272707" y="1328645"/>
              <a:ext cx="2088232" cy="347394"/>
            </a:xfrm>
            <a:prstGeom prst="rect">
              <a:avLst/>
            </a:prstGeom>
            <a:noFill/>
          </p:spPr>
          <p:txBody>
            <a:bodyPr wrap="square" lIns="0" tIns="0" rIns="0" bIns="0" rtlCol="0" anchor="ctr">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600" b="1">
                  <a:solidFill>
                    <a:schemeClr val="accent1"/>
                  </a:solidFill>
                  <a:latin typeface="Cambria" panose="02040503050406030204" pitchFamily="18" charset="0"/>
                  <a:ea typeface="Cambria" panose="02040503050406030204" pitchFamily="18" charset="0"/>
                </a:rPr>
                <a:t>One – Three Months</a:t>
              </a:r>
            </a:p>
          </p:txBody>
        </p:sp>
        <p:sp>
          <p:nvSpPr>
            <p:cNvPr id="44" name="TextBox 88">
              <a:extLst>
                <a:ext uri="{FF2B5EF4-FFF2-40B4-BE49-F238E27FC236}">
                  <a16:creationId xmlns:a16="http://schemas.microsoft.com/office/drawing/2014/main" id="{39EFE954-DFE9-9C25-A36D-DEA4DF64DC90}"/>
                </a:ext>
              </a:extLst>
            </p:cNvPr>
            <p:cNvSpPr txBox="1"/>
            <p:nvPr/>
          </p:nvSpPr>
          <p:spPr>
            <a:xfrm>
              <a:off x="9493614" y="1328645"/>
              <a:ext cx="2088232" cy="347394"/>
            </a:xfrm>
            <a:prstGeom prst="rect">
              <a:avLst/>
            </a:prstGeom>
            <a:noFill/>
          </p:spPr>
          <p:txBody>
            <a:bodyPr wrap="square" lIns="0" tIns="0" rIns="0" bIns="0" rtlCol="0" anchor="ctr">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600" b="1">
                  <a:solidFill>
                    <a:schemeClr val="accent1"/>
                  </a:solidFill>
                  <a:latin typeface="Cambria" panose="02040503050406030204" pitchFamily="18" charset="0"/>
                  <a:ea typeface="Cambria" panose="02040503050406030204" pitchFamily="18" charset="0"/>
                </a:rPr>
                <a:t>Ongoing</a:t>
              </a:r>
            </a:p>
          </p:txBody>
        </p:sp>
        <p:sp>
          <p:nvSpPr>
            <p:cNvPr id="45" name="TextBox 89">
              <a:extLst>
                <a:ext uri="{FF2B5EF4-FFF2-40B4-BE49-F238E27FC236}">
                  <a16:creationId xmlns:a16="http://schemas.microsoft.com/office/drawing/2014/main" id="{0183D769-5EFD-66D6-2B51-C5AE73236623}"/>
                </a:ext>
              </a:extLst>
            </p:cNvPr>
            <p:cNvSpPr txBox="1"/>
            <p:nvPr/>
          </p:nvSpPr>
          <p:spPr>
            <a:xfrm>
              <a:off x="622389" y="1328645"/>
              <a:ext cx="2088232" cy="347394"/>
            </a:xfrm>
            <a:prstGeom prst="rect">
              <a:avLst/>
            </a:prstGeom>
            <a:noFill/>
          </p:spPr>
          <p:txBody>
            <a:bodyPr wrap="square" lIns="0" tIns="0" rIns="0" bIns="0" rtlCol="0" anchor="ctr">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600" b="1">
                  <a:solidFill>
                    <a:schemeClr val="accent1"/>
                  </a:solidFill>
                  <a:latin typeface="Cambria" panose="02040503050406030204" pitchFamily="18" charset="0"/>
                  <a:ea typeface="Cambria" panose="02040503050406030204" pitchFamily="18" charset="0"/>
                </a:rPr>
                <a:t>Start</a:t>
              </a:r>
            </a:p>
          </p:txBody>
        </p:sp>
      </p:grpSp>
      <p:sp>
        <p:nvSpPr>
          <p:cNvPr id="71" name="TextBox 70">
            <a:extLst>
              <a:ext uri="{FF2B5EF4-FFF2-40B4-BE49-F238E27FC236}">
                <a16:creationId xmlns:a16="http://schemas.microsoft.com/office/drawing/2014/main" id="{CFACA7CF-201E-12BF-BCAB-0B80E5F38825}"/>
              </a:ext>
            </a:extLst>
          </p:cNvPr>
          <p:cNvSpPr txBox="1"/>
          <p:nvPr/>
        </p:nvSpPr>
        <p:spPr>
          <a:xfrm>
            <a:off x="1478575" y="5855026"/>
            <a:ext cx="9509593" cy="400110"/>
          </a:xfrm>
          <a:prstGeom prst="rect">
            <a:avLst/>
          </a:prstGeom>
          <a:noFill/>
        </p:spPr>
        <p:txBody>
          <a:bodyPr wrap="square" rtlCol="0">
            <a:spAutoFit/>
          </a:bodyPr>
          <a:lstStyle/>
          <a:p>
            <a:pPr algn="ctr"/>
            <a:r>
              <a:rPr lang="en-US" sz="2000" b="1">
                <a:solidFill>
                  <a:schemeClr val="accent2"/>
                </a:solidFill>
                <a:latin typeface="Cambria" panose="02040503050406030204" pitchFamily="18" charset="0"/>
                <a:ea typeface="Cambria" panose="02040503050406030204" pitchFamily="18" charset="0"/>
              </a:rPr>
              <a:t>Please reach out to the RHRC if this timeline creates a barrier to consideration</a:t>
            </a:r>
          </a:p>
        </p:txBody>
      </p:sp>
    </p:spTree>
    <p:extLst>
      <p:ext uri="{BB962C8B-B14F-4D97-AF65-F5344CB8AC3E}">
        <p14:creationId xmlns:p14="http://schemas.microsoft.com/office/powerpoint/2010/main" val="253676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179BB0-6937-8A1D-3128-3DA048A06DA8}"/>
              </a:ext>
            </a:extLst>
          </p:cNvPr>
          <p:cNvSpPr>
            <a:spLocks noGrp="1"/>
          </p:cNvSpPr>
          <p:nvPr>
            <p:ph type="title"/>
          </p:nvPr>
        </p:nvSpPr>
        <p:spPr/>
        <p:txBody>
          <a:bodyPr>
            <a:normAutofit/>
          </a:bodyPr>
          <a:lstStyle/>
          <a:p>
            <a:pPr algn="l">
              <a:lnSpc>
                <a:spcPct val="90000"/>
              </a:lnSpc>
            </a:pPr>
            <a:r>
              <a:rPr lang="en-US">
                <a:solidFill>
                  <a:schemeClr val="accent1"/>
                </a:solidFill>
                <a:latin typeface="Cambria" panose="02040503050406030204" pitchFamily="18" charset="0"/>
                <a:ea typeface="Cambria" panose="02040503050406030204" pitchFamily="18" charset="0"/>
                <a:cs typeface="Arial" panose="020B0604020202020204" pitchFamily="34" charset="0"/>
              </a:rPr>
              <a:t>Technical Assistance for REHs</a:t>
            </a:r>
          </a:p>
        </p:txBody>
      </p:sp>
      <p:graphicFrame>
        <p:nvGraphicFramePr>
          <p:cNvPr id="3" name="Diagram 2">
            <a:extLst>
              <a:ext uri="{FF2B5EF4-FFF2-40B4-BE49-F238E27FC236}">
                <a16:creationId xmlns:a16="http://schemas.microsoft.com/office/drawing/2014/main" id="{4A26D227-179B-DFF3-C19C-58D6B2CA8CCC}"/>
              </a:ext>
            </a:extLst>
          </p:cNvPr>
          <p:cNvGraphicFramePr/>
          <p:nvPr>
            <p:extLst>
              <p:ext uri="{D42A27DB-BD31-4B8C-83A1-F6EECF244321}">
                <p14:modId xmlns:p14="http://schemas.microsoft.com/office/powerpoint/2010/main" val="2863239985"/>
              </p:ext>
            </p:extLst>
          </p:nvPr>
        </p:nvGraphicFramePr>
        <p:xfrm>
          <a:off x="995877" y="1546755"/>
          <a:ext cx="7270874" cy="4474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EE68939-4882-9858-EBA2-F86E4844A67A}"/>
              </a:ext>
            </a:extLst>
          </p:cNvPr>
          <p:cNvSpPr txBox="1"/>
          <p:nvPr/>
        </p:nvSpPr>
        <p:spPr>
          <a:xfrm>
            <a:off x="1402772" y="6020782"/>
            <a:ext cx="8638588" cy="461665"/>
          </a:xfrm>
          <a:prstGeom prst="rect">
            <a:avLst/>
          </a:prstGeom>
          <a:noFill/>
        </p:spPr>
        <p:txBody>
          <a:bodyPr wrap="square" rtlCol="0">
            <a:spAutoFit/>
          </a:bodyPr>
          <a:lstStyle/>
          <a:p>
            <a:pPr algn="ctr"/>
            <a:r>
              <a:rPr lang="en-US" sz="2400">
                <a:solidFill>
                  <a:schemeClr val="tx1"/>
                </a:solidFill>
                <a:latin typeface="Cambria" panose="02040503050406030204" pitchFamily="18" charset="0"/>
                <a:ea typeface="Cambria" panose="02040503050406030204" pitchFamily="18" charset="0"/>
                <a:cs typeface="Arial" panose="020B0604020202020204" pitchFamily="34" charset="0"/>
              </a:rPr>
              <a:t>Technical Assistance Services Provided at </a:t>
            </a:r>
            <a:r>
              <a:rPr lang="en-US" sz="2400" b="1">
                <a:solidFill>
                  <a:schemeClr val="accent2"/>
                </a:solidFill>
                <a:latin typeface="Cambria" panose="02040503050406030204" pitchFamily="18" charset="0"/>
                <a:ea typeface="Cambria" panose="02040503050406030204" pitchFamily="18" charset="0"/>
                <a:cs typeface="Arial" panose="020B0604020202020204" pitchFamily="34" charset="0"/>
              </a:rPr>
              <a:t>NO COST </a:t>
            </a:r>
            <a:r>
              <a:rPr lang="en-US" sz="2400">
                <a:solidFill>
                  <a:schemeClr val="tx1"/>
                </a:solidFill>
                <a:latin typeface="Cambria" panose="02040503050406030204" pitchFamily="18" charset="0"/>
                <a:ea typeface="Cambria" panose="02040503050406030204" pitchFamily="18" charset="0"/>
                <a:cs typeface="Arial" panose="020B0604020202020204" pitchFamily="34" charset="0"/>
              </a:rPr>
              <a:t>to hospitals</a:t>
            </a:r>
          </a:p>
        </p:txBody>
      </p:sp>
      <p:grpSp>
        <p:nvGrpSpPr>
          <p:cNvPr id="7" name="Group 6">
            <a:extLst>
              <a:ext uri="{FF2B5EF4-FFF2-40B4-BE49-F238E27FC236}">
                <a16:creationId xmlns:a16="http://schemas.microsoft.com/office/drawing/2014/main" id="{DF76F042-B9D7-272F-BF6B-3DC88C5A6063}"/>
              </a:ext>
            </a:extLst>
          </p:cNvPr>
          <p:cNvGrpSpPr/>
          <p:nvPr/>
        </p:nvGrpSpPr>
        <p:grpSpPr>
          <a:xfrm>
            <a:off x="8132032" y="940711"/>
            <a:ext cx="3818656" cy="3174128"/>
            <a:chOff x="8051504" y="1622286"/>
            <a:chExt cx="3818656" cy="3174129"/>
          </a:xfrm>
        </p:grpSpPr>
        <p:cxnSp>
          <p:nvCxnSpPr>
            <p:cNvPr id="8" name="Straight Connector 7">
              <a:extLst>
                <a:ext uri="{FF2B5EF4-FFF2-40B4-BE49-F238E27FC236}">
                  <a16:creationId xmlns:a16="http://schemas.microsoft.com/office/drawing/2014/main" id="{E6E4DF4C-DD49-FC4D-FDFC-0A5CBAA97E5D}"/>
                </a:ext>
              </a:extLst>
            </p:cNvPr>
            <p:cNvCxnSpPr>
              <a:cxnSpLocks/>
            </p:cNvCxnSpPr>
            <p:nvPr/>
          </p:nvCxnSpPr>
          <p:spPr>
            <a:xfrm>
              <a:off x="8726910" y="2090172"/>
              <a:ext cx="30133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2B23E6E-9EEA-6F79-3F15-CE88B54DE9D5}"/>
                </a:ext>
              </a:extLst>
            </p:cNvPr>
            <p:cNvSpPr/>
            <p:nvPr/>
          </p:nvSpPr>
          <p:spPr>
            <a:xfrm>
              <a:off x="8051504" y="1622286"/>
              <a:ext cx="602673" cy="5810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D7D4EDB-D475-4E0B-8A63-E57825158F2E}"/>
                </a:ext>
              </a:extLst>
            </p:cNvPr>
            <p:cNvSpPr txBox="1"/>
            <p:nvPr/>
          </p:nvSpPr>
          <p:spPr>
            <a:xfrm>
              <a:off x="8212559" y="2118758"/>
              <a:ext cx="3657601" cy="2677657"/>
            </a:xfrm>
            <a:prstGeom prst="rect">
              <a:avLst/>
            </a:prstGeom>
            <a:noFill/>
          </p:spPr>
          <p:txBody>
            <a:bodyPr wrap="square" rtlCol="0">
              <a:spAutoFit/>
            </a:bodyPr>
            <a:lstStyle/>
            <a:p>
              <a:pPr indent="396875"/>
              <a:r>
                <a:rPr lang="en-US">
                  <a:latin typeface="Cambria" panose="02040503050406030204" pitchFamily="18" charset="0"/>
                  <a:ea typeface="Cambria" panose="02040503050406030204" pitchFamily="18" charset="0"/>
                </a:rPr>
                <a:t>[We] participated in the Cohort process and found it extremely beneficial to network with other organizations across the country navigating similar issues with the new designation. </a:t>
              </a:r>
            </a:p>
            <a:p>
              <a:endParaRPr lang="en-US">
                <a:latin typeface="Cambria" panose="02040503050406030204" pitchFamily="18" charset="0"/>
                <a:ea typeface="Cambria" panose="02040503050406030204" pitchFamily="18" charset="0"/>
              </a:endParaRPr>
            </a:p>
            <a:p>
              <a:r>
                <a:rPr lang="en-US">
                  <a:latin typeface="Cambria" panose="02040503050406030204" pitchFamily="18" charset="0"/>
                  <a:ea typeface="Cambria" panose="02040503050406030204" pitchFamily="18" charset="0"/>
                </a:rPr>
                <a:t>The website has been a valuable reference tool in our journey. </a:t>
              </a:r>
            </a:p>
            <a:p>
              <a:endParaRPr lang="en-US">
                <a:latin typeface="Cambria" panose="02040503050406030204" pitchFamily="18" charset="0"/>
                <a:ea typeface="Cambria" panose="02040503050406030204" pitchFamily="18" charset="0"/>
              </a:endParaRPr>
            </a:p>
            <a:p>
              <a:r>
                <a:rPr lang="en-US">
                  <a:latin typeface="Cambria" panose="02040503050406030204" pitchFamily="18" charset="0"/>
                  <a:ea typeface="Cambria" panose="02040503050406030204" pitchFamily="18" charset="0"/>
                </a:rPr>
                <a:t>We look forward to continuing the conversation as we move into the execution phase of the REH.</a:t>
              </a:r>
            </a:p>
          </p:txBody>
        </p:sp>
        <p:sp>
          <p:nvSpPr>
            <p:cNvPr id="4" name="TextBox 3">
              <a:extLst>
                <a:ext uri="{FF2B5EF4-FFF2-40B4-BE49-F238E27FC236}">
                  <a16:creationId xmlns:a16="http://schemas.microsoft.com/office/drawing/2014/main" id="{98783FA3-DF04-CB81-8B80-71F88058DABD}"/>
                </a:ext>
              </a:extLst>
            </p:cNvPr>
            <p:cNvSpPr txBox="1"/>
            <p:nvPr/>
          </p:nvSpPr>
          <p:spPr>
            <a:xfrm>
              <a:off x="8103734" y="1675248"/>
              <a:ext cx="602673" cy="1323439"/>
            </a:xfrm>
            <a:prstGeom prst="rect">
              <a:avLst/>
            </a:prstGeom>
            <a:noFill/>
          </p:spPr>
          <p:txBody>
            <a:bodyPr wrap="square" rtlCol="0">
              <a:spAutoFit/>
            </a:bodyPr>
            <a:lstStyle/>
            <a:p>
              <a:r>
                <a:rPr lang="en-US" sz="8000">
                  <a:solidFill>
                    <a:schemeClr val="accent1"/>
                  </a:solidFill>
                  <a:latin typeface="Aptos Serif" panose="020B0502040204020203" pitchFamily="18" charset="0"/>
                  <a:ea typeface="Cambria" panose="02040503050406030204" pitchFamily="18" charset="0"/>
                  <a:cs typeface="Aptos Serif" panose="020B0502040204020203" pitchFamily="18" charset="0"/>
                </a:rPr>
                <a:t>“</a:t>
              </a:r>
            </a:p>
          </p:txBody>
        </p:sp>
        <p:cxnSp>
          <p:nvCxnSpPr>
            <p:cNvPr id="10" name="Straight Connector 9">
              <a:extLst>
                <a:ext uri="{FF2B5EF4-FFF2-40B4-BE49-F238E27FC236}">
                  <a16:creationId xmlns:a16="http://schemas.microsoft.com/office/drawing/2014/main" id="{80A78DAD-4426-B5DC-A18E-DAD1FE1C1333}"/>
                </a:ext>
              </a:extLst>
            </p:cNvPr>
            <p:cNvCxnSpPr>
              <a:cxnSpLocks/>
            </p:cNvCxnSpPr>
            <p:nvPr/>
          </p:nvCxnSpPr>
          <p:spPr>
            <a:xfrm>
              <a:off x="8300882" y="4776098"/>
              <a:ext cx="3439392"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70EDB277-F1E2-1293-8BB7-ABF9FD10ADEE}"/>
              </a:ext>
            </a:extLst>
          </p:cNvPr>
          <p:cNvSpPr/>
          <p:nvPr/>
        </p:nvSpPr>
        <p:spPr>
          <a:xfrm>
            <a:off x="10399782" y="5551090"/>
            <a:ext cx="1792218" cy="13069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641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4027E0D-0D6A-5D6D-EC65-AA4206AC6245}"/>
              </a:ext>
            </a:extLst>
          </p:cNvPr>
          <p:cNvSpPr>
            <a:spLocks noGrp="1"/>
          </p:cNvSpPr>
          <p:nvPr>
            <p:ph type="title"/>
          </p:nvPr>
        </p:nvSpPr>
        <p:spPr/>
        <p:txBody>
          <a:bodyPr anchor="ctr">
            <a:noAutofit/>
          </a:bodyPr>
          <a:lstStyle/>
          <a:p>
            <a:r>
              <a:rPr lang="en-US" i="0">
                <a:solidFill>
                  <a:schemeClr val="accent1"/>
                </a:solidFill>
                <a:latin typeface="Cambria" panose="02040503050406030204" pitchFamily="18" charset="0"/>
                <a:ea typeface="Cambria" panose="02040503050406030204" pitchFamily="18" charset="0"/>
                <a:cs typeface="Arial" panose="020B0604020202020204" pitchFamily="34" charset="0"/>
              </a:rPr>
              <a:t>REH Application Requirements</a:t>
            </a:r>
          </a:p>
        </p:txBody>
      </p:sp>
      <p:graphicFrame>
        <p:nvGraphicFramePr>
          <p:cNvPr id="8" name="Diagram 7">
            <a:extLst>
              <a:ext uri="{FF2B5EF4-FFF2-40B4-BE49-F238E27FC236}">
                <a16:creationId xmlns:a16="http://schemas.microsoft.com/office/drawing/2014/main" id="{A5C972E4-37D5-4E1E-C6E3-AD8A04D175A5}"/>
              </a:ext>
            </a:extLst>
          </p:cNvPr>
          <p:cNvGraphicFramePr/>
          <p:nvPr>
            <p:extLst>
              <p:ext uri="{D42A27DB-BD31-4B8C-83A1-F6EECF244321}">
                <p14:modId xmlns:p14="http://schemas.microsoft.com/office/powerpoint/2010/main" val="3289735259"/>
              </p:ext>
            </p:extLst>
          </p:nvPr>
        </p:nvGraphicFramePr>
        <p:xfrm>
          <a:off x="1079065" y="1111925"/>
          <a:ext cx="10323616" cy="3719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98059550-0CCE-5FBE-7FFF-D711CBA04531}"/>
              </a:ext>
            </a:extLst>
          </p:cNvPr>
          <p:cNvSpPr txBox="1"/>
          <p:nvPr/>
        </p:nvSpPr>
        <p:spPr>
          <a:xfrm>
            <a:off x="1278252" y="4822745"/>
            <a:ext cx="10323616" cy="923330"/>
          </a:xfrm>
          <a:prstGeom prst="roundRect">
            <a:avLst/>
          </a:prstGeom>
          <a:solidFill>
            <a:schemeClr val="accent4">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lvl="0" algn="l">
              <a:defRPr sz="1400" b="1">
                <a:solidFill>
                  <a:schemeClr val="tx1"/>
                </a:solidFill>
                <a:latin typeface="Arial" panose="020B0604020202020204" pitchFamily="34" charset="0"/>
                <a:ea typeface="+mn-ea"/>
                <a:cs typeface="Arial" panose="020B060402020202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600">
                <a:latin typeface="Cambria" panose="02040503050406030204" pitchFamily="18" charset="0"/>
                <a:ea typeface="Cambria" panose="02040503050406030204" pitchFamily="18" charset="0"/>
              </a:rPr>
              <a:t>Application timing: </a:t>
            </a:r>
            <a:r>
              <a:rPr lang="en-US" sz="1600" b="0">
                <a:latin typeface="Cambria" panose="02040503050406030204" pitchFamily="18" charset="0"/>
                <a:ea typeface="Cambria" panose="02040503050406030204" pitchFamily="18" charset="0"/>
              </a:rPr>
              <a:t>The application process can take several months or more. Timing depends on multiple factors such as application completeness, hospital eligibility status/readiness, and state office staff availability. </a:t>
            </a:r>
          </a:p>
        </p:txBody>
      </p:sp>
      <p:sp>
        <p:nvSpPr>
          <p:cNvPr id="2" name="TextBox 1">
            <a:extLst>
              <a:ext uri="{FF2B5EF4-FFF2-40B4-BE49-F238E27FC236}">
                <a16:creationId xmlns:a16="http://schemas.microsoft.com/office/drawing/2014/main" id="{7E3A8A07-67AB-FBC3-A167-F9C83C266280}"/>
              </a:ext>
            </a:extLst>
          </p:cNvPr>
          <p:cNvSpPr txBox="1"/>
          <p:nvPr/>
        </p:nvSpPr>
        <p:spPr>
          <a:xfrm>
            <a:off x="942169" y="1604368"/>
            <a:ext cx="9573431" cy="430887"/>
          </a:xfrm>
          <a:prstGeom prst="rect">
            <a:avLst/>
          </a:prstGeom>
          <a:noFill/>
        </p:spPr>
        <p:txBody>
          <a:bodyPr wrap="square" rtlCol="0">
            <a:spAutoFit/>
          </a:bodyPr>
          <a:lstStyle/>
          <a:p>
            <a:r>
              <a:rPr lang="en-US" sz="2200">
                <a:latin typeface="Cambria" panose="02040503050406030204" pitchFamily="18" charset="0"/>
                <a:ea typeface="Cambria" panose="02040503050406030204" pitchFamily="18" charset="0"/>
                <a:cs typeface="Arial" panose="020B0604020202020204" pitchFamily="34" charset="0"/>
              </a:rPr>
              <a:t>Hospitals applying to convert to an REH must submit with their application:</a:t>
            </a:r>
          </a:p>
        </p:txBody>
      </p:sp>
      <p:sp>
        <p:nvSpPr>
          <p:cNvPr id="5" name="TextBox 4">
            <a:extLst>
              <a:ext uri="{FF2B5EF4-FFF2-40B4-BE49-F238E27FC236}">
                <a16:creationId xmlns:a16="http://schemas.microsoft.com/office/drawing/2014/main" id="{F8935847-2D4A-2DD8-5091-74486D09116B}"/>
              </a:ext>
            </a:extLst>
          </p:cNvPr>
          <p:cNvSpPr txBox="1"/>
          <p:nvPr/>
        </p:nvSpPr>
        <p:spPr>
          <a:xfrm>
            <a:off x="1461484" y="6354375"/>
            <a:ext cx="8987023" cy="276999"/>
          </a:xfrm>
          <a:prstGeom prst="rect">
            <a:avLst/>
          </a:prstGeom>
          <a:noFill/>
        </p:spPr>
        <p:txBody>
          <a:bodyPr wrap="square">
            <a:spAutoFit/>
          </a:bodyPr>
          <a:lstStyle/>
          <a:p>
            <a:r>
              <a:rPr lang="en-US" sz="1200" b="0">
                <a:latin typeface="Cambria" panose="02040503050406030204" pitchFamily="18" charset="0"/>
                <a:ea typeface="Cambria" panose="02040503050406030204" pitchFamily="18" charset="0"/>
                <a:cs typeface="Arial" panose="020B0604020202020204" pitchFamily="34" charset="0"/>
              </a:rPr>
              <a:t>More information: </a:t>
            </a:r>
            <a:r>
              <a:rPr lang="en-US" sz="1200" b="0">
                <a:latin typeface="Cambria" panose="02040503050406030204" pitchFamily="18" charset="0"/>
                <a:ea typeface="Cambria" panose="02040503050406030204" pitchFamily="18" charset="0"/>
                <a:cs typeface="Arial" panose="020B0604020202020204" pitchFamily="34" charset="0"/>
                <a:hlinkClick r:id="rId8"/>
              </a:rPr>
              <a:t>Guidance for Rural Emergency Hospital Provisions, Conversion Process and Conditions of Participation</a:t>
            </a:r>
            <a:r>
              <a:rPr lang="en-US" sz="1200" b="0">
                <a:latin typeface="Cambria" panose="02040503050406030204" pitchFamily="18" charset="0"/>
                <a:ea typeface="Cambria" panose="02040503050406030204" pitchFamily="18" charset="0"/>
                <a:cs typeface="Arial" panose="020B0604020202020204" pitchFamily="34" charset="0"/>
              </a:rPr>
              <a:t>  memo</a:t>
            </a:r>
          </a:p>
        </p:txBody>
      </p:sp>
      <p:pic>
        <p:nvPicPr>
          <p:cNvPr id="7" name="Graphic 6" descr="Stopwatch with solid fill">
            <a:extLst>
              <a:ext uri="{FF2B5EF4-FFF2-40B4-BE49-F238E27FC236}">
                <a16:creationId xmlns:a16="http://schemas.microsoft.com/office/drawing/2014/main" id="{C950C721-D396-BA7E-14BB-3AC823540C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2169" y="4486662"/>
            <a:ext cx="672165" cy="672165"/>
          </a:xfrm>
          <a:prstGeom prst="rect">
            <a:avLst/>
          </a:prstGeom>
        </p:spPr>
      </p:pic>
    </p:spTree>
    <p:extLst>
      <p:ext uri="{BB962C8B-B14F-4D97-AF65-F5344CB8AC3E}">
        <p14:creationId xmlns:p14="http://schemas.microsoft.com/office/powerpoint/2010/main" val="2481826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43A65-D1BF-4565-8F02-C215D8829416}"/>
              </a:ext>
            </a:extLst>
          </p:cNvPr>
          <p:cNvSpPr>
            <a:spLocks noGrp="1"/>
          </p:cNvSpPr>
          <p:nvPr>
            <p:ph type="title"/>
          </p:nvPr>
        </p:nvSpPr>
        <p:spPr/>
        <p:txBody>
          <a:bodyPr>
            <a:normAutofit/>
          </a:bodyPr>
          <a:lstStyle/>
          <a:p>
            <a:r>
              <a:rPr lang="en-US" sz="3200" dirty="0">
                <a:solidFill>
                  <a:schemeClr val="accent1"/>
                </a:solidFill>
                <a:latin typeface="Cambria" panose="02040503050406030204" pitchFamily="18" charset="0"/>
                <a:ea typeface="Cambria" panose="02040503050406030204" pitchFamily="18" charset="0"/>
                <a:cs typeface="Arial" panose="020B0604020202020204" pitchFamily="34" charset="0"/>
              </a:rPr>
              <a:t>Learning Outcomes</a:t>
            </a:r>
          </a:p>
        </p:txBody>
      </p:sp>
      <p:graphicFrame>
        <p:nvGraphicFramePr>
          <p:cNvPr id="4" name="Table 10">
            <a:extLst>
              <a:ext uri="{FF2B5EF4-FFF2-40B4-BE49-F238E27FC236}">
                <a16:creationId xmlns:a16="http://schemas.microsoft.com/office/drawing/2014/main" id="{A2BAA888-A182-4B19-853E-57C1107AE127}"/>
              </a:ext>
            </a:extLst>
          </p:cNvPr>
          <p:cNvGraphicFramePr>
            <a:graphicFrameLocks noGrp="1"/>
          </p:cNvGraphicFramePr>
          <p:nvPr>
            <p:extLst>
              <p:ext uri="{D42A27DB-BD31-4B8C-83A1-F6EECF244321}">
                <p14:modId xmlns:p14="http://schemas.microsoft.com/office/powerpoint/2010/main" val="177633447"/>
              </p:ext>
            </p:extLst>
          </p:nvPr>
        </p:nvGraphicFramePr>
        <p:xfrm>
          <a:off x="1042416" y="1583894"/>
          <a:ext cx="8997823" cy="3292540"/>
        </p:xfrm>
        <a:graphic>
          <a:graphicData uri="http://schemas.openxmlformats.org/drawingml/2006/table">
            <a:tbl>
              <a:tblPr firstRow="1">
                <a:tableStyleId>{5C22544A-7EE6-4342-B048-85BDC9FD1C3A}</a:tableStyleId>
              </a:tblPr>
              <a:tblGrid>
                <a:gridCol w="8997823">
                  <a:extLst>
                    <a:ext uri="{9D8B030D-6E8A-4147-A177-3AD203B41FA5}">
                      <a16:colId xmlns:a16="http://schemas.microsoft.com/office/drawing/2014/main" val="2451602091"/>
                    </a:ext>
                  </a:extLst>
                </a:gridCol>
              </a:tblGrid>
              <a:tr h="668406">
                <a:tc>
                  <a:txBody>
                    <a:bodyPr/>
                    <a:lstStyle/>
                    <a:p>
                      <a:r>
                        <a:rPr lang="en-US" sz="2200" b="1" dirty="0">
                          <a:solidFill>
                            <a:schemeClr val="tx1"/>
                          </a:solidFill>
                          <a:latin typeface="Cambria" panose="02040503050406030204" pitchFamily="18" charset="0"/>
                          <a:ea typeface="Cambria" panose="02040503050406030204" pitchFamily="18" charset="0"/>
                          <a:cs typeface="Arial" panose="020B0604020202020204" pitchFamily="34" charset="0"/>
                        </a:rPr>
                        <a:t>Rural Health Redesign Center and REH Technical Assistance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47090227"/>
                  </a:ext>
                </a:extLst>
              </a:tr>
              <a:tr h="525322">
                <a:tc>
                  <a:txBody>
                    <a:bodyPr/>
                    <a:lstStyle/>
                    <a:p>
                      <a:r>
                        <a:rPr lang="en-US" sz="2200" b="1" dirty="0">
                          <a:solidFill>
                            <a:schemeClr val="tx1"/>
                          </a:solidFill>
                          <a:latin typeface="Cambria" panose="02040503050406030204" pitchFamily="18" charset="0"/>
                          <a:ea typeface="Cambria" panose="02040503050406030204" pitchFamily="18" charset="0"/>
                          <a:cs typeface="Arial" panose="020B0604020202020204" pitchFamily="34" charset="0"/>
                        </a:rPr>
                        <a:t>Rural Emergency Hospital (REH) Criteria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91724842"/>
                  </a:ext>
                </a:extLst>
              </a:tr>
              <a:tr h="66840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solidFill>
                            <a:schemeClr val="tx1"/>
                          </a:solidFill>
                          <a:latin typeface="Cambria" panose="02040503050406030204" pitchFamily="18" charset="0"/>
                          <a:ea typeface="Cambria" panose="02040503050406030204" pitchFamily="18" charset="0"/>
                          <a:cs typeface="Arial" panose="020B0604020202020204" pitchFamily="34" charset="0"/>
                        </a:rPr>
                        <a:t>Assessment and Process of evaluating if REH is appropriate and application process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839984847"/>
                  </a:ext>
                </a:extLst>
              </a:tr>
              <a:tr h="668406">
                <a:tc>
                  <a:txBody>
                    <a:bodyPr/>
                    <a:lstStyle/>
                    <a:p>
                      <a:r>
                        <a:rPr lang="en-US" sz="2400" b="1" dirty="0">
                          <a:latin typeface="Cambria" panose="02040503050406030204" pitchFamily="18" charset="0"/>
                          <a:ea typeface="Cambria" panose="02040503050406030204" pitchFamily="18" charset="0"/>
                          <a:cs typeface="Arial" panose="020B0604020202020204" pitchFamily="34" charset="0"/>
                        </a:rPr>
                        <a:t>Lessons Learned from a Nebraska Hospital that Converted</a:t>
                      </a:r>
                      <a:endParaRPr lang="en-US" sz="22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26436930"/>
                  </a:ext>
                </a:extLst>
              </a:tr>
              <a:tr h="66840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latin typeface="Cambria" panose="02040503050406030204" pitchFamily="18" charset="0"/>
                          <a:ea typeface="Cambria" panose="02040503050406030204" pitchFamily="18" charset="0"/>
                          <a:cs typeface="Arial" panose="020B0604020202020204" pitchFamily="34" charset="0"/>
                        </a:rPr>
                        <a:t>Resources and next steps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05831612"/>
                  </a:ext>
                </a:extLst>
              </a:tr>
            </a:tbl>
          </a:graphicData>
        </a:graphic>
      </p:graphicFrame>
    </p:spTree>
    <p:extLst>
      <p:ext uri="{BB962C8B-B14F-4D97-AF65-F5344CB8AC3E}">
        <p14:creationId xmlns:p14="http://schemas.microsoft.com/office/powerpoint/2010/main" val="1570208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59F9-DA73-444C-8691-959CF4D52544}"/>
              </a:ext>
            </a:extLst>
          </p:cNvPr>
          <p:cNvSpPr>
            <a:spLocks noGrp="1"/>
          </p:cNvSpPr>
          <p:nvPr>
            <p:ph type="title"/>
          </p:nvPr>
        </p:nvSpPr>
        <p:spPr/>
        <p:txBody>
          <a:bodyPr anchor="ctr">
            <a:normAutofit/>
          </a:bodyPr>
          <a:lstStyle/>
          <a:p>
            <a:r>
              <a:rPr lang="en-US" i="0">
                <a:solidFill>
                  <a:schemeClr val="accent1"/>
                </a:solidFill>
                <a:latin typeface="Cambria" panose="02040503050406030204" pitchFamily="18" charset="0"/>
                <a:ea typeface="Cambria" panose="02040503050406030204" pitchFamily="18" charset="0"/>
                <a:cs typeface="Arial" panose="020B0604020202020204" pitchFamily="34" charset="0"/>
              </a:rPr>
              <a:t>Reporting Requirements</a:t>
            </a:r>
          </a:p>
        </p:txBody>
      </p:sp>
      <p:sp>
        <p:nvSpPr>
          <p:cNvPr id="9" name="Rectangle: Rounded Corners 8">
            <a:extLst>
              <a:ext uri="{FF2B5EF4-FFF2-40B4-BE49-F238E27FC236}">
                <a16:creationId xmlns:a16="http://schemas.microsoft.com/office/drawing/2014/main" id="{B71B04B8-26C2-47FE-BD8F-2EB109C61895}"/>
              </a:ext>
            </a:extLst>
          </p:cNvPr>
          <p:cNvSpPr/>
          <p:nvPr/>
        </p:nvSpPr>
        <p:spPr>
          <a:xfrm>
            <a:off x="963984" y="1449878"/>
            <a:ext cx="10248900" cy="54181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188187" tIns="188187" rIns="188187" bIns="188187" numCol="1" spcCol="1270" anchor="ctr" anchorCtr="0">
            <a:noAutofit/>
          </a:bodyPr>
          <a:lstStyle/>
          <a:p>
            <a:pPr algn="l" defTabSz="1689100">
              <a:lnSpc>
                <a:spcPct val="90000"/>
              </a:lnSpc>
              <a:spcBef>
                <a:spcPct val="0"/>
              </a:spcBef>
              <a:spcAft>
                <a:spcPct val="35000"/>
              </a:spcAft>
            </a:pPr>
            <a:r>
              <a:rPr lang="en-US" sz="2000" b="1" kern="1200">
                <a:latin typeface="Cambria" panose="02040503050406030204" pitchFamily="18" charset="0"/>
                <a:ea typeface="Cambria" panose="02040503050406030204" pitchFamily="18" charset="0"/>
                <a:cs typeface="Arial" panose="020B0604020202020204" pitchFamily="34" charset="0"/>
              </a:rPr>
              <a:t>Cost reporting:</a:t>
            </a:r>
          </a:p>
        </p:txBody>
      </p:sp>
      <p:sp>
        <p:nvSpPr>
          <p:cNvPr id="10" name="Freeform: Shape 9">
            <a:extLst>
              <a:ext uri="{FF2B5EF4-FFF2-40B4-BE49-F238E27FC236}">
                <a16:creationId xmlns:a16="http://schemas.microsoft.com/office/drawing/2014/main" id="{F6DA43EA-1EA6-4D33-9B00-C035D057E293}"/>
              </a:ext>
            </a:extLst>
          </p:cNvPr>
          <p:cNvSpPr/>
          <p:nvPr/>
        </p:nvSpPr>
        <p:spPr>
          <a:xfrm>
            <a:off x="2668436" y="2243286"/>
            <a:ext cx="6202567" cy="1495508"/>
          </a:xfrm>
          <a:custGeom>
            <a:avLst/>
            <a:gdLst>
              <a:gd name="connsiteX0" fmla="*/ 0 w 10871200"/>
              <a:gd name="connsiteY0" fmla="*/ 0 h 1258560"/>
              <a:gd name="connsiteX1" fmla="*/ 10871200 w 10871200"/>
              <a:gd name="connsiteY1" fmla="*/ 0 h 1258560"/>
              <a:gd name="connsiteX2" fmla="*/ 10871200 w 10871200"/>
              <a:gd name="connsiteY2" fmla="*/ 1258560 h 1258560"/>
              <a:gd name="connsiteX3" fmla="*/ 0 w 10871200"/>
              <a:gd name="connsiteY3" fmla="*/ 1258560 h 1258560"/>
              <a:gd name="connsiteX4" fmla="*/ 0 w 10871200"/>
              <a:gd name="connsiteY4" fmla="*/ 0 h 1258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1200" h="1258560">
                <a:moveTo>
                  <a:pt x="0" y="0"/>
                </a:moveTo>
                <a:lnTo>
                  <a:pt x="10871200" y="0"/>
                </a:lnTo>
                <a:lnTo>
                  <a:pt x="10871200" y="1258560"/>
                </a:lnTo>
                <a:lnTo>
                  <a:pt x="0" y="12585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5161" tIns="35560" rIns="199136" bIns="35560" numCol="1" spcCol="1270" anchor="ctr" anchorCtr="0">
            <a:noAutofit/>
          </a:bodyPr>
          <a:lstStyle/>
          <a:p>
            <a:pPr marL="285750" lvl="1" indent="-285750" algn="l" defTabSz="1244600">
              <a:lnSpc>
                <a:spcPct val="90000"/>
              </a:lnSpc>
              <a:spcBef>
                <a:spcPct val="0"/>
              </a:spcBef>
              <a:spcAft>
                <a:spcPts val="600"/>
              </a:spcAft>
              <a:buChar char="•"/>
            </a:pPr>
            <a:r>
              <a:rPr lang="en-US" sz="2000" kern="1200">
                <a:latin typeface="Cambria" panose="02040503050406030204" pitchFamily="18" charset="0"/>
                <a:ea typeface="Cambria" panose="02040503050406030204" pitchFamily="18" charset="0"/>
                <a:cs typeface="Arial" panose="020B0604020202020204" pitchFamily="34" charset="0"/>
              </a:rPr>
              <a:t>REHs are required to file cost reports</a:t>
            </a:r>
          </a:p>
          <a:p>
            <a:pPr marL="285750" lvl="1" indent="-285750" algn="l" defTabSz="1244600">
              <a:lnSpc>
                <a:spcPct val="90000"/>
              </a:lnSpc>
              <a:spcBef>
                <a:spcPct val="0"/>
              </a:spcBef>
              <a:spcAft>
                <a:spcPts val="600"/>
              </a:spcAft>
              <a:buChar char="•"/>
            </a:pPr>
            <a:r>
              <a:rPr lang="en-US" sz="2000" kern="1200">
                <a:latin typeface="Cambria" panose="02040503050406030204" pitchFamily="18" charset="0"/>
                <a:ea typeface="Cambria" panose="02040503050406030204" pitchFamily="18" charset="0"/>
                <a:cs typeface="Arial" panose="020B0604020202020204" pitchFamily="34" charset="0"/>
              </a:rPr>
              <a:t>Cost reporting mirrors current CAH requirements </a:t>
            </a:r>
          </a:p>
          <a:p>
            <a:pPr marL="285750" lvl="1" indent="-285750" algn="l" defTabSz="1244600">
              <a:lnSpc>
                <a:spcPct val="90000"/>
              </a:lnSpc>
              <a:spcBef>
                <a:spcPct val="0"/>
              </a:spcBef>
              <a:spcAft>
                <a:spcPts val="600"/>
              </a:spcAft>
              <a:buChar char="•"/>
            </a:pPr>
            <a:r>
              <a:rPr lang="en-US" sz="2000" kern="1200">
                <a:latin typeface="Cambria" panose="02040503050406030204" pitchFamily="18" charset="0"/>
                <a:ea typeface="Cambria" panose="02040503050406030204" pitchFamily="18" charset="0"/>
                <a:cs typeface="Arial" panose="020B0604020202020204" pitchFamily="34" charset="0"/>
              </a:rPr>
              <a:t>For CY 2023, no new reporting or data collection requirements related to REH monthly facility payments</a:t>
            </a:r>
          </a:p>
        </p:txBody>
      </p:sp>
      <p:sp>
        <p:nvSpPr>
          <p:cNvPr id="11" name="Rectangle: Rounded Corners 10">
            <a:extLst>
              <a:ext uri="{FF2B5EF4-FFF2-40B4-BE49-F238E27FC236}">
                <a16:creationId xmlns:a16="http://schemas.microsoft.com/office/drawing/2014/main" id="{8E212299-A507-4138-95FC-7EEF4A94B0F2}"/>
              </a:ext>
            </a:extLst>
          </p:cNvPr>
          <p:cNvSpPr/>
          <p:nvPr/>
        </p:nvSpPr>
        <p:spPr>
          <a:xfrm>
            <a:off x="963984" y="4028912"/>
            <a:ext cx="10248900" cy="53949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188187" tIns="188187" rIns="188187" bIns="188187" numCol="1" spcCol="1270" anchor="ctr" anchorCtr="0">
            <a:noAutofit/>
          </a:bodyPr>
          <a:lstStyle/>
          <a:p>
            <a:pPr algn="l" defTabSz="1689100">
              <a:lnSpc>
                <a:spcPct val="90000"/>
              </a:lnSpc>
              <a:spcBef>
                <a:spcPct val="0"/>
              </a:spcBef>
              <a:spcAft>
                <a:spcPct val="35000"/>
              </a:spcAft>
            </a:pPr>
            <a:r>
              <a:rPr lang="en-US" sz="2000" b="1" kern="1200">
                <a:latin typeface="Cambria" panose="02040503050406030204" pitchFamily="18" charset="0"/>
                <a:ea typeface="Cambria" panose="02040503050406030204" pitchFamily="18" charset="0"/>
                <a:cs typeface="Arial" panose="020B0604020202020204" pitchFamily="34" charset="0"/>
              </a:rPr>
              <a:t>Quality Reporting</a:t>
            </a:r>
          </a:p>
        </p:txBody>
      </p:sp>
      <p:sp>
        <p:nvSpPr>
          <p:cNvPr id="12" name="Freeform: Shape 11">
            <a:extLst>
              <a:ext uri="{FF2B5EF4-FFF2-40B4-BE49-F238E27FC236}">
                <a16:creationId xmlns:a16="http://schemas.microsoft.com/office/drawing/2014/main" id="{5034484B-8197-49E4-B3F5-EA044EDDEA22}"/>
              </a:ext>
            </a:extLst>
          </p:cNvPr>
          <p:cNvSpPr/>
          <p:nvPr/>
        </p:nvSpPr>
        <p:spPr>
          <a:xfrm>
            <a:off x="2668436" y="4770123"/>
            <a:ext cx="8482975" cy="1283382"/>
          </a:xfrm>
          <a:custGeom>
            <a:avLst/>
            <a:gdLst>
              <a:gd name="connsiteX0" fmla="*/ 0 w 10871200"/>
              <a:gd name="connsiteY0" fmla="*/ 0 h 2163150"/>
              <a:gd name="connsiteX1" fmla="*/ 10871200 w 10871200"/>
              <a:gd name="connsiteY1" fmla="*/ 0 h 2163150"/>
              <a:gd name="connsiteX2" fmla="*/ 10871200 w 10871200"/>
              <a:gd name="connsiteY2" fmla="*/ 2163150 h 2163150"/>
              <a:gd name="connsiteX3" fmla="*/ 0 w 10871200"/>
              <a:gd name="connsiteY3" fmla="*/ 2163150 h 2163150"/>
              <a:gd name="connsiteX4" fmla="*/ 0 w 10871200"/>
              <a:gd name="connsiteY4" fmla="*/ 0 h 216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1200" h="2163150">
                <a:moveTo>
                  <a:pt x="0" y="0"/>
                </a:moveTo>
                <a:lnTo>
                  <a:pt x="10871200" y="0"/>
                </a:lnTo>
                <a:lnTo>
                  <a:pt x="10871200" y="2163150"/>
                </a:lnTo>
                <a:lnTo>
                  <a:pt x="0" y="21631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5161" tIns="48260" rIns="270256" bIns="48260" numCol="1" spcCol="1270" anchor="t" anchorCtr="0">
            <a:noAutofit/>
          </a:bodyPr>
          <a:lstStyle/>
          <a:p>
            <a:pPr marL="285750" lvl="1" indent="-285750" algn="l" defTabSz="1333500">
              <a:lnSpc>
                <a:spcPct val="90000"/>
              </a:lnSpc>
              <a:spcBef>
                <a:spcPct val="0"/>
              </a:spcBef>
              <a:spcAft>
                <a:spcPts val="1200"/>
              </a:spcAft>
              <a:buChar char="•"/>
            </a:pPr>
            <a:r>
              <a:rPr lang="en-US" sz="2000" kern="1200">
                <a:latin typeface="Cambria" panose="02040503050406030204" pitchFamily="18" charset="0"/>
                <a:ea typeface="Cambria" panose="02040503050406030204" pitchFamily="18" charset="0"/>
                <a:cs typeface="Arial"/>
              </a:rPr>
              <a:t>Must report quality measures </a:t>
            </a:r>
          </a:p>
          <a:p>
            <a:pPr marL="285750" lvl="1" indent="-285750" algn="l" defTabSz="1333500">
              <a:lnSpc>
                <a:spcPct val="90000"/>
              </a:lnSpc>
              <a:spcBef>
                <a:spcPct val="0"/>
              </a:spcBef>
              <a:spcAft>
                <a:spcPts val="1200"/>
              </a:spcAft>
              <a:buChar char="•"/>
            </a:pPr>
            <a:r>
              <a:rPr lang="en-US" sz="2000" kern="1200">
                <a:latin typeface="Cambria" panose="02040503050406030204" pitchFamily="18" charset="0"/>
                <a:ea typeface="Cambria" panose="02040503050406030204" pitchFamily="18" charset="0"/>
                <a:cs typeface="Arial"/>
              </a:rPr>
              <a:t>Must have an account with the Hospital Quality Reporting (HQR) secure portal and have a designated Security Official (SO) during the initial setup</a:t>
            </a:r>
          </a:p>
        </p:txBody>
      </p:sp>
      <p:sp>
        <p:nvSpPr>
          <p:cNvPr id="13" name="TextBox 12">
            <a:extLst>
              <a:ext uri="{FF2B5EF4-FFF2-40B4-BE49-F238E27FC236}">
                <a16:creationId xmlns:a16="http://schemas.microsoft.com/office/drawing/2014/main" id="{ACF004D9-FFDF-4604-9E69-24A7355FFE20}"/>
              </a:ext>
            </a:extLst>
          </p:cNvPr>
          <p:cNvSpPr txBox="1"/>
          <p:nvPr/>
        </p:nvSpPr>
        <p:spPr>
          <a:xfrm>
            <a:off x="963984" y="6354375"/>
            <a:ext cx="9881019" cy="276999"/>
          </a:xfrm>
          <a:prstGeom prst="rect">
            <a:avLst/>
          </a:prstGeom>
          <a:noFill/>
        </p:spPr>
        <p:txBody>
          <a:bodyPr wrap="square" rtlCol="0">
            <a:spAutoFit/>
          </a:bodyPr>
          <a:lstStyle/>
          <a:p>
            <a:pPr algn="l"/>
            <a:r>
              <a:rPr lang="en-US" sz="1200">
                <a:latin typeface="Cambria" panose="02040503050406030204" pitchFamily="18" charset="0"/>
                <a:ea typeface="Cambria" panose="02040503050406030204" pitchFamily="18" charset="0"/>
                <a:cs typeface="Arial" panose="020B0604020202020204" pitchFamily="34" charset="0"/>
              </a:rPr>
              <a:t>More information: See section 1861(kkk)(7) of the Social Security Act and 413.24(f)(4)(ii) and 485.546 in the </a:t>
            </a:r>
            <a:r>
              <a:rPr lang="en-US" sz="1200">
                <a:latin typeface="Cambria" panose="02040503050406030204" pitchFamily="18" charset="0"/>
                <a:ea typeface="Cambria" panose="02040503050406030204" pitchFamily="18" charset="0"/>
                <a:cs typeface="Arial" panose="020B0604020202020204" pitchFamily="34" charset="0"/>
                <a:hlinkClick r:id="rId3"/>
              </a:rPr>
              <a:t>Code of Federal Regulations </a:t>
            </a:r>
            <a:endParaRPr lang="en-US" sz="1200">
              <a:latin typeface="Cambria" panose="02040503050406030204" pitchFamily="18" charset="0"/>
              <a:ea typeface="Cambria" panose="02040503050406030204" pitchFamily="18" charset="0"/>
              <a:cs typeface="Arial" panose="020B0604020202020204" pitchFamily="34" charset="0"/>
            </a:endParaRPr>
          </a:p>
        </p:txBody>
      </p:sp>
      <p:pic>
        <p:nvPicPr>
          <p:cNvPr id="4" name="Graphic 3">
            <a:extLst>
              <a:ext uri="{FF2B5EF4-FFF2-40B4-BE49-F238E27FC236}">
                <a16:creationId xmlns:a16="http://schemas.microsoft.com/office/drawing/2014/main" id="{C438B648-B7F0-5944-06F2-A2DE25EC55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209" y="2429624"/>
            <a:ext cx="1147482" cy="1122832"/>
          </a:xfrm>
          <a:prstGeom prst="rect">
            <a:avLst/>
          </a:prstGeom>
        </p:spPr>
      </p:pic>
      <p:pic>
        <p:nvPicPr>
          <p:cNvPr id="6" name="Graphic 5">
            <a:extLst>
              <a:ext uri="{FF2B5EF4-FFF2-40B4-BE49-F238E27FC236}">
                <a16:creationId xmlns:a16="http://schemas.microsoft.com/office/drawing/2014/main" id="{17380630-DC72-8EDA-F1B6-8087895191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9517" y="4805639"/>
            <a:ext cx="1596866" cy="1094994"/>
          </a:xfrm>
          <a:prstGeom prst="rect">
            <a:avLst/>
          </a:prstGeom>
        </p:spPr>
      </p:pic>
      <p:sp>
        <p:nvSpPr>
          <p:cNvPr id="5" name="Rectangle: Rounded Corners 4">
            <a:extLst>
              <a:ext uri="{FF2B5EF4-FFF2-40B4-BE49-F238E27FC236}">
                <a16:creationId xmlns:a16="http://schemas.microsoft.com/office/drawing/2014/main" id="{8FDF3342-C456-C62F-70D4-9F7728B97187}"/>
              </a:ext>
            </a:extLst>
          </p:cNvPr>
          <p:cNvSpPr/>
          <p:nvPr/>
        </p:nvSpPr>
        <p:spPr>
          <a:xfrm>
            <a:off x="8766049" y="2243286"/>
            <a:ext cx="2327457" cy="1525967"/>
          </a:xfrm>
          <a:prstGeom prst="roundRect">
            <a:avLst/>
          </a:prstGeom>
          <a:solidFill>
            <a:schemeClr val="accent3">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latin typeface="Cambria" panose="02040503050406030204" pitchFamily="18" charset="0"/>
                <a:ea typeface="Cambria" panose="02040503050406030204" pitchFamily="18" charset="0"/>
                <a:cs typeface="Arial" panose="020B0604020202020204" pitchFamily="34" charset="0"/>
              </a:rPr>
              <a:t>While cost reporting is required, cost-based reimbursement does not apply to REHs</a:t>
            </a:r>
          </a:p>
        </p:txBody>
      </p:sp>
      <p:pic>
        <p:nvPicPr>
          <p:cNvPr id="7" name="Graphic 6" descr="Pin with solid fill">
            <a:extLst>
              <a:ext uri="{FF2B5EF4-FFF2-40B4-BE49-F238E27FC236}">
                <a16:creationId xmlns:a16="http://schemas.microsoft.com/office/drawing/2014/main" id="{9C1EB520-BC3E-09C1-9DC8-FAAD80DD01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68396" y="1953168"/>
            <a:ext cx="541816" cy="541816"/>
          </a:xfrm>
          <a:prstGeom prst="rect">
            <a:avLst/>
          </a:prstGeom>
        </p:spPr>
      </p:pic>
    </p:spTree>
    <p:extLst>
      <p:ext uri="{BB962C8B-B14F-4D97-AF65-F5344CB8AC3E}">
        <p14:creationId xmlns:p14="http://schemas.microsoft.com/office/powerpoint/2010/main" val="3449698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41B967-1D2A-4E8B-B0BC-B33108AC9B97}"/>
              </a:ext>
            </a:extLst>
          </p:cNvPr>
          <p:cNvSpPr txBox="1"/>
          <p:nvPr/>
        </p:nvSpPr>
        <p:spPr>
          <a:xfrm>
            <a:off x="1208472" y="6031210"/>
            <a:ext cx="9092995" cy="461665"/>
          </a:xfrm>
          <a:prstGeom prst="rect">
            <a:avLst/>
          </a:prstGeom>
          <a:noFill/>
        </p:spPr>
        <p:txBody>
          <a:bodyPr wrap="square" rtlCol="0">
            <a:spAutoFit/>
          </a:bodyPr>
          <a:lstStyle/>
          <a:p>
            <a:pPr algn="l"/>
            <a:r>
              <a:rPr lang="en-US" sz="1200">
                <a:latin typeface="Cambria" panose="02040503050406030204" pitchFamily="18" charset="0"/>
                <a:ea typeface="Cambria" panose="02040503050406030204" pitchFamily="18" charset="0"/>
                <a:cs typeface="Arial" panose="020B0604020202020204" pitchFamily="34" charset="0"/>
              </a:rPr>
              <a:t>More information: Proposed rule </a:t>
            </a:r>
            <a:r>
              <a:rPr lang="en-US" sz="1200">
                <a:latin typeface="Cambria" panose="02040503050406030204" pitchFamily="18" charset="0"/>
                <a:ea typeface="Cambria" panose="02040503050406030204" pitchFamily="18" charset="0"/>
                <a:cs typeface="Arial" panose="020B0604020202020204" pitchFamily="34" charset="0"/>
                <a:hlinkClick r:id="rId3"/>
              </a:rPr>
              <a:t>87 FR 72137</a:t>
            </a:r>
            <a:r>
              <a:rPr lang="en-US" sz="1200">
                <a:latin typeface="Cambria" panose="02040503050406030204" pitchFamily="18" charset="0"/>
                <a:ea typeface="Cambria" panose="02040503050406030204" pitchFamily="18" charset="0"/>
                <a:cs typeface="Arial" panose="020B0604020202020204" pitchFamily="34" charset="0"/>
              </a:rPr>
              <a:t> outlining including the proposed REH measures, considerations for selecting the measures, and feasibility of reporting information</a:t>
            </a:r>
          </a:p>
        </p:txBody>
      </p:sp>
      <p:sp>
        <p:nvSpPr>
          <p:cNvPr id="3" name="Title 1">
            <a:extLst>
              <a:ext uri="{FF2B5EF4-FFF2-40B4-BE49-F238E27FC236}">
                <a16:creationId xmlns:a16="http://schemas.microsoft.com/office/drawing/2014/main" id="{1B553182-AB8D-097F-D33C-B220CDEE1EDB}"/>
              </a:ext>
            </a:extLst>
          </p:cNvPr>
          <p:cNvSpPr>
            <a:spLocks noGrp="1"/>
          </p:cNvSpPr>
          <p:nvPr>
            <p:ph type="title"/>
          </p:nvPr>
        </p:nvSpPr>
        <p:spPr>
          <a:xfrm>
            <a:off x="838200" y="365125"/>
            <a:ext cx="11083724" cy="1325700"/>
          </a:xfrm>
        </p:spPr>
        <p:txBody>
          <a:bodyPr>
            <a:normAutofit/>
          </a:bodyPr>
          <a:lstStyle/>
          <a:p>
            <a:r>
              <a:rPr lang="en-US" i="0">
                <a:solidFill>
                  <a:schemeClr val="accent1"/>
                </a:solidFill>
                <a:latin typeface="Cambria" panose="02040503050406030204" pitchFamily="18" charset="0"/>
                <a:ea typeface="Cambria" panose="02040503050406030204" pitchFamily="18" charset="0"/>
                <a:cs typeface="Arial" panose="020B0604020202020204" pitchFamily="34" charset="0"/>
              </a:rPr>
              <a:t>REH Quality Measurement Reporting Requirements</a:t>
            </a:r>
          </a:p>
        </p:txBody>
      </p:sp>
      <p:sp>
        <p:nvSpPr>
          <p:cNvPr id="5" name="Rectangle: Rounded Corners 4">
            <a:extLst>
              <a:ext uri="{FF2B5EF4-FFF2-40B4-BE49-F238E27FC236}">
                <a16:creationId xmlns:a16="http://schemas.microsoft.com/office/drawing/2014/main" id="{D6EDCE3A-B7A1-690B-8265-E0BCF99A7E2B}"/>
              </a:ext>
            </a:extLst>
          </p:cNvPr>
          <p:cNvSpPr/>
          <p:nvPr/>
        </p:nvSpPr>
        <p:spPr>
          <a:xfrm>
            <a:off x="1208473" y="1528705"/>
            <a:ext cx="10193035" cy="1340175"/>
          </a:xfrm>
          <a:prstGeom prst="roundRect">
            <a:avLst>
              <a:gd name="adj" fmla="val 25096"/>
            </a:avLst>
          </a:prstGeom>
          <a:solidFill>
            <a:schemeClr val="accent2"/>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45F22CA-8832-0E0E-1892-146BD88A6250}"/>
              </a:ext>
            </a:extLst>
          </p:cNvPr>
          <p:cNvSpPr txBox="1"/>
          <p:nvPr/>
        </p:nvSpPr>
        <p:spPr>
          <a:xfrm>
            <a:off x="1399335" y="1844849"/>
            <a:ext cx="9811309" cy="707886"/>
          </a:xfrm>
          <a:prstGeom prst="rect">
            <a:avLst/>
          </a:prstGeom>
          <a:noFill/>
        </p:spPr>
        <p:txBody>
          <a:bodyPr wrap="square" lIns="91440" tIns="45720" rIns="91440" bIns="45720" anchor="t">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b="1" kern="1200">
                <a:solidFill>
                  <a:schemeClr val="bg1"/>
                </a:solidFill>
                <a:latin typeface="Cambria" panose="02040503050406030204" pitchFamily="18" charset="0"/>
                <a:ea typeface="Cambria" panose="02040503050406030204" pitchFamily="18" charset="0"/>
              </a:rPr>
              <a:t>The proposed REHQR measures are currently adopted measures as part of the Hospital Outpatient Quality Reporting (OQR) Program and include:</a:t>
            </a:r>
          </a:p>
        </p:txBody>
      </p:sp>
      <p:sp>
        <p:nvSpPr>
          <p:cNvPr id="8" name="Rectangle: Rounded Corners 7">
            <a:extLst>
              <a:ext uri="{FF2B5EF4-FFF2-40B4-BE49-F238E27FC236}">
                <a16:creationId xmlns:a16="http://schemas.microsoft.com/office/drawing/2014/main" id="{297D7D9B-6972-4BF4-990D-AE82BAA905E7}"/>
              </a:ext>
            </a:extLst>
          </p:cNvPr>
          <p:cNvSpPr/>
          <p:nvPr/>
        </p:nvSpPr>
        <p:spPr>
          <a:xfrm>
            <a:off x="1208473" y="3348219"/>
            <a:ext cx="2359151" cy="2182824"/>
          </a:xfrm>
          <a:prstGeom prst="roundRect">
            <a:avLst/>
          </a:prstGeom>
          <a:solidFill>
            <a:schemeClr val="accent3">
              <a:lumMod val="20000"/>
              <a:lumOff val="80000"/>
            </a:schemeClr>
          </a:solid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89000">
              <a:lnSpc>
                <a:spcPct val="90000"/>
              </a:lnSpc>
              <a:spcBef>
                <a:spcPct val="0"/>
              </a:spcBef>
              <a:spcAft>
                <a:spcPct val="35000"/>
              </a:spcAft>
              <a:buNone/>
            </a:pPr>
            <a:r>
              <a:rPr lang="en-US" sz="2000" kern="1200">
                <a:solidFill>
                  <a:schemeClr val="tx1"/>
                </a:solidFill>
                <a:latin typeface="Cambria" panose="02040503050406030204" pitchFamily="18" charset="0"/>
                <a:ea typeface="Cambria" panose="02040503050406030204" pitchFamily="18" charset="0"/>
                <a:cs typeface="Arial" panose="020B0604020202020204" pitchFamily="34" charset="0"/>
              </a:rPr>
              <a:t>Abdomen Computed Tomography—Use of Contrast Material</a:t>
            </a:r>
          </a:p>
        </p:txBody>
      </p:sp>
      <p:sp>
        <p:nvSpPr>
          <p:cNvPr id="9" name="Rectangle: Rounded Corners 8">
            <a:extLst>
              <a:ext uri="{FF2B5EF4-FFF2-40B4-BE49-F238E27FC236}">
                <a16:creationId xmlns:a16="http://schemas.microsoft.com/office/drawing/2014/main" id="{B2428402-22A8-CECC-66A7-5BE507390D21}"/>
              </a:ext>
            </a:extLst>
          </p:cNvPr>
          <p:cNvSpPr/>
          <p:nvPr/>
        </p:nvSpPr>
        <p:spPr>
          <a:xfrm>
            <a:off x="3819768" y="3348219"/>
            <a:ext cx="2359151" cy="2182824"/>
          </a:xfrm>
          <a:prstGeom prst="roundRect">
            <a:avLst/>
          </a:prstGeom>
          <a:solidFill>
            <a:schemeClr val="accent3">
              <a:lumMod val="20000"/>
              <a:lumOff val="80000"/>
            </a:schemeClr>
          </a:solid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9000">
              <a:lnSpc>
                <a:spcPct val="90000"/>
              </a:lnSpc>
              <a:spcBef>
                <a:spcPct val="0"/>
              </a:spcBef>
              <a:spcAft>
                <a:spcPct val="35000"/>
              </a:spcAft>
            </a:pPr>
            <a:r>
              <a:rPr lang="en-US" sz="2000" kern="1200">
                <a:solidFill>
                  <a:schemeClr val="tx1"/>
                </a:solidFill>
                <a:latin typeface="Cambria" panose="02040503050406030204" pitchFamily="18" charset="0"/>
                <a:ea typeface="Cambria" panose="02040503050406030204" pitchFamily="18" charset="0"/>
                <a:cs typeface="Arial" panose="020B0604020202020204" pitchFamily="34" charset="0"/>
              </a:rPr>
              <a:t>Median Time from Emergency Department (ED) Arrival to ED Departure for Discharged ED Patients</a:t>
            </a:r>
          </a:p>
        </p:txBody>
      </p:sp>
      <p:sp>
        <p:nvSpPr>
          <p:cNvPr id="10" name="Rectangle: Rounded Corners 9">
            <a:extLst>
              <a:ext uri="{FF2B5EF4-FFF2-40B4-BE49-F238E27FC236}">
                <a16:creationId xmlns:a16="http://schemas.microsoft.com/office/drawing/2014/main" id="{9CF3F9F8-AE9C-8C3B-0623-85F83740C7BE}"/>
              </a:ext>
            </a:extLst>
          </p:cNvPr>
          <p:cNvSpPr/>
          <p:nvPr/>
        </p:nvSpPr>
        <p:spPr>
          <a:xfrm>
            <a:off x="6431063" y="3348219"/>
            <a:ext cx="2359151" cy="2182824"/>
          </a:xfrm>
          <a:prstGeom prst="roundRect">
            <a:avLst/>
          </a:prstGeom>
          <a:solidFill>
            <a:schemeClr val="accent3">
              <a:lumMod val="20000"/>
              <a:lumOff val="80000"/>
            </a:schemeClr>
          </a:solid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9000">
              <a:lnSpc>
                <a:spcPct val="90000"/>
              </a:lnSpc>
              <a:spcBef>
                <a:spcPct val="0"/>
              </a:spcBef>
            </a:pPr>
            <a:r>
              <a:rPr lang="en-US" sz="2000">
                <a:solidFill>
                  <a:schemeClr val="tx1"/>
                </a:solidFill>
                <a:latin typeface="Cambria" panose="02040503050406030204" pitchFamily="18" charset="0"/>
                <a:ea typeface="Cambria" panose="02040503050406030204" pitchFamily="18" charset="0"/>
                <a:cs typeface="Arial" panose="020B0604020202020204" pitchFamily="34" charset="0"/>
              </a:rPr>
              <a:t>Facility 7-Day Risk-Standardized Hospital Visit Rate After Outpatient Colonoscopy</a:t>
            </a:r>
            <a:endParaRPr lang="en-US" sz="2000" kern="120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9010588-C951-4B64-338C-B2B814845D5E}"/>
              </a:ext>
            </a:extLst>
          </p:cNvPr>
          <p:cNvSpPr/>
          <p:nvPr/>
        </p:nvSpPr>
        <p:spPr>
          <a:xfrm>
            <a:off x="9042357" y="3348219"/>
            <a:ext cx="2359151" cy="2182824"/>
          </a:xfrm>
          <a:prstGeom prst="roundRect">
            <a:avLst/>
          </a:prstGeom>
          <a:solidFill>
            <a:schemeClr val="accent3">
              <a:lumMod val="20000"/>
              <a:lumOff val="80000"/>
            </a:schemeClr>
          </a:solid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9000">
              <a:lnSpc>
                <a:spcPct val="90000"/>
              </a:lnSpc>
              <a:spcBef>
                <a:spcPct val="0"/>
              </a:spcBef>
              <a:spcAft>
                <a:spcPct val="35000"/>
              </a:spcAft>
            </a:pPr>
            <a:r>
              <a:rPr lang="en-US" sz="2000" kern="1200">
                <a:solidFill>
                  <a:schemeClr val="tx1"/>
                </a:solidFill>
                <a:latin typeface="Cambria" panose="02040503050406030204" pitchFamily="18" charset="0"/>
                <a:ea typeface="Cambria" panose="02040503050406030204" pitchFamily="18" charset="0"/>
                <a:cs typeface="Arial" panose="020B0604020202020204" pitchFamily="34" charset="0"/>
              </a:rPr>
              <a:t>Risk-Standardized Hospital Visits Within 7 Days After Hospital Outpatient Surgery</a:t>
            </a:r>
          </a:p>
        </p:txBody>
      </p:sp>
      <p:cxnSp>
        <p:nvCxnSpPr>
          <p:cNvPr id="13" name="Straight Connector 12">
            <a:extLst>
              <a:ext uri="{FF2B5EF4-FFF2-40B4-BE49-F238E27FC236}">
                <a16:creationId xmlns:a16="http://schemas.microsoft.com/office/drawing/2014/main" id="{2108AF83-4BAE-9C5C-8D47-76EF4FFE2C1B}"/>
              </a:ext>
            </a:extLst>
          </p:cNvPr>
          <p:cNvCxnSpPr>
            <a:cxnSpLocks/>
            <a:endCxn id="8" idx="0"/>
          </p:cNvCxnSpPr>
          <p:nvPr/>
        </p:nvCxnSpPr>
        <p:spPr>
          <a:xfrm>
            <a:off x="2388049" y="2823494"/>
            <a:ext cx="0" cy="524725"/>
          </a:xfrm>
          <a:prstGeom prst="line">
            <a:avLst/>
          </a:prstGeom>
          <a:ln w="34925">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B116EF-ACEC-C98D-6CAC-63A1EAD43810}"/>
              </a:ext>
            </a:extLst>
          </p:cNvPr>
          <p:cNvCxnSpPr>
            <a:cxnSpLocks/>
          </p:cNvCxnSpPr>
          <p:nvPr/>
        </p:nvCxnSpPr>
        <p:spPr>
          <a:xfrm>
            <a:off x="5045444" y="2816279"/>
            <a:ext cx="0" cy="524725"/>
          </a:xfrm>
          <a:prstGeom prst="line">
            <a:avLst/>
          </a:prstGeom>
          <a:ln w="34925">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9E5E72-75DE-7BCC-D5FF-BA82AC734659}"/>
              </a:ext>
            </a:extLst>
          </p:cNvPr>
          <p:cNvCxnSpPr>
            <a:cxnSpLocks/>
          </p:cNvCxnSpPr>
          <p:nvPr/>
        </p:nvCxnSpPr>
        <p:spPr>
          <a:xfrm>
            <a:off x="7596445" y="2823494"/>
            <a:ext cx="0" cy="524725"/>
          </a:xfrm>
          <a:prstGeom prst="line">
            <a:avLst/>
          </a:prstGeom>
          <a:ln w="34925">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828C8C3-AD7A-F04E-E841-284B575670F3}"/>
              </a:ext>
            </a:extLst>
          </p:cNvPr>
          <p:cNvCxnSpPr>
            <a:cxnSpLocks/>
          </p:cNvCxnSpPr>
          <p:nvPr/>
        </p:nvCxnSpPr>
        <p:spPr>
          <a:xfrm>
            <a:off x="10216798" y="2806231"/>
            <a:ext cx="0" cy="524725"/>
          </a:xfrm>
          <a:prstGeom prst="line">
            <a:avLst/>
          </a:prstGeom>
          <a:ln w="34925">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197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6B74D-DCFF-4C7F-BB7C-5E03DF4C0EA5}"/>
              </a:ext>
            </a:extLst>
          </p:cNvPr>
          <p:cNvSpPr>
            <a:spLocks noGrp="1"/>
          </p:cNvSpPr>
          <p:nvPr>
            <p:ph type="title"/>
          </p:nvPr>
        </p:nvSpPr>
        <p:spPr>
          <a:xfrm>
            <a:off x="838200" y="365125"/>
            <a:ext cx="10515600" cy="443198"/>
          </a:xfrm>
        </p:spPr>
        <p:txBody>
          <a:bodyPr wrap="square" lIns="0" tIns="0" rIns="0" bIns="0" anchor="t">
            <a:spAutoFit/>
          </a:bodyPr>
          <a:lstStyle/>
          <a:p>
            <a:r>
              <a:rPr lang="en-US" i="0">
                <a:solidFill>
                  <a:schemeClr val="accent1"/>
                </a:solidFill>
                <a:latin typeface="Cambria" panose="02040503050406030204" pitchFamily="18" charset="0"/>
                <a:ea typeface="Cambria" panose="02040503050406030204" pitchFamily="18" charset="0"/>
                <a:cs typeface="Arial"/>
              </a:rPr>
              <a:t>REH Enrollment</a:t>
            </a:r>
            <a:r>
              <a:rPr lang="en-US">
                <a:solidFill>
                  <a:schemeClr val="accent1"/>
                </a:solidFill>
                <a:latin typeface="Cambria" panose="02040503050406030204" pitchFamily="18" charset="0"/>
                <a:ea typeface="Cambria" panose="02040503050406030204" pitchFamily="18" charset="0"/>
                <a:cs typeface="Arial"/>
              </a:rPr>
              <a:t> and Converting Back</a:t>
            </a:r>
            <a:endParaRPr lang="en-US" sz="2800" i="0">
              <a:solidFill>
                <a:schemeClr val="accent1"/>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D6940359-C213-42BD-BA9F-C30849681471}"/>
              </a:ext>
            </a:extLst>
          </p:cNvPr>
          <p:cNvSpPr txBox="1"/>
          <p:nvPr/>
        </p:nvSpPr>
        <p:spPr>
          <a:xfrm>
            <a:off x="1238197" y="6273817"/>
            <a:ext cx="8970673"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More information: See sections 1866(j)(1)(A) of the Social Security Act and sections 424.500, 424.570, and 485 in the </a:t>
            </a:r>
            <a:r>
              <a:rPr lang="en-US" sz="1200">
                <a:latin typeface="Arial" panose="020B0604020202020204" pitchFamily="34" charset="0"/>
                <a:cs typeface="Arial" panose="020B0604020202020204" pitchFamily="34" charset="0"/>
                <a:hlinkClick r:id="rId3"/>
              </a:rPr>
              <a:t>Code of Federal Regulations </a:t>
            </a:r>
            <a:endParaRPr lang="en-US" sz="120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DFCD3ED2-148D-4ACB-B1CF-6D7D5C0A756D}"/>
              </a:ext>
            </a:extLst>
          </p:cNvPr>
          <p:cNvGrpSpPr/>
          <p:nvPr/>
        </p:nvGrpSpPr>
        <p:grpSpPr>
          <a:xfrm>
            <a:off x="838200" y="1389194"/>
            <a:ext cx="10680393" cy="4373544"/>
            <a:chOff x="755540" y="2947853"/>
            <a:chExt cx="11505096" cy="2935261"/>
          </a:xfrm>
        </p:grpSpPr>
        <p:sp>
          <p:nvSpPr>
            <p:cNvPr id="34" name="Rectangle: Rounded Corners 33">
              <a:extLst>
                <a:ext uri="{FF2B5EF4-FFF2-40B4-BE49-F238E27FC236}">
                  <a16:creationId xmlns:a16="http://schemas.microsoft.com/office/drawing/2014/main" id="{18858672-1F97-4685-B472-20C67A4FDD78}"/>
                </a:ext>
              </a:extLst>
            </p:cNvPr>
            <p:cNvSpPr/>
            <p:nvPr/>
          </p:nvSpPr>
          <p:spPr>
            <a:xfrm>
              <a:off x="1005840" y="3226242"/>
              <a:ext cx="11254796" cy="1151000"/>
            </a:xfrm>
            <a:prstGeom prst="roundRect">
              <a:avLst>
                <a:gd name="adj" fmla="val 5844"/>
              </a:avLst>
            </a:pr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182880" rIns="640080" bIns="0" numCol="1" spcCol="1270" anchor="t" anchorCtr="0">
              <a:noAutofit/>
            </a:bodyPr>
            <a:lstStyle/>
            <a:p>
              <a:pPr marL="171450" lvl="1" indent="-171450" algn="l" defTabSz="711200">
                <a:lnSpc>
                  <a:spcPct val="90000"/>
                </a:lnSpc>
                <a:spcBef>
                  <a:spcPct val="0"/>
                </a:spcBef>
                <a:spcAft>
                  <a:spcPts val="1200"/>
                </a:spcAft>
                <a:buChar char="•"/>
              </a:pPr>
              <a:r>
                <a:rPr lang="en-US" sz="1600" kern="1200">
                  <a:latin typeface="Cambria" panose="02040503050406030204" pitchFamily="18" charset="0"/>
                  <a:ea typeface="Cambria" panose="02040503050406030204" pitchFamily="18" charset="0"/>
                  <a:cs typeface="Arial" panose="020B0604020202020204" pitchFamily="34" charset="0"/>
                </a:rPr>
                <a:t>REH enrollment is effective on the date the state agency, CMS, or CMS contractor survey is completed or on the effective date of the accreditation decision</a:t>
              </a:r>
            </a:p>
            <a:p>
              <a:pPr marL="171450" lvl="1" indent="-171450" algn="l" defTabSz="711200">
                <a:lnSpc>
                  <a:spcPct val="90000"/>
                </a:lnSpc>
                <a:spcBef>
                  <a:spcPct val="0"/>
                </a:spcBef>
                <a:spcAft>
                  <a:spcPct val="15000"/>
                </a:spcAft>
                <a:buChar char="•"/>
              </a:pPr>
              <a:r>
                <a:rPr lang="en-US" sz="1600" b="0" i="0" kern="1200">
                  <a:latin typeface="Cambria" panose="02040503050406030204" pitchFamily="18" charset="0"/>
                  <a:ea typeface="Cambria" panose="02040503050406030204" pitchFamily="18" charset="0"/>
                  <a:cs typeface="Arial" panose="020B0604020202020204" pitchFamily="34" charset="0"/>
                </a:rPr>
                <a:t>REH status remains effective unless: </a:t>
              </a:r>
            </a:p>
            <a:p>
              <a:pPr marL="571500" lvl="3" indent="-285750" algn="l" defTabSz="711200">
                <a:lnSpc>
                  <a:spcPct val="90000"/>
                </a:lnSpc>
                <a:spcBef>
                  <a:spcPct val="0"/>
                </a:spcBef>
                <a:spcAft>
                  <a:spcPct val="15000"/>
                </a:spcAft>
                <a:buFont typeface="Arial" panose="020B0604020202020204" pitchFamily="34" charset="0"/>
                <a:buChar char="−"/>
              </a:pPr>
              <a:r>
                <a:rPr lang="en-US" sz="1600" b="0" i="0" kern="1200">
                  <a:latin typeface="Cambria" panose="02040503050406030204" pitchFamily="18" charset="0"/>
                  <a:ea typeface="Cambria" panose="02040503050406030204" pitchFamily="18" charset="0"/>
                  <a:cs typeface="Arial" panose="020B0604020202020204" pitchFamily="34" charset="0"/>
                </a:rPr>
                <a:t>Hospital elects to convert back; or</a:t>
              </a:r>
            </a:p>
            <a:p>
              <a:pPr marL="571500" lvl="3" indent="-285750" algn="l" defTabSz="711200">
                <a:lnSpc>
                  <a:spcPct val="90000"/>
                </a:lnSpc>
                <a:spcBef>
                  <a:spcPct val="0"/>
                </a:spcBef>
                <a:spcAft>
                  <a:spcPct val="15000"/>
                </a:spcAft>
                <a:buFont typeface="Arial" panose="020B0604020202020204" pitchFamily="34" charset="0"/>
                <a:buChar char="−"/>
              </a:pPr>
              <a:r>
                <a:rPr lang="en-US" sz="1600" kern="1200">
                  <a:latin typeface="Cambria" panose="02040503050406030204" pitchFamily="18" charset="0"/>
                  <a:ea typeface="Cambria" panose="02040503050406030204" pitchFamily="18" charset="0"/>
                  <a:cs typeface="Arial" panose="020B0604020202020204" pitchFamily="34" charset="0"/>
                </a:rPr>
                <a:t>T</a:t>
              </a:r>
              <a:r>
                <a:rPr lang="en-US" sz="1600" b="0" i="0" kern="1200">
                  <a:latin typeface="Cambria" panose="02040503050406030204" pitchFamily="18" charset="0"/>
                  <a:ea typeface="Cambria" panose="02040503050406030204" pitchFamily="18" charset="0"/>
                  <a:cs typeface="Arial" panose="020B0604020202020204" pitchFamily="34" charset="0"/>
                </a:rPr>
                <a:t>he Secretary determines that the facility no longer meets the REH requirements</a:t>
              </a:r>
              <a:endParaRPr lang="en-US" sz="1600" kern="1200">
                <a:latin typeface="Cambria" panose="02040503050406030204" pitchFamily="18" charset="0"/>
                <a:ea typeface="Cambria" panose="02040503050406030204" pitchFamily="18" charset="0"/>
                <a:cs typeface="Arial" panose="020B0604020202020204" pitchFamily="34" charset="0"/>
              </a:endParaRPr>
            </a:p>
          </p:txBody>
        </p:sp>
        <p:sp>
          <p:nvSpPr>
            <p:cNvPr id="35" name="Freeform: Shape 34">
              <a:extLst>
                <a:ext uri="{FF2B5EF4-FFF2-40B4-BE49-F238E27FC236}">
                  <a16:creationId xmlns:a16="http://schemas.microsoft.com/office/drawing/2014/main" id="{F150D227-9A7C-4A51-AD20-2F3256A20957}"/>
                </a:ext>
              </a:extLst>
            </p:cNvPr>
            <p:cNvSpPr/>
            <p:nvPr/>
          </p:nvSpPr>
          <p:spPr>
            <a:xfrm>
              <a:off x="755628" y="2947853"/>
              <a:ext cx="7538419" cy="359352"/>
            </a:xfrm>
            <a:custGeom>
              <a:avLst/>
              <a:gdLst>
                <a:gd name="connsiteX0" fmla="*/ 0 w 7538419"/>
                <a:gd name="connsiteY0" fmla="*/ 57813 h 346872"/>
                <a:gd name="connsiteX1" fmla="*/ 57813 w 7538419"/>
                <a:gd name="connsiteY1" fmla="*/ 0 h 346872"/>
                <a:gd name="connsiteX2" fmla="*/ 7480606 w 7538419"/>
                <a:gd name="connsiteY2" fmla="*/ 0 h 346872"/>
                <a:gd name="connsiteX3" fmla="*/ 7538419 w 7538419"/>
                <a:gd name="connsiteY3" fmla="*/ 57813 h 346872"/>
                <a:gd name="connsiteX4" fmla="*/ 7538419 w 7538419"/>
                <a:gd name="connsiteY4" fmla="*/ 289059 h 346872"/>
                <a:gd name="connsiteX5" fmla="*/ 7480606 w 7538419"/>
                <a:gd name="connsiteY5" fmla="*/ 346872 h 346872"/>
                <a:gd name="connsiteX6" fmla="*/ 57813 w 7538419"/>
                <a:gd name="connsiteY6" fmla="*/ 346872 h 346872"/>
                <a:gd name="connsiteX7" fmla="*/ 0 w 7538419"/>
                <a:gd name="connsiteY7" fmla="*/ 289059 h 346872"/>
                <a:gd name="connsiteX8" fmla="*/ 0 w 7538419"/>
                <a:gd name="connsiteY8" fmla="*/ 57813 h 34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8419" h="346872">
                  <a:moveTo>
                    <a:pt x="0" y="57813"/>
                  </a:moveTo>
                  <a:cubicBezTo>
                    <a:pt x="0" y="25884"/>
                    <a:pt x="25884" y="0"/>
                    <a:pt x="57813" y="0"/>
                  </a:cubicBezTo>
                  <a:lnTo>
                    <a:pt x="7480606" y="0"/>
                  </a:lnTo>
                  <a:cubicBezTo>
                    <a:pt x="7512535" y="0"/>
                    <a:pt x="7538419" y="25884"/>
                    <a:pt x="7538419" y="57813"/>
                  </a:cubicBezTo>
                  <a:lnTo>
                    <a:pt x="7538419" y="289059"/>
                  </a:lnTo>
                  <a:cubicBezTo>
                    <a:pt x="7538419" y="320988"/>
                    <a:pt x="7512535" y="346872"/>
                    <a:pt x="7480606" y="346872"/>
                  </a:cubicBezTo>
                  <a:lnTo>
                    <a:pt x="57813" y="346872"/>
                  </a:lnTo>
                  <a:cubicBezTo>
                    <a:pt x="25884" y="346872"/>
                    <a:pt x="0" y="320988"/>
                    <a:pt x="0" y="289059"/>
                  </a:cubicBezTo>
                  <a:lnTo>
                    <a:pt x="0" y="57813"/>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867" tIns="16933" rIns="301867" bIns="16933" numCol="1" spcCol="1270" anchor="ctr" anchorCtr="0">
              <a:noAutofit/>
            </a:bodyPr>
            <a:lstStyle/>
            <a:p>
              <a:pPr marL="0" lvl="0" indent="0" algn="l" defTabSz="1066800">
                <a:lnSpc>
                  <a:spcPct val="90000"/>
                </a:lnSpc>
                <a:spcBef>
                  <a:spcPct val="0"/>
                </a:spcBef>
                <a:spcAft>
                  <a:spcPct val="35000"/>
                </a:spcAft>
                <a:buNone/>
              </a:pPr>
              <a:r>
                <a:rPr lang="en-US" sz="2800" kern="1200">
                  <a:latin typeface="Cambria" panose="02040503050406030204" pitchFamily="18" charset="0"/>
                  <a:ea typeface="Cambria" panose="02040503050406030204" pitchFamily="18" charset="0"/>
                  <a:cs typeface="Arial" panose="020B0604020202020204" pitchFamily="34" charset="0"/>
                </a:rPr>
                <a:t>Enrollment status</a:t>
              </a:r>
            </a:p>
          </p:txBody>
        </p:sp>
        <p:sp>
          <p:nvSpPr>
            <p:cNvPr id="36" name="Rectangle: Rounded Corners 35">
              <a:extLst>
                <a:ext uri="{FF2B5EF4-FFF2-40B4-BE49-F238E27FC236}">
                  <a16:creationId xmlns:a16="http://schemas.microsoft.com/office/drawing/2014/main" id="{BDB5B0FC-91ED-490C-A39A-F80D5B54D8EB}"/>
                </a:ext>
              </a:extLst>
            </p:cNvPr>
            <p:cNvSpPr/>
            <p:nvPr/>
          </p:nvSpPr>
          <p:spPr>
            <a:xfrm>
              <a:off x="1005839" y="4732114"/>
              <a:ext cx="11254796" cy="1151000"/>
            </a:xfrm>
            <a:prstGeom prst="roundRect">
              <a:avLst>
                <a:gd name="adj" fmla="val 5863"/>
              </a:avLst>
            </a:pr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182880" rIns="640080" bIns="0" numCol="1" spcCol="1270" anchor="t" anchorCtr="0">
              <a:noAutofit/>
            </a:bodyPr>
            <a:lstStyle/>
            <a:p>
              <a:pPr marL="285750" lvl="1" indent="-285750" algn="l" defTabSz="711200">
                <a:lnSpc>
                  <a:spcPct val="90000"/>
                </a:lnSpc>
                <a:spcBef>
                  <a:spcPts val="1200"/>
                </a:spcBef>
                <a:spcAft>
                  <a:spcPts val="600"/>
                </a:spcAft>
                <a:buClrTx/>
                <a:buSzTx/>
                <a:buFont typeface="Arial" panose="020B0604020202020204" pitchFamily="34" charset="0"/>
                <a:buChar char="•"/>
              </a:pPr>
              <a:r>
                <a:rPr lang="en-US" sz="1600" kern="1200">
                  <a:latin typeface="Cambria" panose="02040503050406030204" pitchFamily="18" charset="0"/>
                  <a:ea typeface="Cambria" panose="02040503050406030204" pitchFamily="18" charset="0"/>
                  <a:cs typeface="Arial"/>
                </a:rPr>
                <a:t>REH can convert back to a CAH or PPS Rural Hospital</a:t>
              </a:r>
            </a:p>
            <a:p>
              <a:pPr marL="285750" indent="-285750">
                <a:lnSpc>
                  <a:spcPct val="110000"/>
                </a:lnSpc>
                <a:spcBef>
                  <a:spcPts val="600"/>
                </a:spcBef>
                <a:spcAft>
                  <a:spcPts val="600"/>
                </a:spcAft>
                <a:buFont typeface="Arial" panose="020B0604020202020204" pitchFamily="34" charset="0"/>
                <a:buChar char="•"/>
              </a:pPr>
              <a:r>
                <a:rPr lang="en-US" sz="1600" kern="1200">
                  <a:latin typeface="Cambria" panose="02040503050406030204" pitchFamily="18" charset="0"/>
                  <a:ea typeface="Cambria" panose="02040503050406030204" pitchFamily="18" charset="0"/>
                  <a:cs typeface="Arial"/>
                </a:rPr>
                <a:t>Conversion back to a CAH or PPS requires an initial enrollment application and consideration for being a CAH for PPS Rural Hospital </a:t>
              </a:r>
            </a:p>
            <a:p>
              <a:pPr marL="285750" indent="-285750">
                <a:lnSpc>
                  <a:spcPct val="110000"/>
                </a:lnSpc>
                <a:spcBef>
                  <a:spcPts val="600"/>
                </a:spcBef>
                <a:spcAft>
                  <a:spcPts val="600"/>
                </a:spcAft>
                <a:buFont typeface="Arial" panose="020B0604020202020204" pitchFamily="34" charset="0"/>
                <a:buChar char="•"/>
              </a:pPr>
              <a:r>
                <a:rPr lang="en-US" sz="1600" kern="1200">
                  <a:latin typeface="Cambria" panose="02040503050406030204" pitchFamily="18" charset="0"/>
                  <a:ea typeface="Cambria" panose="02040503050406030204" pitchFamily="18" charset="0"/>
                  <a:cs typeface="Arial"/>
                </a:rPr>
                <a:t>CAHs that received their designations through necessary provider waivers cannot convert back</a:t>
              </a:r>
            </a:p>
          </p:txBody>
        </p:sp>
        <p:sp>
          <p:nvSpPr>
            <p:cNvPr id="37" name="Freeform: Shape 36">
              <a:extLst>
                <a:ext uri="{FF2B5EF4-FFF2-40B4-BE49-F238E27FC236}">
                  <a16:creationId xmlns:a16="http://schemas.microsoft.com/office/drawing/2014/main" id="{0CF7CBF8-1719-4A6F-890B-492808A17371}"/>
                </a:ext>
              </a:extLst>
            </p:cNvPr>
            <p:cNvSpPr/>
            <p:nvPr/>
          </p:nvSpPr>
          <p:spPr>
            <a:xfrm>
              <a:off x="755540" y="4461095"/>
              <a:ext cx="7538420" cy="351879"/>
            </a:xfrm>
            <a:custGeom>
              <a:avLst/>
              <a:gdLst>
                <a:gd name="connsiteX0" fmla="*/ 0 w 7538419"/>
                <a:gd name="connsiteY0" fmla="*/ 57813 h 346872"/>
                <a:gd name="connsiteX1" fmla="*/ 57813 w 7538419"/>
                <a:gd name="connsiteY1" fmla="*/ 0 h 346872"/>
                <a:gd name="connsiteX2" fmla="*/ 7480606 w 7538419"/>
                <a:gd name="connsiteY2" fmla="*/ 0 h 346872"/>
                <a:gd name="connsiteX3" fmla="*/ 7538419 w 7538419"/>
                <a:gd name="connsiteY3" fmla="*/ 57813 h 346872"/>
                <a:gd name="connsiteX4" fmla="*/ 7538419 w 7538419"/>
                <a:gd name="connsiteY4" fmla="*/ 289059 h 346872"/>
                <a:gd name="connsiteX5" fmla="*/ 7480606 w 7538419"/>
                <a:gd name="connsiteY5" fmla="*/ 346872 h 346872"/>
                <a:gd name="connsiteX6" fmla="*/ 57813 w 7538419"/>
                <a:gd name="connsiteY6" fmla="*/ 346872 h 346872"/>
                <a:gd name="connsiteX7" fmla="*/ 0 w 7538419"/>
                <a:gd name="connsiteY7" fmla="*/ 289059 h 346872"/>
                <a:gd name="connsiteX8" fmla="*/ 0 w 7538419"/>
                <a:gd name="connsiteY8" fmla="*/ 57813 h 34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8419" h="346872">
                  <a:moveTo>
                    <a:pt x="0" y="57813"/>
                  </a:moveTo>
                  <a:cubicBezTo>
                    <a:pt x="0" y="25884"/>
                    <a:pt x="25884" y="0"/>
                    <a:pt x="57813" y="0"/>
                  </a:cubicBezTo>
                  <a:lnTo>
                    <a:pt x="7480606" y="0"/>
                  </a:lnTo>
                  <a:cubicBezTo>
                    <a:pt x="7512535" y="0"/>
                    <a:pt x="7538419" y="25884"/>
                    <a:pt x="7538419" y="57813"/>
                  </a:cubicBezTo>
                  <a:lnTo>
                    <a:pt x="7538419" y="289059"/>
                  </a:lnTo>
                  <a:cubicBezTo>
                    <a:pt x="7538419" y="320988"/>
                    <a:pt x="7512535" y="346872"/>
                    <a:pt x="7480606" y="346872"/>
                  </a:cubicBezTo>
                  <a:lnTo>
                    <a:pt x="57813" y="346872"/>
                  </a:lnTo>
                  <a:cubicBezTo>
                    <a:pt x="25884" y="346872"/>
                    <a:pt x="0" y="320988"/>
                    <a:pt x="0" y="289059"/>
                  </a:cubicBezTo>
                  <a:lnTo>
                    <a:pt x="0" y="57813"/>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867" tIns="16933" rIns="301867" bIns="16933" numCol="1" spcCol="1270" anchor="ctr" anchorCtr="0">
              <a:noAutofit/>
            </a:bodyPr>
            <a:lstStyle/>
            <a:p>
              <a:pPr marL="0" lvl="0" indent="0" algn="l" defTabSz="1066800">
                <a:lnSpc>
                  <a:spcPct val="90000"/>
                </a:lnSpc>
                <a:spcBef>
                  <a:spcPct val="0"/>
                </a:spcBef>
                <a:spcAft>
                  <a:spcPct val="35000"/>
                </a:spcAft>
                <a:buNone/>
              </a:pPr>
              <a:r>
                <a:rPr lang="en-US" sz="2800" kern="1200">
                  <a:latin typeface="Cambria" panose="02040503050406030204" pitchFamily="18" charset="0"/>
                  <a:ea typeface="Cambria" panose="02040503050406030204" pitchFamily="18" charset="0"/>
                  <a:cs typeface="Arial" panose="020B0604020202020204" pitchFamily="34" charset="0"/>
                </a:rPr>
                <a:t>Converting back</a:t>
              </a:r>
            </a:p>
          </p:txBody>
        </p:sp>
      </p:grpSp>
    </p:spTree>
    <p:extLst>
      <p:ext uri="{BB962C8B-B14F-4D97-AF65-F5344CB8AC3E}">
        <p14:creationId xmlns:p14="http://schemas.microsoft.com/office/powerpoint/2010/main" val="3884557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442F46-C831-4E24-0091-A4D023735C88}"/>
              </a:ext>
            </a:extLst>
          </p:cNvPr>
          <p:cNvSpPr/>
          <p:nvPr/>
        </p:nvSpPr>
        <p:spPr>
          <a:xfrm>
            <a:off x="10487378" y="5588000"/>
            <a:ext cx="1704622" cy="127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F3706B-D977-4703-3D36-C140279D1FBD}"/>
              </a:ext>
            </a:extLst>
          </p:cNvPr>
          <p:cNvSpPr>
            <a:spLocks noGrp="1"/>
          </p:cNvSpPr>
          <p:nvPr>
            <p:ph type="title"/>
          </p:nvPr>
        </p:nvSpPr>
        <p:spPr/>
        <p:txBody>
          <a:bodyPr/>
          <a:lstStyle/>
          <a:p>
            <a:r>
              <a:rPr lang="en-US"/>
              <a:t>Peer Network for REHs</a:t>
            </a:r>
          </a:p>
        </p:txBody>
      </p:sp>
      <p:grpSp>
        <p:nvGrpSpPr>
          <p:cNvPr id="11" name="Group 10">
            <a:extLst>
              <a:ext uri="{FF2B5EF4-FFF2-40B4-BE49-F238E27FC236}">
                <a16:creationId xmlns:a16="http://schemas.microsoft.com/office/drawing/2014/main" id="{126C2838-8B79-BFD3-2CB1-2A65BF092CCB}"/>
              </a:ext>
            </a:extLst>
          </p:cNvPr>
          <p:cNvGrpSpPr/>
          <p:nvPr/>
        </p:nvGrpSpPr>
        <p:grpSpPr>
          <a:xfrm>
            <a:off x="1198158" y="3169355"/>
            <a:ext cx="10155642" cy="2881489"/>
            <a:chOff x="1018178" y="3093156"/>
            <a:chExt cx="10155642" cy="3129844"/>
          </a:xfrm>
        </p:grpSpPr>
        <p:sp>
          <p:nvSpPr>
            <p:cNvPr id="12" name="Rectangle 11">
              <a:extLst>
                <a:ext uri="{FF2B5EF4-FFF2-40B4-BE49-F238E27FC236}">
                  <a16:creationId xmlns:a16="http://schemas.microsoft.com/office/drawing/2014/main" id="{940A086C-E7AC-6E1B-CED0-416D3EE864BE}"/>
                </a:ext>
              </a:extLst>
            </p:cNvPr>
            <p:cNvSpPr/>
            <p:nvPr/>
          </p:nvSpPr>
          <p:spPr>
            <a:xfrm rot="16200000">
              <a:off x="1107270" y="3004064"/>
              <a:ext cx="3129844" cy="3308027"/>
            </a:xfrm>
            <a:prstGeom prst="rect">
              <a:avLst/>
            </a:pr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3372" tIns="109728" rIns="142241" bIns="2646421" numCol="1" spcCol="1270" anchor="t" anchorCtr="0">
              <a:noAutofit/>
            </a:bodyPr>
            <a:lstStyle/>
            <a:p>
              <a:pPr marL="0" lvl="0" indent="0" algn="r" defTabSz="1422400">
                <a:lnSpc>
                  <a:spcPct val="90000"/>
                </a:lnSpc>
                <a:spcBef>
                  <a:spcPct val="0"/>
                </a:spcBef>
                <a:spcAft>
                  <a:spcPct val="35000"/>
                </a:spcAft>
                <a:buNone/>
              </a:pPr>
              <a:endParaRPr lang="en-US" sz="3200" kern="1200"/>
            </a:p>
          </p:txBody>
        </p:sp>
        <p:sp>
          <p:nvSpPr>
            <p:cNvPr id="13" name="Freeform: Shape 12">
              <a:extLst>
                <a:ext uri="{FF2B5EF4-FFF2-40B4-BE49-F238E27FC236}">
                  <a16:creationId xmlns:a16="http://schemas.microsoft.com/office/drawing/2014/main" id="{FE1EFFC2-EB65-78C1-139B-3ED0FDE30480}"/>
                </a:ext>
              </a:extLst>
            </p:cNvPr>
            <p:cNvSpPr/>
            <p:nvPr/>
          </p:nvSpPr>
          <p:spPr>
            <a:xfrm>
              <a:off x="1200122" y="3093156"/>
              <a:ext cx="3010303" cy="3129843"/>
            </a:xfrm>
            <a:custGeom>
              <a:avLst/>
              <a:gdLst>
                <a:gd name="connsiteX0" fmla="*/ 0 w 2464479"/>
                <a:gd name="connsiteY0" fmla="*/ 0 h 3129843"/>
                <a:gd name="connsiteX1" fmla="*/ 2464479 w 2464479"/>
                <a:gd name="connsiteY1" fmla="*/ 0 h 3129843"/>
                <a:gd name="connsiteX2" fmla="*/ 2464479 w 2464479"/>
                <a:gd name="connsiteY2" fmla="*/ 3129843 h 3129843"/>
                <a:gd name="connsiteX3" fmla="*/ 0 w 2464479"/>
                <a:gd name="connsiteY3" fmla="*/ 3129843 h 3129843"/>
                <a:gd name="connsiteX4" fmla="*/ 0 w 2464479"/>
                <a:gd name="connsiteY4" fmla="*/ 0 h 312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479" h="3129843">
                  <a:moveTo>
                    <a:pt x="0" y="0"/>
                  </a:moveTo>
                  <a:lnTo>
                    <a:pt x="2464479" y="0"/>
                  </a:lnTo>
                  <a:lnTo>
                    <a:pt x="2464479" y="3129843"/>
                  </a:lnTo>
                  <a:lnTo>
                    <a:pt x="0" y="312984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51435" rIns="0" bIns="0" numCol="1" spcCol="1270" anchor="ctr" anchorCtr="0">
              <a:noAutofit/>
            </a:bodyPr>
            <a:lstStyle/>
            <a:p>
              <a:pPr marL="0" lvl="0" indent="0" algn="l" defTabSz="666750">
                <a:lnSpc>
                  <a:spcPct val="90000"/>
                </a:lnSpc>
                <a:spcBef>
                  <a:spcPct val="0"/>
                </a:spcBef>
                <a:spcAft>
                  <a:spcPct val="35000"/>
                </a:spcAft>
                <a:buNone/>
              </a:pPr>
              <a:r>
                <a:rPr lang="en-US" sz="1800" kern="1200"/>
                <a:t>RHRC experts offer education, guidance, and coaching in the following areas:</a:t>
              </a:r>
            </a:p>
            <a:p>
              <a:pPr marL="169863" lvl="1" indent="-169863" defTabSz="666750">
                <a:lnSpc>
                  <a:spcPct val="90000"/>
                </a:lnSpc>
                <a:spcBef>
                  <a:spcPct val="0"/>
                </a:spcBef>
                <a:spcAft>
                  <a:spcPct val="15000"/>
                </a:spcAft>
                <a:buClr>
                  <a:schemeClr val="bg1"/>
                </a:buClr>
                <a:buFont typeface="Arial" panose="020B0604020202020204" pitchFamily="34" charset="0"/>
                <a:buChar char="•"/>
              </a:pPr>
              <a:r>
                <a:rPr lang="en-US" sz="1600" kern="1200"/>
                <a:t>Grants</a:t>
              </a:r>
            </a:p>
            <a:p>
              <a:pPr marL="169863" lvl="1" indent="-169863" algn="l" defTabSz="666750">
                <a:lnSpc>
                  <a:spcPct val="90000"/>
                </a:lnSpc>
                <a:spcBef>
                  <a:spcPct val="0"/>
                </a:spcBef>
                <a:spcAft>
                  <a:spcPct val="15000"/>
                </a:spcAft>
                <a:buClr>
                  <a:schemeClr val="bg1"/>
                </a:buClr>
                <a:buFont typeface="Arial" panose="020B0604020202020204" pitchFamily="34" charset="0"/>
                <a:buChar char="•"/>
              </a:pPr>
              <a:r>
                <a:rPr lang="en-US" sz="1600" kern="1200"/>
                <a:t>Strategic Planning</a:t>
              </a:r>
            </a:p>
            <a:p>
              <a:pPr marL="169863" lvl="1" indent="-169863" algn="l" defTabSz="666750">
                <a:lnSpc>
                  <a:spcPct val="90000"/>
                </a:lnSpc>
                <a:spcBef>
                  <a:spcPct val="0"/>
                </a:spcBef>
                <a:spcAft>
                  <a:spcPct val="15000"/>
                </a:spcAft>
                <a:buClr>
                  <a:schemeClr val="bg1"/>
                </a:buClr>
                <a:buFont typeface="Arial" panose="020B0604020202020204" pitchFamily="34" charset="0"/>
                <a:buChar char="•"/>
              </a:pPr>
              <a:r>
                <a:rPr lang="en-US" sz="1600" kern="1200"/>
                <a:t>Marketing and Communications</a:t>
              </a:r>
            </a:p>
            <a:p>
              <a:pPr marL="169863" lvl="1" indent="-169863" algn="l" defTabSz="666750">
                <a:lnSpc>
                  <a:spcPct val="90000"/>
                </a:lnSpc>
                <a:spcBef>
                  <a:spcPct val="0"/>
                </a:spcBef>
                <a:spcAft>
                  <a:spcPct val="15000"/>
                </a:spcAft>
                <a:buClr>
                  <a:schemeClr val="bg1"/>
                </a:buClr>
                <a:buFont typeface="Arial" panose="020B0604020202020204" pitchFamily="34" charset="0"/>
                <a:buChar char="•"/>
              </a:pPr>
              <a:r>
                <a:rPr lang="en-US" sz="1600" kern="1200"/>
                <a:t>Compliance and Legal Support</a:t>
              </a:r>
            </a:p>
            <a:p>
              <a:pPr marL="169863" lvl="1" indent="-169863" algn="l" defTabSz="666750">
                <a:lnSpc>
                  <a:spcPct val="90000"/>
                </a:lnSpc>
                <a:spcBef>
                  <a:spcPct val="0"/>
                </a:spcBef>
                <a:spcAft>
                  <a:spcPct val="15000"/>
                </a:spcAft>
                <a:buClr>
                  <a:schemeClr val="bg1"/>
                </a:buClr>
                <a:buFont typeface="Arial" panose="020B0604020202020204" pitchFamily="34" charset="0"/>
                <a:buChar char="•"/>
              </a:pPr>
              <a:r>
                <a:rPr lang="en-US" sz="1600" kern="1200"/>
                <a:t>Data and Financial Analytics</a:t>
              </a:r>
            </a:p>
          </p:txBody>
        </p:sp>
        <p:sp>
          <p:nvSpPr>
            <p:cNvPr id="14" name="Rectangle 13">
              <a:extLst>
                <a:ext uri="{FF2B5EF4-FFF2-40B4-BE49-F238E27FC236}">
                  <a16:creationId xmlns:a16="http://schemas.microsoft.com/office/drawing/2014/main" id="{A85A4162-3D7F-0405-FC4B-B7533CBC62B9}"/>
                </a:ext>
              </a:extLst>
            </p:cNvPr>
            <p:cNvSpPr/>
            <p:nvPr/>
          </p:nvSpPr>
          <p:spPr>
            <a:xfrm rot="16200000">
              <a:off x="4531077" y="3004064"/>
              <a:ext cx="3129844" cy="3308027"/>
            </a:xfrm>
            <a:prstGeom prst="rect">
              <a:avLst/>
            </a:prstGeom>
            <a:solidFill>
              <a:schemeClr val="tx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3372" tIns="96012" rIns="124461" bIns="2646422" numCol="1" spcCol="1270" anchor="t" anchorCtr="0">
              <a:noAutofit/>
            </a:bodyPr>
            <a:lstStyle/>
            <a:p>
              <a:pPr marL="0" lvl="0" indent="0" algn="r" defTabSz="1244600">
                <a:lnSpc>
                  <a:spcPct val="90000"/>
                </a:lnSpc>
                <a:spcBef>
                  <a:spcPct val="0"/>
                </a:spcBef>
                <a:spcAft>
                  <a:spcPct val="35000"/>
                </a:spcAft>
                <a:buNone/>
              </a:pPr>
              <a:endParaRPr lang="en-US" sz="2800" kern="1200"/>
            </a:p>
          </p:txBody>
        </p:sp>
        <p:sp>
          <p:nvSpPr>
            <p:cNvPr id="15" name="Flowchart: Extract 14">
              <a:extLst>
                <a:ext uri="{FF2B5EF4-FFF2-40B4-BE49-F238E27FC236}">
                  <a16:creationId xmlns:a16="http://schemas.microsoft.com/office/drawing/2014/main" id="{AE557C84-DB29-73D1-9EBD-D6039B708EBC}"/>
                </a:ext>
              </a:extLst>
            </p:cNvPr>
            <p:cNvSpPr/>
            <p:nvPr/>
          </p:nvSpPr>
          <p:spPr>
            <a:xfrm rot="5400000">
              <a:off x="4228651" y="5526935"/>
              <a:ext cx="459751" cy="496203"/>
            </a:xfrm>
            <a:prstGeom prst="flowChartExtract">
              <a:avLst/>
            </a:prstGeom>
            <a:ln>
              <a:solidFill>
                <a:schemeClr val="accent2">
                  <a:lumMod val="75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A4935BA9-709F-BD14-8BDA-D24F71EFCF52}"/>
                </a:ext>
              </a:extLst>
            </p:cNvPr>
            <p:cNvSpPr/>
            <p:nvPr/>
          </p:nvSpPr>
          <p:spPr>
            <a:xfrm>
              <a:off x="4706629" y="3415824"/>
              <a:ext cx="2745662" cy="2807175"/>
            </a:xfrm>
            <a:custGeom>
              <a:avLst/>
              <a:gdLst>
                <a:gd name="connsiteX0" fmla="*/ 0 w 2464479"/>
                <a:gd name="connsiteY0" fmla="*/ 0 h 3129843"/>
                <a:gd name="connsiteX1" fmla="*/ 2464479 w 2464479"/>
                <a:gd name="connsiteY1" fmla="*/ 0 h 3129843"/>
                <a:gd name="connsiteX2" fmla="*/ 2464479 w 2464479"/>
                <a:gd name="connsiteY2" fmla="*/ 3129843 h 3129843"/>
                <a:gd name="connsiteX3" fmla="*/ 0 w 2464479"/>
                <a:gd name="connsiteY3" fmla="*/ 3129843 h 3129843"/>
                <a:gd name="connsiteX4" fmla="*/ 0 w 2464479"/>
                <a:gd name="connsiteY4" fmla="*/ 0 h 312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479" h="3129843">
                  <a:moveTo>
                    <a:pt x="0" y="0"/>
                  </a:moveTo>
                  <a:lnTo>
                    <a:pt x="2464479" y="0"/>
                  </a:lnTo>
                  <a:lnTo>
                    <a:pt x="2464479" y="3129843"/>
                  </a:lnTo>
                  <a:lnTo>
                    <a:pt x="0" y="312984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8580" rIns="0" bIns="0" numCol="1" spcCol="1270" anchor="t" anchorCtr="0">
              <a:noAutofit/>
            </a:bodyPr>
            <a:lstStyle/>
            <a:p>
              <a:pPr marL="0" lvl="0" indent="0" algn="l" defTabSz="889000">
                <a:lnSpc>
                  <a:spcPts val="3200"/>
                </a:lnSpc>
                <a:spcBef>
                  <a:spcPts val="2400"/>
                </a:spcBef>
                <a:spcAft>
                  <a:spcPts val="1200"/>
                </a:spcAft>
                <a:buNone/>
              </a:pPr>
              <a:r>
                <a:rPr lang="en-US" sz="2000" kern="1200"/>
                <a:t>Hospital executives and administrators whose facilities have converted to the an REH</a:t>
              </a:r>
            </a:p>
          </p:txBody>
        </p:sp>
        <p:sp>
          <p:nvSpPr>
            <p:cNvPr id="17" name="Rectangle 16">
              <a:extLst>
                <a:ext uri="{FF2B5EF4-FFF2-40B4-BE49-F238E27FC236}">
                  <a16:creationId xmlns:a16="http://schemas.microsoft.com/office/drawing/2014/main" id="{01F91F51-556E-B07A-1B76-17E023E321CA}"/>
                </a:ext>
              </a:extLst>
            </p:cNvPr>
            <p:cNvSpPr/>
            <p:nvPr/>
          </p:nvSpPr>
          <p:spPr>
            <a:xfrm rot="16200000">
              <a:off x="7954885" y="3004064"/>
              <a:ext cx="3129844" cy="3308027"/>
            </a:xfrm>
            <a:prstGeom prst="rect">
              <a:avLst/>
            </a:pr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3372" tIns="96012" rIns="124461" bIns="2646422" numCol="1" spcCol="1270" anchor="t" anchorCtr="0">
              <a:noAutofit/>
            </a:bodyPr>
            <a:lstStyle/>
            <a:p>
              <a:pPr marL="0" lvl="0" indent="0" algn="r" defTabSz="1244600">
                <a:lnSpc>
                  <a:spcPct val="90000"/>
                </a:lnSpc>
                <a:spcBef>
                  <a:spcPct val="0"/>
                </a:spcBef>
                <a:spcAft>
                  <a:spcPct val="35000"/>
                </a:spcAft>
                <a:buNone/>
              </a:pPr>
              <a:endParaRPr lang="en-US" sz="2800" kern="1200"/>
            </a:p>
          </p:txBody>
        </p:sp>
        <p:sp>
          <p:nvSpPr>
            <p:cNvPr id="18" name="Flowchart: Extract 17">
              <a:extLst>
                <a:ext uri="{FF2B5EF4-FFF2-40B4-BE49-F238E27FC236}">
                  <a16:creationId xmlns:a16="http://schemas.microsoft.com/office/drawing/2014/main" id="{08BABCC8-4483-E787-99C5-96D8C33740D5}"/>
                </a:ext>
              </a:extLst>
            </p:cNvPr>
            <p:cNvSpPr/>
            <p:nvPr/>
          </p:nvSpPr>
          <p:spPr>
            <a:xfrm rot="5400000">
              <a:off x="7652458" y="5526935"/>
              <a:ext cx="459751" cy="496203"/>
            </a:xfrm>
            <a:prstGeom prst="flowChartExtract">
              <a:avLst/>
            </a:prstGeom>
            <a:ln>
              <a:solidFill>
                <a:schemeClr val="tx2">
                  <a:lumMod val="5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64DEBDCC-6A86-C941-BA24-C290BFB9393B}"/>
                </a:ext>
              </a:extLst>
            </p:cNvPr>
            <p:cNvSpPr/>
            <p:nvPr/>
          </p:nvSpPr>
          <p:spPr>
            <a:xfrm>
              <a:off x="8014657" y="3093156"/>
              <a:ext cx="2977222" cy="3129843"/>
            </a:xfrm>
            <a:custGeom>
              <a:avLst/>
              <a:gdLst>
                <a:gd name="connsiteX0" fmla="*/ 0 w 2464479"/>
                <a:gd name="connsiteY0" fmla="*/ 0 h 3129843"/>
                <a:gd name="connsiteX1" fmla="*/ 2464479 w 2464479"/>
                <a:gd name="connsiteY1" fmla="*/ 0 h 3129843"/>
                <a:gd name="connsiteX2" fmla="*/ 2464479 w 2464479"/>
                <a:gd name="connsiteY2" fmla="*/ 3129843 h 3129843"/>
                <a:gd name="connsiteX3" fmla="*/ 0 w 2464479"/>
                <a:gd name="connsiteY3" fmla="*/ 3129843 h 3129843"/>
                <a:gd name="connsiteX4" fmla="*/ 0 w 2464479"/>
                <a:gd name="connsiteY4" fmla="*/ 0 h 312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479" h="3129843">
                  <a:moveTo>
                    <a:pt x="0" y="0"/>
                  </a:moveTo>
                  <a:lnTo>
                    <a:pt x="2464479" y="0"/>
                  </a:lnTo>
                  <a:lnTo>
                    <a:pt x="2464479" y="3129843"/>
                  </a:lnTo>
                  <a:lnTo>
                    <a:pt x="0" y="312984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51435" rIns="0" bIns="0" numCol="1" spcCol="1270" anchor="t" anchorCtr="0">
              <a:noAutofit/>
            </a:bodyPr>
            <a:lstStyle/>
            <a:p>
              <a:pPr marL="0" lvl="0" indent="0" algn="l" defTabSz="666750">
                <a:lnSpc>
                  <a:spcPct val="90000"/>
                </a:lnSpc>
                <a:spcBef>
                  <a:spcPct val="0"/>
                </a:spcBef>
                <a:spcAft>
                  <a:spcPct val="35000"/>
                </a:spcAft>
                <a:buNone/>
              </a:pPr>
              <a:endParaRPr lang="en-US" sz="2000" kern="1200"/>
            </a:p>
            <a:p>
              <a:pPr marL="0" lvl="0" indent="0" algn="l" defTabSz="666750">
                <a:lnSpc>
                  <a:spcPct val="90000"/>
                </a:lnSpc>
                <a:spcBef>
                  <a:spcPct val="0"/>
                </a:spcBef>
                <a:spcAft>
                  <a:spcPct val="35000"/>
                </a:spcAft>
                <a:buNone/>
              </a:pPr>
              <a:r>
                <a:rPr lang="en-US" sz="2000" kern="1200"/>
                <a:t>The REH Peer Network meets </a:t>
              </a:r>
            </a:p>
            <a:p>
              <a:pPr marL="0" lvl="0" indent="0" algn="l" defTabSz="666750">
                <a:lnSpc>
                  <a:spcPct val="90000"/>
                </a:lnSpc>
                <a:spcBef>
                  <a:spcPct val="0"/>
                </a:spcBef>
                <a:spcAft>
                  <a:spcPct val="35000"/>
                </a:spcAft>
                <a:buNone/>
              </a:pPr>
              <a:r>
                <a:rPr lang="en-US" sz="2000" kern="1200"/>
                <a:t>The third Tuesday of each month</a:t>
              </a:r>
            </a:p>
            <a:p>
              <a:pPr marL="0" lvl="0" indent="0" algn="l" defTabSz="666750">
                <a:lnSpc>
                  <a:spcPct val="90000"/>
                </a:lnSpc>
                <a:spcBef>
                  <a:spcPct val="0"/>
                </a:spcBef>
                <a:spcAft>
                  <a:spcPct val="35000"/>
                </a:spcAft>
                <a:buNone/>
              </a:pPr>
              <a:r>
                <a:rPr lang="en-US" sz="2000" kern="1200"/>
                <a:t>2:00–3:00 p.m. ET </a:t>
              </a:r>
            </a:p>
          </p:txBody>
        </p:sp>
      </p:grpSp>
      <p:sp>
        <p:nvSpPr>
          <p:cNvPr id="10" name="TextBox 9">
            <a:extLst>
              <a:ext uri="{FF2B5EF4-FFF2-40B4-BE49-F238E27FC236}">
                <a16:creationId xmlns:a16="http://schemas.microsoft.com/office/drawing/2014/main" id="{50101089-A284-5685-E7B6-DFC4EC7A2C8C}"/>
              </a:ext>
            </a:extLst>
          </p:cNvPr>
          <p:cNvSpPr txBox="1"/>
          <p:nvPr/>
        </p:nvSpPr>
        <p:spPr>
          <a:xfrm>
            <a:off x="838200" y="1257871"/>
            <a:ext cx="10631311" cy="1631216"/>
          </a:xfrm>
          <a:prstGeom prst="rect">
            <a:avLst/>
          </a:prstGeom>
          <a:noFill/>
        </p:spPr>
        <p:txBody>
          <a:bodyPr wrap="square">
            <a:spAutoFit/>
          </a:bodyPr>
          <a:lstStyle/>
          <a:p>
            <a:r>
              <a:rPr lang="en-US" sz="2000"/>
              <a:t>The REH Peer Network fosters collaborations, shared learning, and peer-to-peer networking, educational symposiums and resources as well as one-on-one support.</a:t>
            </a:r>
          </a:p>
          <a:p>
            <a:endParaRPr lang="en-US" sz="2000" kern="1200"/>
          </a:p>
          <a:p>
            <a:endParaRPr lang="en-US" sz="2000" kern="1200"/>
          </a:p>
          <a:p>
            <a:endParaRPr lang="en-US" sz="2000"/>
          </a:p>
        </p:txBody>
      </p:sp>
      <p:sp>
        <p:nvSpPr>
          <p:cNvPr id="20" name="Rectangle: Top Corners Rounded 19">
            <a:extLst>
              <a:ext uri="{FF2B5EF4-FFF2-40B4-BE49-F238E27FC236}">
                <a16:creationId xmlns:a16="http://schemas.microsoft.com/office/drawing/2014/main" id="{809469E8-7C82-CC1F-5C3B-3512C496F200}"/>
              </a:ext>
            </a:extLst>
          </p:cNvPr>
          <p:cNvSpPr/>
          <p:nvPr/>
        </p:nvSpPr>
        <p:spPr>
          <a:xfrm>
            <a:off x="1198162" y="2268157"/>
            <a:ext cx="3308028" cy="812800"/>
          </a:xfrm>
          <a:prstGeom prst="round2Same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69863" algn="ctr"/>
            <a:r>
              <a:rPr lang="en-US" sz="2800" kern="1200"/>
              <a:t>Why Join? </a:t>
            </a:r>
            <a:endParaRPr lang="en-US" sz="2800"/>
          </a:p>
        </p:txBody>
      </p:sp>
      <p:sp>
        <p:nvSpPr>
          <p:cNvPr id="21" name="Rectangle: Top Corners Rounded 20">
            <a:extLst>
              <a:ext uri="{FF2B5EF4-FFF2-40B4-BE49-F238E27FC236}">
                <a16:creationId xmlns:a16="http://schemas.microsoft.com/office/drawing/2014/main" id="{883FE067-4A61-4687-EEE8-2176BAB38A75}"/>
              </a:ext>
            </a:extLst>
          </p:cNvPr>
          <p:cNvSpPr/>
          <p:nvPr/>
        </p:nvSpPr>
        <p:spPr>
          <a:xfrm>
            <a:off x="4621968" y="2268157"/>
            <a:ext cx="3308027" cy="812800"/>
          </a:xfrm>
          <a:prstGeom prst="round2Same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38138" algn="ctr"/>
            <a:r>
              <a:rPr lang="en-US" sz="2800" kern="1200"/>
              <a:t>Who Can Join?</a:t>
            </a:r>
            <a:endParaRPr lang="en-US" sz="2800"/>
          </a:p>
        </p:txBody>
      </p:sp>
      <p:sp>
        <p:nvSpPr>
          <p:cNvPr id="22" name="Rectangle: Top Corners Rounded 21">
            <a:extLst>
              <a:ext uri="{FF2B5EF4-FFF2-40B4-BE49-F238E27FC236}">
                <a16:creationId xmlns:a16="http://schemas.microsoft.com/office/drawing/2014/main" id="{DA5A6818-E991-F9E6-A37B-2F785CCDFABF}"/>
              </a:ext>
            </a:extLst>
          </p:cNvPr>
          <p:cNvSpPr/>
          <p:nvPr/>
        </p:nvSpPr>
        <p:spPr>
          <a:xfrm>
            <a:off x="8045773" y="2268157"/>
            <a:ext cx="3308027" cy="812800"/>
          </a:xfrm>
          <a:prstGeom prst="round2Same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95288" algn="ctr"/>
            <a:r>
              <a:rPr lang="en-US" sz="2800" kern="1200"/>
              <a:t>When We Meet?</a:t>
            </a:r>
          </a:p>
        </p:txBody>
      </p:sp>
      <p:pic>
        <p:nvPicPr>
          <p:cNvPr id="25" name="Graphic 24" descr="Remote learning language with solid fill">
            <a:extLst>
              <a:ext uri="{FF2B5EF4-FFF2-40B4-BE49-F238E27FC236}">
                <a16:creationId xmlns:a16="http://schemas.microsoft.com/office/drawing/2014/main" id="{B3A1407A-7A98-116A-99C3-7E12FDAE2C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877" y="2448700"/>
            <a:ext cx="457200" cy="457200"/>
          </a:xfrm>
          <a:prstGeom prst="rect">
            <a:avLst/>
          </a:prstGeom>
        </p:spPr>
      </p:pic>
      <p:pic>
        <p:nvPicPr>
          <p:cNvPr id="29" name="Graphic 28" descr="Meeting with solid fill">
            <a:extLst>
              <a:ext uri="{FF2B5EF4-FFF2-40B4-BE49-F238E27FC236}">
                <a16:creationId xmlns:a16="http://schemas.microsoft.com/office/drawing/2014/main" id="{099863E1-3FF5-B0DB-70CB-C068F40372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70809" y="2448700"/>
            <a:ext cx="457200" cy="457200"/>
          </a:xfrm>
          <a:prstGeom prst="rect">
            <a:avLst/>
          </a:prstGeom>
        </p:spPr>
      </p:pic>
      <p:pic>
        <p:nvPicPr>
          <p:cNvPr id="31" name="Graphic 30" descr="User with solid fill">
            <a:extLst>
              <a:ext uri="{FF2B5EF4-FFF2-40B4-BE49-F238E27FC236}">
                <a16:creationId xmlns:a16="http://schemas.microsoft.com/office/drawing/2014/main" id="{858311DB-70F0-CABC-E726-CC14A925A1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32343" y="2448700"/>
            <a:ext cx="457200" cy="457200"/>
          </a:xfrm>
          <a:prstGeom prst="rect">
            <a:avLst/>
          </a:prstGeom>
        </p:spPr>
      </p:pic>
    </p:spTree>
    <p:extLst>
      <p:ext uri="{BB962C8B-B14F-4D97-AF65-F5344CB8AC3E}">
        <p14:creationId xmlns:p14="http://schemas.microsoft.com/office/powerpoint/2010/main" val="2565856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EB864-30F0-E450-F4D7-4727C654DFE0}"/>
              </a:ext>
            </a:extLst>
          </p:cNvPr>
          <p:cNvSpPr>
            <a:spLocks noGrp="1"/>
          </p:cNvSpPr>
          <p:nvPr>
            <p:ph type="title"/>
          </p:nvPr>
        </p:nvSpPr>
        <p:spPr/>
        <p:txBody>
          <a:bodyPr>
            <a:normAutofit fontScale="90000"/>
          </a:bodyPr>
          <a:lstStyle/>
          <a:p>
            <a:r>
              <a:rPr lang="en-US" dirty="0"/>
              <a:t>A Nebraska Experience</a:t>
            </a:r>
          </a:p>
        </p:txBody>
      </p:sp>
      <p:sp>
        <p:nvSpPr>
          <p:cNvPr id="3" name="Subtitle 2">
            <a:extLst>
              <a:ext uri="{FF2B5EF4-FFF2-40B4-BE49-F238E27FC236}">
                <a16:creationId xmlns:a16="http://schemas.microsoft.com/office/drawing/2014/main" id="{11E24C0C-8DD1-CD1B-E586-747F27372C45}"/>
              </a:ext>
            </a:extLst>
          </p:cNvPr>
          <p:cNvSpPr>
            <a:spLocks noGrp="1"/>
          </p:cNvSpPr>
          <p:nvPr>
            <p:ph type="subTitle" idx="1"/>
          </p:nvPr>
        </p:nvSpPr>
        <p:spPr/>
        <p:txBody>
          <a:bodyPr/>
          <a:lstStyle/>
          <a:p>
            <a:r>
              <a:rPr lang="en-US" dirty="0"/>
              <a:t>FRIEND COMMUNITY HEALTHCARE SYSTEM</a:t>
            </a:r>
          </a:p>
          <a:p>
            <a:endParaRPr lang="en-US" dirty="0"/>
          </a:p>
        </p:txBody>
      </p:sp>
    </p:spTree>
    <p:extLst>
      <p:ext uri="{BB962C8B-B14F-4D97-AF65-F5344CB8AC3E}">
        <p14:creationId xmlns:p14="http://schemas.microsoft.com/office/powerpoint/2010/main" val="3209731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C0A2-AA23-3A4E-ED83-760D91EEC251}"/>
              </a:ext>
            </a:extLst>
          </p:cNvPr>
          <p:cNvSpPr>
            <a:spLocks noGrp="1"/>
          </p:cNvSpPr>
          <p:nvPr>
            <p:ph type="title"/>
          </p:nvPr>
        </p:nvSpPr>
        <p:spPr/>
        <p:txBody>
          <a:bodyPr/>
          <a:lstStyle/>
          <a:p>
            <a:r>
              <a:rPr lang="en-US" dirty="0"/>
              <a:t>Friend Community Healthcare System</a:t>
            </a:r>
            <a:br>
              <a:rPr lang="en-US" dirty="0"/>
            </a:br>
            <a:r>
              <a:rPr lang="en-US" dirty="0"/>
              <a:t>Warren Memorial Hospital</a:t>
            </a:r>
          </a:p>
        </p:txBody>
      </p:sp>
      <p:pic>
        <p:nvPicPr>
          <p:cNvPr id="3" name="Picture 2">
            <a:extLst>
              <a:ext uri="{FF2B5EF4-FFF2-40B4-BE49-F238E27FC236}">
                <a16:creationId xmlns:a16="http://schemas.microsoft.com/office/drawing/2014/main" id="{1596E05F-0FE6-4B90-EA22-2CE01C7E1F0A}"/>
              </a:ext>
            </a:extLst>
          </p:cNvPr>
          <p:cNvPicPr>
            <a:picLocks noChangeAspect="1"/>
          </p:cNvPicPr>
          <p:nvPr/>
        </p:nvPicPr>
        <p:blipFill>
          <a:blip r:embed="rId2"/>
          <a:stretch>
            <a:fillRect/>
          </a:stretch>
        </p:blipFill>
        <p:spPr>
          <a:xfrm>
            <a:off x="1676017" y="1883530"/>
            <a:ext cx="8839966" cy="3090940"/>
          </a:xfrm>
          <a:prstGeom prst="rect">
            <a:avLst/>
          </a:prstGeom>
        </p:spPr>
      </p:pic>
    </p:spTree>
    <p:extLst>
      <p:ext uri="{BB962C8B-B14F-4D97-AF65-F5344CB8AC3E}">
        <p14:creationId xmlns:p14="http://schemas.microsoft.com/office/powerpoint/2010/main" val="649116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43A65-D1BF-4565-8F02-C215D8829416}"/>
              </a:ext>
            </a:extLst>
          </p:cNvPr>
          <p:cNvSpPr>
            <a:spLocks noGrp="1"/>
          </p:cNvSpPr>
          <p:nvPr>
            <p:ph type="title"/>
          </p:nvPr>
        </p:nvSpPr>
        <p:spPr/>
        <p:txBody>
          <a:bodyPr>
            <a:normAutofit/>
          </a:bodyPr>
          <a:lstStyle/>
          <a:p>
            <a:r>
              <a:rPr lang="en-US" sz="3200" dirty="0">
                <a:solidFill>
                  <a:schemeClr val="accent1"/>
                </a:solidFill>
                <a:latin typeface="Cambria" panose="02040503050406030204" pitchFamily="18" charset="0"/>
                <a:ea typeface="Cambria" panose="02040503050406030204" pitchFamily="18" charset="0"/>
                <a:cs typeface="Arial" panose="020B0604020202020204" pitchFamily="34" charset="0"/>
              </a:rPr>
              <a:t>Learning Outcomes</a:t>
            </a:r>
          </a:p>
        </p:txBody>
      </p:sp>
      <p:graphicFrame>
        <p:nvGraphicFramePr>
          <p:cNvPr id="4" name="Table 10">
            <a:extLst>
              <a:ext uri="{FF2B5EF4-FFF2-40B4-BE49-F238E27FC236}">
                <a16:creationId xmlns:a16="http://schemas.microsoft.com/office/drawing/2014/main" id="{A2BAA888-A182-4B19-853E-57C1107AE127}"/>
              </a:ext>
            </a:extLst>
          </p:cNvPr>
          <p:cNvGraphicFramePr>
            <a:graphicFrameLocks noGrp="1"/>
          </p:cNvGraphicFramePr>
          <p:nvPr>
            <p:extLst>
              <p:ext uri="{D42A27DB-BD31-4B8C-83A1-F6EECF244321}">
                <p14:modId xmlns:p14="http://schemas.microsoft.com/office/powerpoint/2010/main" val="2557104383"/>
              </p:ext>
            </p:extLst>
          </p:nvPr>
        </p:nvGraphicFramePr>
        <p:xfrm>
          <a:off x="1042416" y="1583894"/>
          <a:ext cx="8997823" cy="3292540"/>
        </p:xfrm>
        <a:graphic>
          <a:graphicData uri="http://schemas.openxmlformats.org/drawingml/2006/table">
            <a:tbl>
              <a:tblPr firstRow="1">
                <a:tableStyleId>{5C22544A-7EE6-4342-B048-85BDC9FD1C3A}</a:tableStyleId>
              </a:tblPr>
              <a:tblGrid>
                <a:gridCol w="8997823">
                  <a:extLst>
                    <a:ext uri="{9D8B030D-6E8A-4147-A177-3AD203B41FA5}">
                      <a16:colId xmlns:a16="http://schemas.microsoft.com/office/drawing/2014/main" val="2451602091"/>
                    </a:ext>
                  </a:extLst>
                </a:gridCol>
              </a:tblGrid>
              <a:tr h="668406">
                <a:tc>
                  <a:txBody>
                    <a:bodyPr/>
                    <a:lstStyle/>
                    <a:p>
                      <a:r>
                        <a:rPr lang="en-US" sz="2200" b="1" dirty="0">
                          <a:solidFill>
                            <a:schemeClr val="tx1"/>
                          </a:solidFill>
                          <a:latin typeface="Cambria" panose="02040503050406030204" pitchFamily="18" charset="0"/>
                          <a:ea typeface="Cambria" panose="02040503050406030204" pitchFamily="18" charset="0"/>
                          <a:cs typeface="Arial" panose="020B0604020202020204" pitchFamily="34" charset="0"/>
                        </a:rPr>
                        <a:t>Rural Health Redesign Center and REH Technical Assistance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47090227"/>
                  </a:ext>
                </a:extLst>
              </a:tr>
              <a:tr h="525322">
                <a:tc>
                  <a:txBody>
                    <a:bodyPr/>
                    <a:lstStyle/>
                    <a:p>
                      <a:r>
                        <a:rPr lang="en-US" sz="2200" b="1" dirty="0">
                          <a:solidFill>
                            <a:schemeClr val="tx1"/>
                          </a:solidFill>
                          <a:latin typeface="Cambria" panose="02040503050406030204" pitchFamily="18" charset="0"/>
                          <a:ea typeface="Cambria" panose="02040503050406030204" pitchFamily="18" charset="0"/>
                          <a:cs typeface="Arial" panose="020B0604020202020204" pitchFamily="34" charset="0"/>
                        </a:rPr>
                        <a:t>Rural Emergency Hospital (REH) Criteria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91724842"/>
                  </a:ext>
                </a:extLst>
              </a:tr>
              <a:tr h="66840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solidFill>
                            <a:schemeClr val="tx1"/>
                          </a:solidFill>
                          <a:latin typeface="Cambria" panose="02040503050406030204" pitchFamily="18" charset="0"/>
                          <a:ea typeface="Cambria" panose="02040503050406030204" pitchFamily="18" charset="0"/>
                          <a:cs typeface="Arial" panose="020B0604020202020204" pitchFamily="34" charset="0"/>
                        </a:rPr>
                        <a:t>Assessment and Process of evaluating if REH is appropriate and application process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839984847"/>
                  </a:ext>
                </a:extLst>
              </a:tr>
              <a:tr h="668406">
                <a:tc>
                  <a:txBody>
                    <a:bodyPr/>
                    <a:lstStyle/>
                    <a:p>
                      <a:r>
                        <a:rPr lang="en-US" sz="2400" b="1" dirty="0">
                          <a:latin typeface="Cambria" panose="02040503050406030204" pitchFamily="18" charset="0"/>
                          <a:ea typeface="Cambria" panose="02040503050406030204" pitchFamily="18" charset="0"/>
                          <a:cs typeface="Arial" panose="020B0604020202020204" pitchFamily="34" charset="0"/>
                        </a:rPr>
                        <a:t>Lessons Learned from a Nebraska Hospital that Converted</a:t>
                      </a:r>
                      <a:endParaRPr lang="en-US" sz="22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26436930"/>
                  </a:ext>
                </a:extLst>
              </a:tr>
              <a:tr h="66840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a:latin typeface="Cambria" panose="02040503050406030204" pitchFamily="18" charset="0"/>
                          <a:ea typeface="Cambria" panose="02040503050406030204" pitchFamily="18" charset="0"/>
                          <a:cs typeface="Arial" panose="020B0604020202020204" pitchFamily="34" charset="0"/>
                        </a:rPr>
                        <a:t>Resources and next steps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05831612"/>
                  </a:ext>
                </a:extLst>
              </a:tr>
            </a:tbl>
          </a:graphicData>
        </a:graphic>
      </p:graphicFrame>
    </p:spTree>
    <p:extLst>
      <p:ext uri="{BB962C8B-B14F-4D97-AF65-F5344CB8AC3E}">
        <p14:creationId xmlns:p14="http://schemas.microsoft.com/office/powerpoint/2010/main" val="1601302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0A5FE8-82C2-859E-71BA-B09FDC22B8D0}"/>
              </a:ext>
            </a:extLst>
          </p:cNvPr>
          <p:cNvSpPr/>
          <p:nvPr/>
        </p:nvSpPr>
        <p:spPr>
          <a:xfrm>
            <a:off x="10607040" y="5744584"/>
            <a:ext cx="1584960" cy="1113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D79DE-E9C4-4EDB-9A83-9C88E611F902}"/>
              </a:ext>
            </a:extLst>
          </p:cNvPr>
          <p:cNvSpPr>
            <a:spLocks noGrp="1"/>
          </p:cNvSpPr>
          <p:nvPr>
            <p:ph type="title"/>
          </p:nvPr>
        </p:nvSpPr>
        <p:spPr/>
        <p:txBody>
          <a:bodyPr>
            <a:normAutofit/>
          </a:bodyPr>
          <a:lstStyle/>
          <a:p>
            <a:r>
              <a:rPr lang="en-US" i="0">
                <a:solidFill>
                  <a:schemeClr val="accent1"/>
                </a:solidFill>
              </a:rPr>
              <a:t>Resources and Contact Information</a:t>
            </a:r>
          </a:p>
        </p:txBody>
      </p:sp>
      <p:graphicFrame>
        <p:nvGraphicFramePr>
          <p:cNvPr id="9" name="Content Placeholder 8">
            <a:extLst>
              <a:ext uri="{FF2B5EF4-FFF2-40B4-BE49-F238E27FC236}">
                <a16:creationId xmlns:a16="http://schemas.microsoft.com/office/drawing/2014/main" id="{1C64D2A1-02F6-4475-BF96-D0EAFE89B9F9}"/>
              </a:ext>
            </a:extLst>
          </p:cNvPr>
          <p:cNvGraphicFramePr>
            <a:graphicFrameLocks noGrp="1"/>
          </p:cNvGraphicFramePr>
          <p:nvPr>
            <p:ph idx="4294967295"/>
            <p:extLst>
              <p:ext uri="{D42A27DB-BD31-4B8C-83A1-F6EECF244321}">
                <p14:modId xmlns:p14="http://schemas.microsoft.com/office/powerpoint/2010/main" val="356221385"/>
              </p:ext>
            </p:extLst>
          </p:nvPr>
        </p:nvGraphicFramePr>
        <p:xfrm>
          <a:off x="838200" y="1398351"/>
          <a:ext cx="10919908" cy="5260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8851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79DE-E9C4-4EDB-9A83-9C88E611F902}"/>
              </a:ext>
            </a:extLst>
          </p:cNvPr>
          <p:cNvSpPr>
            <a:spLocks noGrp="1"/>
          </p:cNvSpPr>
          <p:nvPr>
            <p:ph type="title"/>
          </p:nvPr>
        </p:nvSpPr>
        <p:spPr/>
        <p:txBody>
          <a:bodyPr>
            <a:normAutofit/>
          </a:bodyPr>
          <a:lstStyle/>
          <a:p>
            <a:r>
              <a:rPr lang="en-US" i="0">
                <a:solidFill>
                  <a:schemeClr val="accent1"/>
                </a:solidFill>
                <a:latin typeface="Cambria" panose="02040503050406030204" pitchFamily="18" charset="0"/>
                <a:ea typeface="Cambria" panose="02040503050406030204" pitchFamily="18" charset="0"/>
                <a:cs typeface="Arial" panose="020B0604020202020204" pitchFamily="34" charset="0"/>
              </a:rPr>
              <a:t>Contact Information</a:t>
            </a:r>
          </a:p>
        </p:txBody>
      </p:sp>
      <p:sp>
        <p:nvSpPr>
          <p:cNvPr id="3" name="TextBox 2">
            <a:extLst>
              <a:ext uri="{FF2B5EF4-FFF2-40B4-BE49-F238E27FC236}">
                <a16:creationId xmlns:a16="http://schemas.microsoft.com/office/drawing/2014/main" id="{B80A6478-4D6C-C4A1-00FB-2816A15EB800}"/>
              </a:ext>
            </a:extLst>
          </p:cNvPr>
          <p:cNvSpPr txBox="1"/>
          <p:nvPr/>
        </p:nvSpPr>
        <p:spPr>
          <a:xfrm>
            <a:off x="1085857" y="3541199"/>
            <a:ext cx="4830848" cy="2769989"/>
          </a:xfrm>
          <a:prstGeom prst="rect">
            <a:avLst/>
          </a:prstGeom>
          <a:noFill/>
        </p:spPr>
        <p:txBody>
          <a:bodyPr wrap="square">
            <a:spAutoFit/>
          </a:bodyPr>
          <a:lstStyle/>
          <a:p>
            <a:pPr>
              <a:spcBef>
                <a:spcPts val="600"/>
              </a:spcBef>
              <a:spcAft>
                <a:spcPts val="600"/>
              </a:spcAft>
            </a:pPr>
            <a:r>
              <a:rPr lang="en-US" sz="2400" dirty="0">
                <a:solidFill>
                  <a:schemeClr val="accent1"/>
                </a:solidFill>
                <a:latin typeface="Cambria" panose="02040503050406030204" pitchFamily="18" charset="0"/>
                <a:ea typeface="Cambria" panose="02040503050406030204" pitchFamily="18" charset="0"/>
                <a:cs typeface="Arial" panose="020B0604020202020204" pitchFamily="34" charset="0"/>
              </a:rPr>
              <a:t>Reach out to RHRC, if you have questions or would like assistance determining feasibly for conversion</a:t>
            </a:r>
          </a:p>
          <a:p>
            <a:pPr>
              <a:spcBef>
                <a:spcPts val="600"/>
              </a:spcBef>
              <a:spcAft>
                <a:spcPts val="600"/>
              </a:spcAft>
            </a:pPr>
            <a:r>
              <a:rPr lang="en-US" sz="2400" u="sng" dirty="0">
                <a:solidFill>
                  <a:schemeClr val="accent1"/>
                </a:solidFill>
                <a:latin typeface="Cambria" panose="02040503050406030204" pitchFamily="18" charset="0"/>
                <a:ea typeface="Cambria" panose="02040503050406030204" pitchFamily="18" charset="0"/>
                <a:cs typeface="Arial" panose="020B0604020202020204" pitchFamily="34" charset="0"/>
              </a:rPr>
              <a:t>REHSupport@RHRCO.org  </a:t>
            </a:r>
          </a:p>
          <a:p>
            <a:pPr>
              <a:spcBef>
                <a:spcPts val="600"/>
              </a:spcBef>
              <a:spcAft>
                <a:spcPts val="600"/>
              </a:spcAft>
            </a:pPr>
            <a:r>
              <a:rPr lang="en-US" sz="2400" u="sng" dirty="0">
                <a:solidFill>
                  <a:schemeClr val="accent1"/>
                </a:solidFill>
                <a:latin typeface="Cambria" panose="02040503050406030204" pitchFamily="18" charset="0"/>
                <a:ea typeface="Cambria" panose="02040503050406030204" pitchFamily="18" charset="0"/>
                <a:cs typeface="Arial" panose="020B0604020202020204" pitchFamily="34" charset="0"/>
              </a:rPr>
              <a:t>Ken Harman 208 670-3239 </a:t>
            </a:r>
          </a:p>
          <a:p>
            <a:pPr>
              <a:spcBef>
                <a:spcPts val="600"/>
              </a:spcBef>
              <a:spcAft>
                <a:spcPts val="600"/>
              </a:spcAft>
            </a:pPr>
            <a:r>
              <a:rPr lang="en-US" sz="2400" u="sng" dirty="0">
                <a:solidFill>
                  <a:schemeClr val="accent1"/>
                </a:solidFill>
                <a:latin typeface="Cambria" panose="02040503050406030204" pitchFamily="18" charset="0"/>
                <a:ea typeface="Cambria" panose="02040503050406030204" pitchFamily="18" charset="0"/>
                <a:cs typeface="Arial" panose="020B0604020202020204" pitchFamily="34" charset="0"/>
              </a:rPr>
              <a:t>KH@RHRCO.ORG</a:t>
            </a:r>
          </a:p>
        </p:txBody>
      </p:sp>
      <p:pic>
        <p:nvPicPr>
          <p:cNvPr id="9" name="Graphic 8">
            <a:extLst>
              <a:ext uri="{FF2B5EF4-FFF2-40B4-BE49-F238E27FC236}">
                <a16:creationId xmlns:a16="http://schemas.microsoft.com/office/drawing/2014/main" id="{47B2FC49-7871-C6AD-5777-4D5DA6F8FC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2533" y="1558181"/>
            <a:ext cx="1758620" cy="1758620"/>
          </a:xfrm>
          <a:prstGeom prst="rect">
            <a:avLst/>
          </a:prstGeom>
        </p:spPr>
      </p:pic>
      <p:sp>
        <p:nvSpPr>
          <p:cNvPr id="10" name="TextBox 9">
            <a:extLst>
              <a:ext uri="{FF2B5EF4-FFF2-40B4-BE49-F238E27FC236}">
                <a16:creationId xmlns:a16="http://schemas.microsoft.com/office/drawing/2014/main" id="{3AD7D554-63DD-8D0B-91FD-FE064675F6EE}"/>
              </a:ext>
            </a:extLst>
          </p:cNvPr>
          <p:cNvSpPr txBox="1"/>
          <p:nvPr/>
        </p:nvSpPr>
        <p:spPr>
          <a:xfrm>
            <a:off x="7106188" y="3541199"/>
            <a:ext cx="4247612" cy="1723549"/>
          </a:xfrm>
          <a:prstGeom prst="rect">
            <a:avLst/>
          </a:prstGeom>
          <a:noFill/>
        </p:spPr>
        <p:txBody>
          <a:bodyPr wrap="square">
            <a:spAutoFit/>
          </a:bodyPr>
          <a:lstStyle/>
          <a:p>
            <a:pPr>
              <a:spcBef>
                <a:spcPts val="600"/>
              </a:spcBef>
              <a:spcAft>
                <a:spcPts val="600"/>
              </a:spcAft>
            </a:pPr>
            <a:r>
              <a:rPr lang="en-US" sz="2400">
                <a:solidFill>
                  <a:schemeClr val="accent1"/>
                </a:solidFill>
                <a:latin typeface="Cambria" panose="02040503050406030204" pitchFamily="18" charset="0"/>
                <a:ea typeface="Cambria" panose="02040503050406030204" pitchFamily="18" charset="0"/>
                <a:cs typeface="Arial" panose="020B0604020202020204" pitchFamily="34" charset="0"/>
              </a:rPr>
              <a:t>Sign up to receive email updates from the Rural Health Redesign Center</a:t>
            </a:r>
          </a:p>
          <a:p>
            <a:pPr>
              <a:spcBef>
                <a:spcPts val="600"/>
              </a:spcBef>
              <a:spcAft>
                <a:spcPts val="600"/>
              </a:spcAft>
            </a:pPr>
            <a:r>
              <a:rPr lang="en-US" sz="2400" u="sng">
                <a:solidFill>
                  <a:schemeClr val="accent1"/>
                </a:solidFill>
                <a:latin typeface="Cambria" panose="02040503050406030204" pitchFamily="18" charset="0"/>
                <a:ea typeface="Cambria" panose="02040503050406030204" pitchFamily="18" charset="0"/>
                <a:cs typeface="Arial" panose="020B0604020202020204" pitchFamily="34" charset="0"/>
              </a:rPr>
              <a:t>RHRCO.org</a:t>
            </a:r>
          </a:p>
        </p:txBody>
      </p:sp>
      <p:grpSp>
        <p:nvGrpSpPr>
          <p:cNvPr id="17" name="Group 16">
            <a:extLst>
              <a:ext uri="{FF2B5EF4-FFF2-40B4-BE49-F238E27FC236}">
                <a16:creationId xmlns:a16="http://schemas.microsoft.com/office/drawing/2014/main" id="{695D39FB-209F-62C0-95E8-64A7247457F3}"/>
              </a:ext>
            </a:extLst>
          </p:cNvPr>
          <p:cNvGrpSpPr/>
          <p:nvPr/>
        </p:nvGrpSpPr>
        <p:grpSpPr>
          <a:xfrm>
            <a:off x="7858205" y="1558181"/>
            <a:ext cx="1758620" cy="1758620"/>
            <a:chOff x="7858205" y="1558181"/>
            <a:chExt cx="1758620" cy="1758620"/>
          </a:xfrm>
        </p:grpSpPr>
        <p:sp>
          <p:nvSpPr>
            <p:cNvPr id="13" name="Oval 12">
              <a:extLst>
                <a:ext uri="{FF2B5EF4-FFF2-40B4-BE49-F238E27FC236}">
                  <a16:creationId xmlns:a16="http://schemas.microsoft.com/office/drawing/2014/main" id="{9C843E5A-7833-481B-7B61-C5C996394ED2}"/>
                </a:ext>
              </a:extLst>
            </p:cNvPr>
            <p:cNvSpPr/>
            <p:nvPr/>
          </p:nvSpPr>
          <p:spPr>
            <a:xfrm>
              <a:off x="7858205" y="1558181"/>
              <a:ext cx="1758620" cy="175862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mbria" panose="02040503050406030204" pitchFamily="18" charset="0"/>
                <a:ea typeface="Cambria" panose="02040503050406030204" pitchFamily="18" charset="0"/>
              </a:endParaRPr>
            </a:p>
          </p:txBody>
        </p:sp>
        <p:pic>
          <p:nvPicPr>
            <p:cNvPr id="12" name="Graphic 11">
              <a:extLst>
                <a:ext uri="{FF2B5EF4-FFF2-40B4-BE49-F238E27FC236}">
                  <a16:creationId xmlns:a16="http://schemas.microsoft.com/office/drawing/2014/main" id="{5F64F98B-9F04-9FEA-150F-833EB223D4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48299" y="1920097"/>
              <a:ext cx="1039904" cy="1001314"/>
            </a:xfrm>
            <a:prstGeom prst="rect">
              <a:avLst/>
            </a:prstGeom>
          </p:spPr>
        </p:pic>
      </p:grpSp>
      <p:sp>
        <p:nvSpPr>
          <p:cNvPr id="18" name="Straight Connector 17">
            <a:extLst>
              <a:ext uri="{FF2B5EF4-FFF2-40B4-BE49-F238E27FC236}">
                <a16:creationId xmlns:a16="http://schemas.microsoft.com/office/drawing/2014/main" id="{EB30264D-41C5-C6F1-60A4-C18FF7B8C8D9}"/>
              </a:ext>
            </a:extLst>
          </p:cNvPr>
          <p:cNvSpPr/>
          <p:nvPr/>
        </p:nvSpPr>
        <p:spPr>
          <a:xfrm>
            <a:off x="6391324" y="1558181"/>
            <a:ext cx="0" cy="3922010"/>
          </a:xfrm>
          <a:prstGeom prst="line">
            <a:avLst/>
          </a:prstGeom>
          <a:ln w="19050">
            <a:solidFill>
              <a:schemeClr val="tx1"/>
            </a:solidFill>
            <a:prstDash val="sysDot"/>
          </a:ln>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solidFill>
                <a:schemeClr val="accent1"/>
              </a:solidFill>
              <a:latin typeface="Cambria" panose="02040503050406030204" pitchFamily="18" charset="0"/>
              <a:ea typeface="Cambria" panose="02040503050406030204" pitchFamily="18" charset="0"/>
            </a:endParaRPr>
          </a:p>
        </p:txBody>
      </p:sp>
      <p:pic>
        <p:nvPicPr>
          <p:cNvPr id="1026" name="Picture 2" descr="Facebook    ">
            <a:hlinkClick r:id="rId7"/>
            <a:extLst>
              <a:ext uri="{FF2B5EF4-FFF2-40B4-BE49-F238E27FC236}">
                <a16:creationId xmlns:a16="http://schemas.microsoft.com/office/drawing/2014/main" id="{B5C7DCD8-D956-01C5-7E35-A5C772E163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7224" y="5862394"/>
            <a:ext cx="4286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nkedIn">
            <a:hlinkClick r:id="rId9"/>
            <a:extLst>
              <a:ext uri="{FF2B5EF4-FFF2-40B4-BE49-F238E27FC236}">
                <a16:creationId xmlns:a16="http://schemas.microsoft.com/office/drawing/2014/main" id="{CED0850E-0945-9AEC-6C1D-A5AD5E5901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7755" y="5862393"/>
            <a:ext cx="4286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11"/>
            <a:extLst>
              <a:ext uri="{FF2B5EF4-FFF2-40B4-BE49-F238E27FC236}">
                <a16:creationId xmlns:a16="http://schemas.microsoft.com/office/drawing/2014/main" id="{C482726E-F7B1-63D6-D1BC-21814218E0F9}"/>
              </a:ext>
            </a:extLst>
          </p:cNvPr>
          <p:cNvPicPr>
            <a:picLocks noChangeAspect="1"/>
          </p:cNvPicPr>
          <p:nvPr/>
        </p:nvPicPr>
        <p:blipFill>
          <a:blip r:embed="rId12"/>
          <a:stretch>
            <a:fillRect/>
          </a:stretch>
        </p:blipFill>
        <p:spPr>
          <a:xfrm>
            <a:off x="6139229" y="5862393"/>
            <a:ext cx="428625" cy="428625"/>
          </a:xfrm>
          <a:prstGeom prst="rect">
            <a:avLst/>
          </a:prstGeom>
        </p:spPr>
      </p:pic>
      <p:sp>
        <p:nvSpPr>
          <p:cNvPr id="6" name="TextBox 5">
            <a:extLst>
              <a:ext uri="{FF2B5EF4-FFF2-40B4-BE49-F238E27FC236}">
                <a16:creationId xmlns:a16="http://schemas.microsoft.com/office/drawing/2014/main" id="{816D813C-CAD7-FBAC-019E-F4A0617208FC}"/>
              </a:ext>
            </a:extLst>
          </p:cNvPr>
          <p:cNvSpPr txBox="1"/>
          <p:nvPr/>
        </p:nvSpPr>
        <p:spPr>
          <a:xfrm>
            <a:off x="4307156" y="5785063"/>
            <a:ext cx="3219098" cy="523220"/>
          </a:xfrm>
          <a:prstGeom prst="rect">
            <a:avLst/>
          </a:prstGeom>
          <a:noFill/>
        </p:spPr>
        <p:txBody>
          <a:bodyPr wrap="square">
            <a:spAutoFit/>
          </a:bodyPr>
          <a:lstStyle/>
          <a:p>
            <a:pPr>
              <a:spcBef>
                <a:spcPts val="600"/>
              </a:spcBef>
              <a:spcAft>
                <a:spcPts val="600"/>
              </a:spcAft>
            </a:pPr>
            <a:r>
              <a:rPr lang="en-US" sz="2800">
                <a:solidFill>
                  <a:schemeClr val="accent1"/>
                </a:solidFill>
                <a:latin typeface="Cambria" panose="02040503050406030204" pitchFamily="18" charset="0"/>
                <a:ea typeface="Cambria" panose="02040503050406030204" pitchFamily="18" charset="0"/>
                <a:cs typeface="Arial" panose="020B0604020202020204" pitchFamily="34" charset="0"/>
              </a:rPr>
              <a:t>Follow us:</a:t>
            </a:r>
          </a:p>
        </p:txBody>
      </p:sp>
    </p:spTree>
    <p:extLst>
      <p:ext uri="{BB962C8B-B14F-4D97-AF65-F5344CB8AC3E}">
        <p14:creationId xmlns:p14="http://schemas.microsoft.com/office/powerpoint/2010/main" val="836173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2520B4-9901-DC46-E641-C9A7BACC6AB1}"/>
              </a:ext>
            </a:extLst>
          </p:cNvPr>
          <p:cNvSpPr/>
          <p:nvPr/>
        </p:nvSpPr>
        <p:spPr>
          <a:xfrm>
            <a:off x="732619" y="0"/>
            <a:ext cx="666369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DA7D861-60D6-DF25-B388-385927C2D6C7}"/>
              </a:ext>
            </a:extLst>
          </p:cNvPr>
          <p:cNvSpPr txBox="1"/>
          <p:nvPr/>
        </p:nvSpPr>
        <p:spPr>
          <a:xfrm>
            <a:off x="1266020" y="2502002"/>
            <a:ext cx="6130289" cy="3051073"/>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lnSpc>
                <a:spcPct val="90000"/>
              </a:lnSpc>
              <a:spcAft>
                <a:spcPts val="600"/>
              </a:spcAft>
            </a:pPr>
            <a:r>
              <a:rPr lang="en-US" sz="3600">
                <a:solidFill>
                  <a:schemeClr val="tx1"/>
                </a:solidFill>
                <a:latin typeface="Cambria" panose="02040503050406030204" pitchFamily="18" charset="0"/>
                <a:ea typeface="Cambria" panose="02040503050406030204" pitchFamily="18" charset="0"/>
              </a:rPr>
              <a:t>REH-TAC is funded by the </a:t>
            </a:r>
            <a:br>
              <a:rPr lang="en-US" sz="3600">
                <a:latin typeface="Cambria" panose="02040503050406030204" pitchFamily="18" charset="0"/>
                <a:ea typeface="Cambria" panose="02040503050406030204" pitchFamily="18" charset="0"/>
                <a:cs typeface="Arial" panose="020B0604020202020204" pitchFamily="34" charset="0"/>
              </a:rPr>
            </a:br>
            <a:r>
              <a:rPr lang="en-US" sz="3600">
                <a:solidFill>
                  <a:schemeClr val="tx1"/>
                </a:solidFill>
                <a:latin typeface="Cambria" panose="02040503050406030204" pitchFamily="18" charset="0"/>
                <a:ea typeface="Cambria" panose="02040503050406030204" pitchFamily="18" charset="0"/>
              </a:rPr>
              <a:t>Health Resources and Services Administration (HRSA) of the U.S. Department of Health and Human Services</a:t>
            </a:r>
          </a:p>
        </p:txBody>
      </p:sp>
      <p:sp>
        <p:nvSpPr>
          <p:cNvPr id="2" name="Title 1">
            <a:extLst>
              <a:ext uri="{FF2B5EF4-FFF2-40B4-BE49-F238E27FC236}">
                <a16:creationId xmlns:a16="http://schemas.microsoft.com/office/drawing/2014/main" id="{8FEAEFB8-96C8-969C-D86D-1C5A4DCAA536}"/>
              </a:ext>
            </a:extLst>
          </p:cNvPr>
          <p:cNvSpPr>
            <a:spLocks noGrp="1"/>
          </p:cNvSpPr>
          <p:nvPr>
            <p:ph type="title"/>
          </p:nvPr>
        </p:nvSpPr>
        <p:spPr/>
        <p:txBody>
          <a:bodyPr>
            <a:normAutofit/>
          </a:bodyPr>
          <a:lstStyle/>
          <a:p>
            <a:r>
              <a:rPr lang="en-US" i="0">
                <a:solidFill>
                  <a:schemeClr val="accent1"/>
                </a:solidFill>
                <a:latin typeface="Cambria" panose="02040503050406030204" pitchFamily="18" charset="0"/>
                <a:ea typeface="Cambria" panose="02040503050406030204" pitchFamily="18" charset="0"/>
              </a:rPr>
              <a:t>REH Technical Assistance Center</a:t>
            </a:r>
          </a:p>
        </p:txBody>
      </p:sp>
      <p:pic>
        <p:nvPicPr>
          <p:cNvPr id="5" name="Picture 4" descr="Stethoscope">
            <a:extLst>
              <a:ext uri="{FF2B5EF4-FFF2-40B4-BE49-F238E27FC236}">
                <a16:creationId xmlns:a16="http://schemas.microsoft.com/office/drawing/2014/main" id="{DFDE81B8-3F07-21DD-8400-41E5C9D8065E}"/>
              </a:ext>
            </a:extLst>
          </p:cNvPr>
          <p:cNvPicPr>
            <a:picLocks noChangeAspect="1"/>
          </p:cNvPicPr>
          <p:nvPr/>
        </p:nvPicPr>
        <p:blipFill rotWithShape="1">
          <a:blip r:embed="rId3">
            <a:clrChange>
              <a:clrFrom>
                <a:srgbClr val="ECEDE8"/>
              </a:clrFrom>
              <a:clrTo>
                <a:srgbClr val="ECEDE8">
                  <a:alpha val="0"/>
                </a:srgbClr>
              </a:clrTo>
            </a:clrChange>
            <a:alphaModFix amt="20000"/>
          </a:blip>
          <a:srcRect l="37346" r="16647"/>
          <a:stretch/>
        </p:blipFill>
        <p:spPr>
          <a:xfrm>
            <a:off x="7458075" y="0"/>
            <a:ext cx="4733925" cy="6858000"/>
          </a:xfrm>
          <a:prstGeom prst="rect">
            <a:avLst/>
          </a:prstGeom>
        </p:spPr>
      </p:pic>
    </p:spTree>
    <p:extLst>
      <p:ext uri="{BB962C8B-B14F-4D97-AF65-F5344CB8AC3E}">
        <p14:creationId xmlns:p14="http://schemas.microsoft.com/office/powerpoint/2010/main" val="3918681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4BD3E2-D8CD-0313-B5E5-9C7BFA312143}"/>
              </a:ext>
            </a:extLst>
          </p:cNvPr>
          <p:cNvSpPr>
            <a:spLocks noGrp="1"/>
          </p:cNvSpPr>
          <p:nvPr>
            <p:ph type="title"/>
          </p:nvPr>
        </p:nvSpPr>
        <p:spPr/>
        <p:txBody>
          <a:bodyPr>
            <a:noAutofit/>
          </a:bodyPr>
          <a:lstStyle/>
          <a:p>
            <a:r>
              <a:rPr lang="en-US" sz="6000"/>
              <a:t>Rural Health Redesign Center Technical Assistance</a:t>
            </a: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662CDD88-9683-3D2E-BCF8-CDA67F8FFDED}"/>
                  </a:ext>
                </a:extLst>
              </p:cNvPr>
              <p:cNvGraphicFramePr>
                <a:graphicFrameLocks noChangeAspect="1"/>
              </p:cNvGraphicFramePr>
              <p:nvPr>
                <p:extLst>
                  <p:ext uri="{D42A27DB-BD31-4B8C-83A1-F6EECF244321}">
                    <p14:modId xmlns:p14="http://schemas.microsoft.com/office/powerpoint/2010/main" val="1034424382"/>
                  </p:ext>
                </p:extLst>
              </p:nvPr>
            </p:nvGraphicFramePr>
            <p:xfrm>
              <a:off x="-2362200" y="-302078"/>
              <a:ext cx="3048000" cy="1714500"/>
            </p:xfrm>
            <a:graphic>
              <a:graphicData uri="http://schemas.microsoft.com/office/powerpoint/2016/slidezoom">
                <pslz:sldZm>
                  <pslz:sldZmObj sldId="6732" cId="475228289">
                    <pslz:zmPr id="{AB5344AC-CC0F-4C62-9CA3-EAE9FBF2A542}"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662CDD88-9683-3D2E-BCF8-CDA67F8FFDED}"/>
                  </a:ext>
                </a:extLst>
              </p:cNvPr>
              <p:cNvPicPr>
                <a:picLocks noGrp="1" noRot="1" noChangeAspect="1" noMove="1" noResize="1" noEditPoints="1" noAdjustHandles="1" noChangeArrowheads="1" noChangeShapeType="1"/>
              </p:cNvPicPr>
              <p:nvPr/>
            </p:nvPicPr>
            <p:blipFill>
              <a:blip r:embed="rId4"/>
              <a:stretch>
                <a:fillRect/>
              </a:stretch>
            </p:blipFill>
            <p:spPr>
              <a:xfrm>
                <a:off x="-2362200" y="-302078"/>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655146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03A0F890-D593-68D9-3679-1576F96CB592}"/>
              </a:ext>
            </a:extLst>
          </p:cNvPr>
          <p:cNvSpPr/>
          <p:nvPr/>
        </p:nvSpPr>
        <p:spPr>
          <a:xfrm>
            <a:off x="10399782" y="5551090"/>
            <a:ext cx="1792218" cy="13069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55" name="Picture 54" descr="Plants in a field">
            <a:extLst>
              <a:ext uri="{FF2B5EF4-FFF2-40B4-BE49-F238E27FC236}">
                <a16:creationId xmlns:a16="http://schemas.microsoft.com/office/drawing/2014/main" id="{83350635-A59E-4E14-3232-E8A7259D7796}"/>
              </a:ext>
            </a:extLst>
          </p:cNvPr>
          <p:cNvPicPr>
            <a:picLocks noChangeAspect="1"/>
          </p:cNvPicPr>
          <p:nvPr/>
        </p:nvPicPr>
        <p:blipFill rotWithShape="1">
          <a:blip r:embed="rId3"/>
          <a:srcRect b="23040"/>
          <a:stretch/>
        </p:blipFill>
        <p:spPr>
          <a:xfrm>
            <a:off x="1111103" y="1122466"/>
            <a:ext cx="10241280" cy="5430460"/>
          </a:xfrm>
          <a:prstGeom prst="rect">
            <a:avLst/>
          </a:prstGeom>
        </p:spPr>
      </p:pic>
      <p:cxnSp>
        <p:nvCxnSpPr>
          <p:cNvPr id="11" name="Straight Connector 10">
            <a:extLst>
              <a:ext uri="{FF2B5EF4-FFF2-40B4-BE49-F238E27FC236}">
                <a16:creationId xmlns:a16="http://schemas.microsoft.com/office/drawing/2014/main" id="{22C388DD-9F27-4CE1-8F37-B6C362D274AF}"/>
              </a:ext>
            </a:extLst>
          </p:cNvPr>
          <p:cNvCxnSpPr>
            <a:cxnSpLocks/>
          </p:cNvCxnSpPr>
          <p:nvPr/>
        </p:nvCxnSpPr>
        <p:spPr>
          <a:xfrm>
            <a:off x="3817429" y="3115125"/>
            <a:ext cx="271857"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4713EF-A29C-43A4-BFE2-7BA722390E5D}"/>
              </a:ext>
            </a:extLst>
          </p:cNvPr>
          <p:cNvCxnSpPr>
            <a:cxnSpLocks/>
          </p:cNvCxnSpPr>
          <p:nvPr/>
        </p:nvCxnSpPr>
        <p:spPr>
          <a:xfrm>
            <a:off x="8585184" y="3115125"/>
            <a:ext cx="271857"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EC8538A7-1270-593D-CC94-E69F5971449A}"/>
              </a:ext>
            </a:extLst>
          </p:cNvPr>
          <p:cNvSpPr txBox="1"/>
          <p:nvPr/>
        </p:nvSpPr>
        <p:spPr>
          <a:xfrm>
            <a:off x="1394133" y="1389956"/>
            <a:ext cx="9622970" cy="4857431"/>
          </a:xfrm>
          <a:prstGeom prst="rect">
            <a:avLst/>
          </a:prstGeom>
          <a:solidFill>
            <a:srgbClr val="E2E2E9">
              <a:alpha val="80000"/>
            </a:srgbClr>
          </a:solidFill>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Shape 1155">
            <a:extLst>
              <a:ext uri="{FF2B5EF4-FFF2-40B4-BE49-F238E27FC236}">
                <a16:creationId xmlns:a16="http://schemas.microsoft.com/office/drawing/2014/main" id="{7330EB21-6E0F-4FA2-ABCD-0E6BFF349004}"/>
              </a:ext>
            </a:extLst>
          </p:cNvPr>
          <p:cNvSpPr/>
          <p:nvPr/>
        </p:nvSpPr>
        <p:spPr>
          <a:xfrm>
            <a:off x="2748468" y="2606916"/>
            <a:ext cx="2681635" cy="436342"/>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txBody>
          <a:bodyPr wrap="square" lIns="25400" tIns="25400" rIns="25400" bIns="2540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700"/>
              </a:lnSpc>
              <a:spcBef>
                <a:spcPts val="0"/>
              </a:spcBef>
              <a:spcAft>
                <a:spcPts val="0"/>
              </a:spcAft>
              <a:buClr>
                <a:srgbClr val="000000"/>
              </a:buClr>
              <a:buSzTx/>
              <a:buFont typeface="Arial"/>
              <a:buNone/>
              <a:tabLst/>
              <a:defRPr/>
            </a:pPr>
            <a:r>
              <a:rPr kumimoji="0" lang="en-US" sz="2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MISSION</a:t>
            </a:r>
          </a:p>
        </p:txBody>
      </p:sp>
      <p:sp>
        <p:nvSpPr>
          <p:cNvPr id="5" name="Title 4">
            <a:extLst>
              <a:ext uri="{FF2B5EF4-FFF2-40B4-BE49-F238E27FC236}">
                <a16:creationId xmlns:a16="http://schemas.microsoft.com/office/drawing/2014/main" id="{908C75B7-E5E1-50B9-8975-EC7CAB6B2A0D}"/>
              </a:ext>
            </a:extLst>
          </p:cNvPr>
          <p:cNvSpPr>
            <a:spLocks noGrp="1"/>
          </p:cNvSpPr>
          <p:nvPr>
            <p:ph type="title"/>
          </p:nvPr>
        </p:nvSpPr>
        <p:spPr/>
        <p:txBody>
          <a:bodyPr anchor="t">
            <a:normAutofit/>
          </a:bodyPr>
          <a:lstStyle/>
          <a:p>
            <a:r>
              <a:rPr lang="en-US" sz="3200">
                <a:latin typeface="Cambria" panose="02040503050406030204" pitchFamily="18" charset="0"/>
                <a:ea typeface="Cambria" panose="02040503050406030204" pitchFamily="18" charset="0"/>
              </a:rPr>
              <a:t>Mission and Vision</a:t>
            </a:r>
          </a:p>
        </p:txBody>
      </p:sp>
      <p:sp>
        <p:nvSpPr>
          <p:cNvPr id="13" name="Subtitle 6">
            <a:extLst>
              <a:ext uri="{FF2B5EF4-FFF2-40B4-BE49-F238E27FC236}">
                <a16:creationId xmlns:a16="http://schemas.microsoft.com/office/drawing/2014/main" id="{56989690-76A9-4CE1-B80F-332EB26D00A8}"/>
              </a:ext>
            </a:extLst>
          </p:cNvPr>
          <p:cNvSpPr txBox="1">
            <a:spLocks/>
          </p:cNvSpPr>
          <p:nvPr/>
        </p:nvSpPr>
        <p:spPr>
          <a:xfrm>
            <a:off x="1894108" y="3589872"/>
            <a:ext cx="4097615" cy="2301497"/>
          </a:xfrm>
          <a:prstGeom prst="rect">
            <a:avLst/>
          </a:prstGeom>
        </p:spPr>
        <p:txBody>
          <a:bodyPr vert="horz" lIns="91440" tIns="45720" rIns="91440" bIns="45720" numCol="1" spcCol="36576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400"/>
              </a:lnSpc>
              <a:spcBef>
                <a:spcPts val="0"/>
              </a:spcBef>
              <a:spcAft>
                <a:spcPts val="600"/>
              </a:spcAft>
              <a:buClr>
                <a:srgbClr val="000000"/>
              </a:buClr>
              <a:buSzTx/>
              <a:buFont typeface="Arial"/>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Our mission is to protect and promote access by the residents of the Commonwealth, and other states, to high-quality health care in rural communities by encouraging innovation in health care delivery</a:t>
            </a:r>
          </a:p>
          <a:p>
            <a:pPr marL="0" marR="0" lvl="0" indent="0" algn="l" defTabSz="914400" rtl="0" eaLnBrk="1" fontAlgn="auto" latinLnBrk="0" hangingPunct="1">
              <a:lnSpc>
                <a:spcPts val="2400"/>
              </a:lnSpc>
              <a:spcBef>
                <a:spcPts val="0"/>
              </a:spcBef>
              <a:spcAft>
                <a:spcPts val="0"/>
              </a:spcAft>
              <a:buClr>
                <a:srgbClr val="000000"/>
              </a:buClr>
              <a:buSzTx/>
              <a:buFont typeface="Arial"/>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endParaRPr>
          </a:p>
        </p:txBody>
      </p:sp>
      <p:sp>
        <p:nvSpPr>
          <p:cNvPr id="14" name="Shape 1155">
            <a:extLst>
              <a:ext uri="{FF2B5EF4-FFF2-40B4-BE49-F238E27FC236}">
                <a16:creationId xmlns:a16="http://schemas.microsoft.com/office/drawing/2014/main" id="{7F0F9CF3-42D0-47C9-98CD-83C3ADCA254F}"/>
              </a:ext>
            </a:extLst>
          </p:cNvPr>
          <p:cNvSpPr/>
          <p:nvPr/>
        </p:nvSpPr>
        <p:spPr>
          <a:xfrm>
            <a:off x="7241854" y="2606916"/>
            <a:ext cx="2686661" cy="436342"/>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txBody>
          <a:bodyPr wrap="square" lIns="25400" tIns="25400" rIns="25400" bIns="2540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700"/>
              </a:lnSpc>
              <a:spcBef>
                <a:spcPts val="0"/>
              </a:spcBef>
              <a:spcAft>
                <a:spcPts val="0"/>
              </a:spcAft>
              <a:buClr>
                <a:srgbClr val="000000"/>
              </a:buClr>
              <a:buSzTx/>
              <a:buFont typeface="Arial"/>
              <a:buNone/>
              <a:tabLst/>
              <a:defRPr/>
            </a:pPr>
            <a:r>
              <a:rPr kumimoji="0" lang="en-US" sz="2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rPr>
              <a:t>VISION</a:t>
            </a:r>
          </a:p>
        </p:txBody>
      </p:sp>
      <p:sp>
        <p:nvSpPr>
          <p:cNvPr id="17" name="Subtitle 6">
            <a:extLst>
              <a:ext uri="{FF2B5EF4-FFF2-40B4-BE49-F238E27FC236}">
                <a16:creationId xmlns:a16="http://schemas.microsoft.com/office/drawing/2014/main" id="{C81DE3FD-B068-436F-AA68-F2CFA145B348}"/>
              </a:ext>
            </a:extLst>
          </p:cNvPr>
          <p:cNvSpPr txBox="1">
            <a:spLocks/>
          </p:cNvSpPr>
          <p:nvPr/>
        </p:nvSpPr>
        <p:spPr>
          <a:xfrm>
            <a:off x="7012282" y="3646076"/>
            <a:ext cx="2916228" cy="1907028"/>
          </a:xfrm>
          <a:prstGeom prst="rect">
            <a:avLst/>
          </a:prstGeom>
        </p:spPr>
        <p:txBody>
          <a:bodyPr vert="horz" lIns="91440" tIns="45720" rIns="91440" bIns="45720" numCol="1" spcCol="36576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To help rural communities thrive through improved health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 </a:t>
            </a:r>
          </a:p>
        </p:txBody>
      </p:sp>
      <p:cxnSp>
        <p:nvCxnSpPr>
          <p:cNvPr id="8" name="Straight Connector 7">
            <a:extLst>
              <a:ext uri="{FF2B5EF4-FFF2-40B4-BE49-F238E27FC236}">
                <a16:creationId xmlns:a16="http://schemas.microsoft.com/office/drawing/2014/main" id="{6830B34B-B063-4004-A254-8DF067AF3448}"/>
              </a:ext>
            </a:extLst>
          </p:cNvPr>
          <p:cNvCxnSpPr>
            <a:cxnSpLocks/>
          </p:cNvCxnSpPr>
          <p:nvPr/>
        </p:nvCxnSpPr>
        <p:spPr>
          <a:xfrm>
            <a:off x="6234845" y="1802926"/>
            <a:ext cx="0" cy="4172919"/>
          </a:xfrm>
          <a:prstGeom prst="line">
            <a:avLst/>
          </a:prstGeom>
          <a:ln w="38100" cap="rnd">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3" name="Graphic 52" descr="Bullseye with solid fill">
            <a:extLst>
              <a:ext uri="{FF2B5EF4-FFF2-40B4-BE49-F238E27FC236}">
                <a16:creationId xmlns:a16="http://schemas.microsoft.com/office/drawing/2014/main" id="{6241861F-AB15-2D2B-D057-1273D5DC0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2085" y="1692516"/>
            <a:ext cx="914400" cy="914400"/>
          </a:xfrm>
          <a:prstGeom prst="rect">
            <a:avLst/>
          </a:prstGeom>
        </p:spPr>
      </p:pic>
      <p:pic>
        <p:nvPicPr>
          <p:cNvPr id="57" name="Graphic 56" descr="Lightbulb and pencil with solid fill">
            <a:extLst>
              <a:ext uri="{FF2B5EF4-FFF2-40B4-BE49-F238E27FC236}">
                <a16:creationId xmlns:a16="http://schemas.microsoft.com/office/drawing/2014/main" id="{1BEA4CC1-3EF6-013B-442A-C99648F791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3912" y="1670029"/>
            <a:ext cx="914400" cy="914400"/>
          </a:xfrm>
          <a:prstGeom prst="rect">
            <a:avLst/>
          </a:prstGeom>
        </p:spPr>
      </p:pic>
    </p:spTree>
    <p:extLst>
      <p:ext uri="{BB962C8B-B14F-4D97-AF65-F5344CB8AC3E}">
        <p14:creationId xmlns:p14="http://schemas.microsoft.com/office/powerpoint/2010/main" val="3114963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67C073-913A-C6C0-D8B9-DF00A0BBE40E}"/>
              </a:ext>
            </a:extLst>
          </p:cNvPr>
          <p:cNvSpPr/>
          <p:nvPr/>
        </p:nvSpPr>
        <p:spPr>
          <a:xfrm>
            <a:off x="10399782" y="5551090"/>
            <a:ext cx="1792218" cy="13069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438AF9E-3F62-2D7D-DC28-942D6180313E}"/>
              </a:ext>
            </a:extLst>
          </p:cNvPr>
          <p:cNvSpPr>
            <a:spLocks noGrp="1"/>
          </p:cNvSpPr>
          <p:nvPr>
            <p:ph type="title"/>
          </p:nvPr>
        </p:nvSpPr>
        <p:spPr/>
        <p:txBody>
          <a:bodyPr>
            <a:normAutofit/>
          </a:bodyPr>
          <a:lstStyle/>
          <a:p>
            <a:pPr algn="ctr">
              <a:lnSpc>
                <a:spcPct val="90000"/>
              </a:lnSpc>
            </a:pPr>
            <a:r>
              <a:rPr lang="en-US" dirty="0">
                <a:solidFill>
                  <a:schemeClr val="accent1"/>
                </a:solidFill>
                <a:latin typeface="Cambria" panose="02040503050406030204" pitchFamily="18" charset="0"/>
                <a:ea typeface="Cambria" panose="02040503050406030204" pitchFamily="18" charset="0"/>
                <a:cs typeface="Arial" panose="020B0604020202020204" pitchFamily="34" charset="0"/>
              </a:rPr>
              <a:t>Rural Health Redesign Center</a:t>
            </a:r>
          </a:p>
        </p:txBody>
      </p:sp>
      <p:grpSp>
        <p:nvGrpSpPr>
          <p:cNvPr id="2" name="Group 1">
            <a:extLst>
              <a:ext uri="{FF2B5EF4-FFF2-40B4-BE49-F238E27FC236}">
                <a16:creationId xmlns:a16="http://schemas.microsoft.com/office/drawing/2014/main" id="{82C60DF2-F12F-854C-9194-AB8CC1286DAC}"/>
              </a:ext>
            </a:extLst>
          </p:cNvPr>
          <p:cNvGrpSpPr/>
          <p:nvPr/>
        </p:nvGrpSpPr>
        <p:grpSpPr>
          <a:xfrm>
            <a:off x="1300767" y="1690824"/>
            <a:ext cx="9365408" cy="4749637"/>
            <a:chOff x="1120462" y="1771628"/>
            <a:chExt cx="9365408" cy="4690841"/>
          </a:xfrm>
        </p:grpSpPr>
        <p:sp>
          <p:nvSpPr>
            <p:cNvPr id="23" name="Rectangle: Rounded Corners 22">
              <a:extLst>
                <a:ext uri="{FF2B5EF4-FFF2-40B4-BE49-F238E27FC236}">
                  <a16:creationId xmlns:a16="http://schemas.microsoft.com/office/drawing/2014/main" id="{DE015AE1-53C4-91C9-0705-EFC305146AA0}"/>
                </a:ext>
              </a:extLst>
            </p:cNvPr>
            <p:cNvSpPr/>
            <p:nvPr/>
          </p:nvSpPr>
          <p:spPr>
            <a:xfrm>
              <a:off x="1120462" y="1771628"/>
              <a:ext cx="9365408" cy="4690841"/>
            </a:xfrm>
            <a:prstGeom prst="roundRect">
              <a:avLst>
                <a:gd name="adj" fmla="val 3382"/>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2" name="Arrow: Pentagon 21">
              <a:extLst>
                <a:ext uri="{FF2B5EF4-FFF2-40B4-BE49-F238E27FC236}">
                  <a16:creationId xmlns:a16="http://schemas.microsoft.com/office/drawing/2014/main" id="{D3A6C3C1-6ABB-F72C-2D07-498BEF2CE0E2}"/>
                </a:ext>
              </a:extLst>
            </p:cNvPr>
            <p:cNvSpPr/>
            <p:nvPr/>
          </p:nvSpPr>
          <p:spPr>
            <a:xfrm rot="5400000">
              <a:off x="6468784" y="1803921"/>
              <a:ext cx="3109224" cy="4115960"/>
            </a:xfrm>
            <a:prstGeom prst="homePlate">
              <a:avLst>
                <a:gd name="adj" fmla="val 19939"/>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 name="Arrow: Pentagon 18">
              <a:extLst>
                <a:ext uri="{FF2B5EF4-FFF2-40B4-BE49-F238E27FC236}">
                  <a16:creationId xmlns:a16="http://schemas.microsoft.com/office/drawing/2014/main" id="{7AA811E9-5B4B-6120-63F7-C9B4A1D7F400}"/>
                </a:ext>
              </a:extLst>
            </p:cNvPr>
            <p:cNvSpPr/>
            <p:nvPr/>
          </p:nvSpPr>
          <p:spPr>
            <a:xfrm rot="5400000">
              <a:off x="1945587" y="1803920"/>
              <a:ext cx="3109224" cy="4115960"/>
            </a:xfrm>
            <a:prstGeom prst="homePlate">
              <a:avLst>
                <a:gd name="adj" fmla="val 19939"/>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6D8D877-4EB0-DBBB-DC42-22942A888587}"/>
                </a:ext>
              </a:extLst>
            </p:cNvPr>
            <p:cNvSpPr txBox="1"/>
            <p:nvPr/>
          </p:nvSpPr>
          <p:spPr>
            <a:xfrm>
              <a:off x="1301342" y="5570160"/>
              <a:ext cx="9003648" cy="738664"/>
            </a:xfrm>
            <a:prstGeom prst="rect">
              <a:avLst/>
            </a:prstGeom>
            <a:noFill/>
          </p:spPr>
          <p:txBody>
            <a:bodyPr wrap="square" rtlCol="0">
              <a:spAutoFit/>
            </a:bodyPr>
            <a:lstStyle/>
            <a:p>
              <a:pPr algn="ctr"/>
              <a:r>
                <a:rPr lang="en-US" sz="1400" b="1">
                  <a:solidFill>
                    <a:srgbClr val="000000"/>
                  </a:solidFill>
                  <a:latin typeface="Cambria" panose="02040503050406030204" pitchFamily="18" charset="0"/>
                  <a:ea typeface="Cambria" panose="02040503050406030204" pitchFamily="18" charset="0"/>
                  <a:cs typeface="Arial" panose="020B0604020202020204" pitchFamily="34" charset="0"/>
                </a:rPr>
                <a:t>Leveraging collective experience and a commitment to improving the lives within rural communities, we are equipped to provide thorough technical assistance in alignment with the terms of our cooperative agreement with the Health Services and Resources Administration (HRSA).</a:t>
              </a:r>
              <a:endParaRPr lang="en-US" sz="1400" b="1">
                <a:latin typeface="Cambria" panose="02040503050406030204" pitchFamily="18" charset="0"/>
                <a:ea typeface="Cambria" panose="02040503050406030204" pitchFamily="18" charset="0"/>
                <a:cs typeface="Arial" panose="020B0604020202020204" pitchFamily="34" charset="0"/>
              </a:endParaRPr>
            </a:p>
          </p:txBody>
        </p:sp>
        <p:pic>
          <p:nvPicPr>
            <p:cNvPr id="7" name="Graphic 6">
              <a:extLst>
                <a:ext uri="{FF2B5EF4-FFF2-40B4-BE49-F238E27FC236}">
                  <a16:creationId xmlns:a16="http://schemas.microsoft.com/office/drawing/2014/main" id="{0E7F8FCF-E46B-0B49-B936-E8E54FC0AA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4393" y="2582567"/>
              <a:ext cx="618006" cy="706186"/>
            </a:xfrm>
            <a:prstGeom prst="rect">
              <a:avLst/>
            </a:prstGeom>
          </p:spPr>
        </p:pic>
        <p:sp>
          <p:nvSpPr>
            <p:cNvPr id="10" name="TextBox 9">
              <a:extLst>
                <a:ext uri="{FF2B5EF4-FFF2-40B4-BE49-F238E27FC236}">
                  <a16:creationId xmlns:a16="http://schemas.microsoft.com/office/drawing/2014/main" id="{ACBF37FA-1BDB-9970-3C61-4F915E003587}"/>
                </a:ext>
              </a:extLst>
            </p:cNvPr>
            <p:cNvSpPr txBox="1"/>
            <p:nvPr/>
          </p:nvSpPr>
          <p:spPr>
            <a:xfrm>
              <a:off x="2013689" y="1803662"/>
              <a:ext cx="7578954" cy="461665"/>
            </a:xfrm>
            <a:prstGeom prst="rect">
              <a:avLst/>
            </a:prstGeom>
            <a:noFill/>
          </p:spPr>
          <p:txBody>
            <a:bodyPr wrap="square">
              <a:spAutoFit/>
            </a:bodyPr>
            <a:lstStyle/>
            <a:p>
              <a:pPr algn="ctr"/>
              <a:r>
                <a:rPr lang="en-US" sz="2400" b="1">
                  <a:latin typeface="Cambria" panose="02040503050406030204" pitchFamily="18" charset="0"/>
                  <a:ea typeface="Cambria" panose="02040503050406030204" pitchFamily="18" charset="0"/>
                  <a:cs typeface="Arial" panose="020B0604020202020204" pitchFamily="34" charset="0"/>
                </a:rPr>
                <a:t>Who We Are</a:t>
              </a:r>
            </a:p>
          </p:txBody>
        </p:sp>
        <p:sp>
          <p:nvSpPr>
            <p:cNvPr id="12" name="Oval 11" descr="Business Growth with solid fill">
              <a:extLst>
                <a:ext uri="{FF2B5EF4-FFF2-40B4-BE49-F238E27FC236}">
                  <a16:creationId xmlns:a16="http://schemas.microsoft.com/office/drawing/2014/main" id="{F3EA2B3F-E673-F6E5-327D-5778EFBF6BC1}"/>
                </a:ext>
              </a:extLst>
            </p:cNvPr>
            <p:cNvSpPr/>
            <p:nvPr/>
          </p:nvSpPr>
          <p:spPr>
            <a:xfrm>
              <a:off x="2961886" y="2432958"/>
              <a:ext cx="1067226" cy="1096922"/>
            </a:xfrm>
            <a:prstGeom prst="ellipse">
              <a:avLst/>
            </a:prstGeom>
            <a:blipFill rotWithShape="1">
              <a:blip r:embed="rId5">
                <a:extLst>
                  <a:ext uri="{96DAC541-7B7A-43D3-8B79-37D633B846F1}">
                    <asvg:svgBlip xmlns:asvg="http://schemas.microsoft.com/office/drawing/2016/SVG/main" r:embed="rId6"/>
                  </a:ext>
                </a:extLst>
              </a:blip>
              <a:srcRect/>
              <a:stretch>
                <a:fillRect/>
              </a:stretch>
            </a:blipFill>
            <a:ln>
              <a:noFill/>
            </a:ln>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5703271-ECEA-F5D8-0E54-948768EEF1D3}"/>
                </a:ext>
              </a:extLst>
            </p:cNvPr>
            <p:cNvSpPr txBox="1"/>
            <p:nvPr/>
          </p:nvSpPr>
          <p:spPr>
            <a:xfrm>
              <a:off x="1573556" y="3677029"/>
              <a:ext cx="3843888" cy="1519833"/>
            </a:xfrm>
            <a:prstGeom prst="rect">
              <a:avLst/>
            </a:prstGeom>
            <a:noFill/>
          </p:spPr>
          <p:txBody>
            <a:bodyPr wrap="square" lIns="91440" tIns="45720" rIns="91440" bIns="45720" rtlCol="0" anchor="t">
              <a:spAutoFit/>
            </a:bodyPr>
            <a:lstStyle/>
            <a:p>
              <a:pPr algn="ctr"/>
              <a:r>
                <a:rPr lang="en-US" sz="1600" b="0">
                  <a:solidFill>
                    <a:schemeClr val="bg1"/>
                  </a:solidFill>
                  <a:latin typeface="Cambria" panose="02040503050406030204" pitchFamily="18" charset="0"/>
                  <a:ea typeface="Cambria" panose="02040503050406030204" pitchFamily="18" charset="0"/>
                </a:rPr>
                <a:t>A c</a:t>
              </a:r>
              <a:r>
                <a:rPr lang="en-US" sz="1600" b="0" i="0">
                  <a:solidFill>
                    <a:schemeClr val="bg1"/>
                  </a:solidFill>
                  <a:effectLst/>
                  <a:latin typeface="Cambria" panose="02040503050406030204" pitchFamily="18" charset="0"/>
                  <a:ea typeface="Cambria" panose="02040503050406030204" pitchFamily="18" charset="0"/>
                </a:rPr>
                <a:t>ollaboration of </a:t>
              </a:r>
              <a:r>
                <a:rPr lang="en-US" sz="1600">
                  <a:solidFill>
                    <a:schemeClr val="bg1"/>
                  </a:solidFill>
                  <a:latin typeface="Cambria" panose="02040503050406030204" pitchFamily="18" charset="0"/>
                  <a:ea typeface="Cambria" panose="02040503050406030204" pitchFamily="18" charset="0"/>
                </a:rPr>
                <a:t>multiple </a:t>
              </a:r>
              <a:r>
                <a:rPr lang="en-US" sz="1600" b="0" i="0">
                  <a:solidFill>
                    <a:schemeClr val="bg1"/>
                  </a:solidFill>
                  <a:effectLst/>
                  <a:latin typeface="Cambria" panose="02040503050406030204" pitchFamily="18" charset="0"/>
                  <a:ea typeface="Cambria" panose="02040503050406030204" pitchFamily="18" charset="0"/>
                </a:rPr>
                <a:t>organizations with unique expertise formed to provide a comprehensive catalog of technical assistance services to support rural hospital and communities.</a:t>
              </a:r>
              <a:endParaRPr lang="en-US" sz="1600" b="0">
                <a:solidFill>
                  <a:schemeClr val="bg1"/>
                </a:solidFill>
                <a:latin typeface="Cambria" panose="02040503050406030204" pitchFamily="18" charset="0"/>
                <a:ea typeface="Cambria" panose="02040503050406030204" pitchFamily="18" charset="0"/>
              </a:endParaRPr>
            </a:p>
            <a:p>
              <a:endParaRPr lang="en-US">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A17CD95-ABAD-6557-7705-5EE1C925AE36}"/>
                </a:ext>
              </a:extLst>
            </p:cNvPr>
            <p:cNvSpPr txBox="1"/>
            <p:nvPr/>
          </p:nvSpPr>
          <p:spPr>
            <a:xfrm>
              <a:off x="6166536" y="3746391"/>
              <a:ext cx="3657494" cy="1446550"/>
            </a:xfrm>
            <a:prstGeom prst="rect">
              <a:avLst/>
            </a:prstGeom>
            <a:noFill/>
          </p:spPr>
          <p:txBody>
            <a:bodyPr wrap="square" lIns="91440" tIns="45720" rIns="91440" bIns="45720" rtlCol="0" anchor="t">
              <a:spAutoFit/>
            </a:bodyPr>
            <a:lstStyle/>
            <a:p>
              <a:pPr lvl="0" algn="ctr"/>
              <a:r>
                <a:rPr lang="en-US" sz="1800" b="0" i="0">
                  <a:solidFill>
                    <a:schemeClr val="tx1"/>
                  </a:solidFill>
                  <a:effectLst/>
                  <a:latin typeface="Cambria" panose="02040503050406030204" pitchFamily="18" charset="0"/>
                  <a:ea typeface="Cambria" panose="02040503050406030204" pitchFamily="18" charset="0"/>
                </a:rPr>
                <a:t>Rural Health Redesign Center</a:t>
              </a:r>
            </a:p>
            <a:p>
              <a:pPr algn="ctr"/>
              <a:r>
                <a:rPr lang="en-US">
                  <a:solidFill>
                    <a:schemeClr val="tx1"/>
                  </a:solidFill>
                  <a:latin typeface="Cambria" panose="02040503050406030204" pitchFamily="18" charset="0"/>
                  <a:ea typeface="Cambria" panose="02040503050406030204" pitchFamily="18" charset="0"/>
                </a:rPr>
                <a:t> </a:t>
              </a:r>
              <a:r>
                <a:rPr lang="en-US" b="0" i="0">
                  <a:solidFill>
                    <a:schemeClr val="tx1"/>
                  </a:solidFill>
                  <a:effectLst/>
                  <a:latin typeface="Cambria" panose="02040503050406030204" pitchFamily="18" charset="0"/>
                  <a:ea typeface="Cambria" panose="02040503050406030204" pitchFamily="18" charset="0"/>
                </a:rPr>
                <a:t>Mathematica</a:t>
              </a:r>
              <a:endParaRPr lang="en-US" sz="1800" b="0" i="0">
                <a:solidFill>
                  <a:schemeClr val="tx1"/>
                </a:solidFill>
                <a:effectLst/>
                <a:latin typeface="Cambria" panose="02040503050406030204" pitchFamily="18" charset="0"/>
                <a:ea typeface="Cambria" panose="02040503050406030204" pitchFamily="18" charset="0"/>
              </a:endParaRPr>
            </a:p>
            <a:p>
              <a:pPr algn="ctr"/>
              <a:r>
                <a:rPr lang="en-US">
                  <a:solidFill>
                    <a:schemeClr val="tx1"/>
                  </a:solidFill>
                  <a:latin typeface="Cambria" panose="02040503050406030204" pitchFamily="18" charset="0"/>
                  <a:ea typeface="Cambria" panose="02040503050406030204" pitchFamily="18" charset="0"/>
                </a:rPr>
                <a:t>EMS Premier Consulting</a:t>
              </a:r>
            </a:p>
            <a:p>
              <a:pPr algn="ctr"/>
              <a:r>
                <a:rPr lang="en-US">
                  <a:solidFill>
                    <a:schemeClr val="tx1"/>
                  </a:solidFill>
                  <a:latin typeface="Cambria" panose="02040503050406030204" pitchFamily="18" charset="0"/>
                  <a:ea typeface="Cambria" panose="02040503050406030204" pitchFamily="18" charset="0"/>
                </a:rPr>
                <a:t>JSR Marketing</a:t>
              </a:r>
            </a:p>
            <a:p>
              <a:pPr algn="ctr"/>
              <a:r>
                <a:rPr lang="en-US">
                  <a:solidFill>
                    <a:schemeClr val="tx1"/>
                  </a:solidFill>
                  <a:latin typeface="Cambria" panose="02040503050406030204" pitchFamily="18" charset="0"/>
                  <a:ea typeface="Cambria" panose="02040503050406030204" pitchFamily="18" charset="0"/>
                </a:rPr>
                <a:t>Hall Render</a:t>
              </a:r>
            </a:p>
            <a:p>
              <a:endParaRPr lang="en-US">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66195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609AC77-C8F5-7AE7-C242-032F65846870}"/>
              </a:ext>
            </a:extLst>
          </p:cNvPr>
          <p:cNvGrpSpPr/>
          <p:nvPr/>
        </p:nvGrpSpPr>
        <p:grpSpPr>
          <a:xfrm>
            <a:off x="1684450" y="1391744"/>
            <a:ext cx="9116849" cy="5280371"/>
            <a:chOff x="777702" y="212490"/>
            <a:chExt cx="10640134" cy="6162646"/>
          </a:xfrm>
        </p:grpSpPr>
        <p:sp>
          <p:nvSpPr>
            <p:cNvPr id="83" name="TextBox 82"/>
            <p:cNvSpPr txBox="1"/>
            <p:nvPr/>
          </p:nvSpPr>
          <p:spPr>
            <a:xfrm>
              <a:off x="7983503" y="1448763"/>
              <a:ext cx="2988110" cy="755088"/>
            </a:xfrm>
            <a:prstGeom prst="roundRect">
              <a:avLst/>
            </a:prstGeom>
            <a:noFill/>
            <a:ln w="19050">
              <a:solidFill>
                <a:schemeClr val="accent3"/>
              </a:solidFill>
            </a:ln>
          </p:spPr>
          <p:txBody>
            <a:bodyPr wrap="square" rtlCol="0" anchor="ctr">
              <a:spAutoFit/>
            </a:bodyPr>
            <a:lstStyle/>
            <a:p>
              <a:r>
                <a:rPr lang="en-US" sz="1600" b="1">
                  <a:latin typeface="Cambria" panose="02040503050406030204" pitchFamily="18" charset="0"/>
                  <a:ea typeface="Cambria" panose="02040503050406030204" pitchFamily="18" charset="0"/>
                  <a:cs typeface="Arial" panose="020B0604020202020204" pitchFamily="34" charset="0"/>
                </a:rPr>
                <a:t>Strategic</a:t>
              </a:r>
            </a:p>
            <a:p>
              <a:r>
                <a:rPr lang="en-US" sz="1600" b="1">
                  <a:latin typeface="Cambria" panose="02040503050406030204" pitchFamily="18" charset="0"/>
                  <a:ea typeface="Cambria" panose="02040503050406030204" pitchFamily="18" charset="0"/>
                  <a:cs typeface="Arial" panose="020B0604020202020204" pitchFamily="34" charset="0"/>
                </a:rPr>
                <a:t>Planning</a:t>
              </a:r>
            </a:p>
          </p:txBody>
        </p:sp>
        <p:sp>
          <p:nvSpPr>
            <p:cNvPr id="86" name="TextBox 85"/>
            <p:cNvSpPr txBox="1"/>
            <p:nvPr/>
          </p:nvSpPr>
          <p:spPr>
            <a:xfrm>
              <a:off x="8429726" y="2455633"/>
              <a:ext cx="2988110" cy="755088"/>
            </a:xfrm>
            <a:prstGeom prst="roundRect">
              <a:avLst/>
            </a:prstGeom>
            <a:noFill/>
            <a:ln w="19050">
              <a:solidFill>
                <a:schemeClr val="accent5"/>
              </a:solidFill>
            </a:ln>
          </p:spPr>
          <p:txBody>
            <a:bodyPr wrap="square" rtlCol="0" anchor="ctr">
              <a:spAutoFit/>
            </a:bodyPr>
            <a:lstStyle/>
            <a:p>
              <a:r>
                <a:rPr lang="en-US" sz="1600" b="1">
                  <a:latin typeface="Cambria" panose="02040503050406030204" pitchFamily="18" charset="0"/>
                  <a:ea typeface="Cambria" panose="02040503050406030204" pitchFamily="18" charset="0"/>
                  <a:cs typeface="Arial" panose="020B0604020202020204" pitchFamily="34" charset="0"/>
                </a:rPr>
                <a:t>Clinical Transformation &amp; Value-based Contracts</a:t>
              </a:r>
            </a:p>
          </p:txBody>
        </p:sp>
        <p:sp>
          <p:nvSpPr>
            <p:cNvPr id="89" name="TextBox 88"/>
            <p:cNvSpPr txBox="1"/>
            <p:nvPr/>
          </p:nvSpPr>
          <p:spPr>
            <a:xfrm>
              <a:off x="8429726" y="3464098"/>
              <a:ext cx="2988110" cy="755088"/>
            </a:xfrm>
            <a:prstGeom prst="roundRect">
              <a:avLst/>
            </a:prstGeom>
            <a:noFill/>
            <a:ln w="19050">
              <a:solidFill>
                <a:schemeClr val="accent4"/>
              </a:solidFill>
            </a:ln>
          </p:spPr>
          <p:txBody>
            <a:bodyPr wrap="square" rtlCol="0" anchor="ctr">
              <a:spAutoFit/>
            </a:bodyPr>
            <a:lstStyle/>
            <a:p>
              <a:r>
                <a:rPr lang="en-US" sz="1600" b="1">
                  <a:latin typeface="Cambria" panose="02040503050406030204" pitchFamily="18" charset="0"/>
                  <a:ea typeface="Cambria" panose="02040503050406030204" pitchFamily="18" charset="0"/>
                  <a:cs typeface="Arial" panose="020B0604020202020204" pitchFamily="34" charset="0"/>
                </a:rPr>
                <a:t>Leadership Development</a:t>
              </a:r>
            </a:p>
          </p:txBody>
        </p:sp>
        <p:sp>
          <p:nvSpPr>
            <p:cNvPr id="95" name="TextBox 94"/>
            <p:cNvSpPr txBox="1"/>
            <p:nvPr/>
          </p:nvSpPr>
          <p:spPr>
            <a:xfrm>
              <a:off x="1285638" y="4482400"/>
              <a:ext cx="2988110" cy="757700"/>
            </a:xfrm>
            <a:prstGeom prst="roundRect">
              <a:avLst/>
            </a:prstGeom>
            <a:noFill/>
            <a:ln w="19050">
              <a:solidFill>
                <a:schemeClr val="accent3"/>
              </a:solidFill>
            </a:ln>
          </p:spPr>
          <p:txBody>
            <a:bodyPr wrap="square" rtlCol="0" anchor="ctr">
              <a:spAutoFit/>
            </a:bodyPr>
            <a:lstStyle/>
            <a:p>
              <a:pPr algn="r"/>
              <a:r>
                <a:rPr lang="en-US" sz="1600" b="1">
                  <a:latin typeface="Cambria" panose="02040503050406030204" pitchFamily="18" charset="0"/>
                  <a:ea typeface="Cambria" panose="02040503050406030204" pitchFamily="18" charset="0"/>
                  <a:cs typeface="Arial" panose="020B0604020202020204" pitchFamily="34" charset="0"/>
                </a:rPr>
                <a:t>Data Analysis</a:t>
              </a:r>
            </a:p>
          </p:txBody>
        </p:sp>
        <p:sp>
          <p:nvSpPr>
            <p:cNvPr id="101" name="TextBox 100"/>
            <p:cNvSpPr txBox="1"/>
            <p:nvPr/>
          </p:nvSpPr>
          <p:spPr>
            <a:xfrm>
              <a:off x="6104341" y="5619861"/>
              <a:ext cx="2988110" cy="755088"/>
            </a:xfrm>
            <a:prstGeom prst="roundRect">
              <a:avLst/>
            </a:prstGeom>
            <a:noFill/>
            <a:ln w="19050">
              <a:solidFill>
                <a:schemeClr val="accent1"/>
              </a:solidFill>
            </a:ln>
          </p:spPr>
          <p:txBody>
            <a:bodyPr wrap="square" rtlCol="0" anchor="ctr">
              <a:spAutoFit/>
            </a:bodyPr>
            <a:lstStyle/>
            <a:p>
              <a:pPr algn="ctr"/>
              <a:r>
                <a:rPr lang="en-US" sz="1600" b="1">
                  <a:latin typeface="Cambria" panose="02040503050406030204" pitchFamily="18" charset="0"/>
                  <a:ea typeface="Cambria" panose="02040503050406030204" pitchFamily="18" charset="0"/>
                  <a:cs typeface="Arial" panose="020B0604020202020204" pitchFamily="34" charset="0"/>
                </a:rPr>
                <a:t>Organizational Culture and Team Development </a:t>
              </a:r>
            </a:p>
          </p:txBody>
        </p:sp>
        <p:sp>
          <p:nvSpPr>
            <p:cNvPr id="104" name="TextBox 103"/>
            <p:cNvSpPr txBox="1"/>
            <p:nvPr/>
          </p:nvSpPr>
          <p:spPr>
            <a:xfrm>
              <a:off x="3039479" y="5620048"/>
              <a:ext cx="2988110" cy="755088"/>
            </a:xfrm>
            <a:prstGeom prst="roundRect">
              <a:avLst/>
            </a:prstGeom>
            <a:noFill/>
            <a:ln w="19050">
              <a:solidFill>
                <a:schemeClr val="accent2"/>
              </a:solidFill>
            </a:ln>
          </p:spPr>
          <p:txBody>
            <a:bodyPr wrap="square" rtlCol="0" anchor="ctr">
              <a:spAutoFit/>
            </a:bodyPr>
            <a:lstStyle/>
            <a:p>
              <a:pPr algn="ctr"/>
              <a:r>
                <a:rPr lang="en-US" sz="1600" b="1">
                  <a:latin typeface="Cambria" panose="02040503050406030204" pitchFamily="18" charset="0"/>
                  <a:ea typeface="Cambria" panose="02040503050406030204" pitchFamily="18" charset="0"/>
                  <a:cs typeface="Arial" panose="020B0604020202020204" pitchFamily="34" charset="0"/>
                </a:rPr>
                <a:t>Hospital Financial Analysis</a:t>
              </a:r>
            </a:p>
          </p:txBody>
        </p:sp>
        <p:sp>
          <p:nvSpPr>
            <p:cNvPr id="107" name="TextBox 106"/>
            <p:cNvSpPr txBox="1"/>
            <p:nvPr/>
          </p:nvSpPr>
          <p:spPr>
            <a:xfrm>
              <a:off x="1285637" y="1448763"/>
              <a:ext cx="2988110" cy="755088"/>
            </a:xfrm>
            <a:prstGeom prst="roundRect">
              <a:avLst/>
            </a:prstGeom>
            <a:noFill/>
            <a:ln w="19050">
              <a:solidFill>
                <a:schemeClr val="bg2"/>
              </a:solidFill>
            </a:ln>
          </p:spPr>
          <p:txBody>
            <a:bodyPr wrap="square" rtlCol="0" anchor="ctr">
              <a:spAutoFit/>
            </a:bodyPr>
            <a:lstStyle/>
            <a:p>
              <a:pPr algn="r"/>
              <a:r>
                <a:rPr lang="en-US" sz="1600" b="1">
                  <a:latin typeface="Cambria" panose="02040503050406030204" pitchFamily="18" charset="0"/>
                  <a:ea typeface="Cambria" panose="02040503050406030204" pitchFamily="18" charset="0"/>
                  <a:cs typeface="Arial" panose="020B0604020202020204" pitchFamily="34" charset="0"/>
                </a:rPr>
                <a:t>Regulatory Compliance Support</a:t>
              </a:r>
            </a:p>
          </p:txBody>
        </p:sp>
        <p:sp>
          <p:nvSpPr>
            <p:cNvPr id="110" name="TextBox 109"/>
            <p:cNvSpPr txBox="1"/>
            <p:nvPr/>
          </p:nvSpPr>
          <p:spPr>
            <a:xfrm>
              <a:off x="777702" y="3462503"/>
              <a:ext cx="2988110" cy="755088"/>
            </a:xfrm>
            <a:prstGeom prst="roundRect">
              <a:avLst/>
            </a:prstGeom>
            <a:noFill/>
            <a:ln w="19050">
              <a:solidFill>
                <a:schemeClr val="accent5"/>
              </a:solidFill>
            </a:ln>
          </p:spPr>
          <p:txBody>
            <a:bodyPr wrap="square" rtlCol="0" anchor="ctr">
              <a:spAutoFit/>
            </a:bodyPr>
            <a:lstStyle/>
            <a:p>
              <a:pPr algn="r"/>
              <a:r>
                <a:rPr lang="en-US" sz="1600" b="1">
                  <a:latin typeface="Cambria" panose="02040503050406030204" pitchFamily="18" charset="0"/>
                  <a:ea typeface="Cambria" panose="02040503050406030204" pitchFamily="18" charset="0"/>
                  <a:cs typeface="Arial" panose="020B0604020202020204" pitchFamily="34" charset="0"/>
                </a:rPr>
                <a:t>Service Line and Outmigration Analysis</a:t>
              </a:r>
            </a:p>
          </p:txBody>
        </p:sp>
        <p:sp>
          <p:nvSpPr>
            <p:cNvPr id="113" name="TextBox 112"/>
            <p:cNvSpPr txBox="1"/>
            <p:nvPr/>
          </p:nvSpPr>
          <p:spPr>
            <a:xfrm>
              <a:off x="3039479" y="227044"/>
              <a:ext cx="2988110" cy="755088"/>
            </a:xfrm>
            <a:prstGeom prst="roundRect">
              <a:avLst/>
            </a:prstGeom>
            <a:noFill/>
            <a:ln w="19050">
              <a:solidFill>
                <a:schemeClr val="accent1"/>
              </a:solidFill>
            </a:ln>
          </p:spPr>
          <p:txBody>
            <a:bodyPr wrap="square" rtlCol="0" anchor="ctr">
              <a:spAutoFit/>
            </a:bodyPr>
            <a:lstStyle/>
            <a:p>
              <a:pPr algn="ctr"/>
              <a:r>
                <a:rPr lang="en-US" sz="1600" b="1">
                  <a:latin typeface="Cambria" panose="02040503050406030204" pitchFamily="18" charset="0"/>
                  <a:ea typeface="Cambria" panose="02040503050406030204" pitchFamily="18" charset="0"/>
                  <a:cs typeface="Arial" panose="020B0604020202020204" pitchFamily="34" charset="0"/>
                </a:rPr>
                <a:t>Project Management Support</a:t>
              </a:r>
            </a:p>
          </p:txBody>
        </p:sp>
        <p:sp>
          <p:nvSpPr>
            <p:cNvPr id="182" name="TextBox 181"/>
            <p:cNvSpPr txBox="1"/>
            <p:nvPr/>
          </p:nvSpPr>
          <p:spPr>
            <a:xfrm>
              <a:off x="6104341" y="212490"/>
              <a:ext cx="2988110" cy="757700"/>
            </a:xfrm>
            <a:prstGeom prst="roundRect">
              <a:avLst/>
            </a:prstGeom>
            <a:noFill/>
            <a:ln w="19050">
              <a:solidFill>
                <a:schemeClr val="accent2"/>
              </a:solidFill>
            </a:ln>
          </p:spPr>
          <p:txBody>
            <a:bodyPr wrap="square" rtlCol="0" anchor="ctr">
              <a:spAutoFit/>
            </a:bodyPr>
            <a:lstStyle/>
            <a:p>
              <a:pPr algn="ctr"/>
              <a:r>
                <a:rPr lang="en-US" sz="1600" b="1">
                  <a:latin typeface="Cambria" panose="02040503050406030204" pitchFamily="18" charset="0"/>
                  <a:ea typeface="Cambria" panose="02040503050406030204" pitchFamily="18" charset="0"/>
                  <a:cs typeface="Arial" panose="020B0604020202020204" pitchFamily="34" charset="0"/>
                </a:rPr>
                <a:t>Marketing</a:t>
              </a:r>
            </a:p>
          </p:txBody>
        </p:sp>
        <p:sp>
          <p:nvSpPr>
            <p:cNvPr id="183" name="TextBox 182"/>
            <p:cNvSpPr txBox="1"/>
            <p:nvPr/>
          </p:nvSpPr>
          <p:spPr>
            <a:xfrm>
              <a:off x="790682" y="2455633"/>
              <a:ext cx="2988110" cy="755088"/>
            </a:xfrm>
            <a:prstGeom prst="roundRect">
              <a:avLst/>
            </a:prstGeom>
            <a:noFill/>
            <a:ln w="19050">
              <a:solidFill>
                <a:schemeClr val="accent4"/>
              </a:solidFill>
            </a:ln>
          </p:spPr>
          <p:txBody>
            <a:bodyPr wrap="square" rtlCol="0" anchor="ctr">
              <a:spAutoFit/>
            </a:bodyPr>
            <a:lstStyle/>
            <a:p>
              <a:pPr algn="r"/>
              <a:r>
                <a:rPr lang="en-US" sz="1600" b="1">
                  <a:latin typeface="Cambria" panose="02040503050406030204" pitchFamily="18" charset="0"/>
                  <a:ea typeface="Cambria" panose="02040503050406030204" pitchFamily="18" charset="0"/>
                  <a:cs typeface="Arial" panose="020B0604020202020204" pitchFamily="34" charset="0"/>
                </a:rPr>
                <a:t>Grant Writing &amp; Proposal Development</a:t>
              </a:r>
            </a:p>
          </p:txBody>
        </p:sp>
        <p:sp>
          <p:nvSpPr>
            <p:cNvPr id="14" name="TextBox 13">
              <a:extLst>
                <a:ext uri="{FF2B5EF4-FFF2-40B4-BE49-F238E27FC236}">
                  <a16:creationId xmlns:a16="http://schemas.microsoft.com/office/drawing/2014/main" id="{1087DC4B-A526-81DA-643F-89B82052BF9A}"/>
                </a:ext>
              </a:extLst>
            </p:cNvPr>
            <p:cNvSpPr txBox="1"/>
            <p:nvPr/>
          </p:nvSpPr>
          <p:spPr>
            <a:xfrm>
              <a:off x="7973971" y="4483706"/>
              <a:ext cx="2988110" cy="755088"/>
            </a:xfrm>
            <a:prstGeom prst="roundRect">
              <a:avLst/>
            </a:prstGeom>
            <a:noFill/>
            <a:ln w="19050">
              <a:solidFill>
                <a:schemeClr val="bg2"/>
              </a:solidFill>
            </a:ln>
          </p:spPr>
          <p:txBody>
            <a:bodyPr wrap="square" rtlCol="0" anchor="ctr">
              <a:spAutoFit/>
            </a:bodyPr>
            <a:lstStyle/>
            <a:p>
              <a:r>
                <a:rPr lang="en-US" sz="1600" b="1">
                  <a:latin typeface="Cambria" panose="02040503050406030204" pitchFamily="18" charset="0"/>
                  <a:ea typeface="Cambria" panose="02040503050406030204" pitchFamily="18" charset="0"/>
                  <a:cs typeface="Arial" panose="020B0604020202020204" pitchFamily="34" charset="0"/>
                </a:rPr>
                <a:t>Quality Performance Management</a:t>
              </a:r>
            </a:p>
          </p:txBody>
        </p:sp>
        <p:cxnSp>
          <p:nvCxnSpPr>
            <p:cNvPr id="25" name="Straight Connector 24">
              <a:extLst>
                <a:ext uri="{FF2B5EF4-FFF2-40B4-BE49-F238E27FC236}">
                  <a16:creationId xmlns:a16="http://schemas.microsoft.com/office/drawing/2014/main" id="{9B47C54A-F4E4-62CA-F615-5BC5AA79A32B}"/>
                </a:ext>
              </a:extLst>
            </p:cNvPr>
            <p:cNvCxnSpPr>
              <a:cxnSpLocks/>
              <a:stCxn id="69" idx="15"/>
              <a:endCxn id="113" idx="2"/>
            </p:cNvCxnSpPr>
            <p:nvPr/>
          </p:nvCxnSpPr>
          <p:spPr>
            <a:xfrm flipH="1" flipV="1">
              <a:off x="4533534" y="982132"/>
              <a:ext cx="1069068" cy="794546"/>
            </a:xfrm>
            <a:prstGeom prst="line">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E926720-DDD2-F17E-7597-7450FC6654E0}"/>
                </a:ext>
              </a:extLst>
            </p:cNvPr>
            <p:cNvCxnSpPr>
              <a:cxnSpLocks/>
              <a:stCxn id="65" idx="5"/>
              <a:endCxn id="182" idx="2"/>
            </p:cNvCxnSpPr>
            <p:nvPr/>
          </p:nvCxnSpPr>
          <p:spPr>
            <a:xfrm flipV="1">
              <a:off x="6600488" y="970190"/>
              <a:ext cx="997909" cy="809665"/>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3546584D-8535-DC67-E4E4-F2C5B5EFA2C1}"/>
                </a:ext>
              </a:extLst>
            </p:cNvPr>
            <p:cNvCxnSpPr>
              <a:cxnSpLocks/>
              <a:stCxn id="70" idx="5"/>
              <a:endCxn id="86" idx="1"/>
            </p:cNvCxnSpPr>
            <p:nvPr/>
          </p:nvCxnSpPr>
          <p:spPr>
            <a:xfrm flipV="1">
              <a:off x="7767229" y="2833177"/>
              <a:ext cx="662497" cy="197889"/>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2E5607B-FDD2-EFFE-7A2F-BADD2279EB07}"/>
                </a:ext>
              </a:extLst>
            </p:cNvPr>
            <p:cNvCxnSpPr>
              <a:cxnSpLocks/>
              <a:stCxn id="74" idx="5"/>
              <a:endCxn id="89" idx="1"/>
            </p:cNvCxnSpPr>
            <p:nvPr/>
          </p:nvCxnSpPr>
          <p:spPr>
            <a:xfrm>
              <a:off x="7767229" y="3829215"/>
              <a:ext cx="662497" cy="12427"/>
            </a:xfrm>
            <a:prstGeom prst="line">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F42B6A69-7543-0E98-7A10-C22200F53531}"/>
                </a:ext>
              </a:extLst>
            </p:cNvPr>
            <p:cNvCxnSpPr>
              <a:cxnSpLocks/>
              <a:stCxn id="76" idx="5"/>
              <a:endCxn id="101" idx="0"/>
            </p:cNvCxnSpPr>
            <p:nvPr/>
          </p:nvCxnSpPr>
          <p:spPr>
            <a:xfrm>
              <a:off x="6593649" y="5083603"/>
              <a:ext cx="1004748" cy="536258"/>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4AB3B43-BDD1-F3DC-6312-7670B2BE2FE4}"/>
                </a:ext>
              </a:extLst>
            </p:cNvPr>
            <p:cNvCxnSpPr>
              <a:cxnSpLocks/>
              <a:stCxn id="75" idx="15"/>
              <a:endCxn id="104" idx="0"/>
            </p:cNvCxnSpPr>
            <p:nvPr/>
          </p:nvCxnSpPr>
          <p:spPr>
            <a:xfrm flipH="1">
              <a:off x="4533534" y="5081485"/>
              <a:ext cx="1062228" cy="538563"/>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626409B1-A8D1-E89D-F893-2AA7678FC081}"/>
                </a:ext>
              </a:extLst>
            </p:cNvPr>
            <p:cNvCxnSpPr>
              <a:cxnSpLocks/>
              <a:stCxn id="68" idx="14"/>
              <a:endCxn id="110" idx="3"/>
            </p:cNvCxnSpPr>
            <p:nvPr/>
          </p:nvCxnSpPr>
          <p:spPr>
            <a:xfrm flipH="1">
              <a:off x="3765812" y="3829215"/>
              <a:ext cx="662157" cy="10833"/>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CC858187-82C6-4216-2C74-3DB5B3435792}"/>
                </a:ext>
              </a:extLst>
            </p:cNvPr>
            <p:cNvCxnSpPr>
              <a:cxnSpLocks/>
              <a:stCxn id="66" idx="13"/>
              <a:endCxn id="183" idx="3"/>
            </p:cNvCxnSpPr>
            <p:nvPr/>
          </p:nvCxnSpPr>
          <p:spPr>
            <a:xfrm flipH="1" flipV="1">
              <a:off x="3778792" y="2833177"/>
              <a:ext cx="649177" cy="198947"/>
            </a:xfrm>
            <a:prstGeom prst="line">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nvGrpSpPr>
            <p:cNvPr id="2" name="Group 1" descr="Wheel with 12 segments representing the various services. Rural Health Redesign Center logo in the middle.">
              <a:extLst>
                <a:ext uri="{C183D7F6-B498-43B3-948B-1728B52AA6E4}">
                  <adec:decorative xmlns:adec="http://schemas.microsoft.com/office/drawing/2017/decorative" val="0"/>
                </a:ext>
              </a:extLst>
            </p:cNvPr>
            <p:cNvGrpSpPr/>
            <p:nvPr/>
          </p:nvGrpSpPr>
          <p:grpSpPr>
            <a:xfrm>
              <a:off x="4374227" y="1704697"/>
              <a:ext cx="3438767" cy="3462785"/>
              <a:chOff x="4379520" y="1716091"/>
              <a:chExt cx="3421848" cy="3428588"/>
            </a:xfrm>
          </p:grpSpPr>
          <p:sp>
            <p:nvSpPr>
              <p:cNvPr id="60" name="Freeform 58"/>
              <p:cNvSpPr>
                <a:spLocks/>
              </p:cNvSpPr>
              <p:nvPr/>
            </p:nvSpPr>
            <p:spPr bwMode="auto">
              <a:xfrm>
                <a:off x="4379520" y="1729197"/>
                <a:ext cx="3421848" cy="3415482"/>
              </a:xfrm>
              <a:custGeom>
                <a:avLst/>
                <a:gdLst>
                  <a:gd name="T0" fmla="*/ 1076 w 2151"/>
                  <a:gd name="T1" fmla="*/ 0 h 2149"/>
                  <a:gd name="T2" fmla="*/ 1076 w 2151"/>
                  <a:gd name="T3" fmla="*/ 0 h 2149"/>
                  <a:gd name="T4" fmla="*/ 1192 w 2151"/>
                  <a:gd name="T5" fmla="*/ 7 h 2149"/>
                  <a:gd name="T6" fmla="*/ 1305 w 2151"/>
                  <a:gd name="T7" fmla="*/ 25 h 2149"/>
                  <a:gd name="T8" fmla="*/ 1415 w 2151"/>
                  <a:gd name="T9" fmla="*/ 56 h 2149"/>
                  <a:gd name="T10" fmla="*/ 1519 w 2151"/>
                  <a:gd name="T11" fmla="*/ 95 h 2149"/>
                  <a:gd name="T12" fmla="*/ 1617 w 2151"/>
                  <a:gd name="T13" fmla="*/ 146 h 2149"/>
                  <a:gd name="T14" fmla="*/ 1712 w 2151"/>
                  <a:gd name="T15" fmla="*/ 209 h 2149"/>
                  <a:gd name="T16" fmla="*/ 1800 w 2151"/>
                  <a:gd name="T17" fmla="*/ 281 h 2149"/>
                  <a:gd name="T18" fmla="*/ 1879 w 2151"/>
                  <a:gd name="T19" fmla="*/ 362 h 2149"/>
                  <a:gd name="T20" fmla="*/ 1951 w 2151"/>
                  <a:gd name="T21" fmla="*/ 450 h 2149"/>
                  <a:gd name="T22" fmla="*/ 2011 w 2151"/>
                  <a:gd name="T23" fmla="*/ 545 h 2149"/>
                  <a:gd name="T24" fmla="*/ 2060 w 2151"/>
                  <a:gd name="T25" fmla="*/ 643 h 2149"/>
                  <a:gd name="T26" fmla="*/ 2097 w 2151"/>
                  <a:gd name="T27" fmla="*/ 745 h 2149"/>
                  <a:gd name="T28" fmla="*/ 2127 w 2151"/>
                  <a:gd name="T29" fmla="*/ 852 h 2149"/>
                  <a:gd name="T30" fmla="*/ 2144 w 2151"/>
                  <a:gd name="T31" fmla="*/ 961 h 2149"/>
                  <a:gd name="T32" fmla="*/ 2151 w 2151"/>
                  <a:gd name="T33" fmla="*/ 1074 h 2149"/>
                  <a:gd name="T34" fmla="*/ 2144 w 2151"/>
                  <a:gd name="T35" fmla="*/ 1188 h 2149"/>
                  <a:gd name="T36" fmla="*/ 2127 w 2151"/>
                  <a:gd name="T37" fmla="*/ 1299 h 2149"/>
                  <a:gd name="T38" fmla="*/ 2097 w 2151"/>
                  <a:gd name="T39" fmla="*/ 1404 h 2149"/>
                  <a:gd name="T40" fmla="*/ 2060 w 2151"/>
                  <a:gd name="T41" fmla="*/ 1506 h 2149"/>
                  <a:gd name="T42" fmla="*/ 2011 w 2151"/>
                  <a:gd name="T43" fmla="*/ 1603 h 2149"/>
                  <a:gd name="T44" fmla="*/ 1949 w 2151"/>
                  <a:gd name="T45" fmla="*/ 1701 h 2149"/>
                  <a:gd name="T46" fmla="*/ 1877 w 2151"/>
                  <a:gd name="T47" fmla="*/ 1789 h 2149"/>
                  <a:gd name="T48" fmla="*/ 1795 w 2151"/>
                  <a:gd name="T49" fmla="*/ 1873 h 2149"/>
                  <a:gd name="T50" fmla="*/ 1707 w 2151"/>
                  <a:gd name="T51" fmla="*/ 1944 h 2149"/>
                  <a:gd name="T52" fmla="*/ 1610 w 2151"/>
                  <a:gd name="T53" fmla="*/ 2007 h 2149"/>
                  <a:gd name="T54" fmla="*/ 1512 w 2151"/>
                  <a:gd name="T55" fmla="*/ 2056 h 2149"/>
                  <a:gd name="T56" fmla="*/ 1410 w 2151"/>
                  <a:gd name="T57" fmla="*/ 2095 h 2149"/>
                  <a:gd name="T58" fmla="*/ 1301 w 2151"/>
                  <a:gd name="T59" fmla="*/ 2125 h 2149"/>
                  <a:gd name="T60" fmla="*/ 1189 w 2151"/>
                  <a:gd name="T61" fmla="*/ 2142 h 2149"/>
                  <a:gd name="T62" fmla="*/ 1076 w 2151"/>
                  <a:gd name="T63" fmla="*/ 2149 h 2149"/>
                  <a:gd name="T64" fmla="*/ 1076 w 2151"/>
                  <a:gd name="T65" fmla="*/ 2149 h 2149"/>
                  <a:gd name="T66" fmla="*/ 959 w 2151"/>
                  <a:gd name="T67" fmla="*/ 2142 h 2149"/>
                  <a:gd name="T68" fmla="*/ 846 w 2151"/>
                  <a:gd name="T69" fmla="*/ 2123 h 2149"/>
                  <a:gd name="T70" fmla="*/ 737 w 2151"/>
                  <a:gd name="T71" fmla="*/ 2093 h 2149"/>
                  <a:gd name="T72" fmla="*/ 632 w 2151"/>
                  <a:gd name="T73" fmla="*/ 2054 h 2149"/>
                  <a:gd name="T74" fmla="*/ 535 w 2151"/>
                  <a:gd name="T75" fmla="*/ 2003 h 2149"/>
                  <a:gd name="T76" fmla="*/ 439 w 2151"/>
                  <a:gd name="T77" fmla="*/ 1940 h 2149"/>
                  <a:gd name="T78" fmla="*/ 351 w 2151"/>
                  <a:gd name="T79" fmla="*/ 1868 h 2149"/>
                  <a:gd name="T80" fmla="*/ 272 w 2151"/>
                  <a:gd name="T81" fmla="*/ 1787 h 2149"/>
                  <a:gd name="T82" fmla="*/ 200 w 2151"/>
                  <a:gd name="T83" fmla="*/ 1699 h 2149"/>
                  <a:gd name="T84" fmla="*/ 140 w 2151"/>
                  <a:gd name="T85" fmla="*/ 1603 h 2149"/>
                  <a:gd name="T86" fmla="*/ 91 w 2151"/>
                  <a:gd name="T87" fmla="*/ 1506 h 2149"/>
                  <a:gd name="T88" fmla="*/ 52 w 2151"/>
                  <a:gd name="T89" fmla="*/ 1404 h 2149"/>
                  <a:gd name="T90" fmla="*/ 24 w 2151"/>
                  <a:gd name="T91" fmla="*/ 1299 h 2149"/>
                  <a:gd name="T92" fmla="*/ 7 w 2151"/>
                  <a:gd name="T93" fmla="*/ 1188 h 2149"/>
                  <a:gd name="T94" fmla="*/ 0 w 2151"/>
                  <a:gd name="T95" fmla="*/ 1074 h 2149"/>
                  <a:gd name="T96" fmla="*/ 7 w 2151"/>
                  <a:gd name="T97" fmla="*/ 961 h 2149"/>
                  <a:gd name="T98" fmla="*/ 24 w 2151"/>
                  <a:gd name="T99" fmla="*/ 852 h 2149"/>
                  <a:gd name="T100" fmla="*/ 52 w 2151"/>
                  <a:gd name="T101" fmla="*/ 745 h 2149"/>
                  <a:gd name="T102" fmla="*/ 91 w 2151"/>
                  <a:gd name="T103" fmla="*/ 643 h 2149"/>
                  <a:gd name="T104" fmla="*/ 140 w 2151"/>
                  <a:gd name="T105" fmla="*/ 548 h 2149"/>
                  <a:gd name="T106" fmla="*/ 202 w 2151"/>
                  <a:gd name="T107" fmla="*/ 450 h 2149"/>
                  <a:gd name="T108" fmla="*/ 274 w 2151"/>
                  <a:gd name="T109" fmla="*/ 360 h 2149"/>
                  <a:gd name="T110" fmla="*/ 356 w 2151"/>
                  <a:gd name="T111" fmla="*/ 278 h 2149"/>
                  <a:gd name="T112" fmla="*/ 444 w 2151"/>
                  <a:gd name="T113" fmla="*/ 204 h 2149"/>
                  <a:gd name="T114" fmla="*/ 541 w 2151"/>
                  <a:gd name="T115" fmla="*/ 141 h 2149"/>
                  <a:gd name="T116" fmla="*/ 639 w 2151"/>
                  <a:gd name="T117" fmla="*/ 93 h 2149"/>
                  <a:gd name="T118" fmla="*/ 741 w 2151"/>
                  <a:gd name="T119" fmla="*/ 53 h 2149"/>
                  <a:gd name="T120" fmla="*/ 850 w 2151"/>
                  <a:gd name="T121" fmla="*/ 25 h 2149"/>
                  <a:gd name="T122" fmla="*/ 959 w 2151"/>
                  <a:gd name="T123" fmla="*/ 7 h 2149"/>
                  <a:gd name="T124" fmla="*/ 1076 w 2151"/>
                  <a:gd name="T125" fmla="*/ 0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1" h="2149">
                    <a:moveTo>
                      <a:pt x="1076" y="0"/>
                    </a:moveTo>
                    <a:lnTo>
                      <a:pt x="1076" y="0"/>
                    </a:lnTo>
                    <a:lnTo>
                      <a:pt x="1192" y="7"/>
                    </a:lnTo>
                    <a:lnTo>
                      <a:pt x="1305" y="25"/>
                    </a:lnTo>
                    <a:lnTo>
                      <a:pt x="1415" y="56"/>
                    </a:lnTo>
                    <a:lnTo>
                      <a:pt x="1519" y="95"/>
                    </a:lnTo>
                    <a:lnTo>
                      <a:pt x="1617" y="146"/>
                    </a:lnTo>
                    <a:lnTo>
                      <a:pt x="1712" y="209"/>
                    </a:lnTo>
                    <a:lnTo>
                      <a:pt x="1800" y="281"/>
                    </a:lnTo>
                    <a:lnTo>
                      <a:pt x="1879" y="362"/>
                    </a:lnTo>
                    <a:lnTo>
                      <a:pt x="1951" y="450"/>
                    </a:lnTo>
                    <a:lnTo>
                      <a:pt x="2011" y="545"/>
                    </a:lnTo>
                    <a:lnTo>
                      <a:pt x="2060" y="643"/>
                    </a:lnTo>
                    <a:lnTo>
                      <a:pt x="2097" y="745"/>
                    </a:lnTo>
                    <a:lnTo>
                      <a:pt x="2127" y="852"/>
                    </a:lnTo>
                    <a:lnTo>
                      <a:pt x="2144" y="961"/>
                    </a:lnTo>
                    <a:lnTo>
                      <a:pt x="2151" y="1074"/>
                    </a:lnTo>
                    <a:lnTo>
                      <a:pt x="2144" y="1188"/>
                    </a:lnTo>
                    <a:lnTo>
                      <a:pt x="2127" y="1299"/>
                    </a:lnTo>
                    <a:lnTo>
                      <a:pt x="2097" y="1404"/>
                    </a:lnTo>
                    <a:lnTo>
                      <a:pt x="2060" y="1506"/>
                    </a:lnTo>
                    <a:lnTo>
                      <a:pt x="2011" y="1603"/>
                    </a:lnTo>
                    <a:lnTo>
                      <a:pt x="1949" y="1701"/>
                    </a:lnTo>
                    <a:lnTo>
                      <a:pt x="1877" y="1789"/>
                    </a:lnTo>
                    <a:lnTo>
                      <a:pt x="1795" y="1873"/>
                    </a:lnTo>
                    <a:lnTo>
                      <a:pt x="1707" y="1944"/>
                    </a:lnTo>
                    <a:lnTo>
                      <a:pt x="1610" y="2007"/>
                    </a:lnTo>
                    <a:lnTo>
                      <a:pt x="1512" y="2056"/>
                    </a:lnTo>
                    <a:lnTo>
                      <a:pt x="1410" y="2095"/>
                    </a:lnTo>
                    <a:lnTo>
                      <a:pt x="1301" y="2125"/>
                    </a:lnTo>
                    <a:lnTo>
                      <a:pt x="1189" y="2142"/>
                    </a:lnTo>
                    <a:lnTo>
                      <a:pt x="1076" y="2149"/>
                    </a:lnTo>
                    <a:lnTo>
                      <a:pt x="1076" y="2149"/>
                    </a:lnTo>
                    <a:lnTo>
                      <a:pt x="959" y="2142"/>
                    </a:lnTo>
                    <a:lnTo>
                      <a:pt x="846" y="2123"/>
                    </a:lnTo>
                    <a:lnTo>
                      <a:pt x="737" y="2093"/>
                    </a:lnTo>
                    <a:lnTo>
                      <a:pt x="632" y="2054"/>
                    </a:lnTo>
                    <a:lnTo>
                      <a:pt x="535" y="2003"/>
                    </a:lnTo>
                    <a:lnTo>
                      <a:pt x="439" y="1940"/>
                    </a:lnTo>
                    <a:lnTo>
                      <a:pt x="351" y="1868"/>
                    </a:lnTo>
                    <a:lnTo>
                      <a:pt x="272" y="1787"/>
                    </a:lnTo>
                    <a:lnTo>
                      <a:pt x="200" y="1699"/>
                    </a:lnTo>
                    <a:lnTo>
                      <a:pt x="140" y="1603"/>
                    </a:lnTo>
                    <a:lnTo>
                      <a:pt x="91" y="1506"/>
                    </a:lnTo>
                    <a:lnTo>
                      <a:pt x="52" y="1404"/>
                    </a:lnTo>
                    <a:lnTo>
                      <a:pt x="24" y="1299"/>
                    </a:lnTo>
                    <a:lnTo>
                      <a:pt x="7" y="1188"/>
                    </a:lnTo>
                    <a:lnTo>
                      <a:pt x="0" y="1074"/>
                    </a:lnTo>
                    <a:lnTo>
                      <a:pt x="7" y="961"/>
                    </a:lnTo>
                    <a:lnTo>
                      <a:pt x="24" y="852"/>
                    </a:lnTo>
                    <a:lnTo>
                      <a:pt x="52" y="745"/>
                    </a:lnTo>
                    <a:lnTo>
                      <a:pt x="91" y="643"/>
                    </a:lnTo>
                    <a:lnTo>
                      <a:pt x="140" y="548"/>
                    </a:lnTo>
                    <a:lnTo>
                      <a:pt x="202" y="450"/>
                    </a:lnTo>
                    <a:lnTo>
                      <a:pt x="274" y="360"/>
                    </a:lnTo>
                    <a:lnTo>
                      <a:pt x="356" y="278"/>
                    </a:lnTo>
                    <a:lnTo>
                      <a:pt x="444" y="204"/>
                    </a:lnTo>
                    <a:lnTo>
                      <a:pt x="541" y="141"/>
                    </a:lnTo>
                    <a:lnTo>
                      <a:pt x="639" y="93"/>
                    </a:lnTo>
                    <a:lnTo>
                      <a:pt x="741" y="53"/>
                    </a:lnTo>
                    <a:lnTo>
                      <a:pt x="850" y="25"/>
                    </a:lnTo>
                    <a:lnTo>
                      <a:pt x="959" y="7"/>
                    </a:lnTo>
                    <a:lnTo>
                      <a:pt x="107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Cambria" panose="02040503050406030204" pitchFamily="18" charset="0"/>
                  <a:ea typeface="Cambria" panose="02040503050406030204" pitchFamily="18" charset="0"/>
                </a:endParaRPr>
              </a:p>
            </p:txBody>
          </p:sp>
          <p:grpSp>
            <p:nvGrpSpPr>
              <p:cNvPr id="283" name="Group 282"/>
              <p:cNvGrpSpPr/>
              <p:nvPr/>
            </p:nvGrpSpPr>
            <p:grpSpPr>
              <a:xfrm>
                <a:off x="4387458" y="1716091"/>
                <a:ext cx="3413910" cy="3417855"/>
                <a:chOff x="4387458" y="1722047"/>
                <a:chExt cx="3413910" cy="3413908"/>
              </a:xfrm>
              <a:effectLst>
                <a:outerShdw blurRad="292100" sx="108000" sy="108000" algn="ctr" rotWithShape="0">
                  <a:prstClr val="black">
                    <a:alpha val="40000"/>
                  </a:prstClr>
                </a:outerShdw>
              </a:effectLst>
            </p:grpSpPr>
            <p:sp>
              <p:nvSpPr>
                <p:cNvPr id="65" name="Freeform 64"/>
                <p:cNvSpPr>
                  <a:spLocks/>
                </p:cNvSpPr>
                <p:nvPr/>
              </p:nvSpPr>
              <p:spPr bwMode="auto">
                <a:xfrm>
                  <a:off x="6094937" y="1722047"/>
                  <a:ext cx="859497" cy="842747"/>
                </a:xfrm>
                <a:custGeom>
                  <a:avLst/>
                  <a:gdLst>
                    <a:gd name="T0" fmla="*/ 0 w 1642"/>
                    <a:gd name="T1" fmla="*/ 0 h 1610"/>
                    <a:gd name="T2" fmla="*/ 198 w 1642"/>
                    <a:gd name="T3" fmla="*/ 6 h 1610"/>
                    <a:gd name="T4" fmla="*/ 392 w 1642"/>
                    <a:gd name="T5" fmla="*/ 22 h 1610"/>
                    <a:gd name="T6" fmla="*/ 584 w 1642"/>
                    <a:gd name="T7" fmla="*/ 51 h 1610"/>
                    <a:gd name="T8" fmla="*/ 772 w 1642"/>
                    <a:gd name="T9" fmla="*/ 91 h 1610"/>
                    <a:gd name="T10" fmla="*/ 955 w 1642"/>
                    <a:gd name="T11" fmla="*/ 142 h 1610"/>
                    <a:gd name="T12" fmla="*/ 1134 w 1642"/>
                    <a:gd name="T13" fmla="*/ 202 h 1610"/>
                    <a:gd name="T14" fmla="*/ 1310 w 1642"/>
                    <a:gd name="T15" fmla="*/ 273 h 1610"/>
                    <a:gd name="T16" fmla="*/ 1478 w 1642"/>
                    <a:gd name="T17" fmla="*/ 352 h 1610"/>
                    <a:gd name="T18" fmla="*/ 1642 w 1642"/>
                    <a:gd name="T19" fmla="*/ 441 h 1610"/>
                    <a:gd name="T20" fmla="*/ 961 w 1642"/>
                    <a:gd name="T21" fmla="*/ 1610 h 1610"/>
                    <a:gd name="T22" fmla="*/ 837 w 1642"/>
                    <a:gd name="T23" fmla="*/ 1543 h 1610"/>
                    <a:gd name="T24" fmla="*/ 708 w 1642"/>
                    <a:gd name="T25" fmla="*/ 1486 h 1610"/>
                    <a:gd name="T26" fmla="*/ 574 w 1642"/>
                    <a:gd name="T27" fmla="*/ 1438 h 1610"/>
                    <a:gd name="T28" fmla="*/ 437 w 1642"/>
                    <a:gd name="T29" fmla="*/ 1400 h 1610"/>
                    <a:gd name="T30" fmla="*/ 295 w 1642"/>
                    <a:gd name="T31" fmla="*/ 1373 h 1610"/>
                    <a:gd name="T32" fmla="*/ 148 w 1642"/>
                    <a:gd name="T33" fmla="*/ 1355 h 1610"/>
                    <a:gd name="T34" fmla="*/ 0 w 1642"/>
                    <a:gd name="T35" fmla="*/ 1349 h 1610"/>
                    <a:gd name="T36" fmla="*/ 0 w 1642"/>
                    <a:gd name="T37" fmla="*/ 0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42" h="1610">
                      <a:moveTo>
                        <a:pt x="0" y="0"/>
                      </a:moveTo>
                      <a:lnTo>
                        <a:pt x="198" y="6"/>
                      </a:lnTo>
                      <a:lnTo>
                        <a:pt x="392" y="22"/>
                      </a:lnTo>
                      <a:lnTo>
                        <a:pt x="584" y="51"/>
                      </a:lnTo>
                      <a:lnTo>
                        <a:pt x="772" y="91"/>
                      </a:lnTo>
                      <a:lnTo>
                        <a:pt x="955" y="142"/>
                      </a:lnTo>
                      <a:lnTo>
                        <a:pt x="1134" y="202"/>
                      </a:lnTo>
                      <a:lnTo>
                        <a:pt x="1310" y="273"/>
                      </a:lnTo>
                      <a:lnTo>
                        <a:pt x="1478" y="352"/>
                      </a:lnTo>
                      <a:lnTo>
                        <a:pt x="1642" y="441"/>
                      </a:lnTo>
                      <a:lnTo>
                        <a:pt x="961" y="1610"/>
                      </a:lnTo>
                      <a:lnTo>
                        <a:pt x="837" y="1543"/>
                      </a:lnTo>
                      <a:lnTo>
                        <a:pt x="708" y="1486"/>
                      </a:lnTo>
                      <a:lnTo>
                        <a:pt x="574" y="1438"/>
                      </a:lnTo>
                      <a:lnTo>
                        <a:pt x="437" y="1400"/>
                      </a:lnTo>
                      <a:lnTo>
                        <a:pt x="295" y="1373"/>
                      </a:lnTo>
                      <a:lnTo>
                        <a:pt x="148" y="1355"/>
                      </a:lnTo>
                      <a:lnTo>
                        <a:pt x="0" y="1349"/>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Cambria" panose="02040503050406030204" pitchFamily="18" charset="0"/>
                    <a:ea typeface="Cambria" panose="02040503050406030204" pitchFamily="18" charset="0"/>
                  </a:endParaRPr>
                </a:p>
              </p:txBody>
            </p:sp>
            <p:sp>
              <p:nvSpPr>
                <p:cNvPr id="66" name="Freeform 65"/>
                <p:cNvSpPr>
                  <a:spLocks/>
                </p:cNvSpPr>
                <p:nvPr/>
              </p:nvSpPr>
              <p:spPr bwMode="auto">
                <a:xfrm>
                  <a:off x="4387458" y="2589918"/>
                  <a:ext cx="836466" cy="838559"/>
                </a:xfrm>
                <a:custGeom>
                  <a:avLst/>
                  <a:gdLst>
                    <a:gd name="T0" fmla="*/ 421 w 1598"/>
                    <a:gd name="T1" fmla="*/ 0 h 1602"/>
                    <a:gd name="T2" fmla="*/ 1598 w 1598"/>
                    <a:gd name="T3" fmla="*/ 662 h 1602"/>
                    <a:gd name="T4" fmla="*/ 1535 w 1598"/>
                    <a:gd name="T5" fmla="*/ 785 h 1602"/>
                    <a:gd name="T6" fmla="*/ 1480 w 1598"/>
                    <a:gd name="T7" fmla="*/ 912 h 1602"/>
                    <a:gd name="T8" fmla="*/ 1434 w 1598"/>
                    <a:gd name="T9" fmla="*/ 1042 h 1602"/>
                    <a:gd name="T10" fmla="*/ 1399 w 1598"/>
                    <a:gd name="T11" fmla="*/ 1177 h 1602"/>
                    <a:gd name="T12" fmla="*/ 1373 w 1598"/>
                    <a:gd name="T13" fmla="*/ 1315 h 1602"/>
                    <a:gd name="T14" fmla="*/ 1355 w 1598"/>
                    <a:gd name="T15" fmla="*/ 1458 h 1602"/>
                    <a:gd name="T16" fmla="*/ 1351 w 1598"/>
                    <a:gd name="T17" fmla="*/ 1602 h 1602"/>
                    <a:gd name="T18" fmla="*/ 0 w 1598"/>
                    <a:gd name="T19" fmla="*/ 1602 h 1602"/>
                    <a:gd name="T20" fmla="*/ 6 w 1598"/>
                    <a:gd name="T21" fmla="*/ 1410 h 1602"/>
                    <a:gd name="T22" fmla="*/ 22 w 1598"/>
                    <a:gd name="T23" fmla="*/ 1220 h 1602"/>
                    <a:gd name="T24" fmla="*/ 49 w 1598"/>
                    <a:gd name="T25" fmla="*/ 1032 h 1602"/>
                    <a:gd name="T26" fmla="*/ 87 w 1598"/>
                    <a:gd name="T27" fmla="*/ 850 h 1602"/>
                    <a:gd name="T28" fmla="*/ 135 w 1598"/>
                    <a:gd name="T29" fmla="*/ 670 h 1602"/>
                    <a:gd name="T30" fmla="*/ 192 w 1598"/>
                    <a:gd name="T31" fmla="*/ 496 h 1602"/>
                    <a:gd name="T32" fmla="*/ 259 w 1598"/>
                    <a:gd name="T33" fmla="*/ 326 h 1602"/>
                    <a:gd name="T34" fmla="*/ 336 w 1598"/>
                    <a:gd name="T35" fmla="*/ 160 h 1602"/>
                    <a:gd name="T36" fmla="*/ 421 w 1598"/>
                    <a:gd name="T37" fmla="*/ 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8" h="1602">
                      <a:moveTo>
                        <a:pt x="421" y="0"/>
                      </a:moveTo>
                      <a:lnTo>
                        <a:pt x="1598" y="662"/>
                      </a:lnTo>
                      <a:lnTo>
                        <a:pt x="1535" y="785"/>
                      </a:lnTo>
                      <a:lnTo>
                        <a:pt x="1480" y="912"/>
                      </a:lnTo>
                      <a:lnTo>
                        <a:pt x="1434" y="1042"/>
                      </a:lnTo>
                      <a:lnTo>
                        <a:pt x="1399" y="1177"/>
                      </a:lnTo>
                      <a:lnTo>
                        <a:pt x="1373" y="1315"/>
                      </a:lnTo>
                      <a:lnTo>
                        <a:pt x="1355" y="1458"/>
                      </a:lnTo>
                      <a:lnTo>
                        <a:pt x="1351" y="1602"/>
                      </a:lnTo>
                      <a:lnTo>
                        <a:pt x="0" y="1602"/>
                      </a:lnTo>
                      <a:lnTo>
                        <a:pt x="6" y="1410"/>
                      </a:lnTo>
                      <a:lnTo>
                        <a:pt x="22" y="1220"/>
                      </a:lnTo>
                      <a:lnTo>
                        <a:pt x="49" y="1032"/>
                      </a:lnTo>
                      <a:lnTo>
                        <a:pt x="87" y="850"/>
                      </a:lnTo>
                      <a:lnTo>
                        <a:pt x="135" y="670"/>
                      </a:lnTo>
                      <a:lnTo>
                        <a:pt x="192" y="496"/>
                      </a:lnTo>
                      <a:lnTo>
                        <a:pt x="259" y="326"/>
                      </a:lnTo>
                      <a:lnTo>
                        <a:pt x="336" y="160"/>
                      </a:lnTo>
                      <a:lnTo>
                        <a:pt x="421"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Cambria" panose="02040503050406030204" pitchFamily="18" charset="0"/>
                    <a:ea typeface="Cambria" panose="02040503050406030204" pitchFamily="18" charset="0"/>
                  </a:endParaRPr>
                </a:p>
              </p:txBody>
            </p:sp>
            <p:sp>
              <p:nvSpPr>
                <p:cNvPr id="67" name="Freeform 66"/>
                <p:cNvSpPr>
                  <a:spLocks/>
                </p:cNvSpPr>
                <p:nvPr/>
              </p:nvSpPr>
              <p:spPr bwMode="auto">
                <a:xfrm>
                  <a:off x="4608352" y="1947128"/>
                  <a:ext cx="989312" cy="989311"/>
                </a:xfrm>
                <a:custGeom>
                  <a:avLst/>
                  <a:gdLst>
                    <a:gd name="T0" fmla="*/ 1223 w 1891"/>
                    <a:gd name="T1" fmla="*/ 0 h 1891"/>
                    <a:gd name="T2" fmla="*/ 1891 w 1891"/>
                    <a:gd name="T3" fmla="*/ 1173 h 1891"/>
                    <a:gd name="T4" fmla="*/ 1767 w 1891"/>
                    <a:gd name="T5" fmla="*/ 1250 h 1891"/>
                    <a:gd name="T6" fmla="*/ 1650 w 1891"/>
                    <a:gd name="T7" fmla="*/ 1337 h 1891"/>
                    <a:gd name="T8" fmla="*/ 1539 w 1891"/>
                    <a:gd name="T9" fmla="*/ 1432 h 1891"/>
                    <a:gd name="T10" fmla="*/ 1435 w 1891"/>
                    <a:gd name="T11" fmla="*/ 1537 h 1891"/>
                    <a:gd name="T12" fmla="*/ 1340 w 1891"/>
                    <a:gd name="T13" fmla="*/ 1648 h 1891"/>
                    <a:gd name="T14" fmla="*/ 1255 w 1891"/>
                    <a:gd name="T15" fmla="*/ 1767 h 1891"/>
                    <a:gd name="T16" fmla="*/ 1177 w 1891"/>
                    <a:gd name="T17" fmla="*/ 1891 h 1891"/>
                    <a:gd name="T18" fmla="*/ 0 w 1891"/>
                    <a:gd name="T19" fmla="*/ 1229 h 1891"/>
                    <a:gd name="T20" fmla="*/ 91 w 1891"/>
                    <a:gd name="T21" fmla="*/ 1076 h 1891"/>
                    <a:gd name="T22" fmla="*/ 188 w 1891"/>
                    <a:gd name="T23" fmla="*/ 932 h 1891"/>
                    <a:gd name="T24" fmla="*/ 295 w 1891"/>
                    <a:gd name="T25" fmla="*/ 791 h 1891"/>
                    <a:gd name="T26" fmla="*/ 408 w 1891"/>
                    <a:gd name="T27" fmla="*/ 659 h 1891"/>
                    <a:gd name="T28" fmla="*/ 529 w 1891"/>
                    <a:gd name="T29" fmla="*/ 532 h 1891"/>
                    <a:gd name="T30" fmla="*/ 655 w 1891"/>
                    <a:gd name="T31" fmla="*/ 412 h 1891"/>
                    <a:gd name="T32" fmla="*/ 788 w 1891"/>
                    <a:gd name="T33" fmla="*/ 297 h 1891"/>
                    <a:gd name="T34" fmla="*/ 926 w 1891"/>
                    <a:gd name="T35" fmla="*/ 190 h 1891"/>
                    <a:gd name="T36" fmla="*/ 1073 w 1891"/>
                    <a:gd name="T37" fmla="*/ 91 h 1891"/>
                    <a:gd name="T38" fmla="*/ 1223 w 1891"/>
                    <a:gd name="T39" fmla="*/ 0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1" h="1891">
                      <a:moveTo>
                        <a:pt x="1223" y="0"/>
                      </a:moveTo>
                      <a:lnTo>
                        <a:pt x="1891" y="1173"/>
                      </a:lnTo>
                      <a:lnTo>
                        <a:pt x="1767" y="1250"/>
                      </a:lnTo>
                      <a:lnTo>
                        <a:pt x="1650" y="1337"/>
                      </a:lnTo>
                      <a:lnTo>
                        <a:pt x="1539" y="1432"/>
                      </a:lnTo>
                      <a:lnTo>
                        <a:pt x="1435" y="1537"/>
                      </a:lnTo>
                      <a:lnTo>
                        <a:pt x="1340" y="1648"/>
                      </a:lnTo>
                      <a:lnTo>
                        <a:pt x="1255" y="1767"/>
                      </a:lnTo>
                      <a:lnTo>
                        <a:pt x="1177" y="1891"/>
                      </a:lnTo>
                      <a:lnTo>
                        <a:pt x="0" y="1229"/>
                      </a:lnTo>
                      <a:lnTo>
                        <a:pt x="91" y="1076"/>
                      </a:lnTo>
                      <a:lnTo>
                        <a:pt x="188" y="932"/>
                      </a:lnTo>
                      <a:lnTo>
                        <a:pt x="295" y="791"/>
                      </a:lnTo>
                      <a:lnTo>
                        <a:pt x="408" y="659"/>
                      </a:lnTo>
                      <a:lnTo>
                        <a:pt x="529" y="532"/>
                      </a:lnTo>
                      <a:lnTo>
                        <a:pt x="655" y="412"/>
                      </a:lnTo>
                      <a:lnTo>
                        <a:pt x="788" y="297"/>
                      </a:lnTo>
                      <a:lnTo>
                        <a:pt x="926" y="190"/>
                      </a:lnTo>
                      <a:lnTo>
                        <a:pt x="1073" y="91"/>
                      </a:lnTo>
                      <a:lnTo>
                        <a:pt x="122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Cambria" panose="02040503050406030204" pitchFamily="18" charset="0"/>
                    <a:ea typeface="Cambria" panose="02040503050406030204" pitchFamily="18" charset="0"/>
                  </a:endParaRPr>
                </a:p>
              </p:txBody>
            </p:sp>
            <p:sp>
              <p:nvSpPr>
                <p:cNvPr id="68" name="Freeform 67"/>
                <p:cNvSpPr>
                  <a:spLocks/>
                </p:cNvSpPr>
                <p:nvPr/>
              </p:nvSpPr>
              <p:spPr bwMode="auto">
                <a:xfrm>
                  <a:off x="4387458" y="3428477"/>
                  <a:ext cx="836466" cy="839606"/>
                </a:xfrm>
                <a:custGeom>
                  <a:avLst/>
                  <a:gdLst>
                    <a:gd name="T0" fmla="*/ 0 w 1598"/>
                    <a:gd name="T1" fmla="*/ 0 h 1604"/>
                    <a:gd name="T2" fmla="*/ 1351 w 1598"/>
                    <a:gd name="T3" fmla="*/ 0 h 1604"/>
                    <a:gd name="T4" fmla="*/ 1355 w 1598"/>
                    <a:gd name="T5" fmla="*/ 146 h 1604"/>
                    <a:gd name="T6" fmla="*/ 1373 w 1598"/>
                    <a:gd name="T7" fmla="*/ 289 h 1604"/>
                    <a:gd name="T8" fmla="*/ 1399 w 1598"/>
                    <a:gd name="T9" fmla="*/ 427 h 1604"/>
                    <a:gd name="T10" fmla="*/ 1434 w 1598"/>
                    <a:gd name="T11" fmla="*/ 562 h 1604"/>
                    <a:gd name="T12" fmla="*/ 1480 w 1598"/>
                    <a:gd name="T13" fmla="*/ 692 h 1604"/>
                    <a:gd name="T14" fmla="*/ 1535 w 1598"/>
                    <a:gd name="T15" fmla="*/ 819 h 1604"/>
                    <a:gd name="T16" fmla="*/ 1598 w 1598"/>
                    <a:gd name="T17" fmla="*/ 940 h 1604"/>
                    <a:gd name="T18" fmla="*/ 421 w 1598"/>
                    <a:gd name="T19" fmla="*/ 1604 h 1604"/>
                    <a:gd name="T20" fmla="*/ 336 w 1598"/>
                    <a:gd name="T21" fmla="*/ 1444 h 1604"/>
                    <a:gd name="T22" fmla="*/ 261 w 1598"/>
                    <a:gd name="T23" fmla="*/ 1280 h 1604"/>
                    <a:gd name="T24" fmla="*/ 194 w 1598"/>
                    <a:gd name="T25" fmla="*/ 1108 h 1604"/>
                    <a:gd name="T26" fmla="*/ 135 w 1598"/>
                    <a:gd name="T27" fmla="*/ 934 h 1604"/>
                    <a:gd name="T28" fmla="*/ 87 w 1598"/>
                    <a:gd name="T29" fmla="*/ 754 h 1604"/>
                    <a:gd name="T30" fmla="*/ 49 w 1598"/>
                    <a:gd name="T31" fmla="*/ 570 h 1604"/>
                    <a:gd name="T32" fmla="*/ 22 w 1598"/>
                    <a:gd name="T33" fmla="*/ 384 h 1604"/>
                    <a:gd name="T34" fmla="*/ 6 w 1598"/>
                    <a:gd name="T35" fmla="*/ 194 h 1604"/>
                    <a:gd name="T36" fmla="*/ 0 w 1598"/>
                    <a:gd name="T37"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8" h="1604">
                      <a:moveTo>
                        <a:pt x="0" y="0"/>
                      </a:moveTo>
                      <a:lnTo>
                        <a:pt x="1351" y="0"/>
                      </a:lnTo>
                      <a:lnTo>
                        <a:pt x="1355" y="146"/>
                      </a:lnTo>
                      <a:lnTo>
                        <a:pt x="1373" y="289"/>
                      </a:lnTo>
                      <a:lnTo>
                        <a:pt x="1399" y="427"/>
                      </a:lnTo>
                      <a:lnTo>
                        <a:pt x="1434" y="562"/>
                      </a:lnTo>
                      <a:lnTo>
                        <a:pt x="1480" y="692"/>
                      </a:lnTo>
                      <a:lnTo>
                        <a:pt x="1535" y="819"/>
                      </a:lnTo>
                      <a:lnTo>
                        <a:pt x="1598" y="940"/>
                      </a:lnTo>
                      <a:lnTo>
                        <a:pt x="421" y="1604"/>
                      </a:lnTo>
                      <a:lnTo>
                        <a:pt x="336" y="1444"/>
                      </a:lnTo>
                      <a:lnTo>
                        <a:pt x="261" y="1280"/>
                      </a:lnTo>
                      <a:lnTo>
                        <a:pt x="194" y="1108"/>
                      </a:lnTo>
                      <a:lnTo>
                        <a:pt x="135" y="934"/>
                      </a:lnTo>
                      <a:lnTo>
                        <a:pt x="87" y="754"/>
                      </a:lnTo>
                      <a:lnTo>
                        <a:pt x="49" y="570"/>
                      </a:lnTo>
                      <a:lnTo>
                        <a:pt x="22" y="384"/>
                      </a:lnTo>
                      <a:lnTo>
                        <a:pt x="6" y="194"/>
                      </a:lnTo>
                      <a:lnTo>
                        <a:pt x="0"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Cambria" panose="02040503050406030204" pitchFamily="18" charset="0"/>
                    <a:ea typeface="Cambria" panose="02040503050406030204" pitchFamily="18" charset="0"/>
                  </a:endParaRPr>
                </a:p>
              </p:txBody>
            </p:sp>
            <p:sp>
              <p:nvSpPr>
                <p:cNvPr id="69" name="Freeform 68"/>
                <p:cNvSpPr>
                  <a:spLocks/>
                </p:cNvSpPr>
                <p:nvPr/>
              </p:nvSpPr>
              <p:spPr bwMode="auto">
                <a:xfrm>
                  <a:off x="5248002" y="1722047"/>
                  <a:ext cx="846935" cy="838559"/>
                </a:xfrm>
                <a:custGeom>
                  <a:avLst/>
                  <a:gdLst>
                    <a:gd name="T0" fmla="*/ 1618 w 1618"/>
                    <a:gd name="T1" fmla="*/ 0 h 1602"/>
                    <a:gd name="T2" fmla="*/ 1618 w 1618"/>
                    <a:gd name="T3" fmla="*/ 0 h 1602"/>
                    <a:gd name="T4" fmla="*/ 1618 w 1618"/>
                    <a:gd name="T5" fmla="*/ 1349 h 1602"/>
                    <a:gd name="T6" fmla="*/ 1618 w 1618"/>
                    <a:gd name="T7" fmla="*/ 1349 h 1602"/>
                    <a:gd name="T8" fmla="*/ 1472 w 1618"/>
                    <a:gd name="T9" fmla="*/ 1355 h 1602"/>
                    <a:gd name="T10" fmla="*/ 1327 w 1618"/>
                    <a:gd name="T11" fmla="*/ 1371 h 1602"/>
                    <a:gd name="T12" fmla="*/ 1187 w 1618"/>
                    <a:gd name="T13" fmla="*/ 1399 h 1602"/>
                    <a:gd name="T14" fmla="*/ 1050 w 1618"/>
                    <a:gd name="T15" fmla="*/ 1436 h 1602"/>
                    <a:gd name="T16" fmla="*/ 920 w 1618"/>
                    <a:gd name="T17" fmla="*/ 1482 h 1602"/>
                    <a:gd name="T18" fmla="*/ 791 w 1618"/>
                    <a:gd name="T19" fmla="*/ 1537 h 1602"/>
                    <a:gd name="T20" fmla="*/ 668 w 1618"/>
                    <a:gd name="T21" fmla="*/ 1602 h 1602"/>
                    <a:gd name="T22" fmla="*/ 0 w 1618"/>
                    <a:gd name="T23" fmla="*/ 429 h 1602"/>
                    <a:gd name="T24" fmla="*/ 160 w 1618"/>
                    <a:gd name="T25" fmla="*/ 342 h 1602"/>
                    <a:gd name="T26" fmla="*/ 328 w 1618"/>
                    <a:gd name="T27" fmla="*/ 265 h 1602"/>
                    <a:gd name="T28" fmla="*/ 500 w 1618"/>
                    <a:gd name="T29" fmla="*/ 196 h 1602"/>
                    <a:gd name="T30" fmla="*/ 676 w 1618"/>
                    <a:gd name="T31" fmla="*/ 136 h 1602"/>
                    <a:gd name="T32" fmla="*/ 856 w 1618"/>
                    <a:gd name="T33" fmla="*/ 89 h 1602"/>
                    <a:gd name="T34" fmla="*/ 1042 w 1618"/>
                    <a:gd name="T35" fmla="*/ 49 h 1602"/>
                    <a:gd name="T36" fmla="*/ 1230 w 1618"/>
                    <a:gd name="T37" fmla="*/ 22 h 1602"/>
                    <a:gd name="T38" fmla="*/ 1422 w 1618"/>
                    <a:gd name="T39" fmla="*/ 4 h 1602"/>
                    <a:gd name="T40" fmla="*/ 1618 w 1618"/>
                    <a:gd name="T41" fmla="*/ 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8" h="1602">
                      <a:moveTo>
                        <a:pt x="1618" y="0"/>
                      </a:moveTo>
                      <a:lnTo>
                        <a:pt x="1618" y="0"/>
                      </a:lnTo>
                      <a:lnTo>
                        <a:pt x="1618" y="1349"/>
                      </a:lnTo>
                      <a:lnTo>
                        <a:pt x="1618" y="1349"/>
                      </a:lnTo>
                      <a:lnTo>
                        <a:pt x="1472" y="1355"/>
                      </a:lnTo>
                      <a:lnTo>
                        <a:pt x="1327" y="1371"/>
                      </a:lnTo>
                      <a:lnTo>
                        <a:pt x="1187" y="1399"/>
                      </a:lnTo>
                      <a:lnTo>
                        <a:pt x="1050" y="1436"/>
                      </a:lnTo>
                      <a:lnTo>
                        <a:pt x="920" y="1482"/>
                      </a:lnTo>
                      <a:lnTo>
                        <a:pt x="791" y="1537"/>
                      </a:lnTo>
                      <a:lnTo>
                        <a:pt x="668" y="1602"/>
                      </a:lnTo>
                      <a:lnTo>
                        <a:pt x="0" y="429"/>
                      </a:lnTo>
                      <a:lnTo>
                        <a:pt x="160" y="342"/>
                      </a:lnTo>
                      <a:lnTo>
                        <a:pt x="328" y="265"/>
                      </a:lnTo>
                      <a:lnTo>
                        <a:pt x="500" y="196"/>
                      </a:lnTo>
                      <a:lnTo>
                        <a:pt x="676" y="136"/>
                      </a:lnTo>
                      <a:lnTo>
                        <a:pt x="856" y="89"/>
                      </a:lnTo>
                      <a:lnTo>
                        <a:pt x="1042" y="49"/>
                      </a:lnTo>
                      <a:lnTo>
                        <a:pt x="1230" y="22"/>
                      </a:lnTo>
                      <a:lnTo>
                        <a:pt x="1422" y="4"/>
                      </a:lnTo>
                      <a:lnTo>
                        <a:pt x="161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a:p>
                  <a:endParaRPr lang="en-US" b="1">
                    <a:latin typeface="Cambria" panose="02040503050406030204" pitchFamily="18" charset="0"/>
                    <a:ea typeface="Cambria" panose="02040503050406030204" pitchFamily="18" charset="0"/>
                  </a:endParaRPr>
                </a:p>
              </p:txBody>
            </p:sp>
            <p:sp>
              <p:nvSpPr>
                <p:cNvPr id="70" name="Freeform 69"/>
                <p:cNvSpPr>
                  <a:spLocks/>
                </p:cNvSpPr>
                <p:nvPr/>
              </p:nvSpPr>
              <p:spPr bwMode="auto">
                <a:xfrm>
                  <a:off x="6965949" y="2588872"/>
                  <a:ext cx="835419" cy="839606"/>
                </a:xfrm>
                <a:custGeom>
                  <a:avLst/>
                  <a:gdLst>
                    <a:gd name="T0" fmla="*/ 1175 w 1596"/>
                    <a:gd name="T1" fmla="*/ 0 h 1604"/>
                    <a:gd name="T2" fmla="*/ 1260 w 1596"/>
                    <a:gd name="T3" fmla="*/ 160 h 1604"/>
                    <a:gd name="T4" fmla="*/ 1337 w 1596"/>
                    <a:gd name="T5" fmla="*/ 326 h 1604"/>
                    <a:gd name="T6" fmla="*/ 1404 w 1596"/>
                    <a:gd name="T7" fmla="*/ 496 h 1604"/>
                    <a:gd name="T8" fmla="*/ 1462 w 1596"/>
                    <a:gd name="T9" fmla="*/ 672 h 1604"/>
                    <a:gd name="T10" fmla="*/ 1509 w 1596"/>
                    <a:gd name="T11" fmla="*/ 850 h 1604"/>
                    <a:gd name="T12" fmla="*/ 1547 w 1596"/>
                    <a:gd name="T13" fmla="*/ 1034 h 1604"/>
                    <a:gd name="T14" fmla="*/ 1574 w 1596"/>
                    <a:gd name="T15" fmla="*/ 1222 h 1604"/>
                    <a:gd name="T16" fmla="*/ 1592 w 1596"/>
                    <a:gd name="T17" fmla="*/ 1412 h 1604"/>
                    <a:gd name="T18" fmla="*/ 1596 w 1596"/>
                    <a:gd name="T19" fmla="*/ 1604 h 1604"/>
                    <a:gd name="T20" fmla="*/ 247 w 1596"/>
                    <a:gd name="T21" fmla="*/ 1604 h 1604"/>
                    <a:gd name="T22" fmla="*/ 241 w 1596"/>
                    <a:gd name="T23" fmla="*/ 1460 h 1604"/>
                    <a:gd name="T24" fmla="*/ 225 w 1596"/>
                    <a:gd name="T25" fmla="*/ 1317 h 1604"/>
                    <a:gd name="T26" fmla="*/ 199 w 1596"/>
                    <a:gd name="T27" fmla="*/ 1179 h 1604"/>
                    <a:gd name="T28" fmla="*/ 162 w 1596"/>
                    <a:gd name="T29" fmla="*/ 1044 h 1604"/>
                    <a:gd name="T30" fmla="*/ 116 w 1596"/>
                    <a:gd name="T31" fmla="*/ 912 h 1604"/>
                    <a:gd name="T32" fmla="*/ 63 w 1596"/>
                    <a:gd name="T33" fmla="*/ 785 h 1604"/>
                    <a:gd name="T34" fmla="*/ 0 w 1596"/>
                    <a:gd name="T35" fmla="*/ 664 h 1604"/>
                    <a:gd name="T36" fmla="*/ 1175 w 1596"/>
                    <a:gd name="T37"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6" h="1604">
                      <a:moveTo>
                        <a:pt x="1175" y="0"/>
                      </a:moveTo>
                      <a:lnTo>
                        <a:pt x="1260" y="160"/>
                      </a:lnTo>
                      <a:lnTo>
                        <a:pt x="1337" y="326"/>
                      </a:lnTo>
                      <a:lnTo>
                        <a:pt x="1404" y="496"/>
                      </a:lnTo>
                      <a:lnTo>
                        <a:pt x="1462" y="672"/>
                      </a:lnTo>
                      <a:lnTo>
                        <a:pt x="1509" y="850"/>
                      </a:lnTo>
                      <a:lnTo>
                        <a:pt x="1547" y="1034"/>
                      </a:lnTo>
                      <a:lnTo>
                        <a:pt x="1574" y="1222"/>
                      </a:lnTo>
                      <a:lnTo>
                        <a:pt x="1592" y="1412"/>
                      </a:lnTo>
                      <a:lnTo>
                        <a:pt x="1596" y="1604"/>
                      </a:lnTo>
                      <a:lnTo>
                        <a:pt x="247" y="1604"/>
                      </a:lnTo>
                      <a:lnTo>
                        <a:pt x="241" y="1460"/>
                      </a:lnTo>
                      <a:lnTo>
                        <a:pt x="225" y="1317"/>
                      </a:lnTo>
                      <a:lnTo>
                        <a:pt x="199" y="1179"/>
                      </a:lnTo>
                      <a:lnTo>
                        <a:pt x="162" y="1044"/>
                      </a:lnTo>
                      <a:lnTo>
                        <a:pt x="116" y="912"/>
                      </a:lnTo>
                      <a:lnTo>
                        <a:pt x="63" y="785"/>
                      </a:lnTo>
                      <a:lnTo>
                        <a:pt x="0" y="664"/>
                      </a:lnTo>
                      <a:lnTo>
                        <a:pt x="1175"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Cambria" panose="02040503050406030204" pitchFamily="18" charset="0"/>
                    <a:ea typeface="Cambria" panose="02040503050406030204" pitchFamily="18" charset="0"/>
                  </a:endParaRPr>
                </a:p>
              </p:txBody>
            </p:sp>
            <p:sp>
              <p:nvSpPr>
                <p:cNvPr id="71" name="Freeform 70"/>
                <p:cNvSpPr>
                  <a:spLocks/>
                </p:cNvSpPr>
                <p:nvPr/>
              </p:nvSpPr>
              <p:spPr bwMode="auto">
                <a:xfrm>
                  <a:off x="6598491" y="1953409"/>
                  <a:ext cx="981983" cy="983030"/>
                </a:xfrm>
                <a:custGeom>
                  <a:avLst/>
                  <a:gdLst>
                    <a:gd name="T0" fmla="*/ 681 w 1878"/>
                    <a:gd name="T1" fmla="*/ 0 h 1879"/>
                    <a:gd name="T2" fmla="*/ 843 w 1878"/>
                    <a:gd name="T3" fmla="*/ 103 h 1879"/>
                    <a:gd name="T4" fmla="*/ 999 w 1878"/>
                    <a:gd name="T5" fmla="*/ 214 h 1879"/>
                    <a:gd name="T6" fmla="*/ 1150 w 1878"/>
                    <a:gd name="T7" fmla="*/ 332 h 1879"/>
                    <a:gd name="T8" fmla="*/ 1292 w 1878"/>
                    <a:gd name="T9" fmla="*/ 461 h 1879"/>
                    <a:gd name="T10" fmla="*/ 1427 w 1878"/>
                    <a:gd name="T11" fmla="*/ 597 h 1879"/>
                    <a:gd name="T12" fmla="*/ 1551 w 1878"/>
                    <a:gd name="T13" fmla="*/ 742 h 1879"/>
                    <a:gd name="T14" fmla="*/ 1670 w 1878"/>
                    <a:gd name="T15" fmla="*/ 892 h 1879"/>
                    <a:gd name="T16" fmla="*/ 1779 w 1878"/>
                    <a:gd name="T17" fmla="*/ 1050 h 1879"/>
                    <a:gd name="T18" fmla="*/ 1878 w 1878"/>
                    <a:gd name="T19" fmla="*/ 1215 h 1879"/>
                    <a:gd name="T20" fmla="*/ 703 w 1878"/>
                    <a:gd name="T21" fmla="*/ 1879 h 1879"/>
                    <a:gd name="T22" fmla="*/ 626 w 1878"/>
                    <a:gd name="T23" fmla="*/ 1757 h 1879"/>
                    <a:gd name="T24" fmla="*/ 540 w 1878"/>
                    <a:gd name="T25" fmla="*/ 1640 h 1879"/>
                    <a:gd name="T26" fmla="*/ 447 w 1878"/>
                    <a:gd name="T27" fmla="*/ 1529 h 1879"/>
                    <a:gd name="T28" fmla="*/ 347 w 1878"/>
                    <a:gd name="T29" fmla="*/ 1426 h 1879"/>
                    <a:gd name="T30" fmla="*/ 238 w 1878"/>
                    <a:gd name="T31" fmla="*/ 1333 h 1879"/>
                    <a:gd name="T32" fmla="*/ 123 w 1878"/>
                    <a:gd name="T33" fmla="*/ 1246 h 1879"/>
                    <a:gd name="T34" fmla="*/ 0 w 1878"/>
                    <a:gd name="T35" fmla="*/ 1169 h 1879"/>
                    <a:gd name="T36" fmla="*/ 681 w 1878"/>
                    <a:gd name="T37"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8" h="1879">
                      <a:moveTo>
                        <a:pt x="681" y="0"/>
                      </a:moveTo>
                      <a:lnTo>
                        <a:pt x="843" y="103"/>
                      </a:lnTo>
                      <a:lnTo>
                        <a:pt x="999" y="214"/>
                      </a:lnTo>
                      <a:lnTo>
                        <a:pt x="1150" y="332"/>
                      </a:lnTo>
                      <a:lnTo>
                        <a:pt x="1292" y="461"/>
                      </a:lnTo>
                      <a:lnTo>
                        <a:pt x="1427" y="597"/>
                      </a:lnTo>
                      <a:lnTo>
                        <a:pt x="1551" y="742"/>
                      </a:lnTo>
                      <a:lnTo>
                        <a:pt x="1670" y="892"/>
                      </a:lnTo>
                      <a:lnTo>
                        <a:pt x="1779" y="1050"/>
                      </a:lnTo>
                      <a:lnTo>
                        <a:pt x="1878" y="1215"/>
                      </a:lnTo>
                      <a:lnTo>
                        <a:pt x="703" y="1879"/>
                      </a:lnTo>
                      <a:lnTo>
                        <a:pt x="626" y="1757"/>
                      </a:lnTo>
                      <a:lnTo>
                        <a:pt x="540" y="1640"/>
                      </a:lnTo>
                      <a:lnTo>
                        <a:pt x="447" y="1529"/>
                      </a:lnTo>
                      <a:lnTo>
                        <a:pt x="347" y="1426"/>
                      </a:lnTo>
                      <a:lnTo>
                        <a:pt x="238" y="1333"/>
                      </a:lnTo>
                      <a:lnTo>
                        <a:pt x="123" y="1246"/>
                      </a:lnTo>
                      <a:lnTo>
                        <a:pt x="0" y="1169"/>
                      </a:lnTo>
                      <a:lnTo>
                        <a:pt x="681"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Cambria" panose="02040503050406030204" pitchFamily="18" charset="0"/>
                    <a:ea typeface="Cambria" panose="02040503050406030204" pitchFamily="18" charset="0"/>
                  </a:endParaRPr>
                </a:p>
              </p:txBody>
            </p:sp>
            <p:sp>
              <p:nvSpPr>
                <p:cNvPr id="72" name="Freeform 71"/>
                <p:cNvSpPr>
                  <a:spLocks/>
                </p:cNvSpPr>
                <p:nvPr/>
              </p:nvSpPr>
              <p:spPr bwMode="auto">
                <a:xfrm>
                  <a:off x="4608352" y="3920516"/>
                  <a:ext cx="983030" cy="983030"/>
                </a:xfrm>
                <a:custGeom>
                  <a:avLst/>
                  <a:gdLst>
                    <a:gd name="T0" fmla="*/ 1177 w 1880"/>
                    <a:gd name="T1" fmla="*/ 0 h 1879"/>
                    <a:gd name="T2" fmla="*/ 1253 w 1880"/>
                    <a:gd name="T3" fmla="*/ 124 h 1879"/>
                    <a:gd name="T4" fmla="*/ 1338 w 1880"/>
                    <a:gd name="T5" fmla="*/ 241 h 1879"/>
                    <a:gd name="T6" fmla="*/ 1431 w 1880"/>
                    <a:gd name="T7" fmla="*/ 350 h 1879"/>
                    <a:gd name="T8" fmla="*/ 1531 w 1880"/>
                    <a:gd name="T9" fmla="*/ 453 h 1879"/>
                    <a:gd name="T10" fmla="*/ 1640 w 1880"/>
                    <a:gd name="T11" fmla="*/ 548 h 1879"/>
                    <a:gd name="T12" fmla="*/ 1757 w 1880"/>
                    <a:gd name="T13" fmla="*/ 635 h 1879"/>
                    <a:gd name="T14" fmla="*/ 1880 w 1880"/>
                    <a:gd name="T15" fmla="*/ 712 h 1879"/>
                    <a:gd name="T16" fmla="*/ 1199 w 1880"/>
                    <a:gd name="T17" fmla="*/ 1879 h 1879"/>
                    <a:gd name="T18" fmla="*/ 1035 w 1880"/>
                    <a:gd name="T19" fmla="*/ 1778 h 1879"/>
                    <a:gd name="T20" fmla="*/ 879 w 1880"/>
                    <a:gd name="T21" fmla="*/ 1667 h 1879"/>
                    <a:gd name="T22" fmla="*/ 730 w 1880"/>
                    <a:gd name="T23" fmla="*/ 1547 h 1879"/>
                    <a:gd name="T24" fmla="*/ 588 w 1880"/>
                    <a:gd name="T25" fmla="*/ 1418 h 1879"/>
                    <a:gd name="T26" fmla="*/ 453 w 1880"/>
                    <a:gd name="T27" fmla="*/ 1283 h 1879"/>
                    <a:gd name="T28" fmla="*/ 327 w 1880"/>
                    <a:gd name="T29" fmla="*/ 1139 h 1879"/>
                    <a:gd name="T30" fmla="*/ 210 w 1880"/>
                    <a:gd name="T31" fmla="*/ 987 h 1879"/>
                    <a:gd name="T32" fmla="*/ 101 w 1880"/>
                    <a:gd name="T33" fmla="*/ 830 h 1879"/>
                    <a:gd name="T34" fmla="*/ 0 w 1880"/>
                    <a:gd name="T35" fmla="*/ 664 h 1879"/>
                    <a:gd name="T36" fmla="*/ 1177 w 1880"/>
                    <a:gd name="T37"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0" h="1879">
                      <a:moveTo>
                        <a:pt x="1177" y="0"/>
                      </a:moveTo>
                      <a:lnTo>
                        <a:pt x="1253" y="124"/>
                      </a:lnTo>
                      <a:lnTo>
                        <a:pt x="1338" y="241"/>
                      </a:lnTo>
                      <a:lnTo>
                        <a:pt x="1431" y="350"/>
                      </a:lnTo>
                      <a:lnTo>
                        <a:pt x="1531" y="453"/>
                      </a:lnTo>
                      <a:lnTo>
                        <a:pt x="1640" y="548"/>
                      </a:lnTo>
                      <a:lnTo>
                        <a:pt x="1757" y="635"/>
                      </a:lnTo>
                      <a:lnTo>
                        <a:pt x="1880" y="712"/>
                      </a:lnTo>
                      <a:lnTo>
                        <a:pt x="1199" y="1879"/>
                      </a:lnTo>
                      <a:lnTo>
                        <a:pt x="1035" y="1778"/>
                      </a:lnTo>
                      <a:lnTo>
                        <a:pt x="879" y="1667"/>
                      </a:lnTo>
                      <a:lnTo>
                        <a:pt x="730" y="1547"/>
                      </a:lnTo>
                      <a:lnTo>
                        <a:pt x="588" y="1418"/>
                      </a:lnTo>
                      <a:lnTo>
                        <a:pt x="453" y="1283"/>
                      </a:lnTo>
                      <a:lnTo>
                        <a:pt x="327" y="1139"/>
                      </a:lnTo>
                      <a:lnTo>
                        <a:pt x="210" y="987"/>
                      </a:lnTo>
                      <a:lnTo>
                        <a:pt x="101" y="830"/>
                      </a:lnTo>
                      <a:lnTo>
                        <a:pt x="0" y="664"/>
                      </a:lnTo>
                      <a:lnTo>
                        <a:pt x="1177"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Cambria" panose="02040503050406030204" pitchFamily="18" charset="0"/>
                    <a:ea typeface="Cambria" panose="02040503050406030204" pitchFamily="18" charset="0"/>
                  </a:endParaRPr>
                </a:p>
              </p:txBody>
            </p:sp>
            <p:sp>
              <p:nvSpPr>
                <p:cNvPr id="73" name="Freeform 72"/>
                <p:cNvSpPr>
                  <a:spLocks/>
                </p:cNvSpPr>
                <p:nvPr/>
              </p:nvSpPr>
              <p:spPr bwMode="auto">
                <a:xfrm>
                  <a:off x="6591163" y="3920516"/>
                  <a:ext cx="990358" cy="990358"/>
                </a:xfrm>
                <a:custGeom>
                  <a:avLst/>
                  <a:gdLst>
                    <a:gd name="T0" fmla="*/ 716 w 1893"/>
                    <a:gd name="T1" fmla="*/ 0 h 1893"/>
                    <a:gd name="T2" fmla="*/ 1893 w 1893"/>
                    <a:gd name="T3" fmla="*/ 664 h 1893"/>
                    <a:gd name="T4" fmla="*/ 1802 w 1893"/>
                    <a:gd name="T5" fmla="*/ 815 h 1893"/>
                    <a:gd name="T6" fmla="*/ 1703 w 1893"/>
                    <a:gd name="T7" fmla="*/ 961 h 1893"/>
                    <a:gd name="T8" fmla="*/ 1596 w 1893"/>
                    <a:gd name="T9" fmla="*/ 1099 h 1893"/>
                    <a:gd name="T10" fmla="*/ 1483 w 1893"/>
                    <a:gd name="T11" fmla="*/ 1234 h 1893"/>
                    <a:gd name="T12" fmla="*/ 1365 w 1893"/>
                    <a:gd name="T13" fmla="*/ 1361 h 1893"/>
                    <a:gd name="T14" fmla="*/ 1238 w 1893"/>
                    <a:gd name="T15" fmla="*/ 1481 h 1893"/>
                    <a:gd name="T16" fmla="*/ 1103 w 1893"/>
                    <a:gd name="T17" fmla="*/ 1596 h 1893"/>
                    <a:gd name="T18" fmla="*/ 965 w 1893"/>
                    <a:gd name="T19" fmla="*/ 1701 h 1893"/>
                    <a:gd name="T20" fmla="*/ 821 w 1893"/>
                    <a:gd name="T21" fmla="*/ 1802 h 1893"/>
                    <a:gd name="T22" fmla="*/ 670 w 1893"/>
                    <a:gd name="T23" fmla="*/ 1893 h 1893"/>
                    <a:gd name="T24" fmla="*/ 0 w 1893"/>
                    <a:gd name="T25" fmla="*/ 720 h 1893"/>
                    <a:gd name="T26" fmla="*/ 124 w 1893"/>
                    <a:gd name="T27" fmla="*/ 641 h 1893"/>
                    <a:gd name="T28" fmla="*/ 243 w 1893"/>
                    <a:gd name="T29" fmla="*/ 554 h 1893"/>
                    <a:gd name="T30" fmla="*/ 354 w 1893"/>
                    <a:gd name="T31" fmla="*/ 459 h 1893"/>
                    <a:gd name="T32" fmla="*/ 457 w 1893"/>
                    <a:gd name="T33" fmla="*/ 356 h 1893"/>
                    <a:gd name="T34" fmla="*/ 551 w 1893"/>
                    <a:gd name="T35" fmla="*/ 243 h 1893"/>
                    <a:gd name="T36" fmla="*/ 639 w 1893"/>
                    <a:gd name="T37" fmla="*/ 124 h 1893"/>
                    <a:gd name="T38" fmla="*/ 716 w 1893"/>
                    <a:gd name="T39" fmla="*/ 0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3" h="1893">
                      <a:moveTo>
                        <a:pt x="716" y="0"/>
                      </a:moveTo>
                      <a:lnTo>
                        <a:pt x="1893" y="664"/>
                      </a:lnTo>
                      <a:lnTo>
                        <a:pt x="1802" y="815"/>
                      </a:lnTo>
                      <a:lnTo>
                        <a:pt x="1703" y="961"/>
                      </a:lnTo>
                      <a:lnTo>
                        <a:pt x="1596" y="1099"/>
                      </a:lnTo>
                      <a:lnTo>
                        <a:pt x="1483" y="1234"/>
                      </a:lnTo>
                      <a:lnTo>
                        <a:pt x="1365" y="1361"/>
                      </a:lnTo>
                      <a:lnTo>
                        <a:pt x="1238" y="1481"/>
                      </a:lnTo>
                      <a:lnTo>
                        <a:pt x="1103" y="1596"/>
                      </a:lnTo>
                      <a:lnTo>
                        <a:pt x="965" y="1701"/>
                      </a:lnTo>
                      <a:lnTo>
                        <a:pt x="821" y="1802"/>
                      </a:lnTo>
                      <a:lnTo>
                        <a:pt x="670" y="1893"/>
                      </a:lnTo>
                      <a:lnTo>
                        <a:pt x="0" y="720"/>
                      </a:lnTo>
                      <a:lnTo>
                        <a:pt x="124" y="641"/>
                      </a:lnTo>
                      <a:lnTo>
                        <a:pt x="243" y="554"/>
                      </a:lnTo>
                      <a:lnTo>
                        <a:pt x="354" y="459"/>
                      </a:lnTo>
                      <a:lnTo>
                        <a:pt x="457" y="356"/>
                      </a:lnTo>
                      <a:lnTo>
                        <a:pt x="551" y="243"/>
                      </a:lnTo>
                      <a:lnTo>
                        <a:pt x="639" y="124"/>
                      </a:lnTo>
                      <a:lnTo>
                        <a:pt x="71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Cambria" panose="02040503050406030204" pitchFamily="18" charset="0"/>
                    <a:ea typeface="Cambria" panose="02040503050406030204" pitchFamily="18" charset="0"/>
                  </a:endParaRPr>
                </a:p>
              </p:txBody>
            </p:sp>
            <p:sp>
              <p:nvSpPr>
                <p:cNvPr id="74" name="Freeform 73"/>
                <p:cNvSpPr>
                  <a:spLocks/>
                </p:cNvSpPr>
                <p:nvPr/>
              </p:nvSpPr>
              <p:spPr bwMode="auto">
                <a:xfrm>
                  <a:off x="6965949" y="3428477"/>
                  <a:ext cx="835419" cy="839606"/>
                </a:xfrm>
                <a:custGeom>
                  <a:avLst/>
                  <a:gdLst>
                    <a:gd name="T0" fmla="*/ 247 w 1596"/>
                    <a:gd name="T1" fmla="*/ 0 h 1604"/>
                    <a:gd name="T2" fmla="*/ 1596 w 1596"/>
                    <a:gd name="T3" fmla="*/ 0 h 1604"/>
                    <a:gd name="T4" fmla="*/ 1592 w 1596"/>
                    <a:gd name="T5" fmla="*/ 194 h 1604"/>
                    <a:gd name="T6" fmla="*/ 1574 w 1596"/>
                    <a:gd name="T7" fmla="*/ 384 h 1604"/>
                    <a:gd name="T8" fmla="*/ 1547 w 1596"/>
                    <a:gd name="T9" fmla="*/ 570 h 1604"/>
                    <a:gd name="T10" fmla="*/ 1509 w 1596"/>
                    <a:gd name="T11" fmla="*/ 754 h 1604"/>
                    <a:gd name="T12" fmla="*/ 1462 w 1596"/>
                    <a:gd name="T13" fmla="*/ 932 h 1604"/>
                    <a:gd name="T14" fmla="*/ 1404 w 1596"/>
                    <a:gd name="T15" fmla="*/ 1108 h 1604"/>
                    <a:gd name="T16" fmla="*/ 1337 w 1596"/>
                    <a:gd name="T17" fmla="*/ 1278 h 1604"/>
                    <a:gd name="T18" fmla="*/ 1262 w 1596"/>
                    <a:gd name="T19" fmla="*/ 1444 h 1604"/>
                    <a:gd name="T20" fmla="*/ 1177 w 1596"/>
                    <a:gd name="T21" fmla="*/ 1604 h 1604"/>
                    <a:gd name="T22" fmla="*/ 0 w 1596"/>
                    <a:gd name="T23" fmla="*/ 940 h 1604"/>
                    <a:gd name="T24" fmla="*/ 63 w 1596"/>
                    <a:gd name="T25" fmla="*/ 819 h 1604"/>
                    <a:gd name="T26" fmla="*/ 116 w 1596"/>
                    <a:gd name="T27" fmla="*/ 692 h 1604"/>
                    <a:gd name="T28" fmla="*/ 162 w 1596"/>
                    <a:gd name="T29" fmla="*/ 562 h 1604"/>
                    <a:gd name="T30" fmla="*/ 199 w 1596"/>
                    <a:gd name="T31" fmla="*/ 425 h 1604"/>
                    <a:gd name="T32" fmla="*/ 225 w 1596"/>
                    <a:gd name="T33" fmla="*/ 287 h 1604"/>
                    <a:gd name="T34" fmla="*/ 241 w 1596"/>
                    <a:gd name="T35" fmla="*/ 146 h 1604"/>
                    <a:gd name="T36" fmla="*/ 247 w 1596"/>
                    <a:gd name="T37"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6" h="1604">
                      <a:moveTo>
                        <a:pt x="247" y="0"/>
                      </a:moveTo>
                      <a:lnTo>
                        <a:pt x="1596" y="0"/>
                      </a:lnTo>
                      <a:lnTo>
                        <a:pt x="1592" y="194"/>
                      </a:lnTo>
                      <a:lnTo>
                        <a:pt x="1574" y="384"/>
                      </a:lnTo>
                      <a:lnTo>
                        <a:pt x="1547" y="570"/>
                      </a:lnTo>
                      <a:lnTo>
                        <a:pt x="1509" y="754"/>
                      </a:lnTo>
                      <a:lnTo>
                        <a:pt x="1462" y="932"/>
                      </a:lnTo>
                      <a:lnTo>
                        <a:pt x="1404" y="1108"/>
                      </a:lnTo>
                      <a:lnTo>
                        <a:pt x="1337" y="1278"/>
                      </a:lnTo>
                      <a:lnTo>
                        <a:pt x="1262" y="1444"/>
                      </a:lnTo>
                      <a:lnTo>
                        <a:pt x="1177" y="1604"/>
                      </a:lnTo>
                      <a:lnTo>
                        <a:pt x="0" y="940"/>
                      </a:lnTo>
                      <a:lnTo>
                        <a:pt x="63" y="819"/>
                      </a:lnTo>
                      <a:lnTo>
                        <a:pt x="116" y="692"/>
                      </a:lnTo>
                      <a:lnTo>
                        <a:pt x="162" y="562"/>
                      </a:lnTo>
                      <a:lnTo>
                        <a:pt x="199" y="425"/>
                      </a:lnTo>
                      <a:lnTo>
                        <a:pt x="225" y="287"/>
                      </a:lnTo>
                      <a:lnTo>
                        <a:pt x="241" y="146"/>
                      </a:lnTo>
                      <a:lnTo>
                        <a:pt x="247"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Cambria" panose="02040503050406030204" pitchFamily="18" charset="0"/>
                    <a:ea typeface="Cambria" panose="02040503050406030204" pitchFamily="18" charset="0"/>
                  </a:endParaRPr>
                </a:p>
              </p:txBody>
            </p:sp>
            <p:sp>
              <p:nvSpPr>
                <p:cNvPr id="75" name="Freeform 74"/>
                <p:cNvSpPr>
                  <a:spLocks/>
                </p:cNvSpPr>
                <p:nvPr/>
              </p:nvSpPr>
              <p:spPr bwMode="auto">
                <a:xfrm>
                  <a:off x="5235439" y="4293208"/>
                  <a:ext cx="859497" cy="842747"/>
                </a:xfrm>
                <a:custGeom>
                  <a:avLst/>
                  <a:gdLst>
                    <a:gd name="T0" fmla="*/ 681 w 1642"/>
                    <a:gd name="T1" fmla="*/ 0 h 1610"/>
                    <a:gd name="T2" fmla="*/ 803 w 1642"/>
                    <a:gd name="T3" fmla="*/ 65 h 1610"/>
                    <a:gd name="T4" fmla="*/ 932 w 1642"/>
                    <a:gd name="T5" fmla="*/ 122 h 1610"/>
                    <a:gd name="T6" fmla="*/ 1066 w 1642"/>
                    <a:gd name="T7" fmla="*/ 172 h 1610"/>
                    <a:gd name="T8" fmla="*/ 1205 w 1642"/>
                    <a:gd name="T9" fmla="*/ 209 h 1610"/>
                    <a:gd name="T10" fmla="*/ 1347 w 1642"/>
                    <a:gd name="T11" fmla="*/ 237 h 1610"/>
                    <a:gd name="T12" fmla="*/ 1492 w 1642"/>
                    <a:gd name="T13" fmla="*/ 253 h 1610"/>
                    <a:gd name="T14" fmla="*/ 1642 w 1642"/>
                    <a:gd name="T15" fmla="*/ 259 h 1610"/>
                    <a:gd name="T16" fmla="*/ 1642 w 1642"/>
                    <a:gd name="T17" fmla="*/ 259 h 1610"/>
                    <a:gd name="T18" fmla="*/ 1642 w 1642"/>
                    <a:gd name="T19" fmla="*/ 1610 h 1610"/>
                    <a:gd name="T20" fmla="*/ 1642 w 1642"/>
                    <a:gd name="T21" fmla="*/ 1610 h 1610"/>
                    <a:gd name="T22" fmla="*/ 1444 w 1642"/>
                    <a:gd name="T23" fmla="*/ 1604 h 1610"/>
                    <a:gd name="T24" fmla="*/ 1248 w 1642"/>
                    <a:gd name="T25" fmla="*/ 1586 h 1610"/>
                    <a:gd name="T26" fmla="*/ 1056 w 1642"/>
                    <a:gd name="T27" fmla="*/ 1559 h 1610"/>
                    <a:gd name="T28" fmla="*/ 869 w 1642"/>
                    <a:gd name="T29" fmla="*/ 1517 h 1610"/>
                    <a:gd name="T30" fmla="*/ 687 w 1642"/>
                    <a:gd name="T31" fmla="*/ 1468 h 1610"/>
                    <a:gd name="T32" fmla="*/ 507 w 1642"/>
                    <a:gd name="T33" fmla="*/ 1406 h 1610"/>
                    <a:gd name="T34" fmla="*/ 332 w 1642"/>
                    <a:gd name="T35" fmla="*/ 1337 h 1610"/>
                    <a:gd name="T36" fmla="*/ 162 w 1642"/>
                    <a:gd name="T37" fmla="*/ 1256 h 1610"/>
                    <a:gd name="T38" fmla="*/ 0 w 1642"/>
                    <a:gd name="T39" fmla="*/ 1167 h 1610"/>
                    <a:gd name="T40" fmla="*/ 681 w 1642"/>
                    <a:gd name="T41" fmla="*/ 0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2" h="1610">
                      <a:moveTo>
                        <a:pt x="681" y="0"/>
                      </a:moveTo>
                      <a:lnTo>
                        <a:pt x="803" y="65"/>
                      </a:lnTo>
                      <a:lnTo>
                        <a:pt x="932" y="122"/>
                      </a:lnTo>
                      <a:lnTo>
                        <a:pt x="1066" y="172"/>
                      </a:lnTo>
                      <a:lnTo>
                        <a:pt x="1205" y="209"/>
                      </a:lnTo>
                      <a:lnTo>
                        <a:pt x="1347" y="237"/>
                      </a:lnTo>
                      <a:lnTo>
                        <a:pt x="1492" y="253"/>
                      </a:lnTo>
                      <a:lnTo>
                        <a:pt x="1642" y="259"/>
                      </a:lnTo>
                      <a:lnTo>
                        <a:pt x="1642" y="259"/>
                      </a:lnTo>
                      <a:lnTo>
                        <a:pt x="1642" y="1610"/>
                      </a:lnTo>
                      <a:lnTo>
                        <a:pt x="1642" y="1610"/>
                      </a:lnTo>
                      <a:lnTo>
                        <a:pt x="1444" y="1604"/>
                      </a:lnTo>
                      <a:lnTo>
                        <a:pt x="1248" y="1586"/>
                      </a:lnTo>
                      <a:lnTo>
                        <a:pt x="1056" y="1559"/>
                      </a:lnTo>
                      <a:lnTo>
                        <a:pt x="869" y="1517"/>
                      </a:lnTo>
                      <a:lnTo>
                        <a:pt x="687" y="1468"/>
                      </a:lnTo>
                      <a:lnTo>
                        <a:pt x="507" y="1406"/>
                      </a:lnTo>
                      <a:lnTo>
                        <a:pt x="332" y="1337"/>
                      </a:lnTo>
                      <a:lnTo>
                        <a:pt x="162" y="1256"/>
                      </a:lnTo>
                      <a:lnTo>
                        <a:pt x="0" y="1167"/>
                      </a:lnTo>
                      <a:lnTo>
                        <a:pt x="68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Cambria" panose="02040503050406030204" pitchFamily="18" charset="0"/>
                    <a:ea typeface="Cambria" panose="02040503050406030204" pitchFamily="18" charset="0"/>
                  </a:endParaRPr>
                </a:p>
              </p:txBody>
            </p:sp>
            <p:sp>
              <p:nvSpPr>
                <p:cNvPr id="76" name="Freeform 75"/>
                <p:cNvSpPr>
                  <a:spLocks/>
                </p:cNvSpPr>
                <p:nvPr/>
              </p:nvSpPr>
              <p:spPr bwMode="auto">
                <a:xfrm>
                  <a:off x="6094937" y="4297396"/>
                  <a:ext cx="846935" cy="838559"/>
                </a:xfrm>
                <a:custGeom>
                  <a:avLst/>
                  <a:gdLst>
                    <a:gd name="T0" fmla="*/ 948 w 1618"/>
                    <a:gd name="T1" fmla="*/ 0 h 1602"/>
                    <a:gd name="T2" fmla="*/ 1618 w 1618"/>
                    <a:gd name="T3" fmla="*/ 1173 h 1602"/>
                    <a:gd name="T4" fmla="*/ 1456 w 1618"/>
                    <a:gd name="T5" fmla="*/ 1260 h 1602"/>
                    <a:gd name="T6" fmla="*/ 1290 w 1618"/>
                    <a:gd name="T7" fmla="*/ 1337 h 1602"/>
                    <a:gd name="T8" fmla="*/ 1118 w 1618"/>
                    <a:gd name="T9" fmla="*/ 1406 h 1602"/>
                    <a:gd name="T10" fmla="*/ 942 w 1618"/>
                    <a:gd name="T11" fmla="*/ 1464 h 1602"/>
                    <a:gd name="T12" fmla="*/ 760 w 1618"/>
                    <a:gd name="T13" fmla="*/ 1513 h 1602"/>
                    <a:gd name="T14" fmla="*/ 576 w 1618"/>
                    <a:gd name="T15" fmla="*/ 1551 h 1602"/>
                    <a:gd name="T16" fmla="*/ 386 w 1618"/>
                    <a:gd name="T17" fmla="*/ 1580 h 1602"/>
                    <a:gd name="T18" fmla="*/ 194 w 1618"/>
                    <a:gd name="T19" fmla="*/ 1596 h 1602"/>
                    <a:gd name="T20" fmla="*/ 0 w 1618"/>
                    <a:gd name="T21" fmla="*/ 1602 h 1602"/>
                    <a:gd name="T22" fmla="*/ 0 w 1618"/>
                    <a:gd name="T23" fmla="*/ 251 h 1602"/>
                    <a:gd name="T24" fmla="*/ 146 w 1618"/>
                    <a:gd name="T25" fmla="*/ 245 h 1602"/>
                    <a:gd name="T26" fmla="*/ 289 w 1618"/>
                    <a:gd name="T27" fmla="*/ 229 h 1602"/>
                    <a:gd name="T28" fmla="*/ 429 w 1618"/>
                    <a:gd name="T29" fmla="*/ 203 h 1602"/>
                    <a:gd name="T30" fmla="*/ 566 w 1618"/>
                    <a:gd name="T31" fmla="*/ 166 h 1602"/>
                    <a:gd name="T32" fmla="*/ 698 w 1618"/>
                    <a:gd name="T33" fmla="*/ 120 h 1602"/>
                    <a:gd name="T34" fmla="*/ 825 w 1618"/>
                    <a:gd name="T35" fmla="*/ 63 h 1602"/>
                    <a:gd name="T36" fmla="*/ 948 w 1618"/>
                    <a:gd name="T37" fmla="*/ 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18" h="1602">
                      <a:moveTo>
                        <a:pt x="948" y="0"/>
                      </a:moveTo>
                      <a:lnTo>
                        <a:pt x="1618" y="1173"/>
                      </a:lnTo>
                      <a:lnTo>
                        <a:pt x="1456" y="1260"/>
                      </a:lnTo>
                      <a:lnTo>
                        <a:pt x="1290" y="1337"/>
                      </a:lnTo>
                      <a:lnTo>
                        <a:pt x="1118" y="1406"/>
                      </a:lnTo>
                      <a:lnTo>
                        <a:pt x="942" y="1464"/>
                      </a:lnTo>
                      <a:lnTo>
                        <a:pt x="760" y="1513"/>
                      </a:lnTo>
                      <a:lnTo>
                        <a:pt x="576" y="1551"/>
                      </a:lnTo>
                      <a:lnTo>
                        <a:pt x="386" y="1580"/>
                      </a:lnTo>
                      <a:lnTo>
                        <a:pt x="194" y="1596"/>
                      </a:lnTo>
                      <a:lnTo>
                        <a:pt x="0" y="1602"/>
                      </a:lnTo>
                      <a:lnTo>
                        <a:pt x="0" y="251"/>
                      </a:lnTo>
                      <a:lnTo>
                        <a:pt x="146" y="245"/>
                      </a:lnTo>
                      <a:lnTo>
                        <a:pt x="289" y="229"/>
                      </a:lnTo>
                      <a:lnTo>
                        <a:pt x="429" y="203"/>
                      </a:lnTo>
                      <a:lnTo>
                        <a:pt x="566" y="166"/>
                      </a:lnTo>
                      <a:lnTo>
                        <a:pt x="698" y="120"/>
                      </a:lnTo>
                      <a:lnTo>
                        <a:pt x="825" y="63"/>
                      </a:lnTo>
                      <a:lnTo>
                        <a:pt x="94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Cambria" panose="02040503050406030204" pitchFamily="18" charset="0"/>
                    <a:ea typeface="Cambria" panose="02040503050406030204" pitchFamily="18" charset="0"/>
                  </a:endParaRPr>
                </a:p>
              </p:txBody>
            </p:sp>
          </p:grpSp>
          <p:sp>
            <p:nvSpPr>
              <p:cNvPr id="119" name="Freeform 63"/>
              <p:cNvSpPr>
                <a:spLocks noEditPoints="1"/>
              </p:cNvSpPr>
              <p:nvPr/>
            </p:nvSpPr>
            <p:spPr bwMode="auto">
              <a:xfrm>
                <a:off x="4599864" y="2959952"/>
                <a:ext cx="352651" cy="280206"/>
              </a:xfrm>
              <a:custGeom>
                <a:avLst/>
                <a:gdLst>
                  <a:gd name="T0" fmla="*/ 3526 w 3526"/>
                  <a:gd name="T1" fmla="*/ 2803 h 2803"/>
                  <a:gd name="T2" fmla="*/ 0 w 3526"/>
                  <a:gd name="T3" fmla="*/ 1227 h 2803"/>
                  <a:gd name="T4" fmla="*/ 69 w 3526"/>
                  <a:gd name="T5" fmla="*/ 1291 h 2803"/>
                  <a:gd name="T6" fmla="*/ 150 w 3526"/>
                  <a:gd name="T7" fmla="*/ 1340 h 2803"/>
                  <a:gd name="T8" fmla="*/ 241 w 3526"/>
                  <a:gd name="T9" fmla="*/ 1372 h 2803"/>
                  <a:gd name="T10" fmla="*/ 341 w 3526"/>
                  <a:gd name="T11" fmla="*/ 1382 h 2803"/>
                  <a:gd name="T12" fmla="*/ 513 w 3526"/>
                  <a:gd name="T13" fmla="*/ 1663 h 2803"/>
                  <a:gd name="T14" fmla="*/ 921 w 3526"/>
                  <a:gd name="T15" fmla="*/ 1382 h 2803"/>
                  <a:gd name="T16" fmla="*/ 2494 w 3526"/>
                  <a:gd name="T17" fmla="*/ 1663 h 2803"/>
                  <a:gd name="T18" fmla="*/ 2900 w 3526"/>
                  <a:gd name="T19" fmla="*/ 1382 h 2803"/>
                  <a:gd name="T20" fmla="*/ 3223 w 3526"/>
                  <a:gd name="T21" fmla="*/ 1379 h 2803"/>
                  <a:gd name="T22" fmla="*/ 3323 w 3526"/>
                  <a:gd name="T23" fmla="*/ 1355 h 2803"/>
                  <a:gd name="T24" fmla="*/ 3414 w 3526"/>
                  <a:gd name="T25" fmla="*/ 1309 h 2803"/>
                  <a:gd name="T26" fmla="*/ 3492 w 3526"/>
                  <a:gd name="T27" fmla="*/ 1245 h 2803"/>
                  <a:gd name="T28" fmla="*/ 1317 w 3526"/>
                  <a:gd name="T29" fmla="*/ 133 h 2803"/>
                  <a:gd name="T30" fmla="*/ 2217 w 3526"/>
                  <a:gd name="T31" fmla="*/ 350 h 2803"/>
                  <a:gd name="T32" fmla="*/ 1317 w 3526"/>
                  <a:gd name="T33" fmla="*/ 133 h 2803"/>
                  <a:gd name="T34" fmla="*/ 2284 w 3526"/>
                  <a:gd name="T35" fmla="*/ 0 h 2803"/>
                  <a:gd name="T36" fmla="*/ 2317 w 3526"/>
                  <a:gd name="T37" fmla="*/ 9 h 2803"/>
                  <a:gd name="T38" fmla="*/ 2341 w 3526"/>
                  <a:gd name="T39" fmla="*/ 32 h 2803"/>
                  <a:gd name="T40" fmla="*/ 2350 w 3526"/>
                  <a:gd name="T41" fmla="*/ 67 h 2803"/>
                  <a:gd name="T42" fmla="*/ 3526 w 3526"/>
                  <a:gd name="T43" fmla="*/ 350 h 2803"/>
                  <a:gd name="T44" fmla="*/ 3514 w 3526"/>
                  <a:gd name="T45" fmla="*/ 1041 h 2803"/>
                  <a:gd name="T46" fmla="*/ 3476 w 3526"/>
                  <a:gd name="T47" fmla="*/ 1123 h 2803"/>
                  <a:gd name="T48" fmla="*/ 3420 w 3526"/>
                  <a:gd name="T49" fmla="*/ 1193 h 2803"/>
                  <a:gd name="T50" fmla="*/ 3347 w 3526"/>
                  <a:gd name="T51" fmla="*/ 1246 h 2803"/>
                  <a:gd name="T52" fmla="*/ 3263 w 3526"/>
                  <a:gd name="T53" fmla="*/ 1281 h 2803"/>
                  <a:gd name="T54" fmla="*/ 3169 w 3526"/>
                  <a:gd name="T55" fmla="*/ 1293 h 2803"/>
                  <a:gd name="T56" fmla="*/ 2900 w 3526"/>
                  <a:gd name="T57" fmla="*/ 1184 h 2803"/>
                  <a:gd name="T58" fmla="*/ 2494 w 3526"/>
                  <a:gd name="T59" fmla="*/ 1293 h 2803"/>
                  <a:gd name="T60" fmla="*/ 921 w 3526"/>
                  <a:gd name="T61" fmla="*/ 1184 h 2803"/>
                  <a:gd name="T62" fmla="*/ 513 w 3526"/>
                  <a:gd name="T63" fmla="*/ 1293 h 2803"/>
                  <a:gd name="T64" fmla="*/ 294 w 3526"/>
                  <a:gd name="T65" fmla="*/ 1291 h 2803"/>
                  <a:gd name="T66" fmla="*/ 208 w 3526"/>
                  <a:gd name="T67" fmla="*/ 1268 h 2803"/>
                  <a:gd name="T68" fmla="*/ 131 w 3526"/>
                  <a:gd name="T69" fmla="*/ 1226 h 2803"/>
                  <a:gd name="T70" fmla="*/ 66 w 3526"/>
                  <a:gd name="T71" fmla="*/ 1167 h 2803"/>
                  <a:gd name="T72" fmla="*/ 17 w 3526"/>
                  <a:gd name="T73" fmla="*/ 1094 h 2803"/>
                  <a:gd name="T74" fmla="*/ 0 w 3526"/>
                  <a:gd name="T75" fmla="*/ 350 h 2803"/>
                  <a:gd name="T76" fmla="*/ 1182 w 3526"/>
                  <a:gd name="T77" fmla="*/ 67 h 2803"/>
                  <a:gd name="T78" fmla="*/ 1192 w 3526"/>
                  <a:gd name="T79" fmla="*/ 32 h 2803"/>
                  <a:gd name="T80" fmla="*/ 1216 w 3526"/>
                  <a:gd name="T81" fmla="*/ 9 h 2803"/>
                  <a:gd name="T82" fmla="*/ 1250 w 3526"/>
                  <a:gd name="T83" fmla="*/ 0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26" h="2803">
                    <a:moveTo>
                      <a:pt x="3526" y="1207"/>
                    </a:moveTo>
                    <a:lnTo>
                      <a:pt x="3526" y="2803"/>
                    </a:lnTo>
                    <a:lnTo>
                      <a:pt x="0" y="2803"/>
                    </a:lnTo>
                    <a:lnTo>
                      <a:pt x="0" y="1227"/>
                    </a:lnTo>
                    <a:lnTo>
                      <a:pt x="32" y="1260"/>
                    </a:lnTo>
                    <a:lnTo>
                      <a:pt x="69" y="1291"/>
                    </a:lnTo>
                    <a:lnTo>
                      <a:pt x="108" y="1318"/>
                    </a:lnTo>
                    <a:lnTo>
                      <a:pt x="150" y="1340"/>
                    </a:lnTo>
                    <a:lnTo>
                      <a:pt x="195" y="1359"/>
                    </a:lnTo>
                    <a:lnTo>
                      <a:pt x="241" y="1372"/>
                    </a:lnTo>
                    <a:lnTo>
                      <a:pt x="290" y="1379"/>
                    </a:lnTo>
                    <a:lnTo>
                      <a:pt x="341" y="1382"/>
                    </a:lnTo>
                    <a:lnTo>
                      <a:pt x="513" y="1382"/>
                    </a:lnTo>
                    <a:lnTo>
                      <a:pt x="513" y="1663"/>
                    </a:lnTo>
                    <a:lnTo>
                      <a:pt x="921" y="1663"/>
                    </a:lnTo>
                    <a:lnTo>
                      <a:pt x="921" y="1382"/>
                    </a:lnTo>
                    <a:lnTo>
                      <a:pt x="2494" y="1382"/>
                    </a:lnTo>
                    <a:lnTo>
                      <a:pt x="2494" y="1663"/>
                    </a:lnTo>
                    <a:lnTo>
                      <a:pt x="2900" y="1663"/>
                    </a:lnTo>
                    <a:lnTo>
                      <a:pt x="2900" y="1382"/>
                    </a:lnTo>
                    <a:lnTo>
                      <a:pt x="3169" y="1382"/>
                    </a:lnTo>
                    <a:lnTo>
                      <a:pt x="3223" y="1379"/>
                    </a:lnTo>
                    <a:lnTo>
                      <a:pt x="3275" y="1371"/>
                    </a:lnTo>
                    <a:lnTo>
                      <a:pt x="3323" y="1355"/>
                    </a:lnTo>
                    <a:lnTo>
                      <a:pt x="3371" y="1335"/>
                    </a:lnTo>
                    <a:lnTo>
                      <a:pt x="3414" y="1309"/>
                    </a:lnTo>
                    <a:lnTo>
                      <a:pt x="3455" y="1280"/>
                    </a:lnTo>
                    <a:lnTo>
                      <a:pt x="3492" y="1245"/>
                    </a:lnTo>
                    <a:lnTo>
                      <a:pt x="3526" y="1207"/>
                    </a:lnTo>
                    <a:close/>
                    <a:moveTo>
                      <a:pt x="1317" y="133"/>
                    </a:moveTo>
                    <a:lnTo>
                      <a:pt x="1317" y="350"/>
                    </a:lnTo>
                    <a:lnTo>
                      <a:pt x="2217" y="350"/>
                    </a:lnTo>
                    <a:lnTo>
                      <a:pt x="2217" y="133"/>
                    </a:lnTo>
                    <a:lnTo>
                      <a:pt x="1317" y="133"/>
                    </a:lnTo>
                    <a:close/>
                    <a:moveTo>
                      <a:pt x="1250" y="0"/>
                    </a:moveTo>
                    <a:lnTo>
                      <a:pt x="2284" y="0"/>
                    </a:lnTo>
                    <a:lnTo>
                      <a:pt x="2301" y="2"/>
                    </a:lnTo>
                    <a:lnTo>
                      <a:pt x="2317" y="9"/>
                    </a:lnTo>
                    <a:lnTo>
                      <a:pt x="2330" y="19"/>
                    </a:lnTo>
                    <a:lnTo>
                      <a:pt x="2341" y="32"/>
                    </a:lnTo>
                    <a:lnTo>
                      <a:pt x="2348" y="49"/>
                    </a:lnTo>
                    <a:lnTo>
                      <a:pt x="2350" y="67"/>
                    </a:lnTo>
                    <a:lnTo>
                      <a:pt x="2350" y="350"/>
                    </a:lnTo>
                    <a:lnTo>
                      <a:pt x="3526" y="350"/>
                    </a:lnTo>
                    <a:lnTo>
                      <a:pt x="3526" y="995"/>
                    </a:lnTo>
                    <a:lnTo>
                      <a:pt x="3514" y="1041"/>
                    </a:lnTo>
                    <a:lnTo>
                      <a:pt x="3498" y="1083"/>
                    </a:lnTo>
                    <a:lnTo>
                      <a:pt x="3476" y="1123"/>
                    </a:lnTo>
                    <a:lnTo>
                      <a:pt x="3450" y="1160"/>
                    </a:lnTo>
                    <a:lnTo>
                      <a:pt x="3420" y="1193"/>
                    </a:lnTo>
                    <a:lnTo>
                      <a:pt x="3385" y="1221"/>
                    </a:lnTo>
                    <a:lnTo>
                      <a:pt x="3347" y="1246"/>
                    </a:lnTo>
                    <a:lnTo>
                      <a:pt x="3306" y="1267"/>
                    </a:lnTo>
                    <a:lnTo>
                      <a:pt x="3263" y="1281"/>
                    </a:lnTo>
                    <a:lnTo>
                      <a:pt x="3216" y="1291"/>
                    </a:lnTo>
                    <a:lnTo>
                      <a:pt x="3169" y="1293"/>
                    </a:lnTo>
                    <a:lnTo>
                      <a:pt x="2900" y="1293"/>
                    </a:lnTo>
                    <a:lnTo>
                      <a:pt x="2900" y="1184"/>
                    </a:lnTo>
                    <a:lnTo>
                      <a:pt x="2494" y="1184"/>
                    </a:lnTo>
                    <a:lnTo>
                      <a:pt x="2494" y="1293"/>
                    </a:lnTo>
                    <a:lnTo>
                      <a:pt x="921" y="1293"/>
                    </a:lnTo>
                    <a:lnTo>
                      <a:pt x="921" y="1184"/>
                    </a:lnTo>
                    <a:lnTo>
                      <a:pt x="513" y="1184"/>
                    </a:lnTo>
                    <a:lnTo>
                      <a:pt x="513" y="1293"/>
                    </a:lnTo>
                    <a:lnTo>
                      <a:pt x="341" y="1293"/>
                    </a:lnTo>
                    <a:lnTo>
                      <a:pt x="294" y="1291"/>
                    </a:lnTo>
                    <a:lnTo>
                      <a:pt x="250" y="1282"/>
                    </a:lnTo>
                    <a:lnTo>
                      <a:pt x="208" y="1268"/>
                    </a:lnTo>
                    <a:lnTo>
                      <a:pt x="168" y="1249"/>
                    </a:lnTo>
                    <a:lnTo>
                      <a:pt x="131" y="1226"/>
                    </a:lnTo>
                    <a:lnTo>
                      <a:pt x="96" y="1198"/>
                    </a:lnTo>
                    <a:lnTo>
                      <a:pt x="66" y="1167"/>
                    </a:lnTo>
                    <a:lnTo>
                      <a:pt x="40" y="1132"/>
                    </a:lnTo>
                    <a:lnTo>
                      <a:pt x="17" y="1094"/>
                    </a:lnTo>
                    <a:lnTo>
                      <a:pt x="0" y="1054"/>
                    </a:lnTo>
                    <a:lnTo>
                      <a:pt x="0" y="350"/>
                    </a:lnTo>
                    <a:lnTo>
                      <a:pt x="1182" y="350"/>
                    </a:lnTo>
                    <a:lnTo>
                      <a:pt x="1182" y="67"/>
                    </a:lnTo>
                    <a:lnTo>
                      <a:pt x="1185" y="49"/>
                    </a:lnTo>
                    <a:lnTo>
                      <a:pt x="1192" y="32"/>
                    </a:lnTo>
                    <a:lnTo>
                      <a:pt x="1202" y="19"/>
                    </a:lnTo>
                    <a:lnTo>
                      <a:pt x="1216" y="9"/>
                    </a:lnTo>
                    <a:lnTo>
                      <a:pt x="1232" y="2"/>
                    </a:lnTo>
                    <a:lnTo>
                      <a:pt x="125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b="1">
                  <a:latin typeface="Cambria" panose="02040503050406030204" pitchFamily="18" charset="0"/>
                  <a:ea typeface="Cambria" panose="02040503050406030204" pitchFamily="18" charset="0"/>
                </a:endParaRPr>
              </a:p>
            </p:txBody>
          </p:sp>
          <p:grpSp>
            <p:nvGrpSpPr>
              <p:cNvPr id="189" name="Group 188"/>
              <p:cNvGrpSpPr/>
              <p:nvPr/>
            </p:nvGrpSpPr>
            <p:grpSpPr>
              <a:xfrm>
                <a:off x="4609039" y="3579285"/>
                <a:ext cx="351865" cy="353883"/>
                <a:chOff x="-2292350" y="3246438"/>
                <a:chExt cx="2082800" cy="2092325"/>
              </a:xfrm>
              <a:solidFill>
                <a:schemeClr val="tx1"/>
              </a:solidFill>
            </p:grpSpPr>
            <p:sp>
              <p:nvSpPr>
                <p:cNvPr id="186" name="Freeform 125"/>
                <p:cNvSpPr>
                  <a:spLocks/>
                </p:cNvSpPr>
                <p:nvPr/>
              </p:nvSpPr>
              <p:spPr bwMode="auto">
                <a:xfrm>
                  <a:off x="-2292350" y="3457575"/>
                  <a:ext cx="1881188" cy="1881188"/>
                </a:xfrm>
                <a:custGeom>
                  <a:avLst/>
                  <a:gdLst>
                    <a:gd name="T0" fmla="*/ 1994 w 3554"/>
                    <a:gd name="T1" fmla="*/ 14 h 3556"/>
                    <a:gd name="T2" fmla="*/ 2305 w 3554"/>
                    <a:gd name="T3" fmla="*/ 81 h 3556"/>
                    <a:gd name="T4" fmla="*/ 2594 w 3554"/>
                    <a:gd name="T5" fmla="*/ 198 h 3556"/>
                    <a:gd name="T6" fmla="*/ 2613 w 3554"/>
                    <a:gd name="T7" fmla="*/ 520 h 3556"/>
                    <a:gd name="T8" fmla="*/ 2309 w 3554"/>
                    <a:gd name="T9" fmla="*/ 584 h 3556"/>
                    <a:gd name="T10" fmla="*/ 2053 w 3554"/>
                    <a:gd name="T11" fmla="*/ 501 h 3556"/>
                    <a:gd name="T12" fmla="*/ 1777 w 3554"/>
                    <a:gd name="T13" fmla="*/ 471 h 3556"/>
                    <a:gd name="T14" fmla="*/ 1491 w 3554"/>
                    <a:gd name="T15" fmla="*/ 502 h 3556"/>
                    <a:gd name="T16" fmla="*/ 1226 w 3554"/>
                    <a:gd name="T17" fmla="*/ 592 h 3556"/>
                    <a:gd name="T18" fmla="*/ 991 w 3554"/>
                    <a:gd name="T19" fmla="*/ 734 h 3556"/>
                    <a:gd name="T20" fmla="*/ 791 w 3554"/>
                    <a:gd name="T21" fmla="*/ 920 h 3556"/>
                    <a:gd name="T22" fmla="*/ 634 w 3554"/>
                    <a:gd name="T23" fmla="*/ 1145 h 3556"/>
                    <a:gd name="T24" fmla="*/ 526 w 3554"/>
                    <a:gd name="T25" fmla="*/ 1401 h 3556"/>
                    <a:gd name="T26" fmla="*/ 474 w 3554"/>
                    <a:gd name="T27" fmla="*/ 1680 h 3556"/>
                    <a:gd name="T28" fmla="*/ 485 w 3554"/>
                    <a:gd name="T29" fmla="*/ 1971 h 3556"/>
                    <a:gd name="T30" fmla="*/ 556 w 3554"/>
                    <a:gd name="T31" fmla="*/ 2244 h 3556"/>
                    <a:gd name="T32" fmla="*/ 681 w 3554"/>
                    <a:gd name="T33" fmla="*/ 2490 h 3556"/>
                    <a:gd name="T34" fmla="*/ 854 w 3554"/>
                    <a:gd name="T35" fmla="*/ 2702 h 3556"/>
                    <a:gd name="T36" fmla="*/ 1066 w 3554"/>
                    <a:gd name="T37" fmla="*/ 2874 h 3556"/>
                    <a:gd name="T38" fmla="*/ 1312 w 3554"/>
                    <a:gd name="T39" fmla="*/ 2999 h 3556"/>
                    <a:gd name="T40" fmla="*/ 1585 w 3554"/>
                    <a:gd name="T41" fmla="*/ 3071 h 3556"/>
                    <a:gd name="T42" fmla="*/ 1876 w 3554"/>
                    <a:gd name="T43" fmla="*/ 3082 h 3556"/>
                    <a:gd name="T44" fmla="*/ 2155 w 3554"/>
                    <a:gd name="T45" fmla="*/ 3029 h 3556"/>
                    <a:gd name="T46" fmla="*/ 2411 w 3554"/>
                    <a:gd name="T47" fmla="*/ 2922 h 3556"/>
                    <a:gd name="T48" fmla="*/ 2634 w 3554"/>
                    <a:gd name="T49" fmla="*/ 2765 h 3556"/>
                    <a:gd name="T50" fmla="*/ 2822 w 3554"/>
                    <a:gd name="T51" fmla="*/ 2564 h 3556"/>
                    <a:gd name="T52" fmla="*/ 2962 w 3554"/>
                    <a:gd name="T53" fmla="*/ 2329 h 3556"/>
                    <a:gd name="T54" fmla="*/ 3052 w 3554"/>
                    <a:gd name="T55" fmla="*/ 2065 h 3556"/>
                    <a:gd name="T56" fmla="*/ 3085 w 3554"/>
                    <a:gd name="T57" fmla="*/ 1778 h 3556"/>
                    <a:gd name="T58" fmla="*/ 3055 w 3554"/>
                    <a:gd name="T59" fmla="*/ 1503 h 3556"/>
                    <a:gd name="T60" fmla="*/ 2972 w 3554"/>
                    <a:gd name="T61" fmla="*/ 1247 h 3556"/>
                    <a:gd name="T62" fmla="*/ 3051 w 3554"/>
                    <a:gd name="T63" fmla="*/ 927 h 3556"/>
                    <a:gd name="T64" fmla="*/ 3325 w 3554"/>
                    <a:gd name="T65" fmla="*/ 945 h 3556"/>
                    <a:gd name="T66" fmla="*/ 3435 w 3554"/>
                    <a:gd name="T67" fmla="*/ 1136 h 3556"/>
                    <a:gd name="T68" fmla="*/ 3524 w 3554"/>
                    <a:gd name="T69" fmla="*/ 1446 h 3556"/>
                    <a:gd name="T70" fmla="*/ 3554 w 3554"/>
                    <a:gd name="T71" fmla="*/ 1778 h 3556"/>
                    <a:gd name="T72" fmla="*/ 3522 w 3554"/>
                    <a:gd name="T73" fmla="*/ 2122 h 3556"/>
                    <a:gd name="T74" fmla="*/ 3426 w 3554"/>
                    <a:gd name="T75" fmla="*/ 2444 h 3556"/>
                    <a:gd name="T76" fmla="*/ 3273 w 3554"/>
                    <a:gd name="T77" fmla="*/ 2737 h 3556"/>
                    <a:gd name="T78" fmla="*/ 3073 w 3554"/>
                    <a:gd name="T79" fmla="*/ 2995 h 3556"/>
                    <a:gd name="T80" fmla="*/ 2827 w 3554"/>
                    <a:gd name="T81" fmla="*/ 3213 h 3556"/>
                    <a:gd name="T82" fmla="*/ 2544 w 3554"/>
                    <a:gd name="T83" fmla="*/ 3382 h 3556"/>
                    <a:gd name="T84" fmla="*/ 2232 w 3554"/>
                    <a:gd name="T85" fmla="*/ 3497 h 3556"/>
                    <a:gd name="T86" fmla="*/ 1894 w 3554"/>
                    <a:gd name="T87" fmla="*/ 3553 h 3556"/>
                    <a:gd name="T88" fmla="*/ 1545 w 3554"/>
                    <a:gd name="T89" fmla="*/ 3541 h 3556"/>
                    <a:gd name="T90" fmla="*/ 1215 w 3554"/>
                    <a:gd name="T91" fmla="*/ 3465 h 3556"/>
                    <a:gd name="T92" fmla="*/ 911 w 3554"/>
                    <a:gd name="T93" fmla="*/ 3332 h 3556"/>
                    <a:gd name="T94" fmla="*/ 641 w 3554"/>
                    <a:gd name="T95" fmla="*/ 3145 h 3556"/>
                    <a:gd name="T96" fmla="*/ 409 w 3554"/>
                    <a:gd name="T97" fmla="*/ 2914 h 3556"/>
                    <a:gd name="T98" fmla="*/ 225 w 3554"/>
                    <a:gd name="T99" fmla="*/ 2644 h 3556"/>
                    <a:gd name="T100" fmla="*/ 90 w 3554"/>
                    <a:gd name="T101" fmla="*/ 2340 h 3556"/>
                    <a:gd name="T102" fmla="*/ 14 w 3554"/>
                    <a:gd name="T103" fmla="*/ 2009 h 3556"/>
                    <a:gd name="T104" fmla="*/ 0 w 3554"/>
                    <a:gd name="T105" fmla="*/ 1778 h 3556"/>
                    <a:gd name="T106" fmla="*/ 34 w 3554"/>
                    <a:gd name="T107" fmla="*/ 1434 h 3556"/>
                    <a:gd name="T108" fmla="*/ 128 w 3554"/>
                    <a:gd name="T109" fmla="*/ 1111 h 3556"/>
                    <a:gd name="T110" fmla="*/ 281 w 3554"/>
                    <a:gd name="T111" fmla="*/ 818 h 3556"/>
                    <a:gd name="T112" fmla="*/ 483 w 3554"/>
                    <a:gd name="T113" fmla="*/ 560 h 3556"/>
                    <a:gd name="T114" fmla="*/ 728 w 3554"/>
                    <a:gd name="T115" fmla="*/ 344 h 3556"/>
                    <a:gd name="T116" fmla="*/ 1010 w 3554"/>
                    <a:gd name="T117" fmla="*/ 174 h 3556"/>
                    <a:gd name="T118" fmla="*/ 1322 w 3554"/>
                    <a:gd name="T119" fmla="*/ 59 h 3556"/>
                    <a:gd name="T120" fmla="*/ 1659 w 3554"/>
                    <a:gd name="T121" fmla="*/ 4 h 3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54" h="3556">
                      <a:moveTo>
                        <a:pt x="1777" y="0"/>
                      </a:moveTo>
                      <a:lnTo>
                        <a:pt x="1886" y="4"/>
                      </a:lnTo>
                      <a:lnTo>
                        <a:pt x="1994" y="14"/>
                      </a:lnTo>
                      <a:lnTo>
                        <a:pt x="2100" y="29"/>
                      </a:lnTo>
                      <a:lnTo>
                        <a:pt x="2203" y="52"/>
                      </a:lnTo>
                      <a:lnTo>
                        <a:pt x="2305" y="81"/>
                      </a:lnTo>
                      <a:lnTo>
                        <a:pt x="2404" y="114"/>
                      </a:lnTo>
                      <a:lnTo>
                        <a:pt x="2500" y="154"/>
                      </a:lnTo>
                      <a:lnTo>
                        <a:pt x="2594" y="198"/>
                      </a:lnTo>
                      <a:lnTo>
                        <a:pt x="2591" y="230"/>
                      </a:lnTo>
                      <a:lnTo>
                        <a:pt x="2592" y="261"/>
                      </a:lnTo>
                      <a:lnTo>
                        <a:pt x="2613" y="520"/>
                      </a:lnTo>
                      <a:lnTo>
                        <a:pt x="2465" y="667"/>
                      </a:lnTo>
                      <a:lnTo>
                        <a:pt x="2388" y="624"/>
                      </a:lnTo>
                      <a:lnTo>
                        <a:pt x="2309" y="584"/>
                      </a:lnTo>
                      <a:lnTo>
                        <a:pt x="2226" y="550"/>
                      </a:lnTo>
                      <a:lnTo>
                        <a:pt x="2141" y="523"/>
                      </a:lnTo>
                      <a:lnTo>
                        <a:pt x="2053" y="501"/>
                      </a:lnTo>
                      <a:lnTo>
                        <a:pt x="1963" y="484"/>
                      </a:lnTo>
                      <a:lnTo>
                        <a:pt x="1871" y="475"/>
                      </a:lnTo>
                      <a:lnTo>
                        <a:pt x="1777" y="471"/>
                      </a:lnTo>
                      <a:lnTo>
                        <a:pt x="1680" y="475"/>
                      </a:lnTo>
                      <a:lnTo>
                        <a:pt x="1584" y="485"/>
                      </a:lnTo>
                      <a:lnTo>
                        <a:pt x="1491" y="502"/>
                      </a:lnTo>
                      <a:lnTo>
                        <a:pt x="1400" y="526"/>
                      </a:lnTo>
                      <a:lnTo>
                        <a:pt x="1311" y="556"/>
                      </a:lnTo>
                      <a:lnTo>
                        <a:pt x="1226" y="592"/>
                      </a:lnTo>
                      <a:lnTo>
                        <a:pt x="1144" y="634"/>
                      </a:lnTo>
                      <a:lnTo>
                        <a:pt x="1066" y="682"/>
                      </a:lnTo>
                      <a:lnTo>
                        <a:pt x="991" y="734"/>
                      </a:lnTo>
                      <a:lnTo>
                        <a:pt x="920" y="792"/>
                      </a:lnTo>
                      <a:lnTo>
                        <a:pt x="854" y="854"/>
                      </a:lnTo>
                      <a:lnTo>
                        <a:pt x="791" y="920"/>
                      </a:lnTo>
                      <a:lnTo>
                        <a:pt x="734" y="992"/>
                      </a:lnTo>
                      <a:lnTo>
                        <a:pt x="681" y="1067"/>
                      </a:lnTo>
                      <a:lnTo>
                        <a:pt x="634" y="1145"/>
                      </a:lnTo>
                      <a:lnTo>
                        <a:pt x="592" y="1228"/>
                      </a:lnTo>
                      <a:lnTo>
                        <a:pt x="556" y="1313"/>
                      </a:lnTo>
                      <a:lnTo>
                        <a:pt x="526" y="1401"/>
                      </a:lnTo>
                      <a:lnTo>
                        <a:pt x="502" y="1492"/>
                      </a:lnTo>
                      <a:lnTo>
                        <a:pt x="485" y="1586"/>
                      </a:lnTo>
                      <a:lnTo>
                        <a:pt x="474" y="1680"/>
                      </a:lnTo>
                      <a:lnTo>
                        <a:pt x="471" y="1778"/>
                      </a:lnTo>
                      <a:lnTo>
                        <a:pt x="474" y="1876"/>
                      </a:lnTo>
                      <a:lnTo>
                        <a:pt x="485" y="1971"/>
                      </a:lnTo>
                      <a:lnTo>
                        <a:pt x="502" y="2065"/>
                      </a:lnTo>
                      <a:lnTo>
                        <a:pt x="526" y="2156"/>
                      </a:lnTo>
                      <a:lnTo>
                        <a:pt x="556" y="2244"/>
                      </a:lnTo>
                      <a:lnTo>
                        <a:pt x="592" y="2329"/>
                      </a:lnTo>
                      <a:lnTo>
                        <a:pt x="634" y="2411"/>
                      </a:lnTo>
                      <a:lnTo>
                        <a:pt x="681" y="2490"/>
                      </a:lnTo>
                      <a:lnTo>
                        <a:pt x="734" y="2564"/>
                      </a:lnTo>
                      <a:lnTo>
                        <a:pt x="791" y="2635"/>
                      </a:lnTo>
                      <a:lnTo>
                        <a:pt x="854" y="2702"/>
                      </a:lnTo>
                      <a:lnTo>
                        <a:pt x="920" y="2765"/>
                      </a:lnTo>
                      <a:lnTo>
                        <a:pt x="992" y="2821"/>
                      </a:lnTo>
                      <a:lnTo>
                        <a:pt x="1066" y="2874"/>
                      </a:lnTo>
                      <a:lnTo>
                        <a:pt x="1144" y="2922"/>
                      </a:lnTo>
                      <a:lnTo>
                        <a:pt x="1227" y="2963"/>
                      </a:lnTo>
                      <a:lnTo>
                        <a:pt x="1312" y="2999"/>
                      </a:lnTo>
                      <a:lnTo>
                        <a:pt x="1400" y="3029"/>
                      </a:lnTo>
                      <a:lnTo>
                        <a:pt x="1491" y="3053"/>
                      </a:lnTo>
                      <a:lnTo>
                        <a:pt x="1585" y="3071"/>
                      </a:lnTo>
                      <a:lnTo>
                        <a:pt x="1680" y="3082"/>
                      </a:lnTo>
                      <a:lnTo>
                        <a:pt x="1777" y="3084"/>
                      </a:lnTo>
                      <a:lnTo>
                        <a:pt x="1876" y="3082"/>
                      </a:lnTo>
                      <a:lnTo>
                        <a:pt x="1970" y="3071"/>
                      </a:lnTo>
                      <a:lnTo>
                        <a:pt x="2064" y="3053"/>
                      </a:lnTo>
                      <a:lnTo>
                        <a:pt x="2155" y="3029"/>
                      </a:lnTo>
                      <a:lnTo>
                        <a:pt x="2243" y="2999"/>
                      </a:lnTo>
                      <a:lnTo>
                        <a:pt x="2328" y="2963"/>
                      </a:lnTo>
                      <a:lnTo>
                        <a:pt x="2411" y="2922"/>
                      </a:lnTo>
                      <a:lnTo>
                        <a:pt x="2489" y="2874"/>
                      </a:lnTo>
                      <a:lnTo>
                        <a:pt x="2564" y="2821"/>
                      </a:lnTo>
                      <a:lnTo>
                        <a:pt x="2634" y="2765"/>
                      </a:lnTo>
                      <a:lnTo>
                        <a:pt x="2702" y="2702"/>
                      </a:lnTo>
                      <a:lnTo>
                        <a:pt x="2764" y="2635"/>
                      </a:lnTo>
                      <a:lnTo>
                        <a:pt x="2822" y="2564"/>
                      </a:lnTo>
                      <a:lnTo>
                        <a:pt x="2873" y="2490"/>
                      </a:lnTo>
                      <a:lnTo>
                        <a:pt x="2921" y="2411"/>
                      </a:lnTo>
                      <a:lnTo>
                        <a:pt x="2962" y="2329"/>
                      </a:lnTo>
                      <a:lnTo>
                        <a:pt x="2998" y="2244"/>
                      </a:lnTo>
                      <a:lnTo>
                        <a:pt x="3029" y="2156"/>
                      </a:lnTo>
                      <a:lnTo>
                        <a:pt x="3052" y="2065"/>
                      </a:lnTo>
                      <a:lnTo>
                        <a:pt x="3070" y="1971"/>
                      </a:lnTo>
                      <a:lnTo>
                        <a:pt x="3081" y="1876"/>
                      </a:lnTo>
                      <a:lnTo>
                        <a:pt x="3085" y="1778"/>
                      </a:lnTo>
                      <a:lnTo>
                        <a:pt x="3081" y="1684"/>
                      </a:lnTo>
                      <a:lnTo>
                        <a:pt x="3071" y="1593"/>
                      </a:lnTo>
                      <a:lnTo>
                        <a:pt x="3055" y="1503"/>
                      </a:lnTo>
                      <a:lnTo>
                        <a:pt x="3033" y="1415"/>
                      </a:lnTo>
                      <a:lnTo>
                        <a:pt x="3005" y="1329"/>
                      </a:lnTo>
                      <a:lnTo>
                        <a:pt x="2972" y="1247"/>
                      </a:lnTo>
                      <a:lnTo>
                        <a:pt x="2932" y="1166"/>
                      </a:lnTo>
                      <a:lnTo>
                        <a:pt x="2889" y="1090"/>
                      </a:lnTo>
                      <a:lnTo>
                        <a:pt x="3051" y="927"/>
                      </a:lnTo>
                      <a:lnTo>
                        <a:pt x="3277" y="944"/>
                      </a:lnTo>
                      <a:lnTo>
                        <a:pt x="3303" y="945"/>
                      </a:lnTo>
                      <a:lnTo>
                        <a:pt x="3325" y="945"/>
                      </a:lnTo>
                      <a:lnTo>
                        <a:pt x="3346" y="943"/>
                      </a:lnTo>
                      <a:lnTo>
                        <a:pt x="3394" y="1038"/>
                      </a:lnTo>
                      <a:lnTo>
                        <a:pt x="3435" y="1136"/>
                      </a:lnTo>
                      <a:lnTo>
                        <a:pt x="3471" y="1237"/>
                      </a:lnTo>
                      <a:lnTo>
                        <a:pt x="3500" y="1341"/>
                      </a:lnTo>
                      <a:lnTo>
                        <a:pt x="3524" y="1446"/>
                      </a:lnTo>
                      <a:lnTo>
                        <a:pt x="3541" y="1555"/>
                      </a:lnTo>
                      <a:lnTo>
                        <a:pt x="3552" y="1666"/>
                      </a:lnTo>
                      <a:lnTo>
                        <a:pt x="3554" y="1778"/>
                      </a:lnTo>
                      <a:lnTo>
                        <a:pt x="3551" y="1895"/>
                      </a:lnTo>
                      <a:lnTo>
                        <a:pt x="3540" y="2009"/>
                      </a:lnTo>
                      <a:lnTo>
                        <a:pt x="3522" y="2122"/>
                      </a:lnTo>
                      <a:lnTo>
                        <a:pt x="3497" y="2233"/>
                      </a:lnTo>
                      <a:lnTo>
                        <a:pt x="3464" y="2340"/>
                      </a:lnTo>
                      <a:lnTo>
                        <a:pt x="3426" y="2444"/>
                      </a:lnTo>
                      <a:lnTo>
                        <a:pt x="3381" y="2546"/>
                      </a:lnTo>
                      <a:lnTo>
                        <a:pt x="3331" y="2644"/>
                      </a:lnTo>
                      <a:lnTo>
                        <a:pt x="3273" y="2737"/>
                      </a:lnTo>
                      <a:lnTo>
                        <a:pt x="3212" y="2828"/>
                      </a:lnTo>
                      <a:lnTo>
                        <a:pt x="3145" y="2914"/>
                      </a:lnTo>
                      <a:lnTo>
                        <a:pt x="3073" y="2995"/>
                      </a:lnTo>
                      <a:lnTo>
                        <a:pt x="2995" y="3073"/>
                      </a:lnTo>
                      <a:lnTo>
                        <a:pt x="2913" y="3145"/>
                      </a:lnTo>
                      <a:lnTo>
                        <a:pt x="2827" y="3213"/>
                      </a:lnTo>
                      <a:lnTo>
                        <a:pt x="2736" y="3275"/>
                      </a:lnTo>
                      <a:lnTo>
                        <a:pt x="2643" y="3332"/>
                      </a:lnTo>
                      <a:lnTo>
                        <a:pt x="2544" y="3382"/>
                      </a:lnTo>
                      <a:lnTo>
                        <a:pt x="2443" y="3426"/>
                      </a:lnTo>
                      <a:lnTo>
                        <a:pt x="2339" y="3465"/>
                      </a:lnTo>
                      <a:lnTo>
                        <a:pt x="2232" y="3497"/>
                      </a:lnTo>
                      <a:lnTo>
                        <a:pt x="2122" y="3523"/>
                      </a:lnTo>
                      <a:lnTo>
                        <a:pt x="2009" y="3541"/>
                      </a:lnTo>
                      <a:lnTo>
                        <a:pt x="1894" y="3553"/>
                      </a:lnTo>
                      <a:lnTo>
                        <a:pt x="1777" y="3556"/>
                      </a:lnTo>
                      <a:lnTo>
                        <a:pt x="1661" y="3553"/>
                      </a:lnTo>
                      <a:lnTo>
                        <a:pt x="1545" y="3541"/>
                      </a:lnTo>
                      <a:lnTo>
                        <a:pt x="1432" y="3523"/>
                      </a:lnTo>
                      <a:lnTo>
                        <a:pt x="1323" y="3497"/>
                      </a:lnTo>
                      <a:lnTo>
                        <a:pt x="1215" y="3465"/>
                      </a:lnTo>
                      <a:lnTo>
                        <a:pt x="1111" y="3426"/>
                      </a:lnTo>
                      <a:lnTo>
                        <a:pt x="1010" y="3382"/>
                      </a:lnTo>
                      <a:lnTo>
                        <a:pt x="911" y="3332"/>
                      </a:lnTo>
                      <a:lnTo>
                        <a:pt x="818" y="3275"/>
                      </a:lnTo>
                      <a:lnTo>
                        <a:pt x="728" y="3213"/>
                      </a:lnTo>
                      <a:lnTo>
                        <a:pt x="641" y="3145"/>
                      </a:lnTo>
                      <a:lnTo>
                        <a:pt x="560" y="3073"/>
                      </a:lnTo>
                      <a:lnTo>
                        <a:pt x="483" y="2995"/>
                      </a:lnTo>
                      <a:lnTo>
                        <a:pt x="409" y="2914"/>
                      </a:lnTo>
                      <a:lnTo>
                        <a:pt x="342" y="2828"/>
                      </a:lnTo>
                      <a:lnTo>
                        <a:pt x="281" y="2737"/>
                      </a:lnTo>
                      <a:lnTo>
                        <a:pt x="225" y="2644"/>
                      </a:lnTo>
                      <a:lnTo>
                        <a:pt x="174" y="2546"/>
                      </a:lnTo>
                      <a:lnTo>
                        <a:pt x="128" y="2444"/>
                      </a:lnTo>
                      <a:lnTo>
                        <a:pt x="90" y="2340"/>
                      </a:lnTo>
                      <a:lnTo>
                        <a:pt x="59" y="2233"/>
                      </a:lnTo>
                      <a:lnTo>
                        <a:pt x="34" y="2122"/>
                      </a:lnTo>
                      <a:lnTo>
                        <a:pt x="14" y="2009"/>
                      </a:lnTo>
                      <a:lnTo>
                        <a:pt x="4" y="1895"/>
                      </a:lnTo>
                      <a:lnTo>
                        <a:pt x="0" y="1778"/>
                      </a:lnTo>
                      <a:lnTo>
                        <a:pt x="0" y="1778"/>
                      </a:lnTo>
                      <a:lnTo>
                        <a:pt x="4" y="1661"/>
                      </a:lnTo>
                      <a:lnTo>
                        <a:pt x="14" y="1546"/>
                      </a:lnTo>
                      <a:lnTo>
                        <a:pt x="34" y="1434"/>
                      </a:lnTo>
                      <a:lnTo>
                        <a:pt x="59" y="1324"/>
                      </a:lnTo>
                      <a:lnTo>
                        <a:pt x="90" y="1216"/>
                      </a:lnTo>
                      <a:lnTo>
                        <a:pt x="128" y="1111"/>
                      </a:lnTo>
                      <a:lnTo>
                        <a:pt x="174" y="1010"/>
                      </a:lnTo>
                      <a:lnTo>
                        <a:pt x="225" y="913"/>
                      </a:lnTo>
                      <a:lnTo>
                        <a:pt x="281" y="818"/>
                      </a:lnTo>
                      <a:lnTo>
                        <a:pt x="342" y="728"/>
                      </a:lnTo>
                      <a:lnTo>
                        <a:pt x="409" y="642"/>
                      </a:lnTo>
                      <a:lnTo>
                        <a:pt x="483" y="560"/>
                      </a:lnTo>
                      <a:lnTo>
                        <a:pt x="560" y="483"/>
                      </a:lnTo>
                      <a:lnTo>
                        <a:pt x="641" y="411"/>
                      </a:lnTo>
                      <a:lnTo>
                        <a:pt x="728" y="344"/>
                      </a:lnTo>
                      <a:lnTo>
                        <a:pt x="818" y="281"/>
                      </a:lnTo>
                      <a:lnTo>
                        <a:pt x="911" y="225"/>
                      </a:lnTo>
                      <a:lnTo>
                        <a:pt x="1010" y="174"/>
                      </a:lnTo>
                      <a:lnTo>
                        <a:pt x="1111" y="130"/>
                      </a:lnTo>
                      <a:lnTo>
                        <a:pt x="1215" y="90"/>
                      </a:lnTo>
                      <a:lnTo>
                        <a:pt x="1322" y="59"/>
                      </a:lnTo>
                      <a:lnTo>
                        <a:pt x="1432" y="34"/>
                      </a:lnTo>
                      <a:lnTo>
                        <a:pt x="1545" y="15"/>
                      </a:lnTo>
                      <a:lnTo>
                        <a:pt x="1659" y="4"/>
                      </a:lnTo>
                      <a:lnTo>
                        <a:pt x="177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b="1">
                    <a:latin typeface="Cambria" panose="02040503050406030204" pitchFamily="18" charset="0"/>
                    <a:ea typeface="Cambria" panose="02040503050406030204" pitchFamily="18" charset="0"/>
                  </a:endParaRPr>
                </a:p>
              </p:txBody>
            </p:sp>
            <p:sp>
              <p:nvSpPr>
                <p:cNvPr id="187" name="Freeform 126"/>
                <p:cNvSpPr>
                  <a:spLocks/>
                </p:cNvSpPr>
                <p:nvPr/>
              </p:nvSpPr>
              <p:spPr bwMode="auto">
                <a:xfrm>
                  <a:off x="-1814513" y="3935413"/>
                  <a:ext cx="925513" cy="925513"/>
                </a:xfrm>
                <a:custGeom>
                  <a:avLst/>
                  <a:gdLst>
                    <a:gd name="T0" fmla="*/ 954 w 1750"/>
                    <a:gd name="T1" fmla="*/ 4 h 1751"/>
                    <a:gd name="T2" fmla="*/ 1104 w 1750"/>
                    <a:gd name="T3" fmla="*/ 31 h 1751"/>
                    <a:gd name="T4" fmla="*/ 1245 w 1750"/>
                    <a:gd name="T5" fmla="*/ 83 h 1751"/>
                    <a:gd name="T6" fmla="*/ 910 w 1750"/>
                    <a:gd name="T7" fmla="*/ 418 h 1751"/>
                    <a:gd name="T8" fmla="*/ 817 w 1750"/>
                    <a:gd name="T9" fmla="*/ 421 h 1751"/>
                    <a:gd name="T10" fmla="*/ 709 w 1750"/>
                    <a:gd name="T11" fmla="*/ 448 h 1751"/>
                    <a:gd name="T12" fmla="*/ 613 w 1750"/>
                    <a:gd name="T13" fmla="*/ 499 h 1751"/>
                    <a:gd name="T14" fmla="*/ 532 w 1750"/>
                    <a:gd name="T15" fmla="*/ 571 h 1751"/>
                    <a:gd name="T16" fmla="*/ 469 w 1750"/>
                    <a:gd name="T17" fmla="*/ 661 h 1751"/>
                    <a:gd name="T18" fmla="*/ 430 w 1750"/>
                    <a:gd name="T19" fmla="*/ 763 h 1751"/>
                    <a:gd name="T20" fmla="*/ 416 w 1750"/>
                    <a:gd name="T21" fmla="*/ 876 h 1751"/>
                    <a:gd name="T22" fmla="*/ 430 w 1750"/>
                    <a:gd name="T23" fmla="*/ 989 h 1751"/>
                    <a:gd name="T24" fmla="*/ 469 w 1750"/>
                    <a:gd name="T25" fmla="*/ 1092 h 1751"/>
                    <a:gd name="T26" fmla="*/ 532 w 1750"/>
                    <a:gd name="T27" fmla="*/ 1181 h 1751"/>
                    <a:gd name="T28" fmla="*/ 612 w 1750"/>
                    <a:gd name="T29" fmla="*/ 1253 h 1751"/>
                    <a:gd name="T30" fmla="*/ 708 w 1750"/>
                    <a:gd name="T31" fmla="*/ 1304 h 1751"/>
                    <a:gd name="T32" fmla="*/ 817 w 1750"/>
                    <a:gd name="T33" fmla="*/ 1332 h 1751"/>
                    <a:gd name="T34" fmla="*/ 933 w 1750"/>
                    <a:gd name="T35" fmla="*/ 1332 h 1751"/>
                    <a:gd name="T36" fmla="*/ 1041 w 1750"/>
                    <a:gd name="T37" fmla="*/ 1304 h 1751"/>
                    <a:gd name="T38" fmla="*/ 1137 w 1750"/>
                    <a:gd name="T39" fmla="*/ 1253 h 1751"/>
                    <a:gd name="T40" fmla="*/ 1218 w 1750"/>
                    <a:gd name="T41" fmla="*/ 1181 h 1751"/>
                    <a:gd name="T42" fmla="*/ 1281 w 1750"/>
                    <a:gd name="T43" fmla="*/ 1092 h 1751"/>
                    <a:gd name="T44" fmla="*/ 1321 w 1750"/>
                    <a:gd name="T45" fmla="*/ 989 h 1751"/>
                    <a:gd name="T46" fmla="*/ 1334 w 1750"/>
                    <a:gd name="T47" fmla="*/ 876 h 1751"/>
                    <a:gd name="T48" fmla="*/ 1662 w 1750"/>
                    <a:gd name="T49" fmla="*/ 513 h 1751"/>
                    <a:gd name="T50" fmla="*/ 1696 w 1750"/>
                    <a:gd name="T51" fmla="*/ 575 h 1751"/>
                    <a:gd name="T52" fmla="*/ 1736 w 1750"/>
                    <a:gd name="T53" fmla="*/ 721 h 1751"/>
                    <a:gd name="T54" fmla="*/ 1750 w 1750"/>
                    <a:gd name="T55" fmla="*/ 876 h 1751"/>
                    <a:gd name="T56" fmla="*/ 1736 w 1750"/>
                    <a:gd name="T57" fmla="*/ 1033 h 1751"/>
                    <a:gd name="T58" fmla="*/ 1695 w 1750"/>
                    <a:gd name="T59" fmla="*/ 1182 h 1751"/>
                    <a:gd name="T60" fmla="*/ 1630 w 1750"/>
                    <a:gd name="T61" fmla="*/ 1318 h 1751"/>
                    <a:gd name="T62" fmla="*/ 1545 w 1750"/>
                    <a:gd name="T63" fmla="*/ 1440 h 1751"/>
                    <a:gd name="T64" fmla="*/ 1439 w 1750"/>
                    <a:gd name="T65" fmla="*/ 1546 h 1751"/>
                    <a:gd name="T66" fmla="*/ 1317 w 1750"/>
                    <a:gd name="T67" fmla="*/ 1632 h 1751"/>
                    <a:gd name="T68" fmla="*/ 1180 w 1750"/>
                    <a:gd name="T69" fmla="*/ 1697 h 1751"/>
                    <a:gd name="T70" fmla="*/ 1032 w 1750"/>
                    <a:gd name="T71" fmla="*/ 1737 h 1751"/>
                    <a:gd name="T72" fmla="*/ 875 w 1750"/>
                    <a:gd name="T73" fmla="*/ 1751 h 1751"/>
                    <a:gd name="T74" fmla="*/ 718 w 1750"/>
                    <a:gd name="T75" fmla="*/ 1737 h 1751"/>
                    <a:gd name="T76" fmla="*/ 570 w 1750"/>
                    <a:gd name="T77" fmla="*/ 1696 h 1751"/>
                    <a:gd name="T78" fmla="*/ 433 w 1750"/>
                    <a:gd name="T79" fmla="*/ 1632 h 1751"/>
                    <a:gd name="T80" fmla="*/ 312 w 1750"/>
                    <a:gd name="T81" fmla="*/ 1546 h 1751"/>
                    <a:gd name="T82" fmla="*/ 206 w 1750"/>
                    <a:gd name="T83" fmla="*/ 1440 h 1751"/>
                    <a:gd name="T84" fmla="*/ 120 w 1750"/>
                    <a:gd name="T85" fmla="*/ 1318 h 1751"/>
                    <a:gd name="T86" fmla="*/ 55 w 1750"/>
                    <a:gd name="T87" fmla="*/ 1181 h 1751"/>
                    <a:gd name="T88" fmla="*/ 14 w 1750"/>
                    <a:gd name="T89" fmla="*/ 1033 h 1751"/>
                    <a:gd name="T90" fmla="*/ 0 w 1750"/>
                    <a:gd name="T91" fmla="*/ 876 h 1751"/>
                    <a:gd name="T92" fmla="*/ 14 w 1750"/>
                    <a:gd name="T93" fmla="*/ 718 h 1751"/>
                    <a:gd name="T94" fmla="*/ 55 w 1750"/>
                    <a:gd name="T95" fmla="*/ 571 h 1751"/>
                    <a:gd name="T96" fmla="*/ 120 w 1750"/>
                    <a:gd name="T97" fmla="*/ 434 h 1751"/>
                    <a:gd name="T98" fmla="*/ 206 w 1750"/>
                    <a:gd name="T99" fmla="*/ 311 h 1751"/>
                    <a:gd name="T100" fmla="*/ 312 w 1750"/>
                    <a:gd name="T101" fmla="*/ 207 h 1751"/>
                    <a:gd name="T102" fmla="*/ 433 w 1750"/>
                    <a:gd name="T103" fmla="*/ 120 h 1751"/>
                    <a:gd name="T104" fmla="*/ 570 w 1750"/>
                    <a:gd name="T105" fmla="*/ 55 h 1751"/>
                    <a:gd name="T106" fmla="*/ 718 w 1750"/>
                    <a:gd name="T107" fmla="*/ 15 h 1751"/>
                    <a:gd name="T108" fmla="*/ 875 w 1750"/>
                    <a:gd name="T109" fmla="*/ 0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50" h="1751">
                      <a:moveTo>
                        <a:pt x="875" y="0"/>
                      </a:moveTo>
                      <a:lnTo>
                        <a:pt x="954" y="4"/>
                      </a:lnTo>
                      <a:lnTo>
                        <a:pt x="1030" y="15"/>
                      </a:lnTo>
                      <a:lnTo>
                        <a:pt x="1104" y="31"/>
                      </a:lnTo>
                      <a:lnTo>
                        <a:pt x="1176" y="54"/>
                      </a:lnTo>
                      <a:lnTo>
                        <a:pt x="1245" y="83"/>
                      </a:lnTo>
                      <a:lnTo>
                        <a:pt x="1238" y="90"/>
                      </a:lnTo>
                      <a:lnTo>
                        <a:pt x="910" y="418"/>
                      </a:lnTo>
                      <a:lnTo>
                        <a:pt x="875" y="417"/>
                      </a:lnTo>
                      <a:lnTo>
                        <a:pt x="817" y="421"/>
                      </a:lnTo>
                      <a:lnTo>
                        <a:pt x="762" y="431"/>
                      </a:lnTo>
                      <a:lnTo>
                        <a:pt x="709" y="448"/>
                      </a:lnTo>
                      <a:lnTo>
                        <a:pt x="659" y="471"/>
                      </a:lnTo>
                      <a:lnTo>
                        <a:pt x="613" y="499"/>
                      </a:lnTo>
                      <a:lnTo>
                        <a:pt x="570" y="532"/>
                      </a:lnTo>
                      <a:lnTo>
                        <a:pt x="532" y="571"/>
                      </a:lnTo>
                      <a:lnTo>
                        <a:pt x="498" y="614"/>
                      </a:lnTo>
                      <a:lnTo>
                        <a:pt x="469" y="661"/>
                      </a:lnTo>
                      <a:lnTo>
                        <a:pt x="446" y="710"/>
                      </a:lnTo>
                      <a:lnTo>
                        <a:pt x="430" y="763"/>
                      </a:lnTo>
                      <a:lnTo>
                        <a:pt x="420" y="818"/>
                      </a:lnTo>
                      <a:lnTo>
                        <a:pt x="416" y="876"/>
                      </a:lnTo>
                      <a:lnTo>
                        <a:pt x="420" y="933"/>
                      </a:lnTo>
                      <a:lnTo>
                        <a:pt x="430" y="989"/>
                      </a:lnTo>
                      <a:lnTo>
                        <a:pt x="446" y="1043"/>
                      </a:lnTo>
                      <a:lnTo>
                        <a:pt x="469" y="1092"/>
                      </a:lnTo>
                      <a:lnTo>
                        <a:pt x="498" y="1139"/>
                      </a:lnTo>
                      <a:lnTo>
                        <a:pt x="532" y="1181"/>
                      </a:lnTo>
                      <a:lnTo>
                        <a:pt x="570" y="1219"/>
                      </a:lnTo>
                      <a:lnTo>
                        <a:pt x="612" y="1253"/>
                      </a:lnTo>
                      <a:lnTo>
                        <a:pt x="659" y="1282"/>
                      </a:lnTo>
                      <a:lnTo>
                        <a:pt x="708" y="1304"/>
                      </a:lnTo>
                      <a:lnTo>
                        <a:pt x="762" y="1321"/>
                      </a:lnTo>
                      <a:lnTo>
                        <a:pt x="817" y="1332"/>
                      </a:lnTo>
                      <a:lnTo>
                        <a:pt x="875" y="1336"/>
                      </a:lnTo>
                      <a:lnTo>
                        <a:pt x="933" y="1332"/>
                      </a:lnTo>
                      <a:lnTo>
                        <a:pt x="988" y="1321"/>
                      </a:lnTo>
                      <a:lnTo>
                        <a:pt x="1041" y="1304"/>
                      </a:lnTo>
                      <a:lnTo>
                        <a:pt x="1091" y="1282"/>
                      </a:lnTo>
                      <a:lnTo>
                        <a:pt x="1137" y="1253"/>
                      </a:lnTo>
                      <a:lnTo>
                        <a:pt x="1180" y="1219"/>
                      </a:lnTo>
                      <a:lnTo>
                        <a:pt x="1218" y="1181"/>
                      </a:lnTo>
                      <a:lnTo>
                        <a:pt x="1252" y="1139"/>
                      </a:lnTo>
                      <a:lnTo>
                        <a:pt x="1281" y="1092"/>
                      </a:lnTo>
                      <a:lnTo>
                        <a:pt x="1304" y="1043"/>
                      </a:lnTo>
                      <a:lnTo>
                        <a:pt x="1321" y="989"/>
                      </a:lnTo>
                      <a:lnTo>
                        <a:pt x="1330" y="933"/>
                      </a:lnTo>
                      <a:lnTo>
                        <a:pt x="1334" y="876"/>
                      </a:lnTo>
                      <a:lnTo>
                        <a:pt x="1333" y="841"/>
                      </a:lnTo>
                      <a:lnTo>
                        <a:pt x="1662" y="513"/>
                      </a:lnTo>
                      <a:lnTo>
                        <a:pt x="1668" y="506"/>
                      </a:lnTo>
                      <a:lnTo>
                        <a:pt x="1696" y="575"/>
                      </a:lnTo>
                      <a:lnTo>
                        <a:pt x="1720" y="646"/>
                      </a:lnTo>
                      <a:lnTo>
                        <a:pt x="1736" y="721"/>
                      </a:lnTo>
                      <a:lnTo>
                        <a:pt x="1747" y="798"/>
                      </a:lnTo>
                      <a:lnTo>
                        <a:pt x="1750" y="876"/>
                      </a:lnTo>
                      <a:lnTo>
                        <a:pt x="1747" y="956"/>
                      </a:lnTo>
                      <a:lnTo>
                        <a:pt x="1736" y="1033"/>
                      </a:lnTo>
                      <a:lnTo>
                        <a:pt x="1719" y="1109"/>
                      </a:lnTo>
                      <a:lnTo>
                        <a:pt x="1695" y="1182"/>
                      </a:lnTo>
                      <a:lnTo>
                        <a:pt x="1666" y="1252"/>
                      </a:lnTo>
                      <a:lnTo>
                        <a:pt x="1630" y="1318"/>
                      </a:lnTo>
                      <a:lnTo>
                        <a:pt x="1591" y="1381"/>
                      </a:lnTo>
                      <a:lnTo>
                        <a:pt x="1545" y="1440"/>
                      </a:lnTo>
                      <a:lnTo>
                        <a:pt x="1493" y="1495"/>
                      </a:lnTo>
                      <a:lnTo>
                        <a:pt x="1439" y="1546"/>
                      </a:lnTo>
                      <a:lnTo>
                        <a:pt x="1379" y="1591"/>
                      </a:lnTo>
                      <a:lnTo>
                        <a:pt x="1317" y="1632"/>
                      </a:lnTo>
                      <a:lnTo>
                        <a:pt x="1251" y="1667"/>
                      </a:lnTo>
                      <a:lnTo>
                        <a:pt x="1180" y="1697"/>
                      </a:lnTo>
                      <a:lnTo>
                        <a:pt x="1108" y="1720"/>
                      </a:lnTo>
                      <a:lnTo>
                        <a:pt x="1032" y="1737"/>
                      </a:lnTo>
                      <a:lnTo>
                        <a:pt x="954" y="1748"/>
                      </a:lnTo>
                      <a:lnTo>
                        <a:pt x="875" y="1751"/>
                      </a:lnTo>
                      <a:lnTo>
                        <a:pt x="796" y="1748"/>
                      </a:lnTo>
                      <a:lnTo>
                        <a:pt x="718" y="1737"/>
                      </a:lnTo>
                      <a:lnTo>
                        <a:pt x="642" y="1720"/>
                      </a:lnTo>
                      <a:lnTo>
                        <a:pt x="570" y="1696"/>
                      </a:lnTo>
                      <a:lnTo>
                        <a:pt x="500" y="1667"/>
                      </a:lnTo>
                      <a:lnTo>
                        <a:pt x="433" y="1632"/>
                      </a:lnTo>
                      <a:lnTo>
                        <a:pt x="371" y="1591"/>
                      </a:lnTo>
                      <a:lnTo>
                        <a:pt x="312" y="1546"/>
                      </a:lnTo>
                      <a:lnTo>
                        <a:pt x="257" y="1495"/>
                      </a:lnTo>
                      <a:lnTo>
                        <a:pt x="206" y="1440"/>
                      </a:lnTo>
                      <a:lnTo>
                        <a:pt x="161" y="1380"/>
                      </a:lnTo>
                      <a:lnTo>
                        <a:pt x="120" y="1318"/>
                      </a:lnTo>
                      <a:lnTo>
                        <a:pt x="85" y="1252"/>
                      </a:lnTo>
                      <a:lnTo>
                        <a:pt x="55" y="1181"/>
                      </a:lnTo>
                      <a:lnTo>
                        <a:pt x="31" y="1109"/>
                      </a:lnTo>
                      <a:lnTo>
                        <a:pt x="14" y="1033"/>
                      </a:lnTo>
                      <a:lnTo>
                        <a:pt x="3" y="955"/>
                      </a:lnTo>
                      <a:lnTo>
                        <a:pt x="0" y="876"/>
                      </a:lnTo>
                      <a:lnTo>
                        <a:pt x="3" y="796"/>
                      </a:lnTo>
                      <a:lnTo>
                        <a:pt x="14" y="718"/>
                      </a:lnTo>
                      <a:lnTo>
                        <a:pt x="31" y="643"/>
                      </a:lnTo>
                      <a:lnTo>
                        <a:pt x="55" y="571"/>
                      </a:lnTo>
                      <a:lnTo>
                        <a:pt x="85" y="501"/>
                      </a:lnTo>
                      <a:lnTo>
                        <a:pt x="120" y="434"/>
                      </a:lnTo>
                      <a:lnTo>
                        <a:pt x="161" y="371"/>
                      </a:lnTo>
                      <a:lnTo>
                        <a:pt x="206" y="311"/>
                      </a:lnTo>
                      <a:lnTo>
                        <a:pt x="257" y="257"/>
                      </a:lnTo>
                      <a:lnTo>
                        <a:pt x="312" y="207"/>
                      </a:lnTo>
                      <a:lnTo>
                        <a:pt x="371" y="161"/>
                      </a:lnTo>
                      <a:lnTo>
                        <a:pt x="433" y="120"/>
                      </a:lnTo>
                      <a:lnTo>
                        <a:pt x="500" y="84"/>
                      </a:lnTo>
                      <a:lnTo>
                        <a:pt x="570" y="55"/>
                      </a:lnTo>
                      <a:lnTo>
                        <a:pt x="642" y="31"/>
                      </a:lnTo>
                      <a:lnTo>
                        <a:pt x="718" y="15"/>
                      </a:lnTo>
                      <a:lnTo>
                        <a:pt x="796" y="4"/>
                      </a:lnTo>
                      <a:lnTo>
                        <a:pt x="87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b="1">
                    <a:latin typeface="Cambria" panose="02040503050406030204" pitchFamily="18" charset="0"/>
                    <a:ea typeface="Cambria" panose="02040503050406030204" pitchFamily="18" charset="0"/>
                  </a:endParaRPr>
                </a:p>
              </p:txBody>
            </p:sp>
            <p:sp>
              <p:nvSpPr>
                <p:cNvPr id="188" name="Freeform 127"/>
                <p:cNvSpPr>
                  <a:spLocks/>
                </p:cNvSpPr>
                <p:nvPr/>
              </p:nvSpPr>
              <p:spPr bwMode="auto">
                <a:xfrm>
                  <a:off x="-1349375" y="3246438"/>
                  <a:ext cx="1139825" cy="1146175"/>
                </a:xfrm>
                <a:custGeom>
                  <a:avLst/>
                  <a:gdLst>
                    <a:gd name="T0" fmla="*/ 1509 w 2153"/>
                    <a:gd name="T1" fmla="*/ 1 h 2166"/>
                    <a:gd name="T2" fmla="*/ 1530 w 2153"/>
                    <a:gd name="T3" fmla="*/ 14 h 2166"/>
                    <a:gd name="T4" fmla="*/ 1539 w 2153"/>
                    <a:gd name="T5" fmla="*/ 37 h 2166"/>
                    <a:gd name="T6" fmla="*/ 1685 w 2153"/>
                    <a:gd name="T7" fmla="*/ 239 h 2166"/>
                    <a:gd name="T8" fmla="*/ 1726 w 2153"/>
                    <a:gd name="T9" fmla="*/ 211 h 2166"/>
                    <a:gd name="T10" fmla="*/ 1771 w 2153"/>
                    <a:gd name="T11" fmla="*/ 203 h 2166"/>
                    <a:gd name="T12" fmla="*/ 1818 w 2153"/>
                    <a:gd name="T13" fmla="*/ 211 h 2166"/>
                    <a:gd name="T14" fmla="*/ 1859 w 2153"/>
                    <a:gd name="T15" fmla="*/ 239 h 2166"/>
                    <a:gd name="T16" fmla="*/ 1949 w 2153"/>
                    <a:gd name="T17" fmla="*/ 333 h 2166"/>
                    <a:gd name="T18" fmla="*/ 1967 w 2153"/>
                    <a:gd name="T19" fmla="*/ 385 h 2166"/>
                    <a:gd name="T20" fmla="*/ 1961 w 2153"/>
                    <a:gd name="T21" fmla="*/ 438 h 2166"/>
                    <a:gd name="T22" fmla="*/ 1931 w 2153"/>
                    <a:gd name="T23" fmla="*/ 486 h 2166"/>
                    <a:gd name="T24" fmla="*/ 2115 w 2153"/>
                    <a:gd name="T25" fmla="*/ 613 h 2166"/>
                    <a:gd name="T26" fmla="*/ 2140 w 2153"/>
                    <a:gd name="T27" fmla="*/ 624 h 2166"/>
                    <a:gd name="T28" fmla="*/ 2152 w 2153"/>
                    <a:gd name="T29" fmla="*/ 647 h 2166"/>
                    <a:gd name="T30" fmla="*/ 2149 w 2153"/>
                    <a:gd name="T31" fmla="*/ 672 h 2166"/>
                    <a:gd name="T32" fmla="*/ 1666 w 2153"/>
                    <a:gd name="T33" fmla="*/ 1158 h 2166"/>
                    <a:gd name="T34" fmla="*/ 1613 w 2153"/>
                    <a:gd name="T35" fmla="*/ 1197 h 2166"/>
                    <a:gd name="T36" fmla="*/ 1551 w 2153"/>
                    <a:gd name="T37" fmla="*/ 1216 h 2166"/>
                    <a:gd name="T38" fmla="*/ 1512 w 2153"/>
                    <a:gd name="T39" fmla="*/ 1219 h 2166"/>
                    <a:gd name="T40" fmla="*/ 1491 w 2153"/>
                    <a:gd name="T41" fmla="*/ 1217 h 2166"/>
                    <a:gd name="T42" fmla="*/ 286 w 2153"/>
                    <a:gd name="T43" fmla="*/ 2131 h 2166"/>
                    <a:gd name="T44" fmla="*/ 244 w 2153"/>
                    <a:gd name="T45" fmla="*/ 2156 h 2166"/>
                    <a:gd name="T46" fmla="*/ 108 w 2153"/>
                    <a:gd name="T47" fmla="*/ 2166 h 2166"/>
                    <a:gd name="T48" fmla="*/ 78 w 2153"/>
                    <a:gd name="T49" fmla="*/ 2164 h 2166"/>
                    <a:gd name="T50" fmla="*/ 35 w 2153"/>
                    <a:gd name="T51" fmla="*/ 2142 h 2166"/>
                    <a:gd name="T52" fmla="*/ 7 w 2153"/>
                    <a:gd name="T53" fmla="*/ 2104 h 2166"/>
                    <a:gd name="T54" fmla="*/ 0 w 2153"/>
                    <a:gd name="T55" fmla="*/ 2054 h 2166"/>
                    <a:gd name="T56" fmla="*/ 12 w 2153"/>
                    <a:gd name="T57" fmla="*/ 1926 h 2166"/>
                    <a:gd name="T58" fmla="*/ 37 w 2153"/>
                    <a:gd name="T59" fmla="*/ 1885 h 2166"/>
                    <a:gd name="T60" fmla="*/ 470 w 2153"/>
                    <a:gd name="T61" fmla="*/ 1453 h 2166"/>
                    <a:gd name="T62" fmla="*/ 785 w 2153"/>
                    <a:gd name="T63" fmla="*/ 1137 h 2166"/>
                    <a:gd name="T64" fmla="*/ 934 w 2153"/>
                    <a:gd name="T65" fmla="*/ 667 h 2166"/>
                    <a:gd name="T66" fmla="*/ 934 w 2153"/>
                    <a:gd name="T67" fmla="*/ 613 h 2166"/>
                    <a:gd name="T68" fmla="*/ 952 w 2153"/>
                    <a:gd name="T69" fmla="*/ 545 h 2166"/>
                    <a:gd name="T70" fmla="*/ 994 w 2153"/>
                    <a:gd name="T71" fmla="*/ 486 h 2166"/>
                    <a:gd name="T72" fmla="*/ 1478 w 2153"/>
                    <a:gd name="T73" fmla="*/ 4 h 2166"/>
                    <a:gd name="T74" fmla="*/ 1497 w 2153"/>
                    <a:gd name="T75" fmla="*/ 0 h 2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53" h="2166">
                      <a:moveTo>
                        <a:pt x="1497" y="0"/>
                      </a:moveTo>
                      <a:lnTo>
                        <a:pt x="1509" y="1"/>
                      </a:lnTo>
                      <a:lnTo>
                        <a:pt x="1520" y="6"/>
                      </a:lnTo>
                      <a:lnTo>
                        <a:pt x="1530" y="14"/>
                      </a:lnTo>
                      <a:lnTo>
                        <a:pt x="1536" y="25"/>
                      </a:lnTo>
                      <a:lnTo>
                        <a:pt x="1539" y="37"/>
                      </a:lnTo>
                      <a:lnTo>
                        <a:pt x="1565" y="359"/>
                      </a:lnTo>
                      <a:lnTo>
                        <a:pt x="1685" y="239"/>
                      </a:lnTo>
                      <a:lnTo>
                        <a:pt x="1704" y="222"/>
                      </a:lnTo>
                      <a:lnTo>
                        <a:pt x="1726" y="211"/>
                      </a:lnTo>
                      <a:lnTo>
                        <a:pt x="1748" y="204"/>
                      </a:lnTo>
                      <a:lnTo>
                        <a:pt x="1771" y="203"/>
                      </a:lnTo>
                      <a:lnTo>
                        <a:pt x="1795" y="204"/>
                      </a:lnTo>
                      <a:lnTo>
                        <a:pt x="1818" y="211"/>
                      </a:lnTo>
                      <a:lnTo>
                        <a:pt x="1840" y="222"/>
                      </a:lnTo>
                      <a:lnTo>
                        <a:pt x="1859" y="239"/>
                      </a:lnTo>
                      <a:lnTo>
                        <a:pt x="1931" y="312"/>
                      </a:lnTo>
                      <a:lnTo>
                        <a:pt x="1949" y="333"/>
                      </a:lnTo>
                      <a:lnTo>
                        <a:pt x="1961" y="359"/>
                      </a:lnTo>
                      <a:lnTo>
                        <a:pt x="1967" y="385"/>
                      </a:lnTo>
                      <a:lnTo>
                        <a:pt x="1967" y="412"/>
                      </a:lnTo>
                      <a:lnTo>
                        <a:pt x="1961" y="438"/>
                      </a:lnTo>
                      <a:lnTo>
                        <a:pt x="1949" y="463"/>
                      </a:lnTo>
                      <a:lnTo>
                        <a:pt x="1931" y="486"/>
                      </a:lnTo>
                      <a:lnTo>
                        <a:pt x="1826" y="590"/>
                      </a:lnTo>
                      <a:lnTo>
                        <a:pt x="2115" y="613"/>
                      </a:lnTo>
                      <a:lnTo>
                        <a:pt x="2128" y="617"/>
                      </a:lnTo>
                      <a:lnTo>
                        <a:pt x="2140" y="624"/>
                      </a:lnTo>
                      <a:lnTo>
                        <a:pt x="2147" y="634"/>
                      </a:lnTo>
                      <a:lnTo>
                        <a:pt x="2152" y="647"/>
                      </a:lnTo>
                      <a:lnTo>
                        <a:pt x="2153" y="659"/>
                      </a:lnTo>
                      <a:lnTo>
                        <a:pt x="2149" y="672"/>
                      </a:lnTo>
                      <a:lnTo>
                        <a:pt x="2141" y="684"/>
                      </a:lnTo>
                      <a:lnTo>
                        <a:pt x="1666" y="1158"/>
                      </a:lnTo>
                      <a:lnTo>
                        <a:pt x="1640" y="1180"/>
                      </a:lnTo>
                      <a:lnTo>
                        <a:pt x="1613" y="1197"/>
                      </a:lnTo>
                      <a:lnTo>
                        <a:pt x="1583" y="1209"/>
                      </a:lnTo>
                      <a:lnTo>
                        <a:pt x="1551" y="1216"/>
                      </a:lnTo>
                      <a:lnTo>
                        <a:pt x="1519" y="1220"/>
                      </a:lnTo>
                      <a:lnTo>
                        <a:pt x="1512" y="1219"/>
                      </a:lnTo>
                      <a:lnTo>
                        <a:pt x="1503" y="1219"/>
                      </a:lnTo>
                      <a:lnTo>
                        <a:pt x="1491" y="1217"/>
                      </a:lnTo>
                      <a:lnTo>
                        <a:pt x="1220" y="1197"/>
                      </a:lnTo>
                      <a:lnTo>
                        <a:pt x="286" y="2131"/>
                      </a:lnTo>
                      <a:lnTo>
                        <a:pt x="267" y="2147"/>
                      </a:lnTo>
                      <a:lnTo>
                        <a:pt x="244" y="2156"/>
                      </a:lnTo>
                      <a:lnTo>
                        <a:pt x="219" y="2161"/>
                      </a:lnTo>
                      <a:lnTo>
                        <a:pt x="108" y="2166"/>
                      </a:lnTo>
                      <a:lnTo>
                        <a:pt x="103" y="2166"/>
                      </a:lnTo>
                      <a:lnTo>
                        <a:pt x="78" y="2164"/>
                      </a:lnTo>
                      <a:lnTo>
                        <a:pt x="55" y="2155"/>
                      </a:lnTo>
                      <a:lnTo>
                        <a:pt x="35" y="2142"/>
                      </a:lnTo>
                      <a:lnTo>
                        <a:pt x="19" y="2124"/>
                      </a:lnTo>
                      <a:lnTo>
                        <a:pt x="7" y="2104"/>
                      </a:lnTo>
                      <a:lnTo>
                        <a:pt x="0" y="2080"/>
                      </a:lnTo>
                      <a:lnTo>
                        <a:pt x="0" y="2054"/>
                      </a:lnTo>
                      <a:lnTo>
                        <a:pt x="8" y="1950"/>
                      </a:lnTo>
                      <a:lnTo>
                        <a:pt x="12" y="1926"/>
                      </a:lnTo>
                      <a:lnTo>
                        <a:pt x="23" y="1904"/>
                      </a:lnTo>
                      <a:lnTo>
                        <a:pt x="37" y="1885"/>
                      </a:lnTo>
                      <a:lnTo>
                        <a:pt x="171" y="1753"/>
                      </a:lnTo>
                      <a:lnTo>
                        <a:pt x="470" y="1453"/>
                      </a:lnTo>
                      <a:lnTo>
                        <a:pt x="477" y="1447"/>
                      </a:lnTo>
                      <a:lnTo>
                        <a:pt x="785" y="1137"/>
                      </a:lnTo>
                      <a:lnTo>
                        <a:pt x="957" y="965"/>
                      </a:lnTo>
                      <a:lnTo>
                        <a:pt x="934" y="667"/>
                      </a:lnTo>
                      <a:lnTo>
                        <a:pt x="933" y="649"/>
                      </a:lnTo>
                      <a:lnTo>
                        <a:pt x="934" y="613"/>
                      </a:lnTo>
                      <a:lnTo>
                        <a:pt x="940" y="578"/>
                      </a:lnTo>
                      <a:lnTo>
                        <a:pt x="952" y="545"/>
                      </a:lnTo>
                      <a:lnTo>
                        <a:pt x="970" y="514"/>
                      </a:lnTo>
                      <a:lnTo>
                        <a:pt x="994" y="486"/>
                      </a:lnTo>
                      <a:lnTo>
                        <a:pt x="1469" y="12"/>
                      </a:lnTo>
                      <a:lnTo>
                        <a:pt x="1478" y="4"/>
                      </a:lnTo>
                      <a:lnTo>
                        <a:pt x="1488" y="1"/>
                      </a:lnTo>
                      <a:lnTo>
                        <a:pt x="14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b="1">
                    <a:latin typeface="Cambria" panose="02040503050406030204" pitchFamily="18" charset="0"/>
                    <a:ea typeface="Cambria" panose="02040503050406030204" pitchFamily="18" charset="0"/>
                  </a:endParaRPr>
                </a:p>
              </p:txBody>
            </p:sp>
          </p:grpSp>
        </p:grpSp>
        <p:grpSp>
          <p:nvGrpSpPr>
            <p:cNvPr id="248" name="Group 247">
              <a:extLst>
                <a:ext uri="{FF2B5EF4-FFF2-40B4-BE49-F238E27FC236}">
                  <a16:creationId xmlns:a16="http://schemas.microsoft.com/office/drawing/2014/main" id="{B9F0A5CD-637A-F451-5698-7846EDAF1CD8}"/>
                </a:ext>
              </a:extLst>
            </p:cNvPr>
            <p:cNvGrpSpPr/>
            <p:nvPr/>
          </p:nvGrpSpPr>
          <p:grpSpPr>
            <a:xfrm>
              <a:off x="4273747" y="1826307"/>
              <a:ext cx="3709756" cy="3222981"/>
              <a:chOff x="4273747" y="1826307"/>
              <a:chExt cx="3709756" cy="3222981"/>
            </a:xfrm>
          </p:grpSpPr>
          <p:grpSp>
            <p:nvGrpSpPr>
              <p:cNvPr id="23" name="Group 22">
                <a:extLst>
                  <a:ext uri="{FF2B5EF4-FFF2-40B4-BE49-F238E27FC236}">
                    <a16:creationId xmlns:a16="http://schemas.microsoft.com/office/drawing/2014/main" id="{21A6641C-E0D7-C8A8-0D16-AC498924B2E4}"/>
                  </a:ext>
                </a:extLst>
              </p:cNvPr>
              <p:cNvGrpSpPr>
                <a:grpSpLocks noChangeAspect="1"/>
              </p:cNvGrpSpPr>
              <p:nvPr/>
            </p:nvGrpSpPr>
            <p:grpSpPr>
              <a:xfrm>
                <a:off x="4887476" y="4180693"/>
                <a:ext cx="435602" cy="493776"/>
                <a:chOff x="8827294" y="1250731"/>
                <a:chExt cx="272507" cy="308900"/>
              </a:xfrm>
            </p:grpSpPr>
            <p:sp>
              <p:nvSpPr>
                <p:cNvPr id="18" name="Freeform 82">
                  <a:extLst>
                    <a:ext uri="{FF2B5EF4-FFF2-40B4-BE49-F238E27FC236}">
                      <a16:creationId xmlns:a16="http://schemas.microsoft.com/office/drawing/2014/main" id="{DC46EEE4-3A63-ACF9-4537-A9B8FBB9C432}"/>
                    </a:ext>
                  </a:extLst>
                </p:cNvPr>
                <p:cNvSpPr>
                  <a:spLocks/>
                </p:cNvSpPr>
                <p:nvPr/>
              </p:nvSpPr>
              <p:spPr bwMode="auto">
                <a:xfrm>
                  <a:off x="8829515" y="1250731"/>
                  <a:ext cx="270286" cy="308900"/>
                </a:xfrm>
                <a:custGeom>
                  <a:avLst/>
                  <a:gdLst>
                    <a:gd name="T0" fmla="*/ 2763 w 2912"/>
                    <a:gd name="T1" fmla="*/ 0 h 3309"/>
                    <a:gd name="T2" fmla="*/ 2820 w 2912"/>
                    <a:gd name="T3" fmla="*/ 12 h 3309"/>
                    <a:gd name="T4" fmla="*/ 2868 w 2912"/>
                    <a:gd name="T5" fmla="*/ 44 h 3309"/>
                    <a:gd name="T6" fmla="*/ 2900 w 2912"/>
                    <a:gd name="T7" fmla="*/ 92 h 3309"/>
                    <a:gd name="T8" fmla="*/ 2912 w 2912"/>
                    <a:gd name="T9" fmla="*/ 151 h 3309"/>
                    <a:gd name="T10" fmla="*/ 2902 w 2912"/>
                    <a:gd name="T11" fmla="*/ 203 h 3309"/>
                    <a:gd name="T12" fmla="*/ 2876 w 2912"/>
                    <a:gd name="T13" fmla="*/ 248 h 3309"/>
                    <a:gd name="T14" fmla="*/ 2837 w 2912"/>
                    <a:gd name="T15" fmla="*/ 280 h 3309"/>
                    <a:gd name="T16" fmla="*/ 2835 w 2912"/>
                    <a:gd name="T17" fmla="*/ 2050 h 3309"/>
                    <a:gd name="T18" fmla="*/ 2815 w 2912"/>
                    <a:gd name="T19" fmla="*/ 2083 h 3309"/>
                    <a:gd name="T20" fmla="*/ 2782 w 2912"/>
                    <a:gd name="T21" fmla="*/ 2103 h 3309"/>
                    <a:gd name="T22" fmla="*/ 2153 w 2912"/>
                    <a:gd name="T23" fmla="*/ 2105 h 3309"/>
                    <a:gd name="T24" fmla="*/ 2426 w 2912"/>
                    <a:gd name="T25" fmla="*/ 3146 h 3309"/>
                    <a:gd name="T26" fmla="*/ 2421 w 2912"/>
                    <a:gd name="T27" fmla="*/ 3198 h 3309"/>
                    <a:gd name="T28" fmla="*/ 2400 w 2912"/>
                    <a:gd name="T29" fmla="*/ 3245 h 3309"/>
                    <a:gd name="T30" fmla="*/ 2364 w 2912"/>
                    <a:gd name="T31" fmla="*/ 3282 h 3309"/>
                    <a:gd name="T32" fmla="*/ 2315 w 2912"/>
                    <a:gd name="T33" fmla="*/ 3304 h 3309"/>
                    <a:gd name="T34" fmla="*/ 2277 w 2912"/>
                    <a:gd name="T35" fmla="*/ 3309 h 3309"/>
                    <a:gd name="T36" fmla="*/ 2223 w 2912"/>
                    <a:gd name="T37" fmla="*/ 3298 h 3309"/>
                    <a:gd name="T38" fmla="*/ 2176 w 2912"/>
                    <a:gd name="T39" fmla="*/ 3269 h 3309"/>
                    <a:gd name="T40" fmla="*/ 2143 w 2912"/>
                    <a:gd name="T41" fmla="*/ 3224 h 3309"/>
                    <a:gd name="T42" fmla="*/ 1864 w 2912"/>
                    <a:gd name="T43" fmla="*/ 2181 h 3309"/>
                    <a:gd name="T44" fmla="*/ 779 w 2912"/>
                    <a:gd name="T45" fmla="*/ 3197 h 3309"/>
                    <a:gd name="T46" fmla="*/ 756 w 2912"/>
                    <a:gd name="T47" fmla="*/ 3245 h 3309"/>
                    <a:gd name="T48" fmla="*/ 720 w 2912"/>
                    <a:gd name="T49" fmla="*/ 3282 h 3309"/>
                    <a:gd name="T50" fmla="*/ 673 w 2912"/>
                    <a:gd name="T51" fmla="*/ 3303 h 3309"/>
                    <a:gd name="T52" fmla="*/ 623 w 2912"/>
                    <a:gd name="T53" fmla="*/ 3309 h 3309"/>
                    <a:gd name="T54" fmla="*/ 570 w 2912"/>
                    <a:gd name="T55" fmla="*/ 3295 h 3309"/>
                    <a:gd name="T56" fmla="*/ 528 w 2912"/>
                    <a:gd name="T57" fmla="*/ 3265 h 3309"/>
                    <a:gd name="T58" fmla="*/ 499 w 2912"/>
                    <a:gd name="T59" fmla="*/ 3222 h 3309"/>
                    <a:gd name="T60" fmla="*/ 486 w 2912"/>
                    <a:gd name="T61" fmla="*/ 3173 h 3309"/>
                    <a:gd name="T62" fmla="*/ 491 w 2912"/>
                    <a:gd name="T63" fmla="*/ 3119 h 3309"/>
                    <a:gd name="T64" fmla="*/ 627 w 2912"/>
                    <a:gd name="T65" fmla="*/ 2105 h 3309"/>
                    <a:gd name="T66" fmla="*/ 715 w 2912"/>
                    <a:gd name="T67" fmla="*/ 2009 h 3309"/>
                    <a:gd name="T68" fmla="*/ 2688 w 2912"/>
                    <a:gd name="T69" fmla="*/ 1956 h 3309"/>
                    <a:gd name="T70" fmla="*/ 223 w 2912"/>
                    <a:gd name="T71" fmla="*/ 301 h 3309"/>
                    <a:gd name="T72" fmla="*/ 181 w 2912"/>
                    <a:gd name="T73" fmla="*/ 1915 h 3309"/>
                    <a:gd name="T74" fmla="*/ 107 w 2912"/>
                    <a:gd name="T75" fmla="*/ 1984 h 3309"/>
                    <a:gd name="T76" fmla="*/ 75 w 2912"/>
                    <a:gd name="T77" fmla="*/ 280 h 3309"/>
                    <a:gd name="T78" fmla="*/ 35 w 2912"/>
                    <a:gd name="T79" fmla="*/ 248 h 3309"/>
                    <a:gd name="T80" fmla="*/ 9 w 2912"/>
                    <a:gd name="T81" fmla="*/ 203 h 3309"/>
                    <a:gd name="T82" fmla="*/ 0 w 2912"/>
                    <a:gd name="T83" fmla="*/ 151 h 3309"/>
                    <a:gd name="T84" fmla="*/ 12 w 2912"/>
                    <a:gd name="T85" fmla="*/ 92 h 3309"/>
                    <a:gd name="T86" fmla="*/ 44 w 2912"/>
                    <a:gd name="T87" fmla="*/ 44 h 3309"/>
                    <a:gd name="T88" fmla="*/ 91 w 2912"/>
                    <a:gd name="T89" fmla="*/ 12 h 3309"/>
                    <a:gd name="T90" fmla="*/ 149 w 2912"/>
                    <a:gd name="T91" fmla="*/ 0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12" h="3309">
                      <a:moveTo>
                        <a:pt x="149" y="0"/>
                      </a:moveTo>
                      <a:lnTo>
                        <a:pt x="2763" y="0"/>
                      </a:lnTo>
                      <a:lnTo>
                        <a:pt x="2793" y="3"/>
                      </a:lnTo>
                      <a:lnTo>
                        <a:pt x="2820" y="12"/>
                      </a:lnTo>
                      <a:lnTo>
                        <a:pt x="2846" y="26"/>
                      </a:lnTo>
                      <a:lnTo>
                        <a:pt x="2868" y="44"/>
                      </a:lnTo>
                      <a:lnTo>
                        <a:pt x="2887" y="67"/>
                      </a:lnTo>
                      <a:lnTo>
                        <a:pt x="2900" y="92"/>
                      </a:lnTo>
                      <a:lnTo>
                        <a:pt x="2909" y="121"/>
                      </a:lnTo>
                      <a:lnTo>
                        <a:pt x="2912" y="151"/>
                      </a:lnTo>
                      <a:lnTo>
                        <a:pt x="2909" y="178"/>
                      </a:lnTo>
                      <a:lnTo>
                        <a:pt x="2902" y="203"/>
                      </a:lnTo>
                      <a:lnTo>
                        <a:pt x="2892" y="227"/>
                      </a:lnTo>
                      <a:lnTo>
                        <a:pt x="2876" y="248"/>
                      </a:lnTo>
                      <a:lnTo>
                        <a:pt x="2859" y="266"/>
                      </a:lnTo>
                      <a:lnTo>
                        <a:pt x="2837" y="280"/>
                      </a:lnTo>
                      <a:lnTo>
                        <a:pt x="2837" y="2030"/>
                      </a:lnTo>
                      <a:lnTo>
                        <a:pt x="2835" y="2050"/>
                      </a:lnTo>
                      <a:lnTo>
                        <a:pt x="2827" y="2069"/>
                      </a:lnTo>
                      <a:lnTo>
                        <a:pt x="2815" y="2083"/>
                      </a:lnTo>
                      <a:lnTo>
                        <a:pt x="2800" y="2096"/>
                      </a:lnTo>
                      <a:lnTo>
                        <a:pt x="2782" y="2103"/>
                      </a:lnTo>
                      <a:lnTo>
                        <a:pt x="2763" y="2105"/>
                      </a:lnTo>
                      <a:lnTo>
                        <a:pt x="2153" y="2105"/>
                      </a:lnTo>
                      <a:lnTo>
                        <a:pt x="2422" y="3119"/>
                      </a:lnTo>
                      <a:lnTo>
                        <a:pt x="2426" y="3146"/>
                      </a:lnTo>
                      <a:lnTo>
                        <a:pt x="2426" y="3172"/>
                      </a:lnTo>
                      <a:lnTo>
                        <a:pt x="2421" y="3198"/>
                      </a:lnTo>
                      <a:lnTo>
                        <a:pt x="2413" y="3222"/>
                      </a:lnTo>
                      <a:lnTo>
                        <a:pt x="2400" y="3245"/>
                      </a:lnTo>
                      <a:lnTo>
                        <a:pt x="2384" y="3265"/>
                      </a:lnTo>
                      <a:lnTo>
                        <a:pt x="2364" y="3282"/>
                      </a:lnTo>
                      <a:lnTo>
                        <a:pt x="2341" y="3295"/>
                      </a:lnTo>
                      <a:lnTo>
                        <a:pt x="2315" y="3304"/>
                      </a:lnTo>
                      <a:lnTo>
                        <a:pt x="2297" y="3308"/>
                      </a:lnTo>
                      <a:lnTo>
                        <a:pt x="2277" y="3309"/>
                      </a:lnTo>
                      <a:lnTo>
                        <a:pt x="2249" y="3307"/>
                      </a:lnTo>
                      <a:lnTo>
                        <a:pt x="2223" y="3298"/>
                      </a:lnTo>
                      <a:lnTo>
                        <a:pt x="2199" y="3286"/>
                      </a:lnTo>
                      <a:lnTo>
                        <a:pt x="2176" y="3269"/>
                      </a:lnTo>
                      <a:lnTo>
                        <a:pt x="2157" y="3249"/>
                      </a:lnTo>
                      <a:lnTo>
                        <a:pt x="2143" y="3224"/>
                      </a:lnTo>
                      <a:lnTo>
                        <a:pt x="2133" y="3197"/>
                      </a:lnTo>
                      <a:lnTo>
                        <a:pt x="1864" y="2181"/>
                      </a:lnTo>
                      <a:lnTo>
                        <a:pt x="1048" y="2181"/>
                      </a:lnTo>
                      <a:lnTo>
                        <a:pt x="779" y="3197"/>
                      </a:lnTo>
                      <a:lnTo>
                        <a:pt x="770" y="3223"/>
                      </a:lnTo>
                      <a:lnTo>
                        <a:pt x="756" y="3245"/>
                      </a:lnTo>
                      <a:lnTo>
                        <a:pt x="740" y="3265"/>
                      </a:lnTo>
                      <a:lnTo>
                        <a:pt x="720" y="3282"/>
                      </a:lnTo>
                      <a:lnTo>
                        <a:pt x="698" y="3295"/>
                      </a:lnTo>
                      <a:lnTo>
                        <a:pt x="673" y="3303"/>
                      </a:lnTo>
                      <a:lnTo>
                        <a:pt x="649" y="3309"/>
                      </a:lnTo>
                      <a:lnTo>
                        <a:pt x="623" y="3309"/>
                      </a:lnTo>
                      <a:lnTo>
                        <a:pt x="596" y="3304"/>
                      </a:lnTo>
                      <a:lnTo>
                        <a:pt x="570" y="3295"/>
                      </a:lnTo>
                      <a:lnTo>
                        <a:pt x="547" y="3282"/>
                      </a:lnTo>
                      <a:lnTo>
                        <a:pt x="528" y="3265"/>
                      </a:lnTo>
                      <a:lnTo>
                        <a:pt x="512" y="3245"/>
                      </a:lnTo>
                      <a:lnTo>
                        <a:pt x="499" y="3222"/>
                      </a:lnTo>
                      <a:lnTo>
                        <a:pt x="491" y="3198"/>
                      </a:lnTo>
                      <a:lnTo>
                        <a:pt x="486" y="3173"/>
                      </a:lnTo>
                      <a:lnTo>
                        <a:pt x="486" y="3146"/>
                      </a:lnTo>
                      <a:lnTo>
                        <a:pt x="491" y="3119"/>
                      </a:lnTo>
                      <a:lnTo>
                        <a:pt x="758" y="2105"/>
                      </a:lnTo>
                      <a:lnTo>
                        <a:pt x="627" y="2105"/>
                      </a:lnTo>
                      <a:lnTo>
                        <a:pt x="669" y="2059"/>
                      </a:lnTo>
                      <a:lnTo>
                        <a:pt x="715" y="2009"/>
                      </a:lnTo>
                      <a:lnTo>
                        <a:pt x="763" y="1956"/>
                      </a:lnTo>
                      <a:lnTo>
                        <a:pt x="2688" y="1956"/>
                      </a:lnTo>
                      <a:lnTo>
                        <a:pt x="2688" y="301"/>
                      </a:lnTo>
                      <a:lnTo>
                        <a:pt x="223" y="301"/>
                      </a:lnTo>
                      <a:lnTo>
                        <a:pt x="223" y="1875"/>
                      </a:lnTo>
                      <a:lnTo>
                        <a:pt x="181" y="1915"/>
                      </a:lnTo>
                      <a:lnTo>
                        <a:pt x="142" y="1950"/>
                      </a:lnTo>
                      <a:lnTo>
                        <a:pt x="107" y="1984"/>
                      </a:lnTo>
                      <a:lnTo>
                        <a:pt x="75" y="2013"/>
                      </a:lnTo>
                      <a:lnTo>
                        <a:pt x="75" y="280"/>
                      </a:lnTo>
                      <a:lnTo>
                        <a:pt x="54" y="266"/>
                      </a:lnTo>
                      <a:lnTo>
                        <a:pt x="35" y="248"/>
                      </a:lnTo>
                      <a:lnTo>
                        <a:pt x="21" y="227"/>
                      </a:lnTo>
                      <a:lnTo>
                        <a:pt x="9" y="203"/>
                      </a:lnTo>
                      <a:lnTo>
                        <a:pt x="2" y="178"/>
                      </a:lnTo>
                      <a:lnTo>
                        <a:pt x="0" y="151"/>
                      </a:lnTo>
                      <a:lnTo>
                        <a:pt x="3" y="121"/>
                      </a:lnTo>
                      <a:lnTo>
                        <a:pt x="12" y="92"/>
                      </a:lnTo>
                      <a:lnTo>
                        <a:pt x="25" y="67"/>
                      </a:lnTo>
                      <a:lnTo>
                        <a:pt x="44" y="44"/>
                      </a:lnTo>
                      <a:lnTo>
                        <a:pt x="65" y="26"/>
                      </a:lnTo>
                      <a:lnTo>
                        <a:pt x="91" y="12"/>
                      </a:lnTo>
                      <a:lnTo>
                        <a:pt x="119" y="3"/>
                      </a:lnTo>
                      <a:lnTo>
                        <a:pt x="149" y="0"/>
                      </a:lnTo>
                      <a:close/>
                    </a:path>
                  </a:pathLst>
                </a:custGeom>
                <a:solidFill>
                  <a:schemeClr val="bg1"/>
                </a:solidFill>
                <a:ln w="0">
                  <a:solidFill>
                    <a:schemeClr val="bg2">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00" b="1">
                    <a:latin typeface="Cambria" panose="02040503050406030204" pitchFamily="18" charset="0"/>
                    <a:ea typeface="Cambria" panose="02040503050406030204" pitchFamily="18" charset="0"/>
                  </a:endParaRPr>
                </a:p>
              </p:txBody>
            </p:sp>
            <p:sp>
              <p:nvSpPr>
                <p:cNvPr id="19" name="Freeform 83">
                  <a:extLst>
                    <a:ext uri="{FF2B5EF4-FFF2-40B4-BE49-F238E27FC236}">
                      <a16:creationId xmlns:a16="http://schemas.microsoft.com/office/drawing/2014/main" id="{32243492-FFC6-A33D-56F7-109171C6C954}"/>
                    </a:ext>
                  </a:extLst>
                </p:cNvPr>
                <p:cNvSpPr>
                  <a:spLocks/>
                </p:cNvSpPr>
                <p:nvPr/>
              </p:nvSpPr>
              <p:spPr bwMode="auto">
                <a:xfrm>
                  <a:off x="8948667" y="1347531"/>
                  <a:ext cx="27539" cy="81073"/>
                </a:xfrm>
                <a:custGeom>
                  <a:avLst/>
                  <a:gdLst>
                    <a:gd name="T0" fmla="*/ 150 w 299"/>
                    <a:gd name="T1" fmla="*/ 0 h 864"/>
                    <a:gd name="T2" fmla="*/ 180 w 299"/>
                    <a:gd name="T3" fmla="*/ 3 h 864"/>
                    <a:gd name="T4" fmla="*/ 208 w 299"/>
                    <a:gd name="T5" fmla="*/ 12 h 864"/>
                    <a:gd name="T6" fmla="*/ 233 w 299"/>
                    <a:gd name="T7" fmla="*/ 25 h 864"/>
                    <a:gd name="T8" fmla="*/ 255 w 299"/>
                    <a:gd name="T9" fmla="*/ 44 h 864"/>
                    <a:gd name="T10" fmla="*/ 273 w 299"/>
                    <a:gd name="T11" fmla="*/ 67 h 864"/>
                    <a:gd name="T12" fmla="*/ 287 w 299"/>
                    <a:gd name="T13" fmla="*/ 92 h 864"/>
                    <a:gd name="T14" fmla="*/ 296 w 299"/>
                    <a:gd name="T15" fmla="*/ 120 h 864"/>
                    <a:gd name="T16" fmla="*/ 299 w 299"/>
                    <a:gd name="T17" fmla="*/ 151 h 864"/>
                    <a:gd name="T18" fmla="*/ 299 w 299"/>
                    <a:gd name="T19" fmla="*/ 715 h 864"/>
                    <a:gd name="T20" fmla="*/ 296 w 299"/>
                    <a:gd name="T21" fmla="*/ 745 h 864"/>
                    <a:gd name="T22" fmla="*/ 287 w 299"/>
                    <a:gd name="T23" fmla="*/ 773 h 864"/>
                    <a:gd name="T24" fmla="*/ 273 w 299"/>
                    <a:gd name="T25" fmla="*/ 799 h 864"/>
                    <a:gd name="T26" fmla="*/ 255 w 299"/>
                    <a:gd name="T27" fmla="*/ 821 h 864"/>
                    <a:gd name="T28" fmla="*/ 233 w 299"/>
                    <a:gd name="T29" fmla="*/ 840 h 864"/>
                    <a:gd name="T30" fmla="*/ 208 w 299"/>
                    <a:gd name="T31" fmla="*/ 853 h 864"/>
                    <a:gd name="T32" fmla="*/ 180 w 299"/>
                    <a:gd name="T33" fmla="*/ 861 h 864"/>
                    <a:gd name="T34" fmla="*/ 150 w 299"/>
                    <a:gd name="T35" fmla="*/ 864 h 864"/>
                    <a:gd name="T36" fmla="*/ 119 w 299"/>
                    <a:gd name="T37" fmla="*/ 861 h 864"/>
                    <a:gd name="T38" fmla="*/ 91 w 299"/>
                    <a:gd name="T39" fmla="*/ 853 h 864"/>
                    <a:gd name="T40" fmla="*/ 66 w 299"/>
                    <a:gd name="T41" fmla="*/ 840 h 864"/>
                    <a:gd name="T42" fmla="*/ 44 w 299"/>
                    <a:gd name="T43" fmla="*/ 821 h 864"/>
                    <a:gd name="T44" fmla="*/ 26 w 299"/>
                    <a:gd name="T45" fmla="*/ 799 h 864"/>
                    <a:gd name="T46" fmla="*/ 12 w 299"/>
                    <a:gd name="T47" fmla="*/ 773 h 864"/>
                    <a:gd name="T48" fmla="*/ 3 w 299"/>
                    <a:gd name="T49" fmla="*/ 745 h 864"/>
                    <a:gd name="T50" fmla="*/ 0 w 299"/>
                    <a:gd name="T51" fmla="*/ 715 h 864"/>
                    <a:gd name="T52" fmla="*/ 0 w 299"/>
                    <a:gd name="T53" fmla="*/ 151 h 864"/>
                    <a:gd name="T54" fmla="*/ 3 w 299"/>
                    <a:gd name="T55" fmla="*/ 120 h 864"/>
                    <a:gd name="T56" fmla="*/ 12 w 299"/>
                    <a:gd name="T57" fmla="*/ 92 h 864"/>
                    <a:gd name="T58" fmla="*/ 26 w 299"/>
                    <a:gd name="T59" fmla="*/ 67 h 864"/>
                    <a:gd name="T60" fmla="*/ 44 w 299"/>
                    <a:gd name="T61" fmla="*/ 44 h 864"/>
                    <a:gd name="T62" fmla="*/ 66 w 299"/>
                    <a:gd name="T63" fmla="*/ 25 h 864"/>
                    <a:gd name="T64" fmla="*/ 91 w 299"/>
                    <a:gd name="T65" fmla="*/ 12 h 864"/>
                    <a:gd name="T66" fmla="*/ 119 w 299"/>
                    <a:gd name="T67" fmla="*/ 3 h 864"/>
                    <a:gd name="T68" fmla="*/ 150 w 299"/>
                    <a:gd name="T69"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864">
                      <a:moveTo>
                        <a:pt x="150" y="0"/>
                      </a:moveTo>
                      <a:lnTo>
                        <a:pt x="180" y="3"/>
                      </a:lnTo>
                      <a:lnTo>
                        <a:pt x="208" y="12"/>
                      </a:lnTo>
                      <a:lnTo>
                        <a:pt x="233" y="25"/>
                      </a:lnTo>
                      <a:lnTo>
                        <a:pt x="255" y="44"/>
                      </a:lnTo>
                      <a:lnTo>
                        <a:pt x="273" y="67"/>
                      </a:lnTo>
                      <a:lnTo>
                        <a:pt x="287" y="92"/>
                      </a:lnTo>
                      <a:lnTo>
                        <a:pt x="296" y="120"/>
                      </a:lnTo>
                      <a:lnTo>
                        <a:pt x="299" y="151"/>
                      </a:lnTo>
                      <a:lnTo>
                        <a:pt x="299" y="715"/>
                      </a:lnTo>
                      <a:lnTo>
                        <a:pt x="296" y="745"/>
                      </a:lnTo>
                      <a:lnTo>
                        <a:pt x="287" y="773"/>
                      </a:lnTo>
                      <a:lnTo>
                        <a:pt x="273" y="799"/>
                      </a:lnTo>
                      <a:lnTo>
                        <a:pt x="255" y="821"/>
                      </a:lnTo>
                      <a:lnTo>
                        <a:pt x="233" y="840"/>
                      </a:lnTo>
                      <a:lnTo>
                        <a:pt x="208" y="853"/>
                      </a:lnTo>
                      <a:lnTo>
                        <a:pt x="180" y="861"/>
                      </a:lnTo>
                      <a:lnTo>
                        <a:pt x="150" y="864"/>
                      </a:lnTo>
                      <a:lnTo>
                        <a:pt x="119" y="861"/>
                      </a:lnTo>
                      <a:lnTo>
                        <a:pt x="91" y="853"/>
                      </a:lnTo>
                      <a:lnTo>
                        <a:pt x="66" y="840"/>
                      </a:lnTo>
                      <a:lnTo>
                        <a:pt x="44" y="821"/>
                      </a:lnTo>
                      <a:lnTo>
                        <a:pt x="26" y="799"/>
                      </a:lnTo>
                      <a:lnTo>
                        <a:pt x="12" y="773"/>
                      </a:lnTo>
                      <a:lnTo>
                        <a:pt x="3" y="745"/>
                      </a:lnTo>
                      <a:lnTo>
                        <a:pt x="0" y="715"/>
                      </a:lnTo>
                      <a:lnTo>
                        <a:pt x="0" y="151"/>
                      </a:lnTo>
                      <a:lnTo>
                        <a:pt x="3" y="120"/>
                      </a:lnTo>
                      <a:lnTo>
                        <a:pt x="12" y="92"/>
                      </a:lnTo>
                      <a:lnTo>
                        <a:pt x="26" y="67"/>
                      </a:lnTo>
                      <a:lnTo>
                        <a:pt x="44" y="44"/>
                      </a:lnTo>
                      <a:lnTo>
                        <a:pt x="66" y="25"/>
                      </a:lnTo>
                      <a:lnTo>
                        <a:pt x="91" y="12"/>
                      </a:lnTo>
                      <a:lnTo>
                        <a:pt x="119" y="3"/>
                      </a:lnTo>
                      <a:lnTo>
                        <a:pt x="15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b="1">
                    <a:latin typeface="Cambria" panose="02040503050406030204" pitchFamily="18" charset="0"/>
                    <a:ea typeface="Cambria" panose="02040503050406030204" pitchFamily="18" charset="0"/>
                  </a:endParaRPr>
                </a:p>
              </p:txBody>
            </p:sp>
            <p:sp>
              <p:nvSpPr>
                <p:cNvPr id="20" name="Freeform 84">
                  <a:extLst>
                    <a:ext uri="{FF2B5EF4-FFF2-40B4-BE49-F238E27FC236}">
                      <a16:creationId xmlns:a16="http://schemas.microsoft.com/office/drawing/2014/main" id="{8F37FCB2-90EB-1F30-A056-8E2204F4CB0D}"/>
                    </a:ext>
                  </a:extLst>
                </p:cNvPr>
                <p:cNvSpPr>
                  <a:spLocks/>
                </p:cNvSpPr>
                <p:nvPr/>
              </p:nvSpPr>
              <p:spPr bwMode="auto">
                <a:xfrm>
                  <a:off x="8993546" y="1299299"/>
                  <a:ext cx="27539" cy="129305"/>
                </a:xfrm>
                <a:custGeom>
                  <a:avLst/>
                  <a:gdLst>
                    <a:gd name="T0" fmla="*/ 149 w 298"/>
                    <a:gd name="T1" fmla="*/ 0 h 1390"/>
                    <a:gd name="T2" fmla="*/ 179 w 298"/>
                    <a:gd name="T3" fmla="*/ 3 h 1390"/>
                    <a:gd name="T4" fmla="*/ 207 w 298"/>
                    <a:gd name="T5" fmla="*/ 11 h 1390"/>
                    <a:gd name="T6" fmla="*/ 232 w 298"/>
                    <a:gd name="T7" fmla="*/ 25 h 1390"/>
                    <a:gd name="T8" fmla="*/ 255 w 298"/>
                    <a:gd name="T9" fmla="*/ 44 h 1390"/>
                    <a:gd name="T10" fmla="*/ 272 w 298"/>
                    <a:gd name="T11" fmla="*/ 66 h 1390"/>
                    <a:gd name="T12" fmla="*/ 287 w 298"/>
                    <a:gd name="T13" fmla="*/ 92 h 1390"/>
                    <a:gd name="T14" fmla="*/ 295 w 298"/>
                    <a:gd name="T15" fmla="*/ 120 h 1390"/>
                    <a:gd name="T16" fmla="*/ 298 w 298"/>
                    <a:gd name="T17" fmla="*/ 150 h 1390"/>
                    <a:gd name="T18" fmla="*/ 298 w 298"/>
                    <a:gd name="T19" fmla="*/ 1241 h 1390"/>
                    <a:gd name="T20" fmla="*/ 295 w 298"/>
                    <a:gd name="T21" fmla="*/ 1271 h 1390"/>
                    <a:gd name="T22" fmla="*/ 287 w 298"/>
                    <a:gd name="T23" fmla="*/ 1299 h 1390"/>
                    <a:gd name="T24" fmla="*/ 272 w 298"/>
                    <a:gd name="T25" fmla="*/ 1325 h 1390"/>
                    <a:gd name="T26" fmla="*/ 255 w 298"/>
                    <a:gd name="T27" fmla="*/ 1347 h 1390"/>
                    <a:gd name="T28" fmla="*/ 232 w 298"/>
                    <a:gd name="T29" fmla="*/ 1366 h 1390"/>
                    <a:gd name="T30" fmla="*/ 207 w 298"/>
                    <a:gd name="T31" fmla="*/ 1379 h 1390"/>
                    <a:gd name="T32" fmla="*/ 179 w 298"/>
                    <a:gd name="T33" fmla="*/ 1387 h 1390"/>
                    <a:gd name="T34" fmla="*/ 149 w 298"/>
                    <a:gd name="T35" fmla="*/ 1390 h 1390"/>
                    <a:gd name="T36" fmla="*/ 118 w 298"/>
                    <a:gd name="T37" fmla="*/ 1387 h 1390"/>
                    <a:gd name="T38" fmla="*/ 91 w 298"/>
                    <a:gd name="T39" fmla="*/ 1379 h 1390"/>
                    <a:gd name="T40" fmla="*/ 66 w 298"/>
                    <a:gd name="T41" fmla="*/ 1366 h 1390"/>
                    <a:gd name="T42" fmla="*/ 43 w 298"/>
                    <a:gd name="T43" fmla="*/ 1347 h 1390"/>
                    <a:gd name="T44" fmla="*/ 26 w 298"/>
                    <a:gd name="T45" fmla="*/ 1325 h 1390"/>
                    <a:gd name="T46" fmla="*/ 11 w 298"/>
                    <a:gd name="T47" fmla="*/ 1299 h 1390"/>
                    <a:gd name="T48" fmla="*/ 3 w 298"/>
                    <a:gd name="T49" fmla="*/ 1271 h 1390"/>
                    <a:gd name="T50" fmla="*/ 0 w 298"/>
                    <a:gd name="T51" fmla="*/ 1241 h 1390"/>
                    <a:gd name="T52" fmla="*/ 0 w 298"/>
                    <a:gd name="T53" fmla="*/ 150 h 1390"/>
                    <a:gd name="T54" fmla="*/ 3 w 298"/>
                    <a:gd name="T55" fmla="*/ 120 h 1390"/>
                    <a:gd name="T56" fmla="*/ 11 w 298"/>
                    <a:gd name="T57" fmla="*/ 92 h 1390"/>
                    <a:gd name="T58" fmla="*/ 26 w 298"/>
                    <a:gd name="T59" fmla="*/ 66 h 1390"/>
                    <a:gd name="T60" fmla="*/ 43 w 298"/>
                    <a:gd name="T61" fmla="*/ 44 h 1390"/>
                    <a:gd name="T62" fmla="*/ 66 w 298"/>
                    <a:gd name="T63" fmla="*/ 25 h 1390"/>
                    <a:gd name="T64" fmla="*/ 91 w 298"/>
                    <a:gd name="T65" fmla="*/ 11 h 1390"/>
                    <a:gd name="T66" fmla="*/ 118 w 298"/>
                    <a:gd name="T67" fmla="*/ 3 h 1390"/>
                    <a:gd name="T68" fmla="*/ 149 w 298"/>
                    <a:gd name="T69"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8" h="1390">
                      <a:moveTo>
                        <a:pt x="149" y="0"/>
                      </a:moveTo>
                      <a:lnTo>
                        <a:pt x="179" y="3"/>
                      </a:lnTo>
                      <a:lnTo>
                        <a:pt x="207" y="11"/>
                      </a:lnTo>
                      <a:lnTo>
                        <a:pt x="232" y="25"/>
                      </a:lnTo>
                      <a:lnTo>
                        <a:pt x="255" y="44"/>
                      </a:lnTo>
                      <a:lnTo>
                        <a:pt x="272" y="66"/>
                      </a:lnTo>
                      <a:lnTo>
                        <a:pt x="287" y="92"/>
                      </a:lnTo>
                      <a:lnTo>
                        <a:pt x="295" y="120"/>
                      </a:lnTo>
                      <a:lnTo>
                        <a:pt x="298" y="150"/>
                      </a:lnTo>
                      <a:lnTo>
                        <a:pt x="298" y="1241"/>
                      </a:lnTo>
                      <a:lnTo>
                        <a:pt x="295" y="1271"/>
                      </a:lnTo>
                      <a:lnTo>
                        <a:pt x="287" y="1299"/>
                      </a:lnTo>
                      <a:lnTo>
                        <a:pt x="272" y="1325"/>
                      </a:lnTo>
                      <a:lnTo>
                        <a:pt x="255" y="1347"/>
                      </a:lnTo>
                      <a:lnTo>
                        <a:pt x="232" y="1366"/>
                      </a:lnTo>
                      <a:lnTo>
                        <a:pt x="207" y="1379"/>
                      </a:lnTo>
                      <a:lnTo>
                        <a:pt x="179" y="1387"/>
                      </a:lnTo>
                      <a:lnTo>
                        <a:pt x="149" y="1390"/>
                      </a:lnTo>
                      <a:lnTo>
                        <a:pt x="118" y="1387"/>
                      </a:lnTo>
                      <a:lnTo>
                        <a:pt x="91" y="1379"/>
                      </a:lnTo>
                      <a:lnTo>
                        <a:pt x="66" y="1366"/>
                      </a:lnTo>
                      <a:lnTo>
                        <a:pt x="43" y="1347"/>
                      </a:lnTo>
                      <a:lnTo>
                        <a:pt x="26" y="1325"/>
                      </a:lnTo>
                      <a:lnTo>
                        <a:pt x="11" y="1299"/>
                      </a:lnTo>
                      <a:lnTo>
                        <a:pt x="3" y="1271"/>
                      </a:lnTo>
                      <a:lnTo>
                        <a:pt x="0" y="1241"/>
                      </a:lnTo>
                      <a:lnTo>
                        <a:pt x="0" y="150"/>
                      </a:lnTo>
                      <a:lnTo>
                        <a:pt x="3" y="120"/>
                      </a:lnTo>
                      <a:lnTo>
                        <a:pt x="11" y="92"/>
                      </a:lnTo>
                      <a:lnTo>
                        <a:pt x="26" y="66"/>
                      </a:lnTo>
                      <a:lnTo>
                        <a:pt x="43" y="44"/>
                      </a:lnTo>
                      <a:lnTo>
                        <a:pt x="66" y="25"/>
                      </a:lnTo>
                      <a:lnTo>
                        <a:pt x="91" y="11"/>
                      </a:lnTo>
                      <a:lnTo>
                        <a:pt x="118" y="3"/>
                      </a:lnTo>
                      <a:lnTo>
                        <a:pt x="14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b="1">
                    <a:latin typeface="Cambria" panose="02040503050406030204" pitchFamily="18" charset="0"/>
                    <a:ea typeface="Cambria" panose="02040503050406030204" pitchFamily="18" charset="0"/>
                  </a:endParaRPr>
                </a:p>
              </p:txBody>
            </p:sp>
            <p:sp>
              <p:nvSpPr>
                <p:cNvPr id="21" name="Freeform 85">
                  <a:extLst>
                    <a:ext uri="{FF2B5EF4-FFF2-40B4-BE49-F238E27FC236}">
                      <a16:creationId xmlns:a16="http://schemas.microsoft.com/office/drawing/2014/main" id="{075073CF-95EB-9DA9-D6C3-9D12F096C8E8}"/>
                    </a:ext>
                  </a:extLst>
                </p:cNvPr>
                <p:cNvSpPr>
                  <a:spLocks/>
                </p:cNvSpPr>
                <p:nvPr/>
              </p:nvSpPr>
              <p:spPr bwMode="auto">
                <a:xfrm>
                  <a:off x="9038424" y="1327005"/>
                  <a:ext cx="27539" cy="101597"/>
                </a:xfrm>
                <a:custGeom>
                  <a:avLst/>
                  <a:gdLst>
                    <a:gd name="T0" fmla="*/ 150 w 299"/>
                    <a:gd name="T1" fmla="*/ 0 h 1089"/>
                    <a:gd name="T2" fmla="*/ 180 w 299"/>
                    <a:gd name="T3" fmla="*/ 3 h 1089"/>
                    <a:gd name="T4" fmla="*/ 208 w 299"/>
                    <a:gd name="T5" fmla="*/ 11 h 1089"/>
                    <a:gd name="T6" fmla="*/ 232 w 299"/>
                    <a:gd name="T7" fmla="*/ 26 h 1089"/>
                    <a:gd name="T8" fmla="*/ 255 w 299"/>
                    <a:gd name="T9" fmla="*/ 43 h 1089"/>
                    <a:gd name="T10" fmla="*/ 273 w 299"/>
                    <a:gd name="T11" fmla="*/ 66 h 1089"/>
                    <a:gd name="T12" fmla="*/ 287 w 299"/>
                    <a:gd name="T13" fmla="*/ 91 h 1089"/>
                    <a:gd name="T14" fmla="*/ 295 w 299"/>
                    <a:gd name="T15" fmla="*/ 119 h 1089"/>
                    <a:gd name="T16" fmla="*/ 299 w 299"/>
                    <a:gd name="T17" fmla="*/ 149 h 1089"/>
                    <a:gd name="T18" fmla="*/ 299 w 299"/>
                    <a:gd name="T19" fmla="*/ 940 h 1089"/>
                    <a:gd name="T20" fmla="*/ 295 w 299"/>
                    <a:gd name="T21" fmla="*/ 970 h 1089"/>
                    <a:gd name="T22" fmla="*/ 287 w 299"/>
                    <a:gd name="T23" fmla="*/ 998 h 1089"/>
                    <a:gd name="T24" fmla="*/ 273 w 299"/>
                    <a:gd name="T25" fmla="*/ 1024 h 1089"/>
                    <a:gd name="T26" fmla="*/ 255 w 299"/>
                    <a:gd name="T27" fmla="*/ 1046 h 1089"/>
                    <a:gd name="T28" fmla="*/ 232 w 299"/>
                    <a:gd name="T29" fmla="*/ 1065 h 1089"/>
                    <a:gd name="T30" fmla="*/ 208 w 299"/>
                    <a:gd name="T31" fmla="*/ 1078 h 1089"/>
                    <a:gd name="T32" fmla="*/ 180 w 299"/>
                    <a:gd name="T33" fmla="*/ 1086 h 1089"/>
                    <a:gd name="T34" fmla="*/ 150 w 299"/>
                    <a:gd name="T35" fmla="*/ 1089 h 1089"/>
                    <a:gd name="T36" fmla="*/ 119 w 299"/>
                    <a:gd name="T37" fmla="*/ 1086 h 1089"/>
                    <a:gd name="T38" fmla="*/ 91 w 299"/>
                    <a:gd name="T39" fmla="*/ 1078 h 1089"/>
                    <a:gd name="T40" fmla="*/ 66 w 299"/>
                    <a:gd name="T41" fmla="*/ 1065 h 1089"/>
                    <a:gd name="T42" fmla="*/ 43 w 299"/>
                    <a:gd name="T43" fmla="*/ 1046 h 1089"/>
                    <a:gd name="T44" fmla="*/ 26 w 299"/>
                    <a:gd name="T45" fmla="*/ 1024 h 1089"/>
                    <a:gd name="T46" fmla="*/ 11 w 299"/>
                    <a:gd name="T47" fmla="*/ 998 h 1089"/>
                    <a:gd name="T48" fmla="*/ 3 w 299"/>
                    <a:gd name="T49" fmla="*/ 970 h 1089"/>
                    <a:gd name="T50" fmla="*/ 0 w 299"/>
                    <a:gd name="T51" fmla="*/ 940 h 1089"/>
                    <a:gd name="T52" fmla="*/ 0 w 299"/>
                    <a:gd name="T53" fmla="*/ 149 h 1089"/>
                    <a:gd name="T54" fmla="*/ 3 w 299"/>
                    <a:gd name="T55" fmla="*/ 119 h 1089"/>
                    <a:gd name="T56" fmla="*/ 11 w 299"/>
                    <a:gd name="T57" fmla="*/ 91 h 1089"/>
                    <a:gd name="T58" fmla="*/ 26 w 299"/>
                    <a:gd name="T59" fmla="*/ 66 h 1089"/>
                    <a:gd name="T60" fmla="*/ 43 w 299"/>
                    <a:gd name="T61" fmla="*/ 43 h 1089"/>
                    <a:gd name="T62" fmla="*/ 66 w 299"/>
                    <a:gd name="T63" fmla="*/ 26 h 1089"/>
                    <a:gd name="T64" fmla="*/ 91 w 299"/>
                    <a:gd name="T65" fmla="*/ 11 h 1089"/>
                    <a:gd name="T66" fmla="*/ 119 w 299"/>
                    <a:gd name="T67" fmla="*/ 3 h 1089"/>
                    <a:gd name="T68" fmla="*/ 150 w 299"/>
                    <a:gd name="T69" fmla="*/ 0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1089">
                      <a:moveTo>
                        <a:pt x="150" y="0"/>
                      </a:moveTo>
                      <a:lnTo>
                        <a:pt x="180" y="3"/>
                      </a:lnTo>
                      <a:lnTo>
                        <a:pt x="208" y="11"/>
                      </a:lnTo>
                      <a:lnTo>
                        <a:pt x="232" y="26"/>
                      </a:lnTo>
                      <a:lnTo>
                        <a:pt x="255" y="43"/>
                      </a:lnTo>
                      <a:lnTo>
                        <a:pt x="273" y="66"/>
                      </a:lnTo>
                      <a:lnTo>
                        <a:pt x="287" y="91"/>
                      </a:lnTo>
                      <a:lnTo>
                        <a:pt x="295" y="119"/>
                      </a:lnTo>
                      <a:lnTo>
                        <a:pt x="299" y="149"/>
                      </a:lnTo>
                      <a:lnTo>
                        <a:pt x="299" y="940"/>
                      </a:lnTo>
                      <a:lnTo>
                        <a:pt x="295" y="970"/>
                      </a:lnTo>
                      <a:lnTo>
                        <a:pt x="287" y="998"/>
                      </a:lnTo>
                      <a:lnTo>
                        <a:pt x="273" y="1024"/>
                      </a:lnTo>
                      <a:lnTo>
                        <a:pt x="255" y="1046"/>
                      </a:lnTo>
                      <a:lnTo>
                        <a:pt x="232" y="1065"/>
                      </a:lnTo>
                      <a:lnTo>
                        <a:pt x="208" y="1078"/>
                      </a:lnTo>
                      <a:lnTo>
                        <a:pt x="180" y="1086"/>
                      </a:lnTo>
                      <a:lnTo>
                        <a:pt x="150" y="1089"/>
                      </a:lnTo>
                      <a:lnTo>
                        <a:pt x="119" y="1086"/>
                      </a:lnTo>
                      <a:lnTo>
                        <a:pt x="91" y="1078"/>
                      </a:lnTo>
                      <a:lnTo>
                        <a:pt x="66" y="1065"/>
                      </a:lnTo>
                      <a:lnTo>
                        <a:pt x="43" y="1046"/>
                      </a:lnTo>
                      <a:lnTo>
                        <a:pt x="26" y="1024"/>
                      </a:lnTo>
                      <a:lnTo>
                        <a:pt x="11" y="998"/>
                      </a:lnTo>
                      <a:lnTo>
                        <a:pt x="3" y="970"/>
                      </a:lnTo>
                      <a:lnTo>
                        <a:pt x="0" y="940"/>
                      </a:lnTo>
                      <a:lnTo>
                        <a:pt x="0" y="149"/>
                      </a:lnTo>
                      <a:lnTo>
                        <a:pt x="3" y="119"/>
                      </a:lnTo>
                      <a:lnTo>
                        <a:pt x="11" y="91"/>
                      </a:lnTo>
                      <a:lnTo>
                        <a:pt x="26" y="66"/>
                      </a:lnTo>
                      <a:lnTo>
                        <a:pt x="43" y="43"/>
                      </a:lnTo>
                      <a:lnTo>
                        <a:pt x="66" y="26"/>
                      </a:lnTo>
                      <a:lnTo>
                        <a:pt x="91" y="11"/>
                      </a:lnTo>
                      <a:lnTo>
                        <a:pt x="119" y="3"/>
                      </a:lnTo>
                      <a:lnTo>
                        <a:pt x="15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b="1">
                    <a:latin typeface="Cambria" panose="02040503050406030204" pitchFamily="18" charset="0"/>
                    <a:ea typeface="Cambria" panose="02040503050406030204" pitchFamily="18" charset="0"/>
                  </a:endParaRPr>
                </a:p>
              </p:txBody>
            </p:sp>
            <p:sp>
              <p:nvSpPr>
                <p:cNvPr id="22" name="Freeform 86">
                  <a:extLst>
                    <a:ext uri="{FF2B5EF4-FFF2-40B4-BE49-F238E27FC236}">
                      <a16:creationId xmlns:a16="http://schemas.microsoft.com/office/drawing/2014/main" id="{6811EAB7-2864-2894-981E-5A8D99A75524}"/>
                    </a:ext>
                  </a:extLst>
                </p:cNvPr>
                <p:cNvSpPr>
                  <a:spLocks/>
                </p:cNvSpPr>
                <p:nvPr/>
              </p:nvSpPr>
              <p:spPr bwMode="auto">
                <a:xfrm>
                  <a:off x="8827294" y="1385502"/>
                  <a:ext cx="101995" cy="102624"/>
                </a:xfrm>
                <a:custGeom>
                  <a:avLst/>
                  <a:gdLst>
                    <a:gd name="T0" fmla="*/ 1064 w 1095"/>
                    <a:gd name="T1" fmla="*/ 0 h 1101"/>
                    <a:gd name="T2" fmla="*/ 1084 w 1095"/>
                    <a:gd name="T3" fmla="*/ 9 h 1101"/>
                    <a:gd name="T4" fmla="*/ 1095 w 1095"/>
                    <a:gd name="T5" fmla="*/ 30 h 1101"/>
                    <a:gd name="T6" fmla="*/ 1091 w 1095"/>
                    <a:gd name="T7" fmla="*/ 52 h 1101"/>
                    <a:gd name="T8" fmla="*/ 1082 w 1095"/>
                    <a:gd name="T9" fmla="*/ 64 h 1101"/>
                    <a:gd name="T10" fmla="*/ 1068 w 1095"/>
                    <a:gd name="T11" fmla="*/ 80 h 1101"/>
                    <a:gd name="T12" fmla="*/ 1041 w 1095"/>
                    <a:gd name="T13" fmla="*/ 109 h 1101"/>
                    <a:gd name="T14" fmla="*/ 1003 w 1095"/>
                    <a:gd name="T15" fmla="*/ 151 h 1101"/>
                    <a:gd name="T16" fmla="*/ 954 w 1095"/>
                    <a:gd name="T17" fmla="*/ 204 h 1101"/>
                    <a:gd name="T18" fmla="*/ 898 w 1095"/>
                    <a:gd name="T19" fmla="*/ 266 h 1101"/>
                    <a:gd name="T20" fmla="*/ 836 w 1095"/>
                    <a:gd name="T21" fmla="*/ 334 h 1101"/>
                    <a:gd name="T22" fmla="*/ 769 w 1095"/>
                    <a:gd name="T23" fmla="*/ 408 h 1101"/>
                    <a:gd name="T24" fmla="*/ 698 w 1095"/>
                    <a:gd name="T25" fmla="*/ 486 h 1101"/>
                    <a:gd name="T26" fmla="*/ 627 w 1095"/>
                    <a:gd name="T27" fmla="*/ 565 h 1101"/>
                    <a:gd name="T28" fmla="*/ 555 w 1095"/>
                    <a:gd name="T29" fmla="*/ 644 h 1101"/>
                    <a:gd name="T30" fmla="*/ 484 w 1095"/>
                    <a:gd name="T31" fmla="*/ 722 h 1101"/>
                    <a:gd name="T32" fmla="*/ 416 w 1095"/>
                    <a:gd name="T33" fmla="*/ 796 h 1101"/>
                    <a:gd name="T34" fmla="*/ 354 w 1095"/>
                    <a:gd name="T35" fmla="*/ 866 h 1101"/>
                    <a:gd name="T36" fmla="*/ 297 w 1095"/>
                    <a:gd name="T37" fmla="*/ 927 h 1101"/>
                    <a:gd name="T38" fmla="*/ 249 w 1095"/>
                    <a:gd name="T39" fmla="*/ 981 h 1101"/>
                    <a:gd name="T40" fmla="*/ 211 w 1095"/>
                    <a:gd name="T41" fmla="*/ 1024 h 1101"/>
                    <a:gd name="T42" fmla="*/ 183 w 1095"/>
                    <a:gd name="T43" fmla="*/ 1054 h 1101"/>
                    <a:gd name="T44" fmla="*/ 167 w 1095"/>
                    <a:gd name="T45" fmla="*/ 1071 h 1101"/>
                    <a:gd name="T46" fmla="*/ 148 w 1095"/>
                    <a:gd name="T47" fmla="*/ 1087 h 1101"/>
                    <a:gd name="T48" fmla="*/ 107 w 1095"/>
                    <a:gd name="T49" fmla="*/ 1101 h 1101"/>
                    <a:gd name="T50" fmla="*/ 65 w 1095"/>
                    <a:gd name="T51" fmla="*/ 1097 h 1101"/>
                    <a:gd name="T52" fmla="*/ 28 w 1095"/>
                    <a:gd name="T53" fmla="*/ 1073 h 1101"/>
                    <a:gd name="T54" fmla="*/ 5 w 1095"/>
                    <a:gd name="T55" fmla="*/ 1035 h 1101"/>
                    <a:gd name="T56" fmla="*/ 0 w 1095"/>
                    <a:gd name="T57" fmla="*/ 993 h 1101"/>
                    <a:gd name="T58" fmla="*/ 13 w 1095"/>
                    <a:gd name="T59" fmla="*/ 952 h 1101"/>
                    <a:gd name="T60" fmla="*/ 30 w 1095"/>
                    <a:gd name="T61" fmla="*/ 932 h 1101"/>
                    <a:gd name="T62" fmla="*/ 46 w 1095"/>
                    <a:gd name="T63" fmla="*/ 917 h 1101"/>
                    <a:gd name="T64" fmla="*/ 76 w 1095"/>
                    <a:gd name="T65" fmla="*/ 890 h 1101"/>
                    <a:gd name="T66" fmla="*/ 120 w 1095"/>
                    <a:gd name="T67" fmla="*/ 850 h 1101"/>
                    <a:gd name="T68" fmla="*/ 172 w 1095"/>
                    <a:gd name="T69" fmla="*/ 801 h 1101"/>
                    <a:gd name="T70" fmla="*/ 233 w 1095"/>
                    <a:gd name="T71" fmla="*/ 745 h 1101"/>
                    <a:gd name="T72" fmla="*/ 303 w 1095"/>
                    <a:gd name="T73" fmla="*/ 682 h 1101"/>
                    <a:gd name="T74" fmla="*/ 376 w 1095"/>
                    <a:gd name="T75" fmla="*/ 614 h 1101"/>
                    <a:gd name="T76" fmla="*/ 453 w 1095"/>
                    <a:gd name="T77" fmla="*/ 542 h 1101"/>
                    <a:gd name="T78" fmla="*/ 532 w 1095"/>
                    <a:gd name="T79" fmla="*/ 471 h 1101"/>
                    <a:gd name="T80" fmla="*/ 610 w 1095"/>
                    <a:gd name="T81" fmla="*/ 398 h 1101"/>
                    <a:gd name="T82" fmla="*/ 688 w 1095"/>
                    <a:gd name="T83" fmla="*/ 327 h 1101"/>
                    <a:gd name="T84" fmla="*/ 761 w 1095"/>
                    <a:gd name="T85" fmla="*/ 260 h 1101"/>
                    <a:gd name="T86" fmla="*/ 829 w 1095"/>
                    <a:gd name="T87" fmla="*/ 196 h 1101"/>
                    <a:gd name="T88" fmla="*/ 890 w 1095"/>
                    <a:gd name="T89" fmla="*/ 140 h 1101"/>
                    <a:gd name="T90" fmla="*/ 943 w 1095"/>
                    <a:gd name="T91" fmla="*/ 92 h 1101"/>
                    <a:gd name="T92" fmla="*/ 985 w 1095"/>
                    <a:gd name="T93" fmla="*/ 53 h 1101"/>
                    <a:gd name="T94" fmla="*/ 1015 w 1095"/>
                    <a:gd name="T95" fmla="*/ 26 h 1101"/>
                    <a:gd name="T96" fmla="*/ 1031 w 1095"/>
                    <a:gd name="T97" fmla="*/ 11 h 1101"/>
                    <a:gd name="T98" fmla="*/ 1042 w 1095"/>
                    <a:gd name="T99" fmla="*/ 3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101">
                      <a:moveTo>
                        <a:pt x="1052" y="0"/>
                      </a:moveTo>
                      <a:lnTo>
                        <a:pt x="1064" y="0"/>
                      </a:lnTo>
                      <a:lnTo>
                        <a:pt x="1074" y="3"/>
                      </a:lnTo>
                      <a:lnTo>
                        <a:pt x="1084" y="9"/>
                      </a:lnTo>
                      <a:lnTo>
                        <a:pt x="1091" y="19"/>
                      </a:lnTo>
                      <a:lnTo>
                        <a:pt x="1095" y="30"/>
                      </a:lnTo>
                      <a:lnTo>
                        <a:pt x="1095" y="41"/>
                      </a:lnTo>
                      <a:lnTo>
                        <a:pt x="1091" y="52"/>
                      </a:lnTo>
                      <a:lnTo>
                        <a:pt x="1084" y="62"/>
                      </a:lnTo>
                      <a:lnTo>
                        <a:pt x="1082" y="64"/>
                      </a:lnTo>
                      <a:lnTo>
                        <a:pt x="1077" y="69"/>
                      </a:lnTo>
                      <a:lnTo>
                        <a:pt x="1068" y="80"/>
                      </a:lnTo>
                      <a:lnTo>
                        <a:pt x="1055" y="93"/>
                      </a:lnTo>
                      <a:lnTo>
                        <a:pt x="1041" y="109"/>
                      </a:lnTo>
                      <a:lnTo>
                        <a:pt x="1022" y="129"/>
                      </a:lnTo>
                      <a:lnTo>
                        <a:pt x="1003" y="151"/>
                      </a:lnTo>
                      <a:lnTo>
                        <a:pt x="979" y="176"/>
                      </a:lnTo>
                      <a:lnTo>
                        <a:pt x="954" y="204"/>
                      </a:lnTo>
                      <a:lnTo>
                        <a:pt x="927" y="235"/>
                      </a:lnTo>
                      <a:lnTo>
                        <a:pt x="898" y="266"/>
                      </a:lnTo>
                      <a:lnTo>
                        <a:pt x="867" y="299"/>
                      </a:lnTo>
                      <a:lnTo>
                        <a:pt x="836" y="334"/>
                      </a:lnTo>
                      <a:lnTo>
                        <a:pt x="803" y="371"/>
                      </a:lnTo>
                      <a:lnTo>
                        <a:pt x="769" y="408"/>
                      </a:lnTo>
                      <a:lnTo>
                        <a:pt x="734" y="447"/>
                      </a:lnTo>
                      <a:lnTo>
                        <a:pt x="698" y="486"/>
                      </a:lnTo>
                      <a:lnTo>
                        <a:pt x="663" y="526"/>
                      </a:lnTo>
                      <a:lnTo>
                        <a:pt x="627" y="565"/>
                      </a:lnTo>
                      <a:lnTo>
                        <a:pt x="591" y="605"/>
                      </a:lnTo>
                      <a:lnTo>
                        <a:pt x="555" y="644"/>
                      </a:lnTo>
                      <a:lnTo>
                        <a:pt x="518" y="684"/>
                      </a:lnTo>
                      <a:lnTo>
                        <a:pt x="484" y="722"/>
                      </a:lnTo>
                      <a:lnTo>
                        <a:pt x="449" y="760"/>
                      </a:lnTo>
                      <a:lnTo>
                        <a:pt x="416" y="796"/>
                      </a:lnTo>
                      <a:lnTo>
                        <a:pt x="384" y="832"/>
                      </a:lnTo>
                      <a:lnTo>
                        <a:pt x="354" y="866"/>
                      </a:lnTo>
                      <a:lnTo>
                        <a:pt x="325" y="898"/>
                      </a:lnTo>
                      <a:lnTo>
                        <a:pt x="297" y="927"/>
                      </a:lnTo>
                      <a:lnTo>
                        <a:pt x="273" y="955"/>
                      </a:lnTo>
                      <a:lnTo>
                        <a:pt x="249" y="981"/>
                      </a:lnTo>
                      <a:lnTo>
                        <a:pt x="228" y="1003"/>
                      </a:lnTo>
                      <a:lnTo>
                        <a:pt x="211" y="1024"/>
                      </a:lnTo>
                      <a:lnTo>
                        <a:pt x="195" y="1041"/>
                      </a:lnTo>
                      <a:lnTo>
                        <a:pt x="183" y="1054"/>
                      </a:lnTo>
                      <a:lnTo>
                        <a:pt x="173" y="1065"/>
                      </a:lnTo>
                      <a:lnTo>
                        <a:pt x="167" y="1071"/>
                      </a:lnTo>
                      <a:lnTo>
                        <a:pt x="165" y="1073"/>
                      </a:lnTo>
                      <a:lnTo>
                        <a:pt x="148" y="1087"/>
                      </a:lnTo>
                      <a:lnTo>
                        <a:pt x="128" y="1097"/>
                      </a:lnTo>
                      <a:lnTo>
                        <a:pt x="107" y="1101"/>
                      </a:lnTo>
                      <a:lnTo>
                        <a:pt x="86" y="1101"/>
                      </a:lnTo>
                      <a:lnTo>
                        <a:pt x="65" y="1097"/>
                      </a:lnTo>
                      <a:lnTo>
                        <a:pt x="45" y="1087"/>
                      </a:lnTo>
                      <a:lnTo>
                        <a:pt x="28" y="1073"/>
                      </a:lnTo>
                      <a:lnTo>
                        <a:pt x="13" y="1055"/>
                      </a:lnTo>
                      <a:lnTo>
                        <a:pt x="5" y="1035"/>
                      </a:lnTo>
                      <a:lnTo>
                        <a:pt x="0" y="1015"/>
                      </a:lnTo>
                      <a:lnTo>
                        <a:pt x="0" y="993"/>
                      </a:lnTo>
                      <a:lnTo>
                        <a:pt x="5" y="972"/>
                      </a:lnTo>
                      <a:lnTo>
                        <a:pt x="13" y="952"/>
                      </a:lnTo>
                      <a:lnTo>
                        <a:pt x="28" y="935"/>
                      </a:lnTo>
                      <a:lnTo>
                        <a:pt x="30" y="932"/>
                      </a:lnTo>
                      <a:lnTo>
                        <a:pt x="36" y="926"/>
                      </a:lnTo>
                      <a:lnTo>
                        <a:pt x="46" y="917"/>
                      </a:lnTo>
                      <a:lnTo>
                        <a:pt x="60" y="905"/>
                      </a:lnTo>
                      <a:lnTo>
                        <a:pt x="76" y="890"/>
                      </a:lnTo>
                      <a:lnTo>
                        <a:pt x="97" y="871"/>
                      </a:lnTo>
                      <a:lnTo>
                        <a:pt x="120" y="850"/>
                      </a:lnTo>
                      <a:lnTo>
                        <a:pt x="145" y="827"/>
                      </a:lnTo>
                      <a:lnTo>
                        <a:pt x="172" y="801"/>
                      </a:lnTo>
                      <a:lnTo>
                        <a:pt x="202" y="774"/>
                      </a:lnTo>
                      <a:lnTo>
                        <a:pt x="233" y="745"/>
                      </a:lnTo>
                      <a:lnTo>
                        <a:pt x="267" y="714"/>
                      </a:lnTo>
                      <a:lnTo>
                        <a:pt x="303" y="682"/>
                      </a:lnTo>
                      <a:lnTo>
                        <a:pt x="339" y="649"/>
                      </a:lnTo>
                      <a:lnTo>
                        <a:pt x="376" y="614"/>
                      </a:lnTo>
                      <a:lnTo>
                        <a:pt x="414" y="579"/>
                      </a:lnTo>
                      <a:lnTo>
                        <a:pt x="453" y="542"/>
                      </a:lnTo>
                      <a:lnTo>
                        <a:pt x="493" y="507"/>
                      </a:lnTo>
                      <a:lnTo>
                        <a:pt x="532" y="471"/>
                      </a:lnTo>
                      <a:lnTo>
                        <a:pt x="571" y="434"/>
                      </a:lnTo>
                      <a:lnTo>
                        <a:pt x="610" y="398"/>
                      </a:lnTo>
                      <a:lnTo>
                        <a:pt x="650" y="362"/>
                      </a:lnTo>
                      <a:lnTo>
                        <a:pt x="688" y="327"/>
                      </a:lnTo>
                      <a:lnTo>
                        <a:pt x="725" y="293"/>
                      </a:lnTo>
                      <a:lnTo>
                        <a:pt x="761" y="260"/>
                      </a:lnTo>
                      <a:lnTo>
                        <a:pt x="796" y="227"/>
                      </a:lnTo>
                      <a:lnTo>
                        <a:pt x="829" y="196"/>
                      </a:lnTo>
                      <a:lnTo>
                        <a:pt x="861" y="167"/>
                      </a:lnTo>
                      <a:lnTo>
                        <a:pt x="890" y="140"/>
                      </a:lnTo>
                      <a:lnTo>
                        <a:pt x="918" y="115"/>
                      </a:lnTo>
                      <a:lnTo>
                        <a:pt x="943" y="92"/>
                      </a:lnTo>
                      <a:lnTo>
                        <a:pt x="966" y="71"/>
                      </a:lnTo>
                      <a:lnTo>
                        <a:pt x="985" y="53"/>
                      </a:lnTo>
                      <a:lnTo>
                        <a:pt x="1002" y="38"/>
                      </a:lnTo>
                      <a:lnTo>
                        <a:pt x="1015" y="26"/>
                      </a:lnTo>
                      <a:lnTo>
                        <a:pt x="1024" y="17"/>
                      </a:lnTo>
                      <a:lnTo>
                        <a:pt x="1031" y="11"/>
                      </a:lnTo>
                      <a:lnTo>
                        <a:pt x="1033" y="9"/>
                      </a:lnTo>
                      <a:lnTo>
                        <a:pt x="1042" y="3"/>
                      </a:lnTo>
                      <a:lnTo>
                        <a:pt x="105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b="1">
                    <a:latin typeface="Cambria" panose="02040503050406030204" pitchFamily="18" charset="0"/>
                    <a:ea typeface="Cambria" panose="02040503050406030204" pitchFamily="18" charset="0"/>
                  </a:endParaRPr>
                </a:p>
              </p:txBody>
            </p:sp>
          </p:grpSp>
          <p:grpSp>
            <p:nvGrpSpPr>
              <p:cNvPr id="42" name="Group 41">
                <a:extLst>
                  <a:ext uri="{FF2B5EF4-FFF2-40B4-BE49-F238E27FC236}">
                    <a16:creationId xmlns:a16="http://schemas.microsoft.com/office/drawing/2014/main" id="{08931ADB-FAF9-393C-303F-3EA849DD6F2C}"/>
                  </a:ext>
                </a:extLst>
              </p:cNvPr>
              <p:cNvGrpSpPr/>
              <p:nvPr/>
            </p:nvGrpSpPr>
            <p:grpSpPr>
              <a:xfrm>
                <a:off x="5534080" y="4589062"/>
                <a:ext cx="329674" cy="336435"/>
                <a:chOff x="4833156" y="2060282"/>
                <a:chExt cx="329674" cy="336435"/>
              </a:xfrm>
            </p:grpSpPr>
            <p:sp>
              <p:nvSpPr>
                <p:cNvPr id="40" name="Freeform 76">
                  <a:extLst>
                    <a:ext uri="{FF2B5EF4-FFF2-40B4-BE49-F238E27FC236}">
                      <a16:creationId xmlns:a16="http://schemas.microsoft.com/office/drawing/2014/main" id="{F7735E13-029B-812A-D3BF-1CF3973C08F3}"/>
                    </a:ext>
                  </a:extLst>
                </p:cNvPr>
                <p:cNvSpPr>
                  <a:spLocks noEditPoints="1"/>
                </p:cNvSpPr>
                <p:nvPr/>
              </p:nvSpPr>
              <p:spPr bwMode="auto">
                <a:xfrm>
                  <a:off x="4833156" y="2060282"/>
                  <a:ext cx="198901" cy="279706"/>
                </a:xfrm>
                <a:custGeom>
                  <a:avLst/>
                  <a:gdLst>
                    <a:gd name="T0" fmla="*/ 838 w 2031"/>
                    <a:gd name="T1" fmla="*/ 2520 h 2839"/>
                    <a:gd name="T2" fmla="*/ 1193 w 2031"/>
                    <a:gd name="T3" fmla="*/ 2165 h 2839"/>
                    <a:gd name="T4" fmla="*/ 242 w 2031"/>
                    <a:gd name="T5" fmla="*/ 2165 h 2839"/>
                    <a:gd name="T6" fmla="*/ 598 w 2031"/>
                    <a:gd name="T7" fmla="*/ 2520 h 2839"/>
                    <a:gd name="T8" fmla="*/ 242 w 2031"/>
                    <a:gd name="T9" fmla="*/ 2165 h 2839"/>
                    <a:gd name="T10" fmla="*/ 838 w 2031"/>
                    <a:gd name="T11" fmla="*/ 1944 h 2839"/>
                    <a:gd name="T12" fmla="*/ 1193 w 2031"/>
                    <a:gd name="T13" fmla="*/ 1589 h 2839"/>
                    <a:gd name="T14" fmla="*/ 242 w 2031"/>
                    <a:gd name="T15" fmla="*/ 1589 h 2839"/>
                    <a:gd name="T16" fmla="*/ 598 w 2031"/>
                    <a:gd name="T17" fmla="*/ 1944 h 2839"/>
                    <a:gd name="T18" fmla="*/ 242 w 2031"/>
                    <a:gd name="T19" fmla="*/ 1589 h 2839"/>
                    <a:gd name="T20" fmla="*/ 1434 w 2031"/>
                    <a:gd name="T21" fmla="*/ 1368 h 2839"/>
                    <a:gd name="T22" fmla="*/ 1789 w 2031"/>
                    <a:gd name="T23" fmla="*/ 1014 h 2839"/>
                    <a:gd name="T24" fmla="*/ 838 w 2031"/>
                    <a:gd name="T25" fmla="*/ 1014 h 2839"/>
                    <a:gd name="T26" fmla="*/ 1193 w 2031"/>
                    <a:gd name="T27" fmla="*/ 1368 h 2839"/>
                    <a:gd name="T28" fmla="*/ 838 w 2031"/>
                    <a:gd name="T29" fmla="*/ 1014 h 2839"/>
                    <a:gd name="T30" fmla="*/ 242 w 2031"/>
                    <a:gd name="T31" fmla="*/ 1368 h 2839"/>
                    <a:gd name="T32" fmla="*/ 598 w 2031"/>
                    <a:gd name="T33" fmla="*/ 1014 h 2839"/>
                    <a:gd name="T34" fmla="*/ 242 w 2031"/>
                    <a:gd name="T35" fmla="*/ 262 h 2839"/>
                    <a:gd name="T36" fmla="*/ 1789 w 2031"/>
                    <a:gd name="T37" fmla="*/ 720 h 2839"/>
                    <a:gd name="T38" fmla="*/ 242 w 2031"/>
                    <a:gd name="T39" fmla="*/ 262 h 2839"/>
                    <a:gd name="T40" fmla="*/ 1905 w 2031"/>
                    <a:gd name="T41" fmla="*/ 0 h 2839"/>
                    <a:gd name="T42" fmla="*/ 1954 w 2031"/>
                    <a:gd name="T43" fmla="*/ 9 h 2839"/>
                    <a:gd name="T44" fmla="*/ 1995 w 2031"/>
                    <a:gd name="T45" fmla="*/ 37 h 2839"/>
                    <a:gd name="T46" fmla="*/ 2022 w 2031"/>
                    <a:gd name="T47" fmla="*/ 78 h 2839"/>
                    <a:gd name="T48" fmla="*/ 2031 w 2031"/>
                    <a:gd name="T49" fmla="*/ 126 h 2839"/>
                    <a:gd name="T50" fmla="*/ 1967 w 2031"/>
                    <a:gd name="T51" fmla="*/ 1602 h 2839"/>
                    <a:gd name="T52" fmla="*/ 1846 w 2031"/>
                    <a:gd name="T53" fmla="*/ 1680 h 2839"/>
                    <a:gd name="T54" fmla="*/ 1789 w 2031"/>
                    <a:gd name="T55" fmla="*/ 1590 h 2839"/>
                    <a:gd name="T56" fmla="*/ 1434 w 2031"/>
                    <a:gd name="T57" fmla="*/ 2449 h 2839"/>
                    <a:gd name="T58" fmla="*/ 1435 w 2031"/>
                    <a:gd name="T59" fmla="*/ 2570 h 2839"/>
                    <a:gd name="T60" fmla="*/ 1453 w 2031"/>
                    <a:gd name="T61" fmla="*/ 2707 h 2839"/>
                    <a:gd name="T62" fmla="*/ 1490 w 2031"/>
                    <a:gd name="T63" fmla="*/ 2839 h 2839"/>
                    <a:gd name="T64" fmla="*/ 101 w 2031"/>
                    <a:gd name="T65" fmla="*/ 2837 h 2839"/>
                    <a:gd name="T66" fmla="*/ 56 w 2031"/>
                    <a:gd name="T67" fmla="*/ 2817 h 2839"/>
                    <a:gd name="T68" fmla="*/ 22 w 2031"/>
                    <a:gd name="T69" fmla="*/ 2783 h 2839"/>
                    <a:gd name="T70" fmla="*/ 2 w 2031"/>
                    <a:gd name="T71" fmla="*/ 2738 h 2839"/>
                    <a:gd name="T72" fmla="*/ 0 w 2031"/>
                    <a:gd name="T73" fmla="*/ 126 h 2839"/>
                    <a:gd name="T74" fmla="*/ 10 w 2031"/>
                    <a:gd name="T75" fmla="*/ 78 h 2839"/>
                    <a:gd name="T76" fmla="*/ 37 w 2031"/>
                    <a:gd name="T77" fmla="*/ 37 h 2839"/>
                    <a:gd name="T78" fmla="*/ 78 w 2031"/>
                    <a:gd name="T79" fmla="*/ 9 h 2839"/>
                    <a:gd name="T80" fmla="*/ 126 w 2031"/>
                    <a:gd name="T81" fmla="*/ 0 h 2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31" h="2839">
                      <a:moveTo>
                        <a:pt x="838" y="2165"/>
                      </a:moveTo>
                      <a:lnTo>
                        <a:pt x="838" y="2520"/>
                      </a:lnTo>
                      <a:lnTo>
                        <a:pt x="1193" y="2520"/>
                      </a:lnTo>
                      <a:lnTo>
                        <a:pt x="1193" y="2165"/>
                      </a:lnTo>
                      <a:lnTo>
                        <a:pt x="838" y="2165"/>
                      </a:lnTo>
                      <a:close/>
                      <a:moveTo>
                        <a:pt x="242" y="2165"/>
                      </a:moveTo>
                      <a:lnTo>
                        <a:pt x="242" y="2520"/>
                      </a:lnTo>
                      <a:lnTo>
                        <a:pt x="598" y="2520"/>
                      </a:lnTo>
                      <a:lnTo>
                        <a:pt x="598" y="2165"/>
                      </a:lnTo>
                      <a:lnTo>
                        <a:pt x="242" y="2165"/>
                      </a:lnTo>
                      <a:close/>
                      <a:moveTo>
                        <a:pt x="838" y="1589"/>
                      </a:moveTo>
                      <a:lnTo>
                        <a:pt x="838" y="1944"/>
                      </a:lnTo>
                      <a:lnTo>
                        <a:pt x="1193" y="1944"/>
                      </a:lnTo>
                      <a:lnTo>
                        <a:pt x="1193" y="1589"/>
                      </a:lnTo>
                      <a:lnTo>
                        <a:pt x="838" y="1589"/>
                      </a:lnTo>
                      <a:close/>
                      <a:moveTo>
                        <a:pt x="242" y="1589"/>
                      </a:moveTo>
                      <a:lnTo>
                        <a:pt x="242" y="1944"/>
                      </a:lnTo>
                      <a:lnTo>
                        <a:pt x="598" y="1944"/>
                      </a:lnTo>
                      <a:lnTo>
                        <a:pt x="598" y="1589"/>
                      </a:lnTo>
                      <a:lnTo>
                        <a:pt x="242" y="1589"/>
                      </a:lnTo>
                      <a:close/>
                      <a:moveTo>
                        <a:pt x="1434" y="1014"/>
                      </a:moveTo>
                      <a:lnTo>
                        <a:pt x="1434" y="1368"/>
                      </a:lnTo>
                      <a:lnTo>
                        <a:pt x="1789" y="1368"/>
                      </a:lnTo>
                      <a:lnTo>
                        <a:pt x="1789" y="1014"/>
                      </a:lnTo>
                      <a:lnTo>
                        <a:pt x="1434" y="1014"/>
                      </a:lnTo>
                      <a:close/>
                      <a:moveTo>
                        <a:pt x="838" y="1014"/>
                      </a:moveTo>
                      <a:lnTo>
                        <a:pt x="838" y="1368"/>
                      </a:lnTo>
                      <a:lnTo>
                        <a:pt x="1193" y="1368"/>
                      </a:lnTo>
                      <a:lnTo>
                        <a:pt x="1193" y="1014"/>
                      </a:lnTo>
                      <a:lnTo>
                        <a:pt x="838" y="1014"/>
                      </a:lnTo>
                      <a:close/>
                      <a:moveTo>
                        <a:pt x="242" y="1014"/>
                      </a:moveTo>
                      <a:lnTo>
                        <a:pt x="242" y="1368"/>
                      </a:lnTo>
                      <a:lnTo>
                        <a:pt x="598" y="1368"/>
                      </a:lnTo>
                      <a:lnTo>
                        <a:pt x="598" y="1014"/>
                      </a:lnTo>
                      <a:lnTo>
                        <a:pt x="242" y="1014"/>
                      </a:lnTo>
                      <a:close/>
                      <a:moveTo>
                        <a:pt x="242" y="262"/>
                      </a:moveTo>
                      <a:lnTo>
                        <a:pt x="242" y="720"/>
                      </a:lnTo>
                      <a:lnTo>
                        <a:pt x="1789" y="720"/>
                      </a:lnTo>
                      <a:lnTo>
                        <a:pt x="1789" y="262"/>
                      </a:lnTo>
                      <a:lnTo>
                        <a:pt x="242" y="262"/>
                      </a:lnTo>
                      <a:close/>
                      <a:moveTo>
                        <a:pt x="126" y="0"/>
                      </a:moveTo>
                      <a:lnTo>
                        <a:pt x="1905" y="0"/>
                      </a:lnTo>
                      <a:lnTo>
                        <a:pt x="1930" y="2"/>
                      </a:lnTo>
                      <a:lnTo>
                        <a:pt x="1954" y="9"/>
                      </a:lnTo>
                      <a:lnTo>
                        <a:pt x="1976" y="22"/>
                      </a:lnTo>
                      <a:lnTo>
                        <a:pt x="1995" y="37"/>
                      </a:lnTo>
                      <a:lnTo>
                        <a:pt x="2010" y="56"/>
                      </a:lnTo>
                      <a:lnTo>
                        <a:pt x="2022" y="78"/>
                      </a:lnTo>
                      <a:lnTo>
                        <a:pt x="2029" y="101"/>
                      </a:lnTo>
                      <a:lnTo>
                        <a:pt x="2031" y="126"/>
                      </a:lnTo>
                      <a:lnTo>
                        <a:pt x="2031" y="1570"/>
                      </a:lnTo>
                      <a:lnTo>
                        <a:pt x="1967" y="1602"/>
                      </a:lnTo>
                      <a:lnTo>
                        <a:pt x="1905" y="1640"/>
                      </a:lnTo>
                      <a:lnTo>
                        <a:pt x="1846" y="1680"/>
                      </a:lnTo>
                      <a:lnTo>
                        <a:pt x="1789" y="1726"/>
                      </a:lnTo>
                      <a:lnTo>
                        <a:pt x="1789" y="1590"/>
                      </a:lnTo>
                      <a:lnTo>
                        <a:pt x="1434" y="1590"/>
                      </a:lnTo>
                      <a:lnTo>
                        <a:pt x="1434" y="2449"/>
                      </a:lnTo>
                      <a:lnTo>
                        <a:pt x="1432" y="2501"/>
                      </a:lnTo>
                      <a:lnTo>
                        <a:pt x="1435" y="2570"/>
                      </a:lnTo>
                      <a:lnTo>
                        <a:pt x="1442" y="2639"/>
                      </a:lnTo>
                      <a:lnTo>
                        <a:pt x="1453" y="2707"/>
                      </a:lnTo>
                      <a:lnTo>
                        <a:pt x="1470" y="2773"/>
                      </a:lnTo>
                      <a:lnTo>
                        <a:pt x="1490" y="2839"/>
                      </a:lnTo>
                      <a:lnTo>
                        <a:pt x="126" y="2839"/>
                      </a:lnTo>
                      <a:lnTo>
                        <a:pt x="101" y="2837"/>
                      </a:lnTo>
                      <a:lnTo>
                        <a:pt x="78" y="2829"/>
                      </a:lnTo>
                      <a:lnTo>
                        <a:pt x="56" y="2817"/>
                      </a:lnTo>
                      <a:lnTo>
                        <a:pt x="37" y="2801"/>
                      </a:lnTo>
                      <a:lnTo>
                        <a:pt x="22" y="2783"/>
                      </a:lnTo>
                      <a:lnTo>
                        <a:pt x="10" y="2761"/>
                      </a:lnTo>
                      <a:lnTo>
                        <a:pt x="2" y="2738"/>
                      </a:lnTo>
                      <a:lnTo>
                        <a:pt x="0" y="2712"/>
                      </a:lnTo>
                      <a:lnTo>
                        <a:pt x="0" y="126"/>
                      </a:lnTo>
                      <a:lnTo>
                        <a:pt x="2" y="101"/>
                      </a:lnTo>
                      <a:lnTo>
                        <a:pt x="10" y="78"/>
                      </a:lnTo>
                      <a:lnTo>
                        <a:pt x="22" y="56"/>
                      </a:lnTo>
                      <a:lnTo>
                        <a:pt x="37" y="37"/>
                      </a:lnTo>
                      <a:lnTo>
                        <a:pt x="56" y="22"/>
                      </a:lnTo>
                      <a:lnTo>
                        <a:pt x="78" y="9"/>
                      </a:lnTo>
                      <a:lnTo>
                        <a:pt x="101" y="2"/>
                      </a:lnTo>
                      <a:lnTo>
                        <a:pt x="126" y="0"/>
                      </a:lnTo>
                      <a:close/>
                    </a:path>
                  </a:pathLst>
                </a:custGeom>
                <a:solidFill>
                  <a:schemeClr val="bg1"/>
                </a:solidFill>
                <a:ln w="0">
                  <a:solidFill>
                    <a:schemeClr val="bg2">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800" b="1">
                    <a:latin typeface="Cambria" panose="02040503050406030204" pitchFamily="18" charset="0"/>
                    <a:ea typeface="Cambria" panose="02040503050406030204" pitchFamily="18" charset="0"/>
                  </a:endParaRPr>
                </a:p>
              </p:txBody>
            </p:sp>
            <p:sp>
              <p:nvSpPr>
                <p:cNvPr id="41" name="Freeform 77">
                  <a:extLst>
                    <a:ext uri="{FF2B5EF4-FFF2-40B4-BE49-F238E27FC236}">
                      <a16:creationId xmlns:a16="http://schemas.microsoft.com/office/drawing/2014/main" id="{77916FE2-A1F5-0749-C779-E52C779746A2}"/>
                    </a:ext>
                  </a:extLst>
                </p:cNvPr>
                <p:cNvSpPr>
                  <a:spLocks noEditPoints="1"/>
                </p:cNvSpPr>
                <p:nvPr/>
              </p:nvSpPr>
              <p:spPr bwMode="auto">
                <a:xfrm>
                  <a:off x="4983898" y="2216681"/>
                  <a:ext cx="178932" cy="180036"/>
                </a:xfrm>
                <a:custGeom>
                  <a:avLst/>
                  <a:gdLst>
                    <a:gd name="T0" fmla="*/ 850 w 1826"/>
                    <a:gd name="T1" fmla="*/ 307 h 1828"/>
                    <a:gd name="T2" fmla="*/ 750 w 1826"/>
                    <a:gd name="T3" fmla="*/ 409 h 1828"/>
                    <a:gd name="T4" fmla="*/ 633 w 1826"/>
                    <a:gd name="T5" fmla="*/ 525 h 1828"/>
                    <a:gd name="T6" fmla="*/ 604 w 1826"/>
                    <a:gd name="T7" fmla="*/ 701 h 1828"/>
                    <a:gd name="T8" fmla="*/ 675 w 1826"/>
                    <a:gd name="T9" fmla="*/ 856 h 1828"/>
                    <a:gd name="T10" fmla="*/ 875 w 1826"/>
                    <a:gd name="T11" fmla="*/ 952 h 1828"/>
                    <a:gd name="T12" fmla="*/ 1024 w 1826"/>
                    <a:gd name="T13" fmla="*/ 997 h 1828"/>
                    <a:gd name="T14" fmla="*/ 1106 w 1826"/>
                    <a:gd name="T15" fmla="*/ 1085 h 1828"/>
                    <a:gd name="T16" fmla="*/ 1098 w 1826"/>
                    <a:gd name="T17" fmla="*/ 1221 h 1828"/>
                    <a:gd name="T18" fmla="*/ 1010 w 1826"/>
                    <a:gd name="T19" fmla="*/ 1308 h 1828"/>
                    <a:gd name="T20" fmla="*/ 870 w 1826"/>
                    <a:gd name="T21" fmla="*/ 1316 h 1828"/>
                    <a:gd name="T22" fmla="*/ 762 w 1826"/>
                    <a:gd name="T23" fmla="*/ 1231 h 1828"/>
                    <a:gd name="T24" fmla="*/ 705 w 1826"/>
                    <a:gd name="T25" fmla="*/ 1129 h 1828"/>
                    <a:gd name="T26" fmla="*/ 609 w 1826"/>
                    <a:gd name="T27" fmla="*/ 1144 h 1828"/>
                    <a:gd name="T28" fmla="*/ 600 w 1826"/>
                    <a:gd name="T29" fmla="*/ 1240 h 1828"/>
                    <a:gd name="T30" fmla="*/ 706 w 1826"/>
                    <a:gd name="T31" fmla="*/ 1389 h 1828"/>
                    <a:gd name="T32" fmla="*/ 847 w 1826"/>
                    <a:gd name="T33" fmla="*/ 1483 h 1828"/>
                    <a:gd name="T34" fmla="*/ 907 w 1826"/>
                    <a:gd name="T35" fmla="*/ 1543 h 1828"/>
                    <a:gd name="T36" fmla="*/ 997 w 1826"/>
                    <a:gd name="T37" fmla="*/ 1501 h 1828"/>
                    <a:gd name="T38" fmla="*/ 1118 w 1826"/>
                    <a:gd name="T39" fmla="*/ 1403 h 1828"/>
                    <a:gd name="T40" fmla="*/ 1244 w 1826"/>
                    <a:gd name="T41" fmla="*/ 1254 h 1828"/>
                    <a:gd name="T42" fmla="*/ 1256 w 1826"/>
                    <a:gd name="T43" fmla="*/ 1056 h 1828"/>
                    <a:gd name="T44" fmla="*/ 1159 w 1826"/>
                    <a:gd name="T45" fmla="*/ 906 h 1828"/>
                    <a:gd name="T46" fmla="*/ 1001 w 1826"/>
                    <a:gd name="T47" fmla="*/ 840 h 1828"/>
                    <a:gd name="T48" fmla="*/ 851 w 1826"/>
                    <a:gd name="T49" fmla="*/ 802 h 1828"/>
                    <a:gd name="T50" fmla="*/ 757 w 1826"/>
                    <a:gd name="T51" fmla="*/ 708 h 1828"/>
                    <a:gd name="T52" fmla="*/ 771 w 1826"/>
                    <a:gd name="T53" fmla="*/ 576 h 1828"/>
                    <a:gd name="T54" fmla="*/ 891 w 1826"/>
                    <a:gd name="T55" fmla="*/ 500 h 1828"/>
                    <a:gd name="T56" fmla="*/ 1027 w 1826"/>
                    <a:gd name="T57" fmla="*/ 530 h 1828"/>
                    <a:gd name="T58" fmla="*/ 1085 w 1826"/>
                    <a:gd name="T59" fmla="*/ 619 h 1828"/>
                    <a:gd name="T60" fmla="*/ 1176 w 1826"/>
                    <a:gd name="T61" fmla="*/ 639 h 1828"/>
                    <a:gd name="T62" fmla="*/ 1227 w 1826"/>
                    <a:gd name="T63" fmla="*/ 578 h 1828"/>
                    <a:gd name="T64" fmla="*/ 1139 w 1826"/>
                    <a:gd name="T65" fmla="*/ 439 h 1828"/>
                    <a:gd name="T66" fmla="*/ 1001 w 1826"/>
                    <a:gd name="T67" fmla="*/ 327 h 1828"/>
                    <a:gd name="T68" fmla="*/ 939 w 1826"/>
                    <a:gd name="T69" fmla="*/ 267 h 1828"/>
                    <a:gd name="T70" fmla="*/ 1133 w 1826"/>
                    <a:gd name="T71" fmla="*/ 27 h 1828"/>
                    <a:gd name="T72" fmla="*/ 1452 w 1826"/>
                    <a:gd name="T73" fmla="*/ 176 h 1828"/>
                    <a:gd name="T74" fmla="*/ 1689 w 1826"/>
                    <a:gd name="T75" fmla="*/ 433 h 1828"/>
                    <a:gd name="T76" fmla="*/ 1815 w 1826"/>
                    <a:gd name="T77" fmla="*/ 766 h 1828"/>
                    <a:gd name="T78" fmla="*/ 1800 w 1826"/>
                    <a:gd name="T79" fmla="*/ 1133 h 1828"/>
                    <a:gd name="T80" fmla="*/ 1650 w 1826"/>
                    <a:gd name="T81" fmla="*/ 1454 h 1828"/>
                    <a:gd name="T82" fmla="*/ 1394 w 1826"/>
                    <a:gd name="T83" fmla="*/ 1691 h 1828"/>
                    <a:gd name="T84" fmla="*/ 1062 w 1826"/>
                    <a:gd name="T85" fmla="*/ 1815 h 1828"/>
                    <a:gd name="T86" fmla="*/ 690 w 1826"/>
                    <a:gd name="T87" fmla="*/ 1800 h 1828"/>
                    <a:gd name="T88" fmla="*/ 366 w 1826"/>
                    <a:gd name="T89" fmla="*/ 1645 h 1828"/>
                    <a:gd name="T90" fmla="*/ 129 w 1826"/>
                    <a:gd name="T91" fmla="*/ 1381 h 1828"/>
                    <a:gd name="T92" fmla="*/ 13 w 1826"/>
                    <a:gd name="T93" fmla="*/ 1065 h 1828"/>
                    <a:gd name="T94" fmla="*/ 11 w 1826"/>
                    <a:gd name="T95" fmla="*/ 771 h 1828"/>
                    <a:gd name="T96" fmla="*/ 126 w 1826"/>
                    <a:gd name="T97" fmla="*/ 449 h 1828"/>
                    <a:gd name="T98" fmla="*/ 337 w 1826"/>
                    <a:gd name="T99" fmla="*/ 205 h 1828"/>
                    <a:gd name="T100" fmla="*/ 623 w 1826"/>
                    <a:gd name="T101" fmla="*/ 47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26" h="1828">
                      <a:moveTo>
                        <a:pt x="907" y="267"/>
                      </a:moveTo>
                      <a:lnTo>
                        <a:pt x="888" y="270"/>
                      </a:lnTo>
                      <a:lnTo>
                        <a:pt x="871" y="278"/>
                      </a:lnTo>
                      <a:lnTo>
                        <a:pt x="859" y="292"/>
                      </a:lnTo>
                      <a:lnTo>
                        <a:pt x="850" y="307"/>
                      </a:lnTo>
                      <a:lnTo>
                        <a:pt x="847" y="327"/>
                      </a:lnTo>
                      <a:lnTo>
                        <a:pt x="847" y="377"/>
                      </a:lnTo>
                      <a:lnTo>
                        <a:pt x="812" y="384"/>
                      </a:lnTo>
                      <a:lnTo>
                        <a:pt x="780" y="396"/>
                      </a:lnTo>
                      <a:lnTo>
                        <a:pt x="750" y="409"/>
                      </a:lnTo>
                      <a:lnTo>
                        <a:pt x="723" y="425"/>
                      </a:lnTo>
                      <a:lnTo>
                        <a:pt x="698" y="443"/>
                      </a:lnTo>
                      <a:lnTo>
                        <a:pt x="672" y="469"/>
                      </a:lnTo>
                      <a:lnTo>
                        <a:pt x="650" y="496"/>
                      </a:lnTo>
                      <a:lnTo>
                        <a:pt x="633" y="525"/>
                      </a:lnTo>
                      <a:lnTo>
                        <a:pt x="619" y="557"/>
                      </a:lnTo>
                      <a:lnTo>
                        <a:pt x="609" y="590"/>
                      </a:lnTo>
                      <a:lnTo>
                        <a:pt x="604" y="627"/>
                      </a:lnTo>
                      <a:lnTo>
                        <a:pt x="602" y="664"/>
                      </a:lnTo>
                      <a:lnTo>
                        <a:pt x="604" y="701"/>
                      </a:lnTo>
                      <a:lnTo>
                        <a:pt x="610" y="738"/>
                      </a:lnTo>
                      <a:lnTo>
                        <a:pt x="620" y="771"/>
                      </a:lnTo>
                      <a:lnTo>
                        <a:pt x="635" y="802"/>
                      </a:lnTo>
                      <a:lnTo>
                        <a:pt x="654" y="831"/>
                      </a:lnTo>
                      <a:lnTo>
                        <a:pt x="675" y="856"/>
                      </a:lnTo>
                      <a:lnTo>
                        <a:pt x="700" y="879"/>
                      </a:lnTo>
                      <a:lnTo>
                        <a:pt x="729" y="897"/>
                      </a:lnTo>
                      <a:lnTo>
                        <a:pt x="777" y="920"/>
                      </a:lnTo>
                      <a:lnTo>
                        <a:pt x="826" y="938"/>
                      </a:lnTo>
                      <a:lnTo>
                        <a:pt x="875" y="952"/>
                      </a:lnTo>
                      <a:lnTo>
                        <a:pt x="927" y="965"/>
                      </a:lnTo>
                      <a:lnTo>
                        <a:pt x="952" y="971"/>
                      </a:lnTo>
                      <a:lnTo>
                        <a:pt x="977" y="978"/>
                      </a:lnTo>
                      <a:lnTo>
                        <a:pt x="1001" y="986"/>
                      </a:lnTo>
                      <a:lnTo>
                        <a:pt x="1024" y="997"/>
                      </a:lnTo>
                      <a:lnTo>
                        <a:pt x="1046" y="1009"/>
                      </a:lnTo>
                      <a:lnTo>
                        <a:pt x="1066" y="1024"/>
                      </a:lnTo>
                      <a:lnTo>
                        <a:pt x="1083" y="1041"/>
                      </a:lnTo>
                      <a:lnTo>
                        <a:pt x="1097" y="1062"/>
                      </a:lnTo>
                      <a:lnTo>
                        <a:pt x="1106" y="1085"/>
                      </a:lnTo>
                      <a:lnTo>
                        <a:pt x="1111" y="1112"/>
                      </a:lnTo>
                      <a:lnTo>
                        <a:pt x="1113" y="1141"/>
                      </a:lnTo>
                      <a:lnTo>
                        <a:pt x="1112" y="1170"/>
                      </a:lnTo>
                      <a:lnTo>
                        <a:pt x="1107" y="1196"/>
                      </a:lnTo>
                      <a:lnTo>
                        <a:pt x="1098" y="1221"/>
                      </a:lnTo>
                      <a:lnTo>
                        <a:pt x="1086" y="1243"/>
                      </a:lnTo>
                      <a:lnTo>
                        <a:pt x="1071" y="1264"/>
                      </a:lnTo>
                      <a:lnTo>
                        <a:pt x="1052" y="1281"/>
                      </a:lnTo>
                      <a:lnTo>
                        <a:pt x="1033" y="1296"/>
                      </a:lnTo>
                      <a:lnTo>
                        <a:pt x="1010" y="1308"/>
                      </a:lnTo>
                      <a:lnTo>
                        <a:pt x="986" y="1317"/>
                      </a:lnTo>
                      <a:lnTo>
                        <a:pt x="960" y="1322"/>
                      </a:lnTo>
                      <a:lnTo>
                        <a:pt x="929" y="1324"/>
                      </a:lnTo>
                      <a:lnTo>
                        <a:pt x="899" y="1322"/>
                      </a:lnTo>
                      <a:lnTo>
                        <a:pt x="870" y="1316"/>
                      </a:lnTo>
                      <a:lnTo>
                        <a:pt x="843" y="1305"/>
                      </a:lnTo>
                      <a:lnTo>
                        <a:pt x="818" y="1291"/>
                      </a:lnTo>
                      <a:lnTo>
                        <a:pt x="795" y="1273"/>
                      </a:lnTo>
                      <a:lnTo>
                        <a:pt x="777" y="1254"/>
                      </a:lnTo>
                      <a:lnTo>
                        <a:pt x="762" y="1231"/>
                      </a:lnTo>
                      <a:lnTo>
                        <a:pt x="750" y="1203"/>
                      </a:lnTo>
                      <a:lnTo>
                        <a:pt x="740" y="1169"/>
                      </a:lnTo>
                      <a:lnTo>
                        <a:pt x="732" y="1152"/>
                      </a:lnTo>
                      <a:lnTo>
                        <a:pt x="721" y="1139"/>
                      </a:lnTo>
                      <a:lnTo>
                        <a:pt x="705" y="1129"/>
                      </a:lnTo>
                      <a:lnTo>
                        <a:pt x="689" y="1124"/>
                      </a:lnTo>
                      <a:lnTo>
                        <a:pt x="670" y="1124"/>
                      </a:lnTo>
                      <a:lnTo>
                        <a:pt x="638" y="1130"/>
                      </a:lnTo>
                      <a:lnTo>
                        <a:pt x="623" y="1136"/>
                      </a:lnTo>
                      <a:lnTo>
                        <a:pt x="609" y="1144"/>
                      </a:lnTo>
                      <a:lnTo>
                        <a:pt x="599" y="1155"/>
                      </a:lnTo>
                      <a:lnTo>
                        <a:pt x="591" y="1170"/>
                      </a:lnTo>
                      <a:lnTo>
                        <a:pt x="588" y="1185"/>
                      </a:lnTo>
                      <a:lnTo>
                        <a:pt x="589" y="1202"/>
                      </a:lnTo>
                      <a:lnTo>
                        <a:pt x="600" y="1240"/>
                      </a:lnTo>
                      <a:lnTo>
                        <a:pt x="613" y="1275"/>
                      </a:lnTo>
                      <a:lnTo>
                        <a:pt x="631" y="1308"/>
                      </a:lnTo>
                      <a:lnTo>
                        <a:pt x="655" y="1340"/>
                      </a:lnTo>
                      <a:lnTo>
                        <a:pt x="679" y="1367"/>
                      </a:lnTo>
                      <a:lnTo>
                        <a:pt x="706" y="1389"/>
                      </a:lnTo>
                      <a:lnTo>
                        <a:pt x="735" y="1407"/>
                      </a:lnTo>
                      <a:lnTo>
                        <a:pt x="771" y="1424"/>
                      </a:lnTo>
                      <a:lnTo>
                        <a:pt x="808" y="1436"/>
                      </a:lnTo>
                      <a:lnTo>
                        <a:pt x="847" y="1445"/>
                      </a:lnTo>
                      <a:lnTo>
                        <a:pt x="847" y="1483"/>
                      </a:lnTo>
                      <a:lnTo>
                        <a:pt x="850" y="1501"/>
                      </a:lnTo>
                      <a:lnTo>
                        <a:pt x="859" y="1518"/>
                      </a:lnTo>
                      <a:lnTo>
                        <a:pt x="871" y="1531"/>
                      </a:lnTo>
                      <a:lnTo>
                        <a:pt x="888" y="1540"/>
                      </a:lnTo>
                      <a:lnTo>
                        <a:pt x="907" y="1543"/>
                      </a:lnTo>
                      <a:lnTo>
                        <a:pt x="939" y="1543"/>
                      </a:lnTo>
                      <a:lnTo>
                        <a:pt x="959" y="1540"/>
                      </a:lnTo>
                      <a:lnTo>
                        <a:pt x="976" y="1531"/>
                      </a:lnTo>
                      <a:lnTo>
                        <a:pt x="988" y="1518"/>
                      </a:lnTo>
                      <a:lnTo>
                        <a:pt x="997" y="1501"/>
                      </a:lnTo>
                      <a:lnTo>
                        <a:pt x="1001" y="1483"/>
                      </a:lnTo>
                      <a:lnTo>
                        <a:pt x="1001" y="1446"/>
                      </a:lnTo>
                      <a:lnTo>
                        <a:pt x="1042" y="1436"/>
                      </a:lnTo>
                      <a:lnTo>
                        <a:pt x="1081" y="1422"/>
                      </a:lnTo>
                      <a:lnTo>
                        <a:pt x="1118" y="1403"/>
                      </a:lnTo>
                      <a:lnTo>
                        <a:pt x="1151" y="1380"/>
                      </a:lnTo>
                      <a:lnTo>
                        <a:pt x="1181" y="1353"/>
                      </a:lnTo>
                      <a:lnTo>
                        <a:pt x="1207" y="1322"/>
                      </a:lnTo>
                      <a:lnTo>
                        <a:pt x="1227" y="1289"/>
                      </a:lnTo>
                      <a:lnTo>
                        <a:pt x="1244" y="1254"/>
                      </a:lnTo>
                      <a:lnTo>
                        <a:pt x="1255" y="1215"/>
                      </a:lnTo>
                      <a:lnTo>
                        <a:pt x="1263" y="1175"/>
                      </a:lnTo>
                      <a:lnTo>
                        <a:pt x="1265" y="1132"/>
                      </a:lnTo>
                      <a:lnTo>
                        <a:pt x="1263" y="1093"/>
                      </a:lnTo>
                      <a:lnTo>
                        <a:pt x="1256" y="1056"/>
                      </a:lnTo>
                      <a:lnTo>
                        <a:pt x="1245" y="1020"/>
                      </a:lnTo>
                      <a:lnTo>
                        <a:pt x="1229" y="987"/>
                      </a:lnTo>
                      <a:lnTo>
                        <a:pt x="1210" y="957"/>
                      </a:lnTo>
                      <a:lnTo>
                        <a:pt x="1187" y="930"/>
                      </a:lnTo>
                      <a:lnTo>
                        <a:pt x="1159" y="906"/>
                      </a:lnTo>
                      <a:lnTo>
                        <a:pt x="1127" y="886"/>
                      </a:lnTo>
                      <a:lnTo>
                        <a:pt x="1090" y="867"/>
                      </a:lnTo>
                      <a:lnTo>
                        <a:pt x="1061" y="856"/>
                      </a:lnTo>
                      <a:lnTo>
                        <a:pt x="1031" y="847"/>
                      </a:lnTo>
                      <a:lnTo>
                        <a:pt x="1001" y="840"/>
                      </a:lnTo>
                      <a:lnTo>
                        <a:pt x="969" y="833"/>
                      </a:lnTo>
                      <a:lnTo>
                        <a:pt x="938" y="827"/>
                      </a:lnTo>
                      <a:lnTo>
                        <a:pt x="909" y="820"/>
                      </a:lnTo>
                      <a:lnTo>
                        <a:pt x="879" y="812"/>
                      </a:lnTo>
                      <a:lnTo>
                        <a:pt x="851" y="802"/>
                      </a:lnTo>
                      <a:lnTo>
                        <a:pt x="826" y="788"/>
                      </a:lnTo>
                      <a:lnTo>
                        <a:pt x="803" y="772"/>
                      </a:lnTo>
                      <a:lnTo>
                        <a:pt x="782" y="751"/>
                      </a:lnTo>
                      <a:lnTo>
                        <a:pt x="768" y="730"/>
                      </a:lnTo>
                      <a:lnTo>
                        <a:pt x="757" y="708"/>
                      </a:lnTo>
                      <a:lnTo>
                        <a:pt x="752" y="683"/>
                      </a:lnTo>
                      <a:lnTo>
                        <a:pt x="750" y="655"/>
                      </a:lnTo>
                      <a:lnTo>
                        <a:pt x="752" y="626"/>
                      </a:lnTo>
                      <a:lnTo>
                        <a:pt x="759" y="600"/>
                      </a:lnTo>
                      <a:lnTo>
                        <a:pt x="771" y="576"/>
                      </a:lnTo>
                      <a:lnTo>
                        <a:pt x="787" y="553"/>
                      </a:lnTo>
                      <a:lnTo>
                        <a:pt x="808" y="534"/>
                      </a:lnTo>
                      <a:lnTo>
                        <a:pt x="833" y="519"/>
                      </a:lnTo>
                      <a:lnTo>
                        <a:pt x="861" y="506"/>
                      </a:lnTo>
                      <a:lnTo>
                        <a:pt x="891" y="500"/>
                      </a:lnTo>
                      <a:lnTo>
                        <a:pt x="923" y="497"/>
                      </a:lnTo>
                      <a:lnTo>
                        <a:pt x="952" y="499"/>
                      </a:lnTo>
                      <a:lnTo>
                        <a:pt x="980" y="506"/>
                      </a:lnTo>
                      <a:lnTo>
                        <a:pt x="1006" y="517"/>
                      </a:lnTo>
                      <a:lnTo>
                        <a:pt x="1027" y="530"/>
                      </a:lnTo>
                      <a:lnTo>
                        <a:pt x="1047" y="548"/>
                      </a:lnTo>
                      <a:lnTo>
                        <a:pt x="1059" y="564"/>
                      </a:lnTo>
                      <a:lnTo>
                        <a:pt x="1069" y="583"/>
                      </a:lnTo>
                      <a:lnTo>
                        <a:pt x="1077" y="604"/>
                      </a:lnTo>
                      <a:lnTo>
                        <a:pt x="1085" y="619"/>
                      </a:lnTo>
                      <a:lnTo>
                        <a:pt x="1097" y="631"/>
                      </a:lnTo>
                      <a:lnTo>
                        <a:pt x="1110" y="640"/>
                      </a:lnTo>
                      <a:lnTo>
                        <a:pt x="1127" y="644"/>
                      </a:lnTo>
                      <a:lnTo>
                        <a:pt x="1143" y="644"/>
                      </a:lnTo>
                      <a:lnTo>
                        <a:pt x="1176" y="639"/>
                      </a:lnTo>
                      <a:lnTo>
                        <a:pt x="1193" y="634"/>
                      </a:lnTo>
                      <a:lnTo>
                        <a:pt x="1208" y="625"/>
                      </a:lnTo>
                      <a:lnTo>
                        <a:pt x="1218" y="611"/>
                      </a:lnTo>
                      <a:lnTo>
                        <a:pt x="1225" y="596"/>
                      </a:lnTo>
                      <a:lnTo>
                        <a:pt x="1227" y="578"/>
                      </a:lnTo>
                      <a:lnTo>
                        <a:pt x="1223" y="559"/>
                      </a:lnTo>
                      <a:lnTo>
                        <a:pt x="1209" y="525"/>
                      </a:lnTo>
                      <a:lnTo>
                        <a:pt x="1189" y="493"/>
                      </a:lnTo>
                      <a:lnTo>
                        <a:pt x="1166" y="465"/>
                      </a:lnTo>
                      <a:lnTo>
                        <a:pt x="1139" y="439"/>
                      </a:lnTo>
                      <a:lnTo>
                        <a:pt x="1110" y="418"/>
                      </a:lnTo>
                      <a:lnTo>
                        <a:pt x="1076" y="401"/>
                      </a:lnTo>
                      <a:lnTo>
                        <a:pt x="1040" y="386"/>
                      </a:lnTo>
                      <a:lnTo>
                        <a:pt x="1001" y="377"/>
                      </a:lnTo>
                      <a:lnTo>
                        <a:pt x="1001" y="327"/>
                      </a:lnTo>
                      <a:lnTo>
                        <a:pt x="997" y="307"/>
                      </a:lnTo>
                      <a:lnTo>
                        <a:pt x="988" y="292"/>
                      </a:lnTo>
                      <a:lnTo>
                        <a:pt x="976" y="278"/>
                      </a:lnTo>
                      <a:lnTo>
                        <a:pt x="959" y="270"/>
                      </a:lnTo>
                      <a:lnTo>
                        <a:pt x="939" y="267"/>
                      </a:lnTo>
                      <a:lnTo>
                        <a:pt x="907" y="267"/>
                      </a:lnTo>
                      <a:close/>
                      <a:moveTo>
                        <a:pt x="914" y="0"/>
                      </a:moveTo>
                      <a:lnTo>
                        <a:pt x="988" y="3"/>
                      </a:lnTo>
                      <a:lnTo>
                        <a:pt x="1062" y="12"/>
                      </a:lnTo>
                      <a:lnTo>
                        <a:pt x="1133" y="27"/>
                      </a:lnTo>
                      <a:lnTo>
                        <a:pt x="1201" y="46"/>
                      </a:lnTo>
                      <a:lnTo>
                        <a:pt x="1269" y="72"/>
                      </a:lnTo>
                      <a:lnTo>
                        <a:pt x="1333" y="102"/>
                      </a:lnTo>
                      <a:lnTo>
                        <a:pt x="1394" y="136"/>
                      </a:lnTo>
                      <a:lnTo>
                        <a:pt x="1452" y="176"/>
                      </a:lnTo>
                      <a:lnTo>
                        <a:pt x="1507" y="220"/>
                      </a:lnTo>
                      <a:lnTo>
                        <a:pt x="1559" y="268"/>
                      </a:lnTo>
                      <a:lnTo>
                        <a:pt x="1606" y="319"/>
                      </a:lnTo>
                      <a:lnTo>
                        <a:pt x="1650" y="374"/>
                      </a:lnTo>
                      <a:lnTo>
                        <a:pt x="1689" y="433"/>
                      </a:lnTo>
                      <a:lnTo>
                        <a:pt x="1724" y="494"/>
                      </a:lnTo>
                      <a:lnTo>
                        <a:pt x="1755" y="558"/>
                      </a:lnTo>
                      <a:lnTo>
                        <a:pt x="1779" y="625"/>
                      </a:lnTo>
                      <a:lnTo>
                        <a:pt x="1800" y="694"/>
                      </a:lnTo>
                      <a:lnTo>
                        <a:pt x="1815" y="766"/>
                      </a:lnTo>
                      <a:lnTo>
                        <a:pt x="1823" y="839"/>
                      </a:lnTo>
                      <a:lnTo>
                        <a:pt x="1826" y="914"/>
                      </a:lnTo>
                      <a:lnTo>
                        <a:pt x="1823" y="988"/>
                      </a:lnTo>
                      <a:lnTo>
                        <a:pt x="1815" y="1062"/>
                      </a:lnTo>
                      <a:lnTo>
                        <a:pt x="1800" y="1133"/>
                      </a:lnTo>
                      <a:lnTo>
                        <a:pt x="1779" y="1203"/>
                      </a:lnTo>
                      <a:lnTo>
                        <a:pt x="1755" y="1269"/>
                      </a:lnTo>
                      <a:lnTo>
                        <a:pt x="1724" y="1333"/>
                      </a:lnTo>
                      <a:lnTo>
                        <a:pt x="1689" y="1396"/>
                      </a:lnTo>
                      <a:lnTo>
                        <a:pt x="1650" y="1454"/>
                      </a:lnTo>
                      <a:lnTo>
                        <a:pt x="1606" y="1509"/>
                      </a:lnTo>
                      <a:lnTo>
                        <a:pt x="1559" y="1559"/>
                      </a:lnTo>
                      <a:lnTo>
                        <a:pt x="1507" y="1607"/>
                      </a:lnTo>
                      <a:lnTo>
                        <a:pt x="1452" y="1652"/>
                      </a:lnTo>
                      <a:lnTo>
                        <a:pt x="1394" y="1691"/>
                      </a:lnTo>
                      <a:lnTo>
                        <a:pt x="1333" y="1725"/>
                      </a:lnTo>
                      <a:lnTo>
                        <a:pt x="1269" y="1755"/>
                      </a:lnTo>
                      <a:lnTo>
                        <a:pt x="1201" y="1781"/>
                      </a:lnTo>
                      <a:lnTo>
                        <a:pt x="1133" y="1801"/>
                      </a:lnTo>
                      <a:lnTo>
                        <a:pt x="1062" y="1815"/>
                      </a:lnTo>
                      <a:lnTo>
                        <a:pt x="988" y="1825"/>
                      </a:lnTo>
                      <a:lnTo>
                        <a:pt x="914" y="1828"/>
                      </a:lnTo>
                      <a:lnTo>
                        <a:pt x="837" y="1825"/>
                      </a:lnTo>
                      <a:lnTo>
                        <a:pt x="762" y="1815"/>
                      </a:lnTo>
                      <a:lnTo>
                        <a:pt x="690" y="1800"/>
                      </a:lnTo>
                      <a:lnTo>
                        <a:pt x="619" y="1779"/>
                      </a:lnTo>
                      <a:lnTo>
                        <a:pt x="552" y="1753"/>
                      </a:lnTo>
                      <a:lnTo>
                        <a:pt x="487" y="1722"/>
                      </a:lnTo>
                      <a:lnTo>
                        <a:pt x="425" y="1686"/>
                      </a:lnTo>
                      <a:lnTo>
                        <a:pt x="366" y="1645"/>
                      </a:lnTo>
                      <a:lnTo>
                        <a:pt x="311" y="1600"/>
                      </a:lnTo>
                      <a:lnTo>
                        <a:pt x="259" y="1551"/>
                      </a:lnTo>
                      <a:lnTo>
                        <a:pt x="211" y="1498"/>
                      </a:lnTo>
                      <a:lnTo>
                        <a:pt x="168" y="1441"/>
                      </a:lnTo>
                      <a:lnTo>
                        <a:pt x="129" y="1381"/>
                      </a:lnTo>
                      <a:lnTo>
                        <a:pt x="94" y="1318"/>
                      </a:lnTo>
                      <a:lnTo>
                        <a:pt x="65" y="1252"/>
                      </a:lnTo>
                      <a:lnTo>
                        <a:pt x="44" y="1191"/>
                      </a:lnTo>
                      <a:lnTo>
                        <a:pt x="26" y="1129"/>
                      </a:lnTo>
                      <a:lnTo>
                        <a:pt x="13" y="1065"/>
                      </a:lnTo>
                      <a:lnTo>
                        <a:pt x="4" y="1000"/>
                      </a:lnTo>
                      <a:lnTo>
                        <a:pt x="1" y="932"/>
                      </a:lnTo>
                      <a:lnTo>
                        <a:pt x="0" y="914"/>
                      </a:lnTo>
                      <a:lnTo>
                        <a:pt x="3" y="841"/>
                      </a:lnTo>
                      <a:lnTo>
                        <a:pt x="11" y="771"/>
                      </a:lnTo>
                      <a:lnTo>
                        <a:pt x="25" y="702"/>
                      </a:lnTo>
                      <a:lnTo>
                        <a:pt x="44" y="636"/>
                      </a:lnTo>
                      <a:lnTo>
                        <a:pt x="66" y="572"/>
                      </a:lnTo>
                      <a:lnTo>
                        <a:pt x="94" y="510"/>
                      </a:lnTo>
                      <a:lnTo>
                        <a:pt x="126" y="449"/>
                      </a:lnTo>
                      <a:lnTo>
                        <a:pt x="163" y="392"/>
                      </a:lnTo>
                      <a:lnTo>
                        <a:pt x="203" y="339"/>
                      </a:lnTo>
                      <a:lnTo>
                        <a:pt x="248" y="288"/>
                      </a:lnTo>
                      <a:lnTo>
                        <a:pt x="291" y="245"/>
                      </a:lnTo>
                      <a:lnTo>
                        <a:pt x="337" y="205"/>
                      </a:lnTo>
                      <a:lnTo>
                        <a:pt x="385" y="168"/>
                      </a:lnTo>
                      <a:lnTo>
                        <a:pt x="437" y="134"/>
                      </a:lnTo>
                      <a:lnTo>
                        <a:pt x="490" y="103"/>
                      </a:lnTo>
                      <a:lnTo>
                        <a:pt x="555" y="73"/>
                      </a:lnTo>
                      <a:lnTo>
                        <a:pt x="623" y="47"/>
                      </a:lnTo>
                      <a:lnTo>
                        <a:pt x="692" y="27"/>
                      </a:lnTo>
                      <a:lnTo>
                        <a:pt x="763" y="12"/>
                      </a:lnTo>
                      <a:lnTo>
                        <a:pt x="838" y="3"/>
                      </a:lnTo>
                      <a:lnTo>
                        <a:pt x="914" y="0"/>
                      </a:lnTo>
                      <a:close/>
                    </a:path>
                  </a:pathLst>
                </a:custGeom>
                <a:solidFill>
                  <a:schemeClr val="bg1"/>
                </a:solidFill>
                <a:ln w="0">
                  <a:solidFill>
                    <a:schemeClr val="bg2">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800" b="1">
                    <a:latin typeface="Cambria" panose="02040503050406030204" pitchFamily="18" charset="0"/>
                    <a:ea typeface="Cambria" panose="02040503050406030204" pitchFamily="18" charset="0"/>
                  </a:endParaRPr>
                </a:p>
              </p:txBody>
            </p:sp>
          </p:grpSp>
          <p:grpSp>
            <p:nvGrpSpPr>
              <p:cNvPr id="87" name="Group 86">
                <a:extLst>
                  <a:ext uri="{FF2B5EF4-FFF2-40B4-BE49-F238E27FC236}">
                    <a16:creationId xmlns:a16="http://schemas.microsoft.com/office/drawing/2014/main" id="{5775DCB3-9FA7-9249-2004-76E126C26A9F}"/>
                  </a:ext>
                </a:extLst>
              </p:cNvPr>
              <p:cNvGrpSpPr>
                <a:grpSpLocks noChangeAspect="1"/>
              </p:cNvGrpSpPr>
              <p:nvPr/>
            </p:nvGrpSpPr>
            <p:grpSpPr>
              <a:xfrm>
                <a:off x="6195348" y="1861458"/>
                <a:ext cx="474947" cy="493776"/>
                <a:chOff x="5356913" y="3067241"/>
                <a:chExt cx="991218" cy="1030515"/>
              </a:xfrm>
              <a:solidFill>
                <a:schemeClr val="bg1"/>
              </a:solidFill>
            </p:grpSpPr>
            <p:pic>
              <p:nvPicPr>
                <p:cNvPr id="80" name="Graphic 79" descr="Bullseye with solid fill">
                  <a:extLst>
                    <a:ext uri="{FF2B5EF4-FFF2-40B4-BE49-F238E27FC236}">
                      <a16:creationId xmlns:a16="http://schemas.microsoft.com/office/drawing/2014/main" id="{AACA556D-B506-2BBA-27C7-9C1AD1CF61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1140" y="3376026"/>
                  <a:ext cx="434398" cy="434398"/>
                </a:xfrm>
                <a:prstGeom prst="rect">
                  <a:avLst/>
                </a:prstGeom>
              </p:spPr>
            </p:pic>
            <p:pic>
              <p:nvPicPr>
                <p:cNvPr id="82" name="Graphic 81" descr="Monitor with solid fill">
                  <a:extLst>
                    <a:ext uri="{FF2B5EF4-FFF2-40B4-BE49-F238E27FC236}">
                      <a16:creationId xmlns:a16="http://schemas.microsoft.com/office/drawing/2014/main" id="{38A92045-B2C0-6AB4-ADD8-C95A197294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3731" y="3183356"/>
                  <a:ext cx="914400" cy="914400"/>
                </a:xfrm>
                <a:prstGeom prst="rect">
                  <a:avLst/>
                </a:prstGeom>
              </p:spPr>
            </p:pic>
            <p:pic>
              <p:nvPicPr>
                <p:cNvPr id="85" name="Graphic 84" descr="Megaphone with solid fill">
                  <a:extLst>
                    <a:ext uri="{FF2B5EF4-FFF2-40B4-BE49-F238E27FC236}">
                      <a16:creationId xmlns:a16="http://schemas.microsoft.com/office/drawing/2014/main" id="{D7698C7A-ED8D-176C-3A54-4BE55C8C06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6913" y="3067241"/>
                  <a:ext cx="461172" cy="461172"/>
                </a:xfrm>
                <a:prstGeom prst="rect">
                  <a:avLst/>
                </a:prstGeom>
              </p:spPr>
            </p:pic>
          </p:grpSp>
          <p:cxnSp>
            <p:nvCxnSpPr>
              <p:cNvPr id="94" name="Straight Connector 93">
                <a:extLst>
                  <a:ext uri="{FF2B5EF4-FFF2-40B4-BE49-F238E27FC236}">
                    <a16:creationId xmlns:a16="http://schemas.microsoft.com/office/drawing/2014/main" id="{58446D50-D91E-10BB-3634-FD370B5EC1E5}"/>
                  </a:ext>
                </a:extLst>
              </p:cNvPr>
              <p:cNvCxnSpPr>
                <a:cxnSpLocks/>
                <a:stCxn id="71" idx="5"/>
                <a:endCxn id="83" idx="1"/>
              </p:cNvCxnSpPr>
              <p:nvPr/>
            </p:nvCxnSpPr>
            <p:spPr>
              <a:xfrm flipV="1">
                <a:off x="7354021" y="1826307"/>
                <a:ext cx="629482" cy="428141"/>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pic>
            <p:nvPicPr>
              <p:cNvPr id="132" name="Picture 131" descr="A logo with a cross and text&#10;&#10;Description automatically generated">
                <a:extLst>
                  <a:ext uri="{FF2B5EF4-FFF2-40B4-BE49-F238E27FC236}">
                    <a16:creationId xmlns:a16="http://schemas.microsoft.com/office/drawing/2014/main" id="{772A5E95-DB57-17EF-92C2-48F519BE6493}"/>
                  </a:ext>
                </a:extLst>
              </p:cNvPr>
              <p:cNvPicPr>
                <a:picLocks noChangeAspect="1"/>
              </p:cNvPicPr>
              <p:nvPr/>
            </p:nvPicPr>
            <p:blipFill>
              <a:blip r:embed="rId9"/>
              <a:stretch>
                <a:fillRect/>
              </a:stretch>
            </p:blipFill>
            <p:spPr>
              <a:xfrm>
                <a:off x="5338442" y="3165626"/>
                <a:ext cx="1515116" cy="526747"/>
              </a:xfrm>
              <a:prstGeom prst="rect">
                <a:avLst/>
              </a:prstGeom>
            </p:spPr>
          </p:pic>
          <p:grpSp>
            <p:nvGrpSpPr>
              <p:cNvPr id="138" name="Group 137">
                <a:extLst>
                  <a:ext uri="{FF2B5EF4-FFF2-40B4-BE49-F238E27FC236}">
                    <a16:creationId xmlns:a16="http://schemas.microsoft.com/office/drawing/2014/main" id="{FAA2A691-21A1-4178-9284-237E4AB0FB44}"/>
                  </a:ext>
                </a:extLst>
              </p:cNvPr>
              <p:cNvGrpSpPr>
                <a:grpSpLocks noChangeAspect="1"/>
              </p:cNvGrpSpPr>
              <p:nvPr/>
            </p:nvGrpSpPr>
            <p:grpSpPr>
              <a:xfrm>
                <a:off x="6827810" y="2222528"/>
                <a:ext cx="382676" cy="493776"/>
                <a:chOff x="6703784" y="2155542"/>
                <a:chExt cx="590550" cy="762000"/>
              </a:xfrm>
              <a:solidFill>
                <a:schemeClr val="bg1"/>
              </a:solidFill>
            </p:grpSpPr>
            <p:sp>
              <p:nvSpPr>
                <p:cNvPr id="109" name="Freeform: Shape 108">
                  <a:extLst>
                    <a:ext uri="{FF2B5EF4-FFF2-40B4-BE49-F238E27FC236}">
                      <a16:creationId xmlns:a16="http://schemas.microsoft.com/office/drawing/2014/main" id="{41499487-9368-49F5-57D8-2B8AEC8E03B4}"/>
                    </a:ext>
                  </a:extLst>
                </p:cNvPr>
                <p:cNvSpPr/>
                <p:nvPr/>
              </p:nvSpPr>
              <p:spPr>
                <a:xfrm>
                  <a:off x="6703784" y="2155542"/>
                  <a:ext cx="590550" cy="762000"/>
                </a:xfrm>
                <a:custGeom>
                  <a:avLst/>
                  <a:gdLst>
                    <a:gd name="connsiteX0" fmla="*/ 57150 w 590550"/>
                    <a:gd name="connsiteY0" fmla="*/ 114300 h 762000"/>
                    <a:gd name="connsiteX1" fmla="*/ 161925 w 590550"/>
                    <a:gd name="connsiteY1" fmla="*/ 114300 h 762000"/>
                    <a:gd name="connsiteX2" fmla="*/ 161925 w 590550"/>
                    <a:gd name="connsiteY2" fmla="*/ 171450 h 762000"/>
                    <a:gd name="connsiteX3" fmla="*/ 428625 w 590550"/>
                    <a:gd name="connsiteY3" fmla="*/ 171450 h 762000"/>
                    <a:gd name="connsiteX4" fmla="*/ 428625 w 590550"/>
                    <a:gd name="connsiteY4" fmla="*/ 114300 h 762000"/>
                    <a:gd name="connsiteX5" fmla="*/ 533400 w 590550"/>
                    <a:gd name="connsiteY5" fmla="*/ 114300 h 762000"/>
                    <a:gd name="connsiteX6" fmla="*/ 533400 w 590550"/>
                    <a:gd name="connsiteY6" fmla="*/ 704850 h 762000"/>
                    <a:gd name="connsiteX7" fmla="*/ 57150 w 590550"/>
                    <a:gd name="connsiteY7" fmla="*/ 704850 h 762000"/>
                    <a:gd name="connsiteX8" fmla="*/ 57150 w 590550"/>
                    <a:gd name="connsiteY8" fmla="*/ 114300 h 762000"/>
                    <a:gd name="connsiteX9" fmla="*/ 296228 w 590550"/>
                    <a:gd name="connsiteY9" fmla="*/ 38100 h 762000"/>
                    <a:gd name="connsiteX10" fmla="*/ 323850 w 590550"/>
                    <a:gd name="connsiteY10" fmla="*/ 66675 h 762000"/>
                    <a:gd name="connsiteX11" fmla="*/ 295275 w 590550"/>
                    <a:gd name="connsiteY11" fmla="*/ 95250 h 762000"/>
                    <a:gd name="connsiteX12" fmla="*/ 266700 w 590550"/>
                    <a:gd name="connsiteY12" fmla="*/ 66675 h 762000"/>
                    <a:gd name="connsiteX13" fmla="*/ 296228 w 590550"/>
                    <a:gd name="connsiteY13" fmla="*/ 38100 h 762000"/>
                    <a:gd name="connsiteX14" fmla="*/ 0 w 590550"/>
                    <a:gd name="connsiteY14" fmla="*/ 95250 h 762000"/>
                    <a:gd name="connsiteX15" fmla="*/ 0 w 590550"/>
                    <a:gd name="connsiteY15" fmla="*/ 723900 h 762000"/>
                    <a:gd name="connsiteX16" fmla="*/ 38100 w 590550"/>
                    <a:gd name="connsiteY16" fmla="*/ 762000 h 762000"/>
                    <a:gd name="connsiteX17" fmla="*/ 552450 w 590550"/>
                    <a:gd name="connsiteY17" fmla="*/ 762000 h 762000"/>
                    <a:gd name="connsiteX18" fmla="*/ 590550 w 590550"/>
                    <a:gd name="connsiteY18" fmla="*/ 723900 h 762000"/>
                    <a:gd name="connsiteX19" fmla="*/ 590550 w 590550"/>
                    <a:gd name="connsiteY19" fmla="*/ 95250 h 762000"/>
                    <a:gd name="connsiteX20" fmla="*/ 552450 w 590550"/>
                    <a:gd name="connsiteY20" fmla="*/ 57150 h 762000"/>
                    <a:gd name="connsiteX21" fmla="*/ 390525 w 590550"/>
                    <a:gd name="connsiteY21" fmla="*/ 57150 h 762000"/>
                    <a:gd name="connsiteX22" fmla="*/ 390525 w 590550"/>
                    <a:gd name="connsiteY22" fmla="*/ 38100 h 762000"/>
                    <a:gd name="connsiteX23" fmla="*/ 352425 w 590550"/>
                    <a:gd name="connsiteY23" fmla="*/ 0 h 762000"/>
                    <a:gd name="connsiteX24" fmla="*/ 238125 w 590550"/>
                    <a:gd name="connsiteY24" fmla="*/ 0 h 762000"/>
                    <a:gd name="connsiteX25" fmla="*/ 200025 w 590550"/>
                    <a:gd name="connsiteY25" fmla="*/ 38100 h 762000"/>
                    <a:gd name="connsiteX26" fmla="*/ 200025 w 590550"/>
                    <a:gd name="connsiteY26" fmla="*/ 57150 h 762000"/>
                    <a:gd name="connsiteX27" fmla="*/ 38100 w 590550"/>
                    <a:gd name="connsiteY27" fmla="*/ 57150 h 762000"/>
                    <a:gd name="connsiteX28" fmla="*/ 0 w 590550"/>
                    <a:gd name="connsiteY28" fmla="*/ 9525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0550" h="762000">
                      <a:moveTo>
                        <a:pt x="57150" y="114300"/>
                      </a:moveTo>
                      <a:lnTo>
                        <a:pt x="161925" y="114300"/>
                      </a:lnTo>
                      <a:lnTo>
                        <a:pt x="161925" y="171450"/>
                      </a:lnTo>
                      <a:lnTo>
                        <a:pt x="428625" y="171450"/>
                      </a:lnTo>
                      <a:lnTo>
                        <a:pt x="428625" y="114300"/>
                      </a:lnTo>
                      <a:lnTo>
                        <a:pt x="533400" y="114300"/>
                      </a:lnTo>
                      <a:lnTo>
                        <a:pt x="533400" y="704850"/>
                      </a:lnTo>
                      <a:lnTo>
                        <a:pt x="57150" y="704850"/>
                      </a:lnTo>
                      <a:lnTo>
                        <a:pt x="57150" y="114300"/>
                      </a:lnTo>
                      <a:close/>
                      <a:moveTo>
                        <a:pt x="296228" y="38100"/>
                      </a:moveTo>
                      <a:cubicBezTo>
                        <a:pt x="311468" y="38100"/>
                        <a:pt x="323850" y="51435"/>
                        <a:pt x="323850" y="66675"/>
                      </a:cubicBezTo>
                      <a:cubicBezTo>
                        <a:pt x="323850" y="82868"/>
                        <a:pt x="311468" y="95250"/>
                        <a:pt x="295275" y="95250"/>
                      </a:cubicBezTo>
                      <a:cubicBezTo>
                        <a:pt x="279083" y="95250"/>
                        <a:pt x="266700" y="82868"/>
                        <a:pt x="266700" y="66675"/>
                      </a:cubicBezTo>
                      <a:cubicBezTo>
                        <a:pt x="266700" y="50483"/>
                        <a:pt x="279083" y="38100"/>
                        <a:pt x="296228" y="38100"/>
                      </a:cubicBezTo>
                      <a:close/>
                      <a:moveTo>
                        <a:pt x="0" y="95250"/>
                      </a:moveTo>
                      <a:lnTo>
                        <a:pt x="0" y="723900"/>
                      </a:lnTo>
                      <a:cubicBezTo>
                        <a:pt x="0" y="744855"/>
                        <a:pt x="17145" y="762000"/>
                        <a:pt x="38100" y="762000"/>
                      </a:cubicBezTo>
                      <a:lnTo>
                        <a:pt x="552450" y="762000"/>
                      </a:lnTo>
                      <a:cubicBezTo>
                        <a:pt x="573405" y="762000"/>
                        <a:pt x="590550" y="744855"/>
                        <a:pt x="590550" y="723900"/>
                      </a:cubicBezTo>
                      <a:lnTo>
                        <a:pt x="590550" y="95250"/>
                      </a:lnTo>
                      <a:cubicBezTo>
                        <a:pt x="590550" y="74295"/>
                        <a:pt x="573405" y="57150"/>
                        <a:pt x="552450" y="57150"/>
                      </a:cubicBezTo>
                      <a:lnTo>
                        <a:pt x="390525" y="57150"/>
                      </a:lnTo>
                      <a:lnTo>
                        <a:pt x="390525" y="38100"/>
                      </a:lnTo>
                      <a:cubicBezTo>
                        <a:pt x="390525" y="17145"/>
                        <a:pt x="373380" y="0"/>
                        <a:pt x="352425" y="0"/>
                      </a:cubicBezTo>
                      <a:lnTo>
                        <a:pt x="238125" y="0"/>
                      </a:lnTo>
                      <a:cubicBezTo>
                        <a:pt x="217170" y="0"/>
                        <a:pt x="200025" y="17145"/>
                        <a:pt x="200025" y="38100"/>
                      </a:cubicBezTo>
                      <a:lnTo>
                        <a:pt x="200025" y="57150"/>
                      </a:lnTo>
                      <a:lnTo>
                        <a:pt x="38100" y="57150"/>
                      </a:lnTo>
                      <a:cubicBezTo>
                        <a:pt x="17145" y="57150"/>
                        <a:pt x="0" y="74295"/>
                        <a:pt x="0" y="95250"/>
                      </a:cubicBezTo>
                      <a:close/>
                    </a:path>
                  </a:pathLst>
                </a:custGeom>
                <a:grpFill/>
                <a:ln w="9525" cap="flat">
                  <a:noFill/>
                  <a:prstDash val="solid"/>
                  <a:miter/>
                </a:ln>
              </p:spPr>
              <p:txBody>
                <a:bodyPr rtlCol="0" anchor="ctr"/>
                <a:lstStyle/>
                <a:p>
                  <a:endParaRPr lang="en-US" sz="1100">
                    <a:latin typeface="Cambria" panose="02040503050406030204" pitchFamily="18" charset="0"/>
                    <a:ea typeface="Cambria" panose="02040503050406030204" pitchFamily="18" charset="0"/>
                  </a:endParaRPr>
                </a:p>
              </p:txBody>
            </p:sp>
            <p:sp>
              <p:nvSpPr>
                <p:cNvPr id="112" name="Freeform: Shape 111">
                  <a:extLst>
                    <a:ext uri="{FF2B5EF4-FFF2-40B4-BE49-F238E27FC236}">
                      <a16:creationId xmlns:a16="http://schemas.microsoft.com/office/drawing/2014/main" id="{0E709B49-8BFE-6061-F73E-F88902FA729D}"/>
                    </a:ext>
                  </a:extLst>
                </p:cNvPr>
                <p:cNvSpPr/>
                <p:nvPr/>
              </p:nvSpPr>
              <p:spPr>
                <a:xfrm>
                  <a:off x="7052954" y="2347933"/>
                  <a:ext cx="97154" cy="97154"/>
                </a:xfrm>
                <a:custGeom>
                  <a:avLst/>
                  <a:gdLst>
                    <a:gd name="connsiteX0" fmla="*/ 0 w 97154"/>
                    <a:gd name="connsiteY0" fmla="*/ 20955 h 97154"/>
                    <a:gd name="connsiteX1" fmla="*/ 28575 w 97154"/>
                    <a:gd name="connsiteY1" fmla="*/ 48577 h 97154"/>
                    <a:gd name="connsiteX2" fmla="*/ 0 w 97154"/>
                    <a:gd name="connsiteY2" fmla="*/ 76200 h 97154"/>
                    <a:gd name="connsiteX3" fmla="*/ 20955 w 97154"/>
                    <a:gd name="connsiteY3" fmla="*/ 97155 h 97154"/>
                    <a:gd name="connsiteX4" fmla="*/ 48577 w 97154"/>
                    <a:gd name="connsiteY4" fmla="*/ 68580 h 97154"/>
                    <a:gd name="connsiteX5" fmla="*/ 76200 w 97154"/>
                    <a:gd name="connsiteY5" fmla="*/ 97155 h 97154"/>
                    <a:gd name="connsiteX6" fmla="*/ 97155 w 97154"/>
                    <a:gd name="connsiteY6" fmla="*/ 76200 h 97154"/>
                    <a:gd name="connsiteX7" fmla="*/ 68580 w 97154"/>
                    <a:gd name="connsiteY7" fmla="*/ 48577 h 97154"/>
                    <a:gd name="connsiteX8" fmla="*/ 97155 w 97154"/>
                    <a:gd name="connsiteY8" fmla="*/ 20955 h 97154"/>
                    <a:gd name="connsiteX9" fmla="*/ 76200 w 97154"/>
                    <a:gd name="connsiteY9" fmla="*/ 0 h 97154"/>
                    <a:gd name="connsiteX10" fmla="*/ 48577 w 97154"/>
                    <a:gd name="connsiteY10" fmla="*/ 28575 h 97154"/>
                    <a:gd name="connsiteX11" fmla="*/ 20955 w 97154"/>
                    <a:gd name="connsiteY11" fmla="*/ 0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54" h="97154">
                      <a:moveTo>
                        <a:pt x="0" y="20955"/>
                      </a:moveTo>
                      <a:lnTo>
                        <a:pt x="28575" y="48577"/>
                      </a:lnTo>
                      <a:lnTo>
                        <a:pt x="0" y="76200"/>
                      </a:lnTo>
                      <a:lnTo>
                        <a:pt x="20955" y="97155"/>
                      </a:lnTo>
                      <a:lnTo>
                        <a:pt x="48577" y="68580"/>
                      </a:lnTo>
                      <a:lnTo>
                        <a:pt x="76200" y="97155"/>
                      </a:lnTo>
                      <a:lnTo>
                        <a:pt x="97155" y="76200"/>
                      </a:lnTo>
                      <a:lnTo>
                        <a:pt x="68580" y="48577"/>
                      </a:lnTo>
                      <a:lnTo>
                        <a:pt x="97155" y="20955"/>
                      </a:lnTo>
                      <a:lnTo>
                        <a:pt x="76200" y="0"/>
                      </a:lnTo>
                      <a:lnTo>
                        <a:pt x="48577" y="28575"/>
                      </a:lnTo>
                      <a:lnTo>
                        <a:pt x="20955" y="0"/>
                      </a:lnTo>
                      <a:close/>
                    </a:path>
                  </a:pathLst>
                </a:custGeom>
                <a:grpFill/>
                <a:ln w="9525" cap="flat">
                  <a:noFill/>
                  <a:prstDash val="solid"/>
                  <a:miter/>
                </a:ln>
              </p:spPr>
              <p:txBody>
                <a:bodyPr rtlCol="0" anchor="ctr"/>
                <a:lstStyle/>
                <a:p>
                  <a:endParaRPr lang="en-US" sz="1100">
                    <a:latin typeface="Cambria" panose="02040503050406030204" pitchFamily="18" charset="0"/>
                    <a:ea typeface="Cambria" panose="02040503050406030204" pitchFamily="18" charset="0"/>
                  </a:endParaRPr>
                </a:p>
              </p:txBody>
            </p:sp>
            <p:sp>
              <p:nvSpPr>
                <p:cNvPr id="118" name="Freeform: Shape 117">
                  <a:extLst>
                    <a:ext uri="{FF2B5EF4-FFF2-40B4-BE49-F238E27FC236}">
                      <a16:creationId xmlns:a16="http://schemas.microsoft.com/office/drawing/2014/main" id="{876DD92D-3A71-9D4E-5074-75B29BAAE78C}"/>
                    </a:ext>
                  </a:extLst>
                </p:cNvPr>
                <p:cNvSpPr/>
                <p:nvPr/>
              </p:nvSpPr>
              <p:spPr>
                <a:xfrm>
                  <a:off x="6880997" y="2494224"/>
                  <a:ext cx="127635" cy="102869"/>
                </a:xfrm>
                <a:custGeom>
                  <a:avLst/>
                  <a:gdLst>
                    <a:gd name="connsiteX0" fmla="*/ 0 w 127635"/>
                    <a:gd name="connsiteY0" fmla="*/ 58102 h 102869"/>
                    <a:gd name="connsiteX1" fmla="*/ 20002 w 127635"/>
                    <a:gd name="connsiteY1" fmla="*/ 38100 h 102869"/>
                    <a:gd name="connsiteX2" fmla="*/ 44767 w 127635"/>
                    <a:gd name="connsiteY2" fmla="*/ 62865 h 102869"/>
                    <a:gd name="connsiteX3" fmla="*/ 107632 w 127635"/>
                    <a:gd name="connsiteY3" fmla="*/ 0 h 102869"/>
                    <a:gd name="connsiteX4" fmla="*/ 127635 w 127635"/>
                    <a:gd name="connsiteY4" fmla="*/ 20002 h 102869"/>
                    <a:gd name="connsiteX5" fmla="*/ 44767 w 127635"/>
                    <a:gd name="connsiteY5" fmla="*/ 102870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35" h="102869">
                      <a:moveTo>
                        <a:pt x="0" y="58102"/>
                      </a:moveTo>
                      <a:lnTo>
                        <a:pt x="20002" y="38100"/>
                      </a:lnTo>
                      <a:lnTo>
                        <a:pt x="44767" y="62865"/>
                      </a:lnTo>
                      <a:lnTo>
                        <a:pt x="107632" y="0"/>
                      </a:lnTo>
                      <a:lnTo>
                        <a:pt x="127635" y="20002"/>
                      </a:lnTo>
                      <a:lnTo>
                        <a:pt x="44767" y="102870"/>
                      </a:lnTo>
                      <a:close/>
                    </a:path>
                  </a:pathLst>
                </a:custGeom>
                <a:grpFill/>
                <a:ln w="9525" cap="flat">
                  <a:noFill/>
                  <a:prstDash val="solid"/>
                  <a:miter/>
                </a:ln>
              </p:spPr>
              <p:txBody>
                <a:bodyPr rtlCol="0" anchor="ctr"/>
                <a:lstStyle/>
                <a:p>
                  <a:endParaRPr lang="en-US" sz="1100">
                    <a:latin typeface="Cambria" panose="02040503050406030204" pitchFamily="18" charset="0"/>
                    <a:ea typeface="Cambria" panose="02040503050406030204" pitchFamily="18" charset="0"/>
                  </a:endParaRPr>
                </a:p>
              </p:txBody>
            </p:sp>
            <p:sp>
              <p:nvSpPr>
                <p:cNvPr id="120" name="Freeform: Shape 119">
                  <a:extLst>
                    <a:ext uri="{FF2B5EF4-FFF2-40B4-BE49-F238E27FC236}">
                      <a16:creationId xmlns:a16="http://schemas.microsoft.com/office/drawing/2014/main" id="{394F127D-D8E6-68F9-536E-26A568A600E4}"/>
                    </a:ext>
                  </a:extLst>
                </p:cNvPr>
                <p:cNvSpPr/>
                <p:nvPr/>
              </p:nvSpPr>
              <p:spPr>
                <a:xfrm>
                  <a:off x="6878247" y="2381851"/>
                  <a:ext cx="127635" cy="102869"/>
                </a:xfrm>
                <a:custGeom>
                  <a:avLst/>
                  <a:gdLst>
                    <a:gd name="connsiteX0" fmla="*/ 0 w 127635"/>
                    <a:gd name="connsiteY0" fmla="*/ 58102 h 102869"/>
                    <a:gd name="connsiteX1" fmla="*/ 20002 w 127635"/>
                    <a:gd name="connsiteY1" fmla="*/ 38100 h 102869"/>
                    <a:gd name="connsiteX2" fmla="*/ 44767 w 127635"/>
                    <a:gd name="connsiteY2" fmla="*/ 62865 h 102869"/>
                    <a:gd name="connsiteX3" fmla="*/ 107632 w 127635"/>
                    <a:gd name="connsiteY3" fmla="*/ 0 h 102869"/>
                    <a:gd name="connsiteX4" fmla="*/ 127635 w 127635"/>
                    <a:gd name="connsiteY4" fmla="*/ 20002 h 102869"/>
                    <a:gd name="connsiteX5" fmla="*/ 44767 w 127635"/>
                    <a:gd name="connsiteY5" fmla="*/ 102870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35" h="102869">
                      <a:moveTo>
                        <a:pt x="0" y="58102"/>
                      </a:moveTo>
                      <a:lnTo>
                        <a:pt x="20002" y="38100"/>
                      </a:lnTo>
                      <a:lnTo>
                        <a:pt x="44767" y="62865"/>
                      </a:lnTo>
                      <a:lnTo>
                        <a:pt x="107632" y="0"/>
                      </a:lnTo>
                      <a:lnTo>
                        <a:pt x="127635" y="20002"/>
                      </a:lnTo>
                      <a:lnTo>
                        <a:pt x="44767" y="102870"/>
                      </a:lnTo>
                      <a:close/>
                    </a:path>
                  </a:pathLst>
                </a:custGeom>
                <a:grpFill/>
                <a:ln w="9525" cap="flat">
                  <a:noFill/>
                  <a:prstDash val="solid"/>
                  <a:miter/>
                </a:ln>
              </p:spPr>
              <p:txBody>
                <a:bodyPr rtlCol="0" anchor="ctr"/>
                <a:lstStyle/>
                <a:p>
                  <a:endParaRPr lang="en-US" sz="1100">
                    <a:latin typeface="Cambria" panose="02040503050406030204" pitchFamily="18" charset="0"/>
                    <a:ea typeface="Cambria" panose="02040503050406030204" pitchFamily="18" charset="0"/>
                  </a:endParaRPr>
                </a:p>
              </p:txBody>
            </p:sp>
            <p:sp>
              <p:nvSpPr>
                <p:cNvPr id="123" name="Freeform: Shape 122">
                  <a:extLst>
                    <a:ext uri="{FF2B5EF4-FFF2-40B4-BE49-F238E27FC236}">
                      <a16:creationId xmlns:a16="http://schemas.microsoft.com/office/drawing/2014/main" id="{110B7AA3-EB87-E88D-0989-06D2A47E8542}"/>
                    </a:ext>
                  </a:extLst>
                </p:cNvPr>
                <p:cNvSpPr/>
                <p:nvPr/>
              </p:nvSpPr>
              <p:spPr>
                <a:xfrm>
                  <a:off x="6845918" y="2464096"/>
                  <a:ext cx="328118" cy="337248"/>
                </a:xfrm>
                <a:custGeom>
                  <a:avLst/>
                  <a:gdLst>
                    <a:gd name="connsiteX0" fmla="*/ 75852 w 361601"/>
                    <a:gd name="connsiteY0" fmla="*/ 304800 h 419100"/>
                    <a:gd name="connsiteX1" fmla="*/ 113952 w 361601"/>
                    <a:gd name="connsiteY1" fmla="*/ 342900 h 419100"/>
                    <a:gd name="connsiteX2" fmla="*/ 75852 w 361601"/>
                    <a:gd name="connsiteY2" fmla="*/ 381000 h 419100"/>
                    <a:gd name="connsiteX3" fmla="*/ 37752 w 361601"/>
                    <a:gd name="connsiteY3" fmla="*/ 342900 h 419100"/>
                    <a:gd name="connsiteX4" fmla="*/ 75852 w 361601"/>
                    <a:gd name="connsiteY4" fmla="*/ 304800 h 419100"/>
                    <a:gd name="connsiteX5" fmla="*/ 75852 w 361601"/>
                    <a:gd name="connsiteY5" fmla="*/ 419100 h 419100"/>
                    <a:gd name="connsiteX6" fmla="*/ 151099 w 361601"/>
                    <a:gd name="connsiteY6" fmla="*/ 352425 h 419100"/>
                    <a:gd name="connsiteX7" fmla="*/ 94902 w 361601"/>
                    <a:gd name="connsiteY7" fmla="*/ 269558 h 419100"/>
                    <a:gd name="connsiteX8" fmla="*/ 94902 w 361601"/>
                    <a:gd name="connsiteY8" fmla="*/ 247650 h 419100"/>
                    <a:gd name="connsiteX9" fmla="*/ 113952 w 361601"/>
                    <a:gd name="connsiteY9" fmla="*/ 228600 h 419100"/>
                    <a:gd name="connsiteX10" fmla="*/ 247302 w 361601"/>
                    <a:gd name="connsiteY10" fmla="*/ 228600 h 419100"/>
                    <a:gd name="connsiteX11" fmla="*/ 304452 w 361601"/>
                    <a:gd name="connsiteY11" fmla="*/ 171450 h 419100"/>
                    <a:gd name="connsiteX12" fmla="*/ 304452 w 361601"/>
                    <a:gd name="connsiteY12" fmla="*/ 64770 h 419100"/>
                    <a:gd name="connsiteX13" fmla="*/ 329217 w 361601"/>
                    <a:gd name="connsiteY13" fmla="*/ 89535 h 419100"/>
                    <a:gd name="connsiteX14" fmla="*/ 355887 w 361601"/>
                    <a:gd name="connsiteY14" fmla="*/ 89535 h 419100"/>
                    <a:gd name="connsiteX15" fmla="*/ 355887 w 361601"/>
                    <a:gd name="connsiteY15" fmla="*/ 62865 h 419100"/>
                    <a:gd name="connsiteX16" fmla="*/ 298737 w 361601"/>
                    <a:gd name="connsiteY16" fmla="*/ 5715 h 419100"/>
                    <a:gd name="connsiteX17" fmla="*/ 285402 w 361601"/>
                    <a:gd name="connsiteY17" fmla="*/ 0 h 419100"/>
                    <a:gd name="connsiteX18" fmla="*/ 272067 w 361601"/>
                    <a:gd name="connsiteY18" fmla="*/ 5715 h 419100"/>
                    <a:gd name="connsiteX19" fmla="*/ 214917 w 361601"/>
                    <a:gd name="connsiteY19" fmla="*/ 62865 h 419100"/>
                    <a:gd name="connsiteX20" fmla="*/ 214917 w 361601"/>
                    <a:gd name="connsiteY20" fmla="*/ 89535 h 419100"/>
                    <a:gd name="connsiteX21" fmla="*/ 241587 w 361601"/>
                    <a:gd name="connsiteY21" fmla="*/ 89535 h 419100"/>
                    <a:gd name="connsiteX22" fmla="*/ 266352 w 361601"/>
                    <a:gd name="connsiteY22" fmla="*/ 64770 h 419100"/>
                    <a:gd name="connsiteX23" fmla="*/ 266352 w 361601"/>
                    <a:gd name="connsiteY23" fmla="*/ 171450 h 419100"/>
                    <a:gd name="connsiteX24" fmla="*/ 247302 w 361601"/>
                    <a:gd name="connsiteY24" fmla="*/ 190500 h 419100"/>
                    <a:gd name="connsiteX25" fmla="*/ 113952 w 361601"/>
                    <a:gd name="connsiteY25" fmla="*/ 190500 h 419100"/>
                    <a:gd name="connsiteX26" fmla="*/ 56802 w 361601"/>
                    <a:gd name="connsiteY26" fmla="*/ 247650 h 419100"/>
                    <a:gd name="connsiteX27" fmla="*/ 56802 w 361601"/>
                    <a:gd name="connsiteY27" fmla="*/ 269558 h 419100"/>
                    <a:gd name="connsiteX28" fmla="*/ 604 w 361601"/>
                    <a:gd name="connsiteY28" fmla="*/ 352425 h 419100"/>
                    <a:gd name="connsiteX29" fmla="*/ 75852 w 361601"/>
                    <a:gd name="connsiteY29"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1601" h="419100">
                      <a:moveTo>
                        <a:pt x="75852" y="304800"/>
                      </a:moveTo>
                      <a:cubicBezTo>
                        <a:pt x="96807" y="304800"/>
                        <a:pt x="113952" y="321945"/>
                        <a:pt x="113952" y="342900"/>
                      </a:cubicBezTo>
                      <a:cubicBezTo>
                        <a:pt x="113952" y="363855"/>
                        <a:pt x="96807" y="381000"/>
                        <a:pt x="75852" y="381000"/>
                      </a:cubicBezTo>
                      <a:cubicBezTo>
                        <a:pt x="54897" y="381000"/>
                        <a:pt x="37752" y="363855"/>
                        <a:pt x="37752" y="342900"/>
                      </a:cubicBezTo>
                      <a:cubicBezTo>
                        <a:pt x="37752" y="321945"/>
                        <a:pt x="54897" y="304800"/>
                        <a:pt x="75852" y="304800"/>
                      </a:cubicBezTo>
                      <a:close/>
                      <a:moveTo>
                        <a:pt x="75852" y="419100"/>
                      </a:moveTo>
                      <a:cubicBezTo>
                        <a:pt x="113952" y="419100"/>
                        <a:pt x="146337" y="390525"/>
                        <a:pt x="151099" y="352425"/>
                      </a:cubicBezTo>
                      <a:cubicBezTo>
                        <a:pt x="155862" y="314325"/>
                        <a:pt x="132049" y="279083"/>
                        <a:pt x="94902" y="269558"/>
                      </a:cubicBezTo>
                      <a:lnTo>
                        <a:pt x="94902" y="247650"/>
                      </a:lnTo>
                      <a:cubicBezTo>
                        <a:pt x="94902" y="237173"/>
                        <a:pt x="103474" y="228600"/>
                        <a:pt x="113952" y="228600"/>
                      </a:cubicBezTo>
                      <a:lnTo>
                        <a:pt x="247302" y="228600"/>
                      </a:lnTo>
                      <a:cubicBezTo>
                        <a:pt x="278734" y="228600"/>
                        <a:pt x="304452" y="202883"/>
                        <a:pt x="304452" y="171450"/>
                      </a:cubicBezTo>
                      <a:lnTo>
                        <a:pt x="304452" y="64770"/>
                      </a:lnTo>
                      <a:lnTo>
                        <a:pt x="329217" y="89535"/>
                      </a:lnTo>
                      <a:cubicBezTo>
                        <a:pt x="336837" y="97155"/>
                        <a:pt x="348267" y="97155"/>
                        <a:pt x="355887" y="89535"/>
                      </a:cubicBezTo>
                      <a:cubicBezTo>
                        <a:pt x="363507" y="81915"/>
                        <a:pt x="363507" y="70485"/>
                        <a:pt x="355887" y="62865"/>
                      </a:cubicBezTo>
                      <a:lnTo>
                        <a:pt x="298737" y="5715"/>
                      </a:lnTo>
                      <a:cubicBezTo>
                        <a:pt x="294927" y="1905"/>
                        <a:pt x="290164" y="0"/>
                        <a:pt x="285402" y="0"/>
                      </a:cubicBezTo>
                      <a:cubicBezTo>
                        <a:pt x="280639" y="0"/>
                        <a:pt x="275877" y="1905"/>
                        <a:pt x="272067" y="5715"/>
                      </a:cubicBezTo>
                      <a:lnTo>
                        <a:pt x="214917" y="62865"/>
                      </a:lnTo>
                      <a:cubicBezTo>
                        <a:pt x="207297" y="70485"/>
                        <a:pt x="207297" y="81915"/>
                        <a:pt x="214917" y="89535"/>
                      </a:cubicBezTo>
                      <a:cubicBezTo>
                        <a:pt x="222537" y="97155"/>
                        <a:pt x="233967" y="97155"/>
                        <a:pt x="241587" y="89535"/>
                      </a:cubicBezTo>
                      <a:lnTo>
                        <a:pt x="266352" y="64770"/>
                      </a:lnTo>
                      <a:lnTo>
                        <a:pt x="266352" y="171450"/>
                      </a:lnTo>
                      <a:cubicBezTo>
                        <a:pt x="266352" y="181927"/>
                        <a:pt x="257779" y="190500"/>
                        <a:pt x="247302" y="190500"/>
                      </a:cubicBezTo>
                      <a:lnTo>
                        <a:pt x="113952" y="190500"/>
                      </a:lnTo>
                      <a:cubicBezTo>
                        <a:pt x="82519" y="190500"/>
                        <a:pt x="56802" y="216218"/>
                        <a:pt x="56802" y="247650"/>
                      </a:cubicBezTo>
                      <a:lnTo>
                        <a:pt x="56802" y="269558"/>
                      </a:lnTo>
                      <a:cubicBezTo>
                        <a:pt x="19654" y="279083"/>
                        <a:pt x="-4158" y="315278"/>
                        <a:pt x="604" y="352425"/>
                      </a:cubicBezTo>
                      <a:cubicBezTo>
                        <a:pt x="5367" y="390525"/>
                        <a:pt x="37752" y="419100"/>
                        <a:pt x="75852" y="419100"/>
                      </a:cubicBezTo>
                      <a:close/>
                    </a:path>
                  </a:pathLst>
                </a:custGeom>
                <a:grpFill/>
                <a:ln w="9525" cap="flat">
                  <a:noFill/>
                  <a:prstDash val="solid"/>
                  <a:miter/>
                </a:ln>
              </p:spPr>
              <p:txBody>
                <a:bodyPr rtlCol="0" anchor="ctr"/>
                <a:lstStyle/>
                <a:p>
                  <a:endParaRPr lang="en-US" sz="1100">
                    <a:latin typeface="Cambria" panose="02040503050406030204" pitchFamily="18" charset="0"/>
                    <a:ea typeface="Cambria" panose="02040503050406030204" pitchFamily="18" charset="0"/>
                  </a:endParaRPr>
                </a:p>
              </p:txBody>
            </p:sp>
            <p:pic>
              <p:nvPicPr>
                <p:cNvPr id="137" name="Graphic 136" descr="Lights On with solid fill">
                  <a:extLst>
                    <a:ext uri="{FF2B5EF4-FFF2-40B4-BE49-F238E27FC236}">
                      <a16:creationId xmlns:a16="http://schemas.microsoft.com/office/drawing/2014/main" id="{71E3936B-3968-A006-720A-7EB888C3F0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12133" y="2656893"/>
                  <a:ext cx="146035" cy="146035"/>
                </a:xfrm>
                <a:prstGeom prst="rect">
                  <a:avLst/>
                </a:prstGeom>
              </p:spPr>
            </p:pic>
          </p:grpSp>
          <p:grpSp>
            <p:nvGrpSpPr>
              <p:cNvPr id="159" name="Group 158">
                <a:extLst>
                  <a:ext uri="{FF2B5EF4-FFF2-40B4-BE49-F238E27FC236}">
                    <a16:creationId xmlns:a16="http://schemas.microsoft.com/office/drawing/2014/main" id="{F2D21729-DF1F-6677-8E62-B30216EEF369}"/>
                  </a:ext>
                </a:extLst>
              </p:cNvPr>
              <p:cNvGrpSpPr>
                <a:grpSpLocks noChangeAspect="1"/>
              </p:cNvGrpSpPr>
              <p:nvPr/>
            </p:nvGrpSpPr>
            <p:grpSpPr>
              <a:xfrm>
                <a:off x="6155014" y="4500648"/>
                <a:ext cx="548640" cy="548640"/>
                <a:chOff x="5562489" y="3377431"/>
                <a:chExt cx="914400" cy="914400"/>
              </a:xfrm>
              <a:solidFill>
                <a:schemeClr val="bg1"/>
              </a:solidFill>
            </p:grpSpPr>
            <p:pic>
              <p:nvPicPr>
                <p:cNvPr id="148" name="Graphic 147" descr="Arrow circle with solid fill">
                  <a:extLst>
                    <a:ext uri="{FF2B5EF4-FFF2-40B4-BE49-F238E27FC236}">
                      <a16:creationId xmlns:a16="http://schemas.microsoft.com/office/drawing/2014/main" id="{0F4E57D3-A844-E613-9527-87C3F45E6F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62489" y="3377431"/>
                  <a:ext cx="914400" cy="914400"/>
                </a:xfrm>
                <a:prstGeom prst="rect">
                  <a:avLst/>
                </a:prstGeom>
              </p:spPr>
            </p:pic>
            <p:pic>
              <p:nvPicPr>
                <p:cNvPr id="158" name="Graphic 157" descr="Cycle with people outline">
                  <a:extLst>
                    <a:ext uri="{FF2B5EF4-FFF2-40B4-BE49-F238E27FC236}">
                      <a16:creationId xmlns:a16="http://schemas.microsoft.com/office/drawing/2014/main" id="{E28B1F03-7D5F-9DBF-3C75-001DF637D41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06764" y="3586621"/>
                  <a:ext cx="464779" cy="464779"/>
                </a:xfrm>
                <a:prstGeom prst="rect">
                  <a:avLst/>
                </a:prstGeom>
              </p:spPr>
            </p:pic>
          </p:grpSp>
          <p:grpSp>
            <p:nvGrpSpPr>
              <p:cNvPr id="172" name="Group 171">
                <a:extLst>
                  <a:ext uri="{FF2B5EF4-FFF2-40B4-BE49-F238E27FC236}">
                    <a16:creationId xmlns:a16="http://schemas.microsoft.com/office/drawing/2014/main" id="{3E1D0CF4-D5E9-3E56-F1AC-8498540D32A9}"/>
                  </a:ext>
                </a:extLst>
              </p:cNvPr>
              <p:cNvGrpSpPr>
                <a:grpSpLocks noChangeAspect="1"/>
              </p:cNvGrpSpPr>
              <p:nvPr/>
            </p:nvGrpSpPr>
            <p:grpSpPr>
              <a:xfrm>
                <a:off x="7182797" y="3540816"/>
                <a:ext cx="493776" cy="493776"/>
                <a:chOff x="6943634" y="3181420"/>
                <a:chExt cx="1896442" cy="1896442"/>
              </a:xfrm>
            </p:grpSpPr>
            <p:pic>
              <p:nvPicPr>
                <p:cNvPr id="168" name="Graphic 167" descr="Group success with solid fill">
                  <a:extLst>
                    <a:ext uri="{FF2B5EF4-FFF2-40B4-BE49-F238E27FC236}">
                      <a16:creationId xmlns:a16="http://schemas.microsoft.com/office/drawing/2014/main" id="{C410A846-F02B-FDE4-852D-A0174F9E903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43634" y="3181420"/>
                  <a:ext cx="1896442" cy="1896442"/>
                </a:xfrm>
                <a:prstGeom prst="rect">
                  <a:avLst/>
                </a:prstGeom>
              </p:spPr>
            </p:pic>
            <p:sp>
              <p:nvSpPr>
                <p:cNvPr id="171" name="Star: 5 Points 170">
                  <a:extLst>
                    <a:ext uri="{FF2B5EF4-FFF2-40B4-BE49-F238E27FC236}">
                      <a16:creationId xmlns:a16="http://schemas.microsoft.com/office/drawing/2014/main" id="{F27EAFFF-D907-2AFB-D82C-5E63F994930A}"/>
                    </a:ext>
                  </a:extLst>
                </p:cNvPr>
                <p:cNvSpPr/>
                <p:nvPr/>
              </p:nvSpPr>
              <p:spPr>
                <a:xfrm>
                  <a:off x="7954681" y="3234051"/>
                  <a:ext cx="274320" cy="274320"/>
                </a:xfrm>
                <a:prstGeom prst="star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latin typeface="Cambria" panose="02040503050406030204" pitchFamily="18" charset="0"/>
                    <a:ea typeface="Cambria" panose="02040503050406030204" pitchFamily="18" charset="0"/>
                  </a:endParaRPr>
                </a:p>
              </p:txBody>
            </p:sp>
          </p:grpSp>
          <p:cxnSp>
            <p:nvCxnSpPr>
              <p:cNvPr id="177" name="Straight Connector 176">
                <a:extLst>
                  <a:ext uri="{FF2B5EF4-FFF2-40B4-BE49-F238E27FC236}">
                    <a16:creationId xmlns:a16="http://schemas.microsoft.com/office/drawing/2014/main" id="{8280C90A-E5B3-292B-9E73-47B94DE8C846}"/>
                  </a:ext>
                </a:extLst>
              </p:cNvPr>
              <p:cNvCxnSpPr>
                <a:cxnSpLocks/>
                <a:stCxn id="73" idx="6"/>
                <a:endCxn id="14" idx="1"/>
              </p:cNvCxnSpPr>
              <p:nvPr/>
            </p:nvCxnSpPr>
            <p:spPr>
              <a:xfrm>
                <a:off x="7314461" y="4647627"/>
                <a:ext cx="659510" cy="213622"/>
              </a:xfrm>
              <a:prstGeom prst="line">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0DB6DC13-1720-A162-FB61-E50AFBC6BEA6}"/>
                  </a:ext>
                </a:extLst>
              </p:cNvPr>
              <p:cNvCxnSpPr>
                <a:cxnSpLocks/>
                <a:stCxn id="72" idx="12"/>
                <a:endCxn id="95" idx="3"/>
              </p:cNvCxnSpPr>
              <p:nvPr/>
            </p:nvCxnSpPr>
            <p:spPr>
              <a:xfrm flipH="1">
                <a:off x="4273748" y="4677777"/>
                <a:ext cx="639421" cy="183473"/>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7677BE6-BB91-2F11-061A-AEA75AFDBB04}"/>
                  </a:ext>
                </a:extLst>
              </p:cNvPr>
              <p:cNvCxnSpPr>
                <a:cxnSpLocks/>
                <a:stCxn id="67" idx="13"/>
                <a:endCxn id="107" idx="3"/>
              </p:cNvCxnSpPr>
              <p:nvPr/>
            </p:nvCxnSpPr>
            <p:spPr>
              <a:xfrm flipH="1" flipV="1">
                <a:off x="4273747" y="1826307"/>
                <a:ext cx="544952" cy="454589"/>
              </a:xfrm>
              <a:prstGeom prst="line">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id="{A7F82887-F883-A21C-B0C4-408F35849C34}"/>
                </a:ext>
              </a:extLst>
            </p:cNvPr>
            <p:cNvGrpSpPr>
              <a:grpSpLocks noChangeAspect="1"/>
            </p:cNvGrpSpPr>
            <p:nvPr/>
          </p:nvGrpSpPr>
          <p:grpSpPr>
            <a:xfrm>
              <a:off x="4833236" y="2188324"/>
              <a:ext cx="533573" cy="503071"/>
              <a:chOff x="10049879" y="157499"/>
              <a:chExt cx="969842" cy="914400"/>
            </a:xfrm>
          </p:grpSpPr>
          <p:pic>
            <p:nvPicPr>
              <p:cNvPr id="259" name="Graphic 258" descr="Clipboard Mixed with solid fill">
                <a:extLst>
                  <a:ext uri="{FF2B5EF4-FFF2-40B4-BE49-F238E27FC236}">
                    <a16:creationId xmlns:a16="http://schemas.microsoft.com/office/drawing/2014/main" id="{095F9191-F367-31F2-BDD8-C3BDDC50ED4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049879" y="157499"/>
                <a:ext cx="914399" cy="914400"/>
              </a:xfrm>
              <a:prstGeom prst="rect">
                <a:avLst/>
              </a:prstGeom>
            </p:spPr>
          </p:pic>
          <p:sp>
            <p:nvSpPr>
              <p:cNvPr id="256" name="Oval 255">
                <a:extLst>
                  <a:ext uri="{FF2B5EF4-FFF2-40B4-BE49-F238E27FC236}">
                    <a16:creationId xmlns:a16="http://schemas.microsoft.com/office/drawing/2014/main" id="{352B495B-69B0-36DD-DBB8-73C32C39DDBE}"/>
                  </a:ext>
                </a:extLst>
              </p:cNvPr>
              <p:cNvSpPr/>
              <p:nvPr/>
            </p:nvSpPr>
            <p:spPr>
              <a:xfrm>
                <a:off x="10625259" y="475693"/>
                <a:ext cx="394462" cy="391786"/>
              </a:xfrm>
              <a:prstGeom prst="ellipse">
                <a:avLst/>
              </a:prstGeom>
              <a:solidFill>
                <a:schemeClr val="bg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100" b="1">
                    <a:solidFill>
                      <a:schemeClr val="bg2"/>
                    </a:solidFill>
                    <a:latin typeface="Cambria" panose="02040503050406030204" pitchFamily="18" charset="0"/>
                    <a:ea typeface="Cambria" panose="02040503050406030204" pitchFamily="18" charset="0"/>
                    <a:sym typeface="Wingdings 2" panose="05020102010507070707" pitchFamily="18" charset="2"/>
                  </a:rPr>
                  <a:t></a:t>
                </a:r>
                <a:endParaRPr lang="en-US" sz="1100" b="1">
                  <a:solidFill>
                    <a:schemeClr val="bg2"/>
                  </a:solidFill>
                  <a:latin typeface="Cambria" panose="02040503050406030204" pitchFamily="18" charset="0"/>
                  <a:ea typeface="Cambria" panose="02040503050406030204" pitchFamily="18" charset="0"/>
                </a:endParaRPr>
              </a:p>
            </p:txBody>
          </p:sp>
        </p:grpSp>
        <p:pic>
          <p:nvPicPr>
            <p:cNvPr id="262" name="Graphic 261" descr="Clipboard Badge with solid fill">
              <a:extLst>
                <a:ext uri="{FF2B5EF4-FFF2-40B4-BE49-F238E27FC236}">
                  <a16:creationId xmlns:a16="http://schemas.microsoft.com/office/drawing/2014/main" id="{2577F3AA-5434-0BEA-2BD0-0BC002827A0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831116" y="4169716"/>
              <a:ext cx="457200" cy="457200"/>
            </a:xfrm>
            <a:prstGeom prst="rect">
              <a:avLst/>
            </a:prstGeom>
          </p:spPr>
        </p:pic>
        <p:grpSp>
          <p:nvGrpSpPr>
            <p:cNvPr id="322" name="Group 321">
              <a:extLst>
                <a:ext uri="{FF2B5EF4-FFF2-40B4-BE49-F238E27FC236}">
                  <a16:creationId xmlns:a16="http://schemas.microsoft.com/office/drawing/2014/main" id="{CF1D501E-5C30-7FE2-346C-5D53C2AED25E}"/>
                </a:ext>
              </a:extLst>
            </p:cNvPr>
            <p:cNvGrpSpPr>
              <a:grpSpLocks noChangeAspect="1"/>
            </p:cNvGrpSpPr>
            <p:nvPr/>
          </p:nvGrpSpPr>
          <p:grpSpPr>
            <a:xfrm>
              <a:off x="7120931" y="2838728"/>
              <a:ext cx="548640" cy="548640"/>
              <a:chOff x="5541545" y="2915476"/>
              <a:chExt cx="914400" cy="914400"/>
            </a:xfrm>
          </p:grpSpPr>
          <p:pic>
            <p:nvPicPr>
              <p:cNvPr id="319" name="Graphic 318" descr="Arrow circle with solid fill">
                <a:extLst>
                  <a:ext uri="{FF2B5EF4-FFF2-40B4-BE49-F238E27FC236}">
                    <a16:creationId xmlns:a16="http://schemas.microsoft.com/office/drawing/2014/main" id="{2F6B82C0-C612-646E-E1D9-4E7BDEC0A42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541545" y="2915476"/>
                <a:ext cx="914400" cy="914400"/>
              </a:xfrm>
              <a:prstGeom prst="rect">
                <a:avLst/>
              </a:prstGeom>
            </p:spPr>
          </p:pic>
          <p:pic>
            <p:nvPicPr>
              <p:cNvPr id="321" name="Graphic 320" descr="Cycle with people with solid fill">
                <a:extLst>
                  <a:ext uri="{FF2B5EF4-FFF2-40B4-BE49-F238E27FC236}">
                    <a16:creationId xmlns:a16="http://schemas.microsoft.com/office/drawing/2014/main" id="{B34F0F57-5E0F-764F-6B08-5BB5C2226F0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788800" y="3121800"/>
                <a:ext cx="443351" cy="443351"/>
              </a:xfrm>
              <a:prstGeom prst="rect">
                <a:avLst/>
              </a:prstGeom>
            </p:spPr>
          </p:pic>
        </p:grpSp>
        <p:grpSp>
          <p:nvGrpSpPr>
            <p:cNvPr id="17" name="Group 16">
              <a:extLst>
                <a:ext uri="{FF2B5EF4-FFF2-40B4-BE49-F238E27FC236}">
                  <a16:creationId xmlns:a16="http://schemas.microsoft.com/office/drawing/2014/main" id="{7960AD4F-178D-98E2-7CFB-6068EB86E0F8}"/>
                </a:ext>
              </a:extLst>
            </p:cNvPr>
            <p:cNvGrpSpPr>
              <a:grpSpLocks noChangeAspect="1"/>
            </p:cNvGrpSpPr>
            <p:nvPr/>
          </p:nvGrpSpPr>
          <p:grpSpPr>
            <a:xfrm>
              <a:off x="5522132" y="1846827"/>
              <a:ext cx="496995" cy="531130"/>
              <a:chOff x="4087880" y="2768452"/>
              <a:chExt cx="1000613" cy="1069340"/>
            </a:xfrm>
          </p:grpSpPr>
          <p:pic>
            <p:nvPicPr>
              <p:cNvPr id="8" name="Graphic 7" descr="Male profile with solid fill">
                <a:extLst>
                  <a:ext uri="{FF2B5EF4-FFF2-40B4-BE49-F238E27FC236}">
                    <a16:creationId xmlns:a16="http://schemas.microsoft.com/office/drawing/2014/main" id="{0AA13DB3-6810-8C1C-4F3A-E83D20CB3ADC}"/>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515208" y="3264506"/>
                <a:ext cx="573285" cy="573286"/>
              </a:xfrm>
              <a:prstGeom prst="rect">
                <a:avLst/>
              </a:prstGeom>
            </p:spPr>
          </p:pic>
          <p:pic>
            <p:nvPicPr>
              <p:cNvPr id="12" name="Graphic 11" descr="Checklist with solid fill">
                <a:extLst>
                  <a:ext uri="{FF2B5EF4-FFF2-40B4-BE49-F238E27FC236}">
                    <a16:creationId xmlns:a16="http://schemas.microsoft.com/office/drawing/2014/main" id="{694000AE-5117-9561-5A12-76CC66DF93C6}"/>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97890" y="2840590"/>
                <a:ext cx="914400" cy="914400"/>
              </a:xfrm>
              <a:prstGeom prst="rect">
                <a:avLst/>
              </a:prstGeom>
            </p:spPr>
          </p:pic>
          <p:sp>
            <p:nvSpPr>
              <p:cNvPr id="13" name="Graphic 9" descr="Single gear with solid fill">
                <a:extLst>
                  <a:ext uri="{FF2B5EF4-FFF2-40B4-BE49-F238E27FC236}">
                    <a16:creationId xmlns:a16="http://schemas.microsoft.com/office/drawing/2014/main" id="{06F443CC-9754-4F86-8ABA-CC0819F0770B}"/>
                  </a:ext>
                </a:extLst>
              </p:cNvPr>
              <p:cNvSpPr/>
              <p:nvPr/>
            </p:nvSpPr>
            <p:spPr>
              <a:xfrm>
                <a:off x="4087880" y="2768452"/>
                <a:ext cx="376190" cy="375637"/>
              </a:xfrm>
              <a:custGeom>
                <a:avLst/>
                <a:gdLst>
                  <a:gd name="connsiteX0" fmla="*/ 187819 w 376190"/>
                  <a:gd name="connsiteY0" fmla="*/ 254108 h 375637"/>
                  <a:gd name="connsiteX1" fmla="*/ 121530 w 376190"/>
                  <a:gd name="connsiteY1" fmla="*/ 187819 h 375637"/>
                  <a:gd name="connsiteX2" fmla="*/ 187819 w 376190"/>
                  <a:gd name="connsiteY2" fmla="*/ 121530 h 375637"/>
                  <a:gd name="connsiteX3" fmla="*/ 254108 w 376190"/>
                  <a:gd name="connsiteY3" fmla="*/ 187819 h 375637"/>
                  <a:gd name="connsiteX4" fmla="*/ 187819 w 376190"/>
                  <a:gd name="connsiteY4" fmla="*/ 254108 h 375637"/>
                  <a:gd name="connsiteX5" fmla="*/ 336969 w 376190"/>
                  <a:gd name="connsiteY5" fmla="*/ 146388 h 375637"/>
                  <a:gd name="connsiteX6" fmla="*/ 322606 w 376190"/>
                  <a:gd name="connsiteY6" fmla="*/ 112139 h 375637"/>
                  <a:gd name="connsiteX7" fmla="*/ 336417 w 376190"/>
                  <a:gd name="connsiteY7" fmla="*/ 70708 h 375637"/>
                  <a:gd name="connsiteX8" fmla="*/ 304929 w 376190"/>
                  <a:gd name="connsiteY8" fmla="*/ 39221 h 375637"/>
                  <a:gd name="connsiteX9" fmla="*/ 263499 w 376190"/>
                  <a:gd name="connsiteY9" fmla="*/ 53031 h 375637"/>
                  <a:gd name="connsiteX10" fmla="*/ 228697 w 376190"/>
                  <a:gd name="connsiteY10" fmla="*/ 38669 h 375637"/>
                  <a:gd name="connsiteX11" fmla="*/ 209915 w 376190"/>
                  <a:gd name="connsiteY11" fmla="*/ 0 h 375637"/>
                  <a:gd name="connsiteX12" fmla="*/ 165723 w 376190"/>
                  <a:gd name="connsiteY12" fmla="*/ 0 h 375637"/>
                  <a:gd name="connsiteX13" fmla="*/ 146388 w 376190"/>
                  <a:gd name="connsiteY13" fmla="*/ 38669 h 375637"/>
                  <a:gd name="connsiteX14" fmla="*/ 112139 w 376190"/>
                  <a:gd name="connsiteY14" fmla="*/ 53031 h 375637"/>
                  <a:gd name="connsiteX15" fmla="*/ 70708 w 376190"/>
                  <a:gd name="connsiteY15" fmla="*/ 39221 h 375637"/>
                  <a:gd name="connsiteX16" fmla="*/ 39221 w 376190"/>
                  <a:gd name="connsiteY16" fmla="*/ 70708 h 375637"/>
                  <a:gd name="connsiteX17" fmla="*/ 53031 w 376190"/>
                  <a:gd name="connsiteY17" fmla="*/ 112139 h 375637"/>
                  <a:gd name="connsiteX18" fmla="*/ 38669 w 376190"/>
                  <a:gd name="connsiteY18" fmla="*/ 146941 h 375637"/>
                  <a:gd name="connsiteX19" fmla="*/ 0 w 376190"/>
                  <a:gd name="connsiteY19" fmla="*/ 165723 h 375637"/>
                  <a:gd name="connsiteX20" fmla="*/ 0 w 376190"/>
                  <a:gd name="connsiteY20" fmla="*/ 209915 h 375637"/>
                  <a:gd name="connsiteX21" fmla="*/ 38669 w 376190"/>
                  <a:gd name="connsiteY21" fmla="*/ 229249 h 375637"/>
                  <a:gd name="connsiteX22" fmla="*/ 53031 w 376190"/>
                  <a:gd name="connsiteY22" fmla="*/ 263499 h 375637"/>
                  <a:gd name="connsiteX23" fmla="*/ 39221 w 376190"/>
                  <a:gd name="connsiteY23" fmla="*/ 304929 h 375637"/>
                  <a:gd name="connsiteX24" fmla="*/ 70708 w 376190"/>
                  <a:gd name="connsiteY24" fmla="*/ 336417 h 375637"/>
                  <a:gd name="connsiteX25" fmla="*/ 112139 w 376190"/>
                  <a:gd name="connsiteY25" fmla="*/ 322606 h 375637"/>
                  <a:gd name="connsiteX26" fmla="*/ 146941 w 376190"/>
                  <a:gd name="connsiteY26" fmla="*/ 336969 h 375637"/>
                  <a:gd name="connsiteX27" fmla="*/ 166275 w 376190"/>
                  <a:gd name="connsiteY27" fmla="*/ 375638 h 375637"/>
                  <a:gd name="connsiteX28" fmla="*/ 210468 w 376190"/>
                  <a:gd name="connsiteY28" fmla="*/ 375638 h 375637"/>
                  <a:gd name="connsiteX29" fmla="*/ 229802 w 376190"/>
                  <a:gd name="connsiteY29" fmla="*/ 336969 h 375637"/>
                  <a:gd name="connsiteX30" fmla="*/ 264051 w 376190"/>
                  <a:gd name="connsiteY30" fmla="*/ 322606 h 375637"/>
                  <a:gd name="connsiteX31" fmla="*/ 305482 w 376190"/>
                  <a:gd name="connsiteY31" fmla="*/ 336417 h 375637"/>
                  <a:gd name="connsiteX32" fmla="*/ 336969 w 376190"/>
                  <a:gd name="connsiteY32" fmla="*/ 304929 h 375637"/>
                  <a:gd name="connsiteX33" fmla="*/ 323159 w 376190"/>
                  <a:gd name="connsiteY33" fmla="*/ 263499 h 375637"/>
                  <a:gd name="connsiteX34" fmla="*/ 337521 w 376190"/>
                  <a:gd name="connsiteY34" fmla="*/ 228697 h 375637"/>
                  <a:gd name="connsiteX35" fmla="*/ 376190 w 376190"/>
                  <a:gd name="connsiteY35" fmla="*/ 209363 h 375637"/>
                  <a:gd name="connsiteX36" fmla="*/ 376190 w 376190"/>
                  <a:gd name="connsiteY36" fmla="*/ 165170 h 375637"/>
                  <a:gd name="connsiteX37" fmla="*/ 336969 w 376190"/>
                  <a:gd name="connsiteY37" fmla="*/ 146388 h 37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6190" h="375637">
                    <a:moveTo>
                      <a:pt x="187819" y="254108"/>
                    </a:moveTo>
                    <a:cubicBezTo>
                      <a:pt x="151360" y="254108"/>
                      <a:pt x="121530" y="224278"/>
                      <a:pt x="121530" y="187819"/>
                    </a:cubicBezTo>
                    <a:cubicBezTo>
                      <a:pt x="121530" y="151360"/>
                      <a:pt x="151360" y="121530"/>
                      <a:pt x="187819" y="121530"/>
                    </a:cubicBezTo>
                    <a:cubicBezTo>
                      <a:pt x="224278" y="121530"/>
                      <a:pt x="254108" y="151360"/>
                      <a:pt x="254108" y="187819"/>
                    </a:cubicBezTo>
                    <a:cubicBezTo>
                      <a:pt x="254108" y="224278"/>
                      <a:pt x="224278" y="254108"/>
                      <a:pt x="187819" y="254108"/>
                    </a:cubicBezTo>
                    <a:close/>
                    <a:moveTo>
                      <a:pt x="336969" y="146388"/>
                    </a:moveTo>
                    <a:cubicBezTo>
                      <a:pt x="333655" y="134235"/>
                      <a:pt x="328683" y="122635"/>
                      <a:pt x="322606" y="112139"/>
                    </a:cubicBezTo>
                    <a:lnTo>
                      <a:pt x="336417" y="70708"/>
                    </a:lnTo>
                    <a:lnTo>
                      <a:pt x="304929" y="39221"/>
                    </a:lnTo>
                    <a:lnTo>
                      <a:pt x="263499" y="53031"/>
                    </a:lnTo>
                    <a:cubicBezTo>
                      <a:pt x="252451" y="46955"/>
                      <a:pt x="240850" y="41983"/>
                      <a:pt x="228697" y="38669"/>
                    </a:cubicBezTo>
                    <a:lnTo>
                      <a:pt x="209915" y="0"/>
                    </a:lnTo>
                    <a:lnTo>
                      <a:pt x="165723" y="0"/>
                    </a:lnTo>
                    <a:lnTo>
                      <a:pt x="146388" y="38669"/>
                    </a:lnTo>
                    <a:cubicBezTo>
                      <a:pt x="134235" y="41983"/>
                      <a:pt x="122635" y="46955"/>
                      <a:pt x="112139" y="53031"/>
                    </a:cubicBezTo>
                    <a:lnTo>
                      <a:pt x="70708" y="39221"/>
                    </a:lnTo>
                    <a:lnTo>
                      <a:pt x="39221" y="70708"/>
                    </a:lnTo>
                    <a:lnTo>
                      <a:pt x="53031" y="112139"/>
                    </a:lnTo>
                    <a:cubicBezTo>
                      <a:pt x="46955" y="123187"/>
                      <a:pt x="41983" y="134788"/>
                      <a:pt x="38669" y="146941"/>
                    </a:cubicBezTo>
                    <a:lnTo>
                      <a:pt x="0" y="165723"/>
                    </a:lnTo>
                    <a:lnTo>
                      <a:pt x="0" y="209915"/>
                    </a:lnTo>
                    <a:lnTo>
                      <a:pt x="38669" y="229249"/>
                    </a:lnTo>
                    <a:cubicBezTo>
                      <a:pt x="41983" y="241402"/>
                      <a:pt x="46955" y="253003"/>
                      <a:pt x="53031" y="263499"/>
                    </a:cubicBezTo>
                    <a:lnTo>
                      <a:pt x="39221" y="304929"/>
                    </a:lnTo>
                    <a:lnTo>
                      <a:pt x="70708" y="336417"/>
                    </a:lnTo>
                    <a:lnTo>
                      <a:pt x="112139" y="322606"/>
                    </a:lnTo>
                    <a:cubicBezTo>
                      <a:pt x="123187" y="328683"/>
                      <a:pt x="134788" y="333655"/>
                      <a:pt x="146941" y="336969"/>
                    </a:cubicBezTo>
                    <a:lnTo>
                      <a:pt x="166275" y="375638"/>
                    </a:lnTo>
                    <a:lnTo>
                      <a:pt x="210468" y="375638"/>
                    </a:lnTo>
                    <a:lnTo>
                      <a:pt x="229802" y="336969"/>
                    </a:lnTo>
                    <a:cubicBezTo>
                      <a:pt x="241955" y="333655"/>
                      <a:pt x="253555" y="328683"/>
                      <a:pt x="264051" y="322606"/>
                    </a:cubicBezTo>
                    <a:lnTo>
                      <a:pt x="305482" y="336417"/>
                    </a:lnTo>
                    <a:lnTo>
                      <a:pt x="336969" y="304929"/>
                    </a:lnTo>
                    <a:lnTo>
                      <a:pt x="323159" y="263499"/>
                    </a:lnTo>
                    <a:cubicBezTo>
                      <a:pt x="329235" y="252451"/>
                      <a:pt x="334207" y="240850"/>
                      <a:pt x="337521" y="228697"/>
                    </a:cubicBezTo>
                    <a:lnTo>
                      <a:pt x="376190" y="209363"/>
                    </a:lnTo>
                    <a:lnTo>
                      <a:pt x="376190" y="165170"/>
                    </a:lnTo>
                    <a:lnTo>
                      <a:pt x="336969" y="146388"/>
                    </a:lnTo>
                    <a:close/>
                  </a:path>
                </a:pathLst>
              </a:custGeom>
              <a:solidFill>
                <a:schemeClr val="bg1"/>
              </a:solidFill>
              <a:ln w="5457" cap="flat">
                <a:noFill/>
                <a:prstDash val="solid"/>
                <a:miter/>
              </a:ln>
            </p:spPr>
            <p:txBody>
              <a:bodyPr rtlCol="0" anchor="ctr"/>
              <a:lstStyle/>
              <a:p>
                <a:endParaRPr lang="en-US" sz="1100">
                  <a:latin typeface="Cambria" panose="02040503050406030204" pitchFamily="18" charset="0"/>
                  <a:ea typeface="Cambria" panose="02040503050406030204" pitchFamily="18" charset="0"/>
                </a:endParaRPr>
              </a:p>
            </p:txBody>
          </p:sp>
        </p:grpSp>
      </p:grpSp>
      <p:sp>
        <p:nvSpPr>
          <p:cNvPr id="29" name="Title 28">
            <a:extLst>
              <a:ext uri="{FF2B5EF4-FFF2-40B4-BE49-F238E27FC236}">
                <a16:creationId xmlns:a16="http://schemas.microsoft.com/office/drawing/2014/main" id="{55E04CE7-EF1D-19DF-6E32-001710A370A1}"/>
              </a:ext>
            </a:extLst>
          </p:cNvPr>
          <p:cNvSpPr>
            <a:spLocks noGrp="1"/>
          </p:cNvSpPr>
          <p:nvPr>
            <p:ph type="title"/>
          </p:nvPr>
        </p:nvSpPr>
        <p:spPr/>
        <p:txBody>
          <a:bodyPr/>
          <a:lstStyle/>
          <a:p>
            <a:r>
              <a:rPr lang="en-US"/>
              <a:t>RHRC Technical Assistance</a:t>
            </a:r>
          </a:p>
        </p:txBody>
      </p:sp>
    </p:spTree>
    <p:extLst>
      <p:ext uri="{BB962C8B-B14F-4D97-AF65-F5344CB8AC3E}">
        <p14:creationId xmlns:p14="http://schemas.microsoft.com/office/powerpoint/2010/main" val="2991975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4BD3E2-D8CD-0313-B5E5-9C7BFA312143}"/>
              </a:ext>
            </a:extLst>
          </p:cNvPr>
          <p:cNvSpPr>
            <a:spLocks noGrp="1"/>
          </p:cNvSpPr>
          <p:nvPr>
            <p:ph type="title"/>
          </p:nvPr>
        </p:nvSpPr>
        <p:spPr/>
        <p:txBody>
          <a:bodyPr>
            <a:normAutofit fontScale="90000"/>
          </a:bodyPr>
          <a:lstStyle/>
          <a:p>
            <a:r>
              <a:rPr lang="en-US" dirty="0"/>
              <a:t>REH Overview and Criteria</a:t>
            </a:r>
          </a:p>
        </p:txBody>
      </p:sp>
    </p:spTree>
    <p:extLst>
      <p:ext uri="{BB962C8B-B14F-4D97-AF65-F5344CB8AC3E}">
        <p14:creationId xmlns:p14="http://schemas.microsoft.com/office/powerpoint/2010/main" val="2290457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BAE8A3B-2A06-4AFF-90CC-BC0258F97A6E}"/>
              </a:ext>
            </a:extLst>
          </p:cNvPr>
          <p:cNvSpPr/>
          <p:nvPr/>
        </p:nvSpPr>
        <p:spPr>
          <a:xfrm>
            <a:off x="1091627" y="2029571"/>
            <a:ext cx="3017023" cy="3190082"/>
          </a:xfrm>
          <a:prstGeom prst="roundRect">
            <a:avLst>
              <a:gd name="adj" fmla="val 807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2000">
              <a:solidFill>
                <a:schemeClr val="tx1"/>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4B1EFB3B-F078-4CB5-9506-9CC3DB6E5A46}"/>
              </a:ext>
            </a:extLst>
          </p:cNvPr>
          <p:cNvSpPr/>
          <p:nvPr/>
        </p:nvSpPr>
        <p:spPr>
          <a:xfrm>
            <a:off x="4587487" y="2043070"/>
            <a:ext cx="3017023" cy="3190082"/>
          </a:xfrm>
          <a:prstGeom prst="roundRect">
            <a:avLst>
              <a:gd name="adj" fmla="val 76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2000">
              <a:solidFill>
                <a:schemeClr val="tx1"/>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830888AF-DFE5-4616-8F08-A1E56148FA24}"/>
              </a:ext>
            </a:extLst>
          </p:cNvPr>
          <p:cNvSpPr/>
          <p:nvPr/>
        </p:nvSpPr>
        <p:spPr>
          <a:xfrm>
            <a:off x="8083347" y="2043070"/>
            <a:ext cx="3017023" cy="3190082"/>
          </a:xfrm>
          <a:prstGeom prst="roundRect">
            <a:avLst>
              <a:gd name="adj" fmla="val 80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2000">
              <a:solidFill>
                <a:schemeClr val="tx1"/>
              </a:solidFill>
              <a:latin typeface="Cambria" panose="02040503050406030204" pitchFamily="18" charset="0"/>
              <a:ea typeface="Cambria" panose="02040503050406030204" pitchFamily="18" charset="0"/>
            </a:endParaRPr>
          </a:p>
        </p:txBody>
      </p:sp>
      <p:sp>
        <p:nvSpPr>
          <p:cNvPr id="15" name="Arrow: Right 14">
            <a:extLst>
              <a:ext uri="{FF2B5EF4-FFF2-40B4-BE49-F238E27FC236}">
                <a16:creationId xmlns:a16="http://schemas.microsoft.com/office/drawing/2014/main" id="{4B38DA80-3074-431D-8CA2-8C2128588AB0}"/>
              </a:ext>
            </a:extLst>
          </p:cNvPr>
          <p:cNvSpPr/>
          <p:nvPr/>
        </p:nvSpPr>
        <p:spPr>
          <a:xfrm rot="5400000">
            <a:off x="1969963" y="2052751"/>
            <a:ext cx="1260350" cy="1207460"/>
          </a:xfrm>
          <a:prstGeom prst="rightArrow">
            <a:avLst>
              <a:gd name="adj1" fmla="val 70022"/>
              <a:gd name="adj2" fmla="val 52123"/>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2000">
              <a:solidFill>
                <a:schemeClr val="tx1"/>
              </a:solidFill>
              <a:latin typeface="Cambria" panose="02040503050406030204" pitchFamily="18" charset="0"/>
              <a:ea typeface="Cambria" panose="02040503050406030204" pitchFamily="18" charset="0"/>
            </a:endParaRPr>
          </a:p>
        </p:txBody>
      </p:sp>
      <p:sp>
        <p:nvSpPr>
          <p:cNvPr id="16" name="Arrow: Right 15">
            <a:extLst>
              <a:ext uri="{FF2B5EF4-FFF2-40B4-BE49-F238E27FC236}">
                <a16:creationId xmlns:a16="http://schemas.microsoft.com/office/drawing/2014/main" id="{02DDED90-C0E6-4906-B0F9-95742E52EAE7}"/>
              </a:ext>
            </a:extLst>
          </p:cNvPr>
          <p:cNvSpPr/>
          <p:nvPr/>
        </p:nvSpPr>
        <p:spPr>
          <a:xfrm rot="5400000">
            <a:off x="5465823" y="2069515"/>
            <a:ext cx="1260350" cy="1207460"/>
          </a:xfrm>
          <a:prstGeom prst="rightArrow">
            <a:avLst>
              <a:gd name="adj1" fmla="val 70022"/>
              <a:gd name="adj2" fmla="val 52123"/>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2000">
              <a:solidFill>
                <a:schemeClr val="tx1"/>
              </a:solidFill>
              <a:latin typeface="Cambria" panose="02040503050406030204" pitchFamily="18" charset="0"/>
              <a:ea typeface="Cambria" panose="02040503050406030204" pitchFamily="18" charset="0"/>
            </a:endParaRPr>
          </a:p>
        </p:txBody>
      </p:sp>
      <p:sp>
        <p:nvSpPr>
          <p:cNvPr id="17" name="Arrow: Right 16">
            <a:extLst>
              <a:ext uri="{FF2B5EF4-FFF2-40B4-BE49-F238E27FC236}">
                <a16:creationId xmlns:a16="http://schemas.microsoft.com/office/drawing/2014/main" id="{0A92620C-0504-41A6-B9C5-F432FB32488D}"/>
              </a:ext>
            </a:extLst>
          </p:cNvPr>
          <p:cNvSpPr/>
          <p:nvPr/>
        </p:nvSpPr>
        <p:spPr>
          <a:xfrm rot="5400000">
            <a:off x="8961683" y="2066251"/>
            <a:ext cx="1260350" cy="1207460"/>
          </a:xfrm>
          <a:prstGeom prst="rightArrow">
            <a:avLst>
              <a:gd name="adj1" fmla="val 70022"/>
              <a:gd name="adj2" fmla="val 52123"/>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sz="2000">
              <a:solidFill>
                <a:schemeClr val="tx1"/>
              </a:solidFill>
              <a:latin typeface="Cambria" panose="02040503050406030204" pitchFamily="18" charset="0"/>
              <a:ea typeface="Cambria" panose="02040503050406030204" pitchFamily="18" charset="0"/>
            </a:endParaRPr>
          </a:p>
        </p:txBody>
      </p:sp>
      <p:sp>
        <p:nvSpPr>
          <p:cNvPr id="21" name="TextBox 14">
            <a:extLst>
              <a:ext uri="{FF2B5EF4-FFF2-40B4-BE49-F238E27FC236}">
                <a16:creationId xmlns:a16="http://schemas.microsoft.com/office/drawing/2014/main" id="{0105A5C2-90F7-49B5-9F7A-4CD1E0689EED}"/>
              </a:ext>
            </a:extLst>
          </p:cNvPr>
          <p:cNvSpPr txBox="1"/>
          <p:nvPr/>
        </p:nvSpPr>
        <p:spPr>
          <a:xfrm>
            <a:off x="2152471" y="2256456"/>
            <a:ext cx="895334" cy="553998"/>
          </a:xfrm>
          <a:prstGeom prst="rect">
            <a:avLst/>
          </a:prstGeom>
          <a:noFill/>
        </p:spPr>
        <p:txBody>
          <a:bodyPr wrap="square" lIns="0" tIns="0" rIns="0" bIns="0"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3600" b="1">
              <a:latin typeface="Cambria" panose="02040503050406030204" pitchFamily="18" charset="0"/>
              <a:ea typeface="Cambria" panose="02040503050406030204" pitchFamily="18" charset="0"/>
            </a:endParaRPr>
          </a:p>
        </p:txBody>
      </p:sp>
      <p:sp>
        <p:nvSpPr>
          <p:cNvPr id="28" name="TextBox 21">
            <a:extLst>
              <a:ext uri="{FF2B5EF4-FFF2-40B4-BE49-F238E27FC236}">
                <a16:creationId xmlns:a16="http://schemas.microsoft.com/office/drawing/2014/main" id="{83FC8CDE-CEDE-455F-A6A3-0AB5E71278C3}"/>
              </a:ext>
            </a:extLst>
          </p:cNvPr>
          <p:cNvSpPr txBox="1"/>
          <p:nvPr/>
        </p:nvSpPr>
        <p:spPr>
          <a:xfrm flipH="1">
            <a:off x="1481756" y="3448760"/>
            <a:ext cx="2236762" cy="1107996"/>
          </a:xfrm>
          <a:prstGeom prst="rect">
            <a:avLst/>
          </a:prstGeom>
          <a:noFill/>
        </p:spPr>
        <p:txBody>
          <a:bodyPr wrap="square" lIns="0" tIns="0" rIns="0" bIns="0"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kern="0">
                <a:solidFill>
                  <a:schemeClr val="bg1"/>
                </a:solidFill>
                <a:latin typeface="Cambria" panose="02040503050406030204" pitchFamily="18" charset="0"/>
                <a:ea typeface="Cambria" panose="02040503050406030204" pitchFamily="18" charset="0"/>
                <a:cs typeface="Arial" panose="020B0604020202020204" pitchFamily="34" charset="0"/>
              </a:rPr>
              <a:t>Averting potential closure of rural hospitals</a:t>
            </a:r>
            <a:endParaRPr lang="en-US">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sp>
        <p:nvSpPr>
          <p:cNvPr id="35" name="TextBox 21">
            <a:extLst>
              <a:ext uri="{FF2B5EF4-FFF2-40B4-BE49-F238E27FC236}">
                <a16:creationId xmlns:a16="http://schemas.microsoft.com/office/drawing/2014/main" id="{A92061E1-813E-438A-937C-FE22996F8DFB}"/>
              </a:ext>
            </a:extLst>
          </p:cNvPr>
          <p:cNvSpPr txBox="1"/>
          <p:nvPr/>
        </p:nvSpPr>
        <p:spPr>
          <a:xfrm flipH="1">
            <a:off x="4788274" y="3527055"/>
            <a:ext cx="2615444" cy="1107996"/>
          </a:xfrm>
          <a:prstGeom prst="rect">
            <a:avLst/>
          </a:prstGeom>
          <a:noFill/>
        </p:spPr>
        <p:txBody>
          <a:bodyPr wrap="square" lIns="0" tIns="0" rIns="0" bIns="0" rtlCol="0" anchor="b">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kern="0">
                <a:solidFill>
                  <a:schemeClr val="bg1"/>
                </a:solidFill>
                <a:latin typeface="Cambria" panose="02040503050406030204" pitchFamily="18" charset="0"/>
                <a:ea typeface="Cambria" panose="02040503050406030204" pitchFamily="18" charset="0"/>
                <a:cs typeface="Arial" panose="020B0604020202020204" pitchFamily="34" charset="0"/>
              </a:rPr>
              <a:t>Allowing continuation of essential services</a:t>
            </a:r>
            <a:endParaRPr lang="en-US">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sp>
        <p:nvSpPr>
          <p:cNvPr id="36" name="TextBox 21">
            <a:extLst>
              <a:ext uri="{FF2B5EF4-FFF2-40B4-BE49-F238E27FC236}">
                <a16:creationId xmlns:a16="http://schemas.microsoft.com/office/drawing/2014/main" id="{7274B9F8-2338-4797-BD5B-81697237F85F}"/>
              </a:ext>
            </a:extLst>
          </p:cNvPr>
          <p:cNvSpPr txBox="1"/>
          <p:nvPr/>
        </p:nvSpPr>
        <p:spPr>
          <a:xfrm flipH="1">
            <a:off x="8473476" y="3462259"/>
            <a:ext cx="2236763" cy="1477328"/>
          </a:xfrm>
          <a:prstGeom prst="rect">
            <a:avLst/>
          </a:prstGeom>
          <a:noFill/>
        </p:spPr>
        <p:txBody>
          <a:bodyPr wrap="square" lIns="0" tIns="0" rIns="0" bIns="0" rtlCol="0" anchor="b">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kern="0">
                <a:latin typeface="Cambria" panose="02040503050406030204" pitchFamily="18" charset="0"/>
                <a:ea typeface="Cambria" panose="02040503050406030204" pitchFamily="18" charset="0"/>
                <a:cs typeface="Arial" panose="020B0604020202020204" pitchFamily="34" charset="0"/>
              </a:rPr>
              <a:t>Advancing health equity through access to care</a:t>
            </a:r>
            <a:endParaRPr lang="en-US">
              <a:latin typeface="Cambria" panose="02040503050406030204" pitchFamily="18" charset="0"/>
              <a:ea typeface="Cambria" panose="02040503050406030204" pitchFamily="18" charset="0"/>
              <a:cs typeface="Arial" panose="020B0604020202020204" pitchFamily="34" charset="0"/>
            </a:endParaRPr>
          </a:p>
        </p:txBody>
      </p:sp>
      <p:pic>
        <p:nvPicPr>
          <p:cNvPr id="43" name="Graphic 42" descr="Line arrow: Horizontal U-turn with solid fill">
            <a:extLst>
              <a:ext uri="{FF2B5EF4-FFF2-40B4-BE49-F238E27FC236}">
                <a16:creationId xmlns:a16="http://schemas.microsoft.com/office/drawing/2014/main" id="{AA35EEEE-98CE-438E-89C0-AE27393F5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5055" y="2093295"/>
            <a:ext cx="830164" cy="768550"/>
          </a:xfrm>
          <a:prstGeom prst="rect">
            <a:avLst/>
          </a:prstGeom>
        </p:spPr>
      </p:pic>
      <p:pic>
        <p:nvPicPr>
          <p:cNvPr id="4" name="Graphic 3" descr="Hospital with solid fill">
            <a:extLst>
              <a:ext uri="{FF2B5EF4-FFF2-40B4-BE49-F238E27FC236}">
                <a16:creationId xmlns:a16="http://schemas.microsoft.com/office/drawing/2014/main" id="{CD674DBB-BEF7-4039-A5A3-79E34CE942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2054" y="2137125"/>
            <a:ext cx="707887" cy="707887"/>
          </a:xfrm>
          <a:prstGeom prst="rect">
            <a:avLst/>
          </a:prstGeom>
        </p:spPr>
      </p:pic>
      <p:pic>
        <p:nvPicPr>
          <p:cNvPr id="6" name="Graphic 5">
            <a:extLst>
              <a:ext uri="{FF2B5EF4-FFF2-40B4-BE49-F238E27FC236}">
                <a16:creationId xmlns:a16="http://schemas.microsoft.com/office/drawing/2014/main" id="{5E9180E5-2C17-8564-E676-D53C4910B4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57614" y="2193006"/>
            <a:ext cx="640080" cy="640080"/>
          </a:xfrm>
          <a:prstGeom prst="rect">
            <a:avLst/>
          </a:prstGeom>
        </p:spPr>
      </p:pic>
      <p:sp>
        <p:nvSpPr>
          <p:cNvPr id="7" name="Title 1">
            <a:extLst>
              <a:ext uri="{FF2B5EF4-FFF2-40B4-BE49-F238E27FC236}">
                <a16:creationId xmlns:a16="http://schemas.microsoft.com/office/drawing/2014/main" id="{231FF5EF-CC1A-890F-2219-3AA157A6AE48}"/>
              </a:ext>
            </a:extLst>
          </p:cNvPr>
          <p:cNvSpPr txBox="1">
            <a:spLocks/>
          </p:cNvSpPr>
          <p:nvPr/>
        </p:nvSpPr>
        <p:spPr>
          <a:xfrm>
            <a:off x="701381" y="2377781"/>
            <a:ext cx="9021919" cy="553998"/>
          </a:xfrm>
          <a:prstGeom prst="rect">
            <a:avLst/>
          </a:prstGeom>
        </p:spPr>
        <p:txBody>
          <a:bodyPr/>
          <a:lstStyle>
            <a:lvl1pPr eaLnBrk="1" hangingPunct="1">
              <a:defRPr>
                <a:latin typeface="+mj-lt"/>
                <a:ea typeface="+mj-ea"/>
                <a:cs typeface="+mj-cs"/>
              </a:defRPr>
            </a:lvl1pPr>
          </a:lstStyle>
          <a:p>
            <a:endParaRPr lang="en-US" sz="3600">
              <a:solidFill>
                <a:srgbClr val="772A16"/>
              </a:solidFill>
              <a:latin typeface="Cambria" panose="02040503050406030204" pitchFamily="18" charset="0"/>
              <a:ea typeface="Cambria" panose="02040503050406030204" pitchFamily="18" charset="0"/>
              <a:cs typeface="Arial" panose="020B0604020202020204" pitchFamily="34" charset="0"/>
            </a:endParaRPr>
          </a:p>
        </p:txBody>
      </p:sp>
      <p:sp>
        <p:nvSpPr>
          <p:cNvPr id="18" name="TextBox 17">
            <a:extLst>
              <a:ext uri="{FF2B5EF4-FFF2-40B4-BE49-F238E27FC236}">
                <a16:creationId xmlns:a16="http://schemas.microsoft.com/office/drawing/2014/main" id="{F810BB1A-4239-4FDC-A91F-C30696306670}"/>
              </a:ext>
            </a:extLst>
          </p:cNvPr>
          <p:cNvSpPr txBox="1"/>
          <p:nvPr/>
        </p:nvSpPr>
        <p:spPr>
          <a:xfrm>
            <a:off x="1381124" y="5404428"/>
            <a:ext cx="9429751" cy="677108"/>
          </a:xfrm>
          <a:prstGeom prst="rect">
            <a:avLst/>
          </a:prstGeom>
          <a:noFill/>
        </p:spPr>
        <p:txBody>
          <a:bodyPr wrap="square">
            <a:spAutoFit/>
          </a:bodyPr>
          <a:lstStyle/>
          <a:p>
            <a:pPr algn="ctr"/>
            <a:r>
              <a:rPr lang="en-US" sz="2400">
                <a:solidFill>
                  <a:schemeClr val="tx1"/>
                </a:solidFill>
                <a:latin typeface="Cambria" panose="02040503050406030204" pitchFamily="18" charset="0"/>
                <a:ea typeface="Cambria" panose="02040503050406030204" pitchFamily="18" charset="0"/>
                <a:cs typeface="Arial" panose="020B0604020202020204" pitchFamily="34" charset="0"/>
              </a:rPr>
              <a:t>Effective January 1, 2023</a:t>
            </a:r>
          </a:p>
          <a:p>
            <a:pPr algn="ctr"/>
            <a:r>
              <a:rPr lang="en-US" b="0" i="0">
                <a:solidFill>
                  <a:schemeClr val="tx1"/>
                </a:solidFill>
                <a:effectLst/>
                <a:latin typeface="Cambria" panose="02040503050406030204" pitchFamily="18" charset="0"/>
                <a:ea typeface="Cambria" panose="02040503050406030204" pitchFamily="18" charset="0"/>
                <a:cs typeface="Arial" panose="020B0604020202020204" pitchFamily="34" charset="0"/>
              </a:rPr>
              <a:t>This is not a temporary or demonstration model </a:t>
            </a:r>
            <a:endParaRPr lang="en-US" sz="1400" b="0" i="0">
              <a:solidFill>
                <a:schemeClr val="tx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B92EBDAB-C52B-4514-B9AB-0F83C63F452B}"/>
              </a:ext>
            </a:extLst>
          </p:cNvPr>
          <p:cNvSpPr txBox="1"/>
          <p:nvPr/>
        </p:nvSpPr>
        <p:spPr>
          <a:xfrm>
            <a:off x="854285" y="6313203"/>
            <a:ext cx="10047983" cy="261610"/>
          </a:xfrm>
          <a:prstGeom prst="rect">
            <a:avLst/>
          </a:prstGeom>
          <a:noFill/>
        </p:spPr>
        <p:txBody>
          <a:bodyPr wrap="square" rtlCol="0">
            <a:spAutoFit/>
          </a:bodyPr>
          <a:lstStyle/>
          <a:p>
            <a:pPr algn="ctr"/>
            <a:r>
              <a:rPr lang="en-US" sz="1100">
                <a:latin typeface="Cambria" panose="02040503050406030204" pitchFamily="18" charset="0"/>
                <a:ea typeface="Cambria" panose="02040503050406030204" pitchFamily="18" charset="0"/>
                <a:cs typeface="Arial" panose="020B0604020202020204" pitchFamily="34" charset="0"/>
              </a:rPr>
              <a:t>More information: REH provider type rules outlined in the Social Security Act and the </a:t>
            </a:r>
            <a:r>
              <a:rPr lang="en-US" sz="1100">
                <a:latin typeface="Cambria" panose="02040503050406030204" pitchFamily="18" charset="0"/>
                <a:ea typeface="Cambria" panose="02040503050406030204" pitchFamily="18" charset="0"/>
                <a:cs typeface="Arial" panose="020B0604020202020204" pitchFamily="34" charset="0"/>
                <a:hlinkClick r:id="rId9"/>
              </a:rPr>
              <a:t>Code of Federal Regulations </a:t>
            </a:r>
            <a:r>
              <a:rPr lang="en-US" sz="1100">
                <a:solidFill>
                  <a:schemeClr val="tx1"/>
                </a:solidFill>
                <a:latin typeface="Cambria" panose="02040503050406030204" pitchFamily="18" charset="0"/>
                <a:ea typeface="Cambria" panose="02040503050406030204" pitchFamily="18" charset="0"/>
                <a:cs typeface="Arial" panose="020B0604020202020204" pitchFamily="34" charset="0"/>
              </a:rPr>
              <a:t>was effective </a:t>
            </a:r>
            <a:r>
              <a:rPr lang="en-US" sz="1100" b="0" i="0">
                <a:solidFill>
                  <a:schemeClr val="tx1"/>
                </a:solidFill>
                <a:effectLst/>
                <a:latin typeface="Cambria" panose="02040503050406030204" pitchFamily="18" charset="0"/>
                <a:ea typeface="Cambria" panose="02040503050406030204" pitchFamily="18" charset="0"/>
                <a:cs typeface="Arial" panose="020B0604020202020204" pitchFamily="34" charset="0"/>
              </a:rPr>
              <a:t>January 1, 2023 </a:t>
            </a:r>
            <a:endParaRPr lang="en-US" sz="1100">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8C6DD59A-E4BD-48FC-417E-A7769CB05A3E}"/>
              </a:ext>
            </a:extLst>
          </p:cNvPr>
          <p:cNvSpPr txBox="1"/>
          <p:nvPr/>
        </p:nvSpPr>
        <p:spPr>
          <a:xfrm>
            <a:off x="854285" y="1097512"/>
            <a:ext cx="10811022" cy="707886"/>
          </a:xfrm>
          <a:prstGeom prst="rect">
            <a:avLst/>
          </a:prstGeom>
          <a:noFill/>
        </p:spPr>
        <p:txBody>
          <a:bodyPr wrap="square">
            <a:spAutoFit/>
          </a:bodyPr>
          <a:lstStyle/>
          <a:p>
            <a:pPr algn="ctr"/>
            <a:r>
              <a:rPr lang="en-US" sz="2000">
                <a:latin typeface="Cambria" panose="02040503050406030204" pitchFamily="18" charset="0"/>
                <a:ea typeface="Cambria" panose="02040503050406030204" pitchFamily="18" charset="0"/>
                <a:cs typeface="Arial" panose="020B0604020202020204" pitchFamily="34" charset="0"/>
              </a:rPr>
              <a:t>The REH is a new </a:t>
            </a:r>
            <a:r>
              <a:rPr lang="en-US" sz="2000">
                <a:solidFill>
                  <a:schemeClr val="tx1"/>
                </a:solidFill>
                <a:latin typeface="Cambria" panose="02040503050406030204" pitchFamily="18" charset="0"/>
                <a:ea typeface="Cambria" panose="02040503050406030204" pitchFamily="18" charset="0"/>
                <a:cs typeface="Arial" panose="020B0604020202020204" pitchFamily="34" charset="0"/>
              </a:rPr>
              <a:t>Medicare provider type established on December 27, 2020 offering payment flexibilities for Medicare FFS and is designed </a:t>
            </a:r>
            <a:r>
              <a:rPr lang="en-US" sz="2000">
                <a:latin typeface="Cambria" panose="02040503050406030204" pitchFamily="18" charset="0"/>
                <a:ea typeface="Cambria" panose="02040503050406030204" pitchFamily="18" charset="0"/>
                <a:cs typeface="Arial" panose="020B0604020202020204" pitchFamily="34" charset="0"/>
              </a:rPr>
              <a:t>to serve rural communities by:</a:t>
            </a:r>
            <a:endParaRPr lang="en-US" sz="1600" b="0" i="0">
              <a:solidFill>
                <a:schemeClr val="tx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3" name="Title 2">
            <a:extLst>
              <a:ext uri="{FF2B5EF4-FFF2-40B4-BE49-F238E27FC236}">
                <a16:creationId xmlns:a16="http://schemas.microsoft.com/office/drawing/2014/main" id="{57FBDC77-705D-E323-E7A9-741D7A9ABCF5}"/>
              </a:ext>
            </a:extLst>
          </p:cNvPr>
          <p:cNvSpPr>
            <a:spLocks noGrp="1"/>
          </p:cNvSpPr>
          <p:nvPr>
            <p:ph type="title"/>
          </p:nvPr>
        </p:nvSpPr>
        <p:spPr/>
        <p:txBody>
          <a:bodyPr>
            <a:normAutofit/>
          </a:bodyPr>
          <a:lstStyle/>
          <a:p>
            <a:r>
              <a:rPr lang="en-US">
                <a:latin typeface="Cambria" panose="02040503050406030204" pitchFamily="18" charset="0"/>
                <a:ea typeface="Cambria" panose="02040503050406030204" pitchFamily="18" charset="0"/>
              </a:rPr>
              <a:t>Rural Emergency Hospital (REH)</a:t>
            </a:r>
            <a:br>
              <a:rPr lang="en-US">
                <a:latin typeface="Cambria" panose="02040503050406030204" pitchFamily="18" charset="0"/>
                <a:ea typeface="Cambria" panose="02040503050406030204" pitchFamily="18" charset="0"/>
              </a:rPr>
            </a:b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2236026"/>
      </p:ext>
    </p:extLst>
  </p:cSld>
  <p:clrMapOvr>
    <a:masterClrMapping/>
  </p:clrMapOvr>
</p:sld>
</file>

<file path=ppt/theme/theme1.xml><?xml version="1.0" encoding="utf-8"?>
<a:theme xmlns:a="http://schemas.openxmlformats.org/drawingml/2006/main" name="Office Theme">
  <a:themeElements>
    <a:clrScheme name="RHRCO Theme">
      <a:dk1>
        <a:sysClr val="windowText" lastClr="000000"/>
      </a:dk1>
      <a:lt1>
        <a:sysClr val="window" lastClr="FFFFFF"/>
      </a:lt1>
      <a:dk2>
        <a:srgbClr val="6F7092"/>
      </a:dk2>
      <a:lt2>
        <a:srgbClr val="E2E2E9"/>
      </a:lt2>
      <a:accent1>
        <a:srgbClr val="02426D"/>
      </a:accent1>
      <a:accent2>
        <a:srgbClr val="9B403A"/>
      </a:accent2>
      <a:accent3>
        <a:srgbClr val="BCC79E"/>
      </a:accent3>
      <a:accent4>
        <a:srgbClr val="D3C76C"/>
      </a:accent4>
      <a:accent5>
        <a:srgbClr val="6F7092"/>
      </a:accent5>
      <a:accent6>
        <a:srgbClr val="CED1D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RHRCO Theme">
      <a:dk1>
        <a:sysClr val="windowText" lastClr="000000"/>
      </a:dk1>
      <a:lt1>
        <a:sysClr val="window" lastClr="FFFFFF"/>
      </a:lt1>
      <a:dk2>
        <a:srgbClr val="6F7092"/>
      </a:dk2>
      <a:lt2>
        <a:srgbClr val="E2E2E9"/>
      </a:lt2>
      <a:accent1>
        <a:srgbClr val="02426D"/>
      </a:accent1>
      <a:accent2>
        <a:srgbClr val="9B403A"/>
      </a:accent2>
      <a:accent3>
        <a:srgbClr val="BCC79E"/>
      </a:accent3>
      <a:accent4>
        <a:srgbClr val="D3C76C"/>
      </a:accent4>
      <a:accent5>
        <a:srgbClr val="6F7092"/>
      </a:accent5>
      <a:accent6>
        <a:srgbClr val="CED1D8"/>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9E2811E74D6544B63166BA08908FC6" ma:contentTypeVersion="14" ma:contentTypeDescription="Create a new document." ma:contentTypeScope="" ma:versionID="ce0325bc73b2007b6fe1558a4b7d0935">
  <xsd:schema xmlns:xsd="http://www.w3.org/2001/XMLSchema" xmlns:xs="http://www.w3.org/2001/XMLSchema" xmlns:p="http://schemas.microsoft.com/office/2006/metadata/properties" xmlns:ns2="9d609560-2d56-42bf-8543-be41e0b0296d" xmlns:ns3="ac2658ff-8c35-4502-b3d3-fda83aa64a73" targetNamespace="http://schemas.microsoft.com/office/2006/metadata/properties" ma:root="true" ma:fieldsID="e2696576a65f6966ba781a0b82a8fbdf" ns2:_="" ns3:_="">
    <xsd:import namespace="9d609560-2d56-42bf-8543-be41e0b0296d"/>
    <xsd:import namespace="ac2658ff-8c35-4502-b3d3-fda83aa64a7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609560-2d56-42bf-8543-be41e0b029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83fba9e-5e59-4b71-a845-7035f44dace8"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2658ff-8c35-4502-b3d3-fda83aa64a7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afc7e34-352e-4e61-8f2f-2a19ce15e9a9}" ma:internalName="TaxCatchAll" ma:showField="CatchAllData" ma:web="ac2658ff-8c35-4502-b3d3-fda83aa64a7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c2658ff-8c35-4502-b3d3-fda83aa64a73">
      <UserInfo>
        <DisplayName>Janice Walters</DisplayName>
        <AccountId>14</AccountId>
        <AccountType/>
      </UserInfo>
      <UserInfo>
        <DisplayName>Anna Anna, RN, BSN, MHA</DisplayName>
        <AccountId>39</AccountId>
        <AccountType/>
      </UserInfo>
      <UserInfo>
        <DisplayName>Angie Slemok</DisplayName>
        <AccountId>16</AccountId>
        <AccountType/>
      </UserInfo>
      <UserInfo>
        <DisplayName>Candice Talkington</DisplayName>
        <AccountId>111</AccountId>
        <AccountType/>
      </UserInfo>
      <UserInfo>
        <DisplayName>Tracey Dorff</DisplayName>
        <AccountId>11</AccountId>
        <AccountType/>
      </UserInfo>
    </SharedWithUsers>
    <lcf76f155ced4ddcb4097134ff3c332f xmlns="9d609560-2d56-42bf-8543-be41e0b0296d">
      <Terms xmlns="http://schemas.microsoft.com/office/infopath/2007/PartnerControls"/>
    </lcf76f155ced4ddcb4097134ff3c332f>
    <TaxCatchAll xmlns="ac2658ff-8c35-4502-b3d3-fda83aa64a73" xsi:nil="true"/>
  </documentManagement>
</p:properties>
</file>

<file path=customXml/itemProps1.xml><?xml version="1.0" encoding="utf-8"?>
<ds:datastoreItem xmlns:ds="http://schemas.openxmlformats.org/officeDocument/2006/customXml" ds:itemID="{DAD760FA-39E7-438F-995F-BA73357B6734}">
  <ds:schemaRefs>
    <ds:schemaRef ds:uri="http://schemas.microsoft.com/office/2006/metadata/contentType"/>
    <ds:schemaRef ds:uri="http://schemas.microsoft.com/office/2006/metadata/properties/metaAttributes"/>
    <ds:schemaRef ds:uri="http://www.w3.org/2000/xmlns/"/>
    <ds:schemaRef ds:uri="http://www.w3.org/2001/XMLSchema"/>
    <ds:schemaRef ds:uri="9d609560-2d56-42bf-8543-be41e0b0296d"/>
    <ds:schemaRef ds:uri="ac2658ff-8c35-4502-b3d3-fda83aa64a7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38BFF5-7E44-46A2-A66D-750E443861A5}">
  <ds:schemaRefs>
    <ds:schemaRef ds:uri="http://schemas.microsoft.com/sharepoint/v3/contenttype/forms"/>
  </ds:schemaRefs>
</ds:datastoreItem>
</file>

<file path=customXml/itemProps3.xml><?xml version="1.0" encoding="utf-8"?>
<ds:datastoreItem xmlns:ds="http://schemas.openxmlformats.org/officeDocument/2006/customXml" ds:itemID="{CF8F6A49-C372-4C84-8A8C-801321B85A1C}">
  <ds:schemaRefs>
    <ds:schemaRef ds:uri="http://purl.org/dc/dcmitype/"/>
    <ds:schemaRef ds:uri="http://purl.org/dc/terms/"/>
    <ds:schemaRef ds:uri="http://www.w3.org/XML/1998/namespace"/>
    <ds:schemaRef ds:uri="http://purl.org/dc/elements/1.1/"/>
    <ds:schemaRef ds:uri="9d609560-2d56-42bf-8543-be41e0b0296d"/>
    <ds:schemaRef ds:uri="http://schemas.microsoft.com/office/infopath/2007/PartnerControls"/>
    <ds:schemaRef ds:uri="http://schemas.microsoft.com/office/2006/documentManagement/types"/>
    <ds:schemaRef ds:uri="http://schemas.openxmlformats.org/package/2006/metadata/core-properties"/>
    <ds:schemaRef ds:uri="ac2658ff-8c35-4502-b3d3-fda83aa64a7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6879</TotalTime>
  <Words>4004</Words>
  <Application>Microsoft Office PowerPoint</Application>
  <PresentationFormat>Widescreen</PresentationFormat>
  <Paragraphs>400</Paragraphs>
  <Slides>28</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 Serif</vt:lpstr>
      <vt:lpstr>Arial</vt:lpstr>
      <vt:lpstr>Calibri</vt:lpstr>
      <vt:lpstr>Calibri Light</vt:lpstr>
      <vt:lpstr>Cambria</vt:lpstr>
      <vt:lpstr>Courier New</vt:lpstr>
      <vt:lpstr>Open Sans</vt:lpstr>
      <vt:lpstr>Roboto</vt:lpstr>
      <vt:lpstr>Segoe UI</vt:lpstr>
      <vt:lpstr>Times New Roman</vt:lpstr>
      <vt:lpstr>Wingdings</vt:lpstr>
      <vt:lpstr>Office Theme</vt:lpstr>
      <vt:lpstr>Rural Emergency Hospital (REH) Criteria, Assessment/Process, and Lessons Learned from a Nebraska Hospital that Converted</vt:lpstr>
      <vt:lpstr>Learning Outcomes</vt:lpstr>
      <vt:lpstr>REH Technical Assistance Center</vt:lpstr>
      <vt:lpstr>Rural Health Redesign Center Technical Assistance</vt:lpstr>
      <vt:lpstr>Mission and Vision</vt:lpstr>
      <vt:lpstr>Rural Health Redesign Center</vt:lpstr>
      <vt:lpstr>RHRC Technical Assistance</vt:lpstr>
      <vt:lpstr>REH Overview and Criteria</vt:lpstr>
      <vt:lpstr>Rural Emergency Hospital (REH) </vt:lpstr>
      <vt:lpstr>Eligibility Criteria </vt:lpstr>
      <vt:lpstr>The REH must provide:</vt:lpstr>
      <vt:lpstr>REHs can also offer services such as:</vt:lpstr>
      <vt:lpstr>Payment Summary</vt:lpstr>
      <vt:lpstr>Conditions of Participation</vt:lpstr>
      <vt:lpstr>REH Assessment and Conversion</vt:lpstr>
      <vt:lpstr>Rural Health Redesign Center: REH Technical Assistance Center</vt:lpstr>
      <vt:lpstr>REH Conversion Process</vt:lpstr>
      <vt:lpstr>Technical Assistance for REHs</vt:lpstr>
      <vt:lpstr>REH Application Requirements</vt:lpstr>
      <vt:lpstr>Reporting Requirements</vt:lpstr>
      <vt:lpstr>REH Quality Measurement Reporting Requirements</vt:lpstr>
      <vt:lpstr>REH Enrollment and Converting Back</vt:lpstr>
      <vt:lpstr>Peer Network for REHs</vt:lpstr>
      <vt:lpstr>A Nebraska Experience</vt:lpstr>
      <vt:lpstr>Friend Community Healthcare System Warren Memorial Hospital</vt:lpstr>
      <vt:lpstr>Learning Outcomes</vt:lpstr>
      <vt:lpstr>Resources and Contact Information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REH Webinar</dc:title>
  <dc:creator>ct@RHRCO.org</dc:creator>
  <cp:lastModifiedBy>Ken  Harman</cp:lastModifiedBy>
  <cp:revision>6</cp:revision>
  <cp:lastPrinted>2024-05-03T15:43:35Z</cp:lastPrinted>
  <dcterms:created xsi:type="dcterms:W3CDTF">2023-07-19T09:27:34Z</dcterms:created>
  <dcterms:modified xsi:type="dcterms:W3CDTF">2024-05-14T17:23:21Z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0x010100E49E2811E74D6544B63166BA08908FC6</vt:lpwstr>
  </property>
  <property fmtid="{D5CDD505-2E9C-101B-9397-08002B2CF9AE}" pid="3" name="MediaServiceImageTags">
    <vt:lpwstr/>
  </property>
</Properties>
</file>