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comments/modernComment_12F_2360B643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9"/>
  </p:handoutMasterIdLst>
  <p:sldIdLst>
    <p:sldId id="306" r:id="rId2"/>
    <p:sldId id="301" r:id="rId3"/>
    <p:sldId id="303" r:id="rId4"/>
    <p:sldId id="307" r:id="rId5"/>
    <p:sldId id="308" r:id="rId6"/>
    <p:sldId id="310" r:id="rId7"/>
    <p:sldId id="318" r:id="rId8"/>
    <p:sldId id="319" r:id="rId9"/>
    <p:sldId id="316" r:id="rId10"/>
    <p:sldId id="320" r:id="rId11"/>
    <p:sldId id="315" r:id="rId12"/>
    <p:sldId id="317" r:id="rId13"/>
    <p:sldId id="312" r:id="rId14"/>
    <p:sldId id="311" r:id="rId15"/>
    <p:sldId id="322" r:id="rId16"/>
    <p:sldId id="321" r:id="rId17"/>
    <p:sldId id="30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ABF6AA-2AAD-B1E8-97B7-C71D4C4EB704}" name="Donna Armknecht" initials="DA" userId="S::darmknecht@syracuseareahealth.com::0cf70ff0-252d-4939-83fa-71a7bc37786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546E"/>
    <a:srgbClr val="92B7BC"/>
    <a:srgbClr val="88441D"/>
    <a:srgbClr val="ACC283"/>
    <a:srgbClr val="1F4153"/>
    <a:srgbClr val="768480"/>
    <a:srgbClr val="D7D2C5"/>
    <a:srgbClr val="7CA1A1"/>
    <a:srgbClr val="799C4B"/>
    <a:srgbClr val="1E3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F9DA91-DB02-522A-D060-C810773B1CE6}" v="169" dt="2023-10-30T22:40:49.968"/>
    <p1510:client id="{A60E5EC6-A780-4474-E639-B38F9BC1FBF4}" v="114" dt="2023-09-21T15:55:26.466"/>
    <p1510:client id="{A850C944-9CEB-DBA6-D9D6-F1A8FD1C4D92}" v="8" dt="2023-11-02T21:54:41.084"/>
    <p1510:client id="{AB1F5094-86AF-42A2-BF28-7CF0F65C3E65}" v="537" dt="2023-10-31T22:05:02.674"/>
    <p1510:client id="{BC60A9B1-6FC7-40E0-0685-F61D1A520E13}" v="727" dt="2023-10-31T21:12:55.791"/>
    <p1510:client id="{D2CC9619-6AB5-1699-5FF8-538C3227BFDD}" v="690" dt="2023-10-12T20:13:31.087"/>
    <p1510:client id="{F442A7EF-26CB-8062-5D42-6F26CD8DAC9C}" v="35" dt="2023-06-15T21:37:47.0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modernComment_12F_2360B64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BFFA6C0-A933-47ED-A3A7-3370541051A5}" authorId="{ECABF6AA-2AAD-B1E8-97B7-C71D4C4EB704}" created="2023-09-21T15:31:44.197">
    <pc:sldMkLst xmlns:pc="http://schemas.microsoft.com/office/powerpoint/2013/main/command">
      <pc:docMk/>
      <pc:sldMk cId="593540675" sldId="303"/>
    </pc:sldMkLst>
    <p188:txBody>
      <a:bodyPr/>
      <a:lstStyle/>
      <a:p>
        <a:r>
          <a:rPr lang="en-US"/>
          <a:t>Acute/ED staff calling when had time
No one owned the process-just another task
Risk vs benefit of reaching out
Satisfaction was a newer initiative and staff didn't care about if the patient was really happy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EC8DF2-BF3C-4002-B4FC-6B0DFFC45ECD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805CB086-A724-40DC-9B80-271E9B275D18}">
      <dgm:prSet/>
      <dgm:spPr/>
      <dgm:t>
        <a:bodyPr/>
        <a:lstStyle/>
        <a:p>
          <a:r>
            <a:rPr lang="en-US"/>
            <a:t>Attempt to call EVERY  patient 24-48 hours after ED Visit</a:t>
          </a:r>
        </a:p>
      </dgm:t>
    </dgm:pt>
    <dgm:pt modelId="{80A5D0B0-8C87-4CF6-BAE7-150E7C11EE66}" type="parTrans" cxnId="{1F4D0317-3E54-4195-9E63-B0A7AF6E9332}">
      <dgm:prSet/>
      <dgm:spPr/>
      <dgm:t>
        <a:bodyPr/>
        <a:lstStyle/>
        <a:p>
          <a:endParaRPr lang="en-US"/>
        </a:p>
      </dgm:t>
    </dgm:pt>
    <dgm:pt modelId="{99733704-03EA-4807-ABE2-293930FBE54B}" type="sibTrans" cxnId="{1F4D0317-3E54-4195-9E63-B0A7AF6E9332}">
      <dgm:prSet/>
      <dgm:spPr/>
      <dgm:t>
        <a:bodyPr/>
        <a:lstStyle/>
        <a:p>
          <a:endParaRPr lang="en-US"/>
        </a:p>
      </dgm:t>
    </dgm:pt>
    <dgm:pt modelId="{154B0B48-91CE-4440-BD82-ABEF6A4C4975}">
      <dgm:prSet/>
      <dgm:spPr/>
      <dgm:t>
        <a:bodyPr/>
        <a:lstStyle/>
        <a:p>
          <a:r>
            <a:rPr lang="en-US"/>
            <a:t>Use EMR reports to keep on track</a:t>
          </a:r>
        </a:p>
      </dgm:t>
    </dgm:pt>
    <dgm:pt modelId="{AC6E7EDD-192D-4E77-9F5B-DD6BC42392BC}" type="parTrans" cxnId="{8E5DB238-8F1B-4679-95CF-A9C2700AA16C}">
      <dgm:prSet/>
      <dgm:spPr/>
      <dgm:t>
        <a:bodyPr/>
        <a:lstStyle/>
        <a:p>
          <a:endParaRPr lang="en-US"/>
        </a:p>
      </dgm:t>
    </dgm:pt>
    <dgm:pt modelId="{099D59FA-9056-48AF-93AC-EAD2E38F432C}" type="sibTrans" cxnId="{8E5DB238-8F1B-4679-95CF-A9C2700AA16C}">
      <dgm:prSet/>
      <dgm:spPr/>
      <dgm:t>
        <a:bodyPr/>
        <a:lstStyle/>
        <a:p>
          <a:endParaRPr lang="en-US"/>
        </a:p>
      </dgm:t>
    </dgm:pt>
    <dgm:pt modelId="{E491C0B5-9121-443B-89B5-7CF98B32955F}">
      <dgm:prSet/>
      <dgm:spPr/>
      <dgm:t>
        <a:bodyPr/>
        <a:lstStyle/>
        <a:p>
          <a:r>
            <a:rPr lang="en-US"/>
            <a:t>Care Coordinators are back up when Sandi is out; same process is followed.</a:t>
          </a:r>
        </a:p>
      </dgm:t>
    </dgm:pt>
    <dgm:pt modelId="{BBD4DF9E-81D2-4917-A91F-9D8869FBDEAA}" type="parTrans" cxnId="{C5BD337D-316D-42D4-BF2E-0FFED15DB40C}">
      <dgm:prSet/>
      <dgm:spPr/>
      <dgm:t>
        <a:bodyPr/>
        <a:lstStyle/>
        <a:p>
          <a:endParaRPr lang="en-US"/>
        </a:p>
      </dgm:t>
    </dgm:pt>
    <dgm:pt modelId="{086C976B-CC7A-4136-AC74-8DFE7DB00A42}" type="sibTrans" cxnId="{C5BD337D-316D-42D4-BF2E-0FFED15DB40C}">
      <dgm:prSet/>
      <dgm:spPr/>
      <dgm:t>
        <a:bodyPr/>
        <a:lstStyle/>
        <a:p>
          <a:endParaRPr lang="en-US"/>
        </a:p>
      </dgm:t>
    </dgm:pt>
    <dgm:pt modelId="{96D2ACD8-399A-4BC9-B617-058784D8DE24}">
      <dgm:prSet/>
      <dgm:spPr/>
      <dgm:t>
        <a:bodyPr/>
        <a:lstStyle/>
        <a:p>
          <a:r>
            <a:rPr lang="en-US"/>
            <a:t>Inquire about follow up visit during call and if not made, make it. </a:t>
          </a:r>
        </a:p>
      </dgm:t>
    </dgm:pt>
    <dgm:pt modelId="{21A5D806-6004-4F23-99BF-06B4777981A0}" type="parTrans" cxnId="{25D86278-5B5A-4760-A1BF-63C7BE812B56}">
      <dgm:prSet/>
      <dgm:spPr/>
      <dgm:t>
        <a:bodyPr/>
        <a:lstStyle/>
        <a:p>
          <a:endParaRPr lang="en-US"/>
        </a:p>
      </dgm:t>
    </dgm:pt>
    <dgm:pt modelId="{2251DB5E-5504-45ED-A450-918101F5A473}" type="sibTrans" cxnId="{25D86278-5B5A-4760-A1BF-63C7BE812B56}">
      <dgm:prSet/>
      <dgm:spPr/>
      <dgm:t>
        <a:bodyPr/>
        <a:lstStyle/>
        <a:p>
          <a:endParaRPr lang="en-US"/>
        </a:p>
      </dgm:t>
    </dgm:pt>
    <dgm:pt modelId="{A4225387-549B-4695-8C6E-B38A3425B14C}">
      <dgm:prSet/>
      <dgm:spPr/>
      <dgm:t>
        <a:bodyPr/>
        <a:lstStyle/>
        <a:p>
          <a:r>
            <a:rPr lang="en-US"/>
            <a:t>Ask about patient experience-what could we have done better for you.</a:t>
          </a:r>
        </a:p>
      </dgm:t>
    </dgm:pt>
    <dgm:pt modelId="{046B6CBB-2310-4C5A-B414-5C8FA7F0B817}" type="parTrans" cxnId="{580997C0-004A-4C48-A71F-7DD7A0CCD982}">
      <dgm:prSet/>
      <dgm:spPr/>
      <dgm:t>
        <a:bodyPr/>
        <a:lstStyle/>
        <a:p>
          <a:endParaRPr lang="en-US"/>
        </a:p>
      </dgm:t>
    </dgm:pt>
    <dgm:pt modelId="{08F7FFEC-4770-4A42-BC00-CC0CDDC5C72F}" type="sibTrans" cxnId="{580997C0-004A-4C48-A71F-7DD7A0CCD982}">
      <dgm:prSet/>
      <dgm:spPr/>
      <dgm:t>
        <a:bodyPr/>
        <a:lstStyle/>
        <a:p>
          <a:endParaRPr lang="en-US"/>
        </a:p>
      </dgm:t>
    </dgm:pt>
    <dgm:pt modelId="{36E1BBE4-34B7-4F0B-8694-FA308896C770}">
      <dgm:prSet/>
      <dgm:spPr/>
      <dgm:t>
        <a:bodyPr/>
        <a:lstStyle/>
        <a:p>
          <a:r>
            <a:rPr lang="en-US"/>
            <a:t>Were there any results you were waiting on?</a:t>
          </a:r>
        </a:p>
      </dgm:t>
    </dgm:pt>
    <dgm:pt modelId="{7D26A52E-4356-4C16-B6B4-A266F352C149}" type="parTrans" cxnId="{96853F53-8AB4-4065-89F9-B4E5248A167E}">
      <dgm:prSet/>
      <dgm:spPr/>
      <dgm:t>
        <a:bodyPr/>
        <a:lstStyle/>
        <a:p>
          <a:endParaRPr lang="en-US"/>
        </a:p>
      </dgm:t>
    </dgm:pt>
    <dgm:pt modelId="{3A818715-C4CA-4510-A3AF-21E3FB88982D}" type="sibTrans" cxnId="{96853F53-8AB4-4065-89F9-B4E5248A167E}">
      <dgm:prSet/>
      <dgm:spPr/>
      <dgm:t>
        <a:bodyPr/>
        <a:lstStyle/>
        <a:p>
          <a:endParaRPr lang="en-US"/>
        </a:p>
      </dgm:t>
    </dgm:pt>
    <dgm:pt modelId="{A5B653C4-E2BA-4707-A682-56B8C23059C5}">
      <dgm:prSet/>
      <dgm:spPr/>
      <dgm:t>
        <a:bodyPr/>
        <a:lstStyle/>
        <a:p>
          <a:r>
            <a:rPr lang="en-US"/>
            <a:t>Add to appointment or forward to care coordinators</a:t>
          </a:r>
        </a:p>
      </dgm:t>
    </dgm:pt>
    <dgm:pt modelId="{9CE43E39-17E6-4D21-B12C-7FD03C3C109D}" type="parTrans" cxnId="{03973A4D-200F-4850-BCCA-37E16FFC2426}">
      <dgm:prSet/>
      <dgm:spPr/>
      <dgm:t>
        <a:bodyPr/>
        <a:lstStyle/>
        <a:p>
          <a:endParaRPr lang="en-US"/>
        </a:p>
      </dgm:t>
    </dgm:pt>
    <dgm:pt modelId="{548F94C4-E3E3-4561-8866-81000D9A69F7}" type="sibTrans" cxnId="{03973A4D-200F-4850-BCCA-37E16FFC2426}">
      <dgm:prSet/>
      <dgm:spPr/>
      <dgm:t>
        <a:bodyPr/>
        <a:lstStyle/>
        <a:p>
          <a:endParaRPr lang="en-US"/>
        </a:p>
      </dgm:t>
    </dgm:pt>
    <dgm:pt modelId="{0BE23DD9-80DC-497A-9E39-ACEA8666F0BD}">
      <dgm:prSet/>
      <dgm:spPr/>
      <dgm:t>
        <a:bodyPr/>
        <a:lstStyle/>
        <a:p>
          <a:r>
            <a:rPr lang="en-US"/>
            <a:t>Transferred patients to acute care facilities are called by Care Coordinators to establish TCM visit if needed.</a:t>
          </a:r>
        </a:p>
      </dgm:t>
    </dgm:pt>
    <dgm:pt modelId="{16A2674F-401C-446A-83E6-6BDFAB7F8DAA}" type="parTrans" cxnId="{2626D62B-4B16-437B-B58F-D4E126354B33}">
      <dgm:prSet/>
      <dgm:spPr/>
      <dgm:t>
        <a:bodyPr/>
        <a:lstStyle/>
        <a:p>
          <a:endParaRPr lang="en-US"/>
        </a:p>
      </dgm:t>
    </dgm:pt>
    <dgm:pt modelId="{4A098DD9-D6D8-4F15-9B6A-7C63B9E16E67}" type="sibTrans" cxnId="{2626D62B-4B16-437B-B58F-D4E126354B33}">
      <dgm:prSet/>
      <dgm:spPr/>
      <dgm:t>
        <a:bodyPr/>
        <a:lstStyle/>
        <a:p>
          <a:endParaRPr lang="en-US"/>
        </a:p>
      </dgm:t>
    </dgm:pt>
    <dgm:pt modelId="{B61F1F61-BEC0-4111-B1E7-4B3F21DD4B59}">
      <dgm:prSet/>
      <dgm:spPr/>
      <dgm:t>
        <a:bodyPr/>
        <a:lstStyle/>
        <a:p>
          <a:r>
            <a:rPr lang="en-US"/>
            <a:t>Residents of care facilities are called, usually speak to social worker for follow up.</a:t>
          </a:r>
        </a:p>
      </dgm:t>
    </dgm:pt>
    <dgm:pt modelId="{F0D87A64-4527-4EB1-BDE8-35C85F0490CE}" type="parTrans" cxnId="{64226F38-8BAF-4FC7-B037-2448EBCDE7D7}">
      <dgm:prSet/>
      <dgm:spPr/>
      <dgm:t>
        <a:bodyPr/>
        <a:lstStyle/>
        <a:p>
          <a:endParaRPr lang="en-US"/>
        </a:p>
      </dgm:t>
    </dgm:pt>
    <dgm:pt modelId="{956566A9-0D08-485C-84EC-E4F6D87CF12B}" type="sibTrans" cxnId="{64226F38-8BAF-4FC7-B037-2448EBCDE7D7}">
      <dgm:prSet/>
      <dgm:spPr/>
      <dgm:t>
        <a:bodyPr/>
        <a:lstStyle/>
        <a:p>
          <a:endParaRPr lang="en-US"/>
        </a:p>
      </dgm:t>
    </dgm:pt>
    <dgm:pt modelId="{C7DD7F90-A39A-49E3-9290-1D38A24CEEEE}" type="pres">
      <dgm:prSet presAssocID="{9EEC8DF2-BF3C-4002-B4FC-6B0DFFC45ECD}" presName="Name0" presStyleCnt="0">
        <dgm:presLayoutVars>
          <dgm:dir/>
          <dgm:resizeHandles val="exact"/>
        </dgm:presLayoutVars>
      </dgm:prSet>
      <dgm:spPr/>
    </dgm:pt>
    <dgm:pt modelId="{66087788-23DC-4F22-A385-7EF91FAB5C7D}" type="pres">
      <dgm:prSet presAssocID="{805CB086-A724-40DC-9B80-271E9B275D18}" presName="node" presStyleLbl="node1" presStyleIdx="0" presStyleCnt="7">
        <dgm:presLayoutVars>
          <dgm:bulletEnabled val="1"/>
        </dgm:presLayoutVars>
      </dgm:prSet>
      <dgm:spPr/>
    </dgm:pt>
    <dgm:pt modelId="{E1B8D8F4-C22C-48F2-9BD1-E7410154434C}" type="pres">
      <dgm:prSet presAssocID="{99733704-03EA-4807-ABE2-293930FBE54B}" presName="sibTrans" presStyleLbl="sibTrans1D1" presStyleIdx="0" presStyleCnt="6"/>
      <dgm:spPr/>
    </dgm:pt>
    <dgm:pt modelId="{77BD3745-B5CC-40B1-A67B-564DB03237EE}" type="pres">
      <dgm:prSet presAssocID="{99733704-03EA-4807-ABE2-293930FBE54B}" presName="connectorText" presStyleLbl="sibTrans1D1" presStyleIdx="0" presStyleCnt="6"/>
      <dgm:spPr/>
    </dgm:pt>
    <dgm:pt modelId="{6F2B998E-2863-406A-8A32-92AFE6AAD06C}" type="pres">
      <dgm:prSet presAssocID="{154B0B48-91CE-4440-BD82-ABEF6A4C4975}" presName="node" presStyleLbl="node1" presStyleIdx="1" presStyleCnt="7">
        <dgm:presLayoutVars>
          <dgm:bulletEnabled val="1"/>
        </dgm:presLayoutVars>
      </dgm:prSet>
      <dgm:spPr/>
    </dgm:pt>
    <dgm:pt modelId="{032D2D7B-9213-4D24-8BFF-6A9EA19D2EC3}" type="pres">
      <dgm:prSet presAssocID="{099D59FA-9056-48AF-93AC-EAD2E38F432C}" presName="sibTrans" presStyleLbl="sibTrans1D1" presStyleIdx="1" presStyleCnt="6"/>
      <dgm:spPr/>
    </dgm:pt>
    <dgm:pt modelId="{D6894FCB-0DA6-47B2-BBCD-A1B0C881CDE5}" type="pres">
      <dgm:prSet presAssocID="{099D59FA-9056-48AF-93AC-EAD2E38F432C}" presName="connectorText" presStyleLbl="sibTrans1D1" presStyleIdx="1" presStyleCnt="6"/>
      <dgm:spPr/>
    </dgm:pt>
    <dgm:pt modelId="{DEFD124B-297F-45DA-993E-FCE40F9F5302}" type="pres">
      <dgm:prSet presAssocID="{96D2ACD8-399A-4BC9-B617-058784D8DE24}" presName="node" presStyleLbl="node1" presStyleIdx="2" presStyleCnt="7">
        <dgm:presLayoutVars>
          <dgm:bulletEnabled val="1"/>
        </dgm:presLayoutVars>
      </dgm:prSet>
      <dgm:spPr/>
    </dgm:pt>
    <dgm:pt modelId="{CEE6C055-5C2E-493A-B157-2F5BF8F28C58}" type="pres">
      <dgm:prSet presAssocID="{2251DB5E-5504-45ED-A450-918101F5A473}" presName="sibTrans" presStyleLbl="sibTrans1D1" presStyleIdx="2" presStyleCnt="6"/>
      <dgm:spPr/>
    </dgm:pt>
    <dgm:pt modelId="{AF1C15B3-D9E8-4C32-A910-33CB5CD69A35}" type="pres">
      <dgm:prSet presAssocID="{2251DB5E-5504-45ED-A450-918101F5A473}" presName="connectorText" presStyleLbl="sibTrans1D1" presStyleIdx="2" presStyleCnt="6"/>
      <dgm:spPr/>
    </dgm:pt>
    <dgm:pt modelId="{6CDA81B0-D7FF-43A7-9230-CE742DD3037D}" type="pres">
      <dgm:prSet presAssocID="{A4225387-549B-4695-8C6E-B38A3425B14C}" presName="node" presStyleLbl="node1" presStyleIdx="3" presStyleCnt="7">
        <dgm:presLayoutVars>
          <dgm:bulletEnabled val="1"/>
        </dgm:presLayoutVars>
      </dgm:prSet>
      <dgm:spPr/>
    </dgm:pt>
    <dgm:pt modelId="{EDC01655-5C85-405E-869D-E9FFEE7C1D02}" type="pres">
      <dgm:prSet presAssocID="{08F7FFEC-4770-4A42-BC00-CC0CDDC5C72F}" presName="sibTrans" presStyleLbl="sibTrans1D1" presStyleIdx="3" presStyleCnt="6"/>
      <dgm:spPr/>
    </dgm:pt>
    <dgm:pt modelId="{0FD923D4-B619-4897-A63E-BF871155D13E}" type="pres">
      <dgm:prSet presAssocID="{08F7FFEC-4770-4A42-BC00-CC0CDDC5C72F}" presName="connectorText" presStyleLbl="sibTrans1D1" presStyleIdx="3" presStyleCnt="6"/>
      <dgm:spPr/>
    </dgm:pt>
    <dgm:pt modelId="{2DECA4AD-036E-4356-A385-710FE1242164}" type="pres">
      <dgm:prSet presAssocID="{36E1BBE4-34B7-4F0B-8694-FA308896C770}" presName="node" presStyleLbl="node1" presStyleIdx="4" presStyleCnt="7">
        <dgm:presLayoutVars>
          <dgm:bulletEnabled val="1"/>
        </dgm:presLayoutVars>
      </dgm:prSet>
      <dgm:spPr/>
    </dgm:pt>
    <dgm:pt modelId="{026E741B-FA2D-44E0-BCD0-1F16CDA969B1}" type="pres">
      <dgm:prSet presAssocID="{3A818715-C4CA-4510-A3AF-21E3FB88982D}" presName="sibTrans" presStyleLbl="sibTrans1D1" presStyleIdx="4" presStyleCnt="6"/>
      <dgm:spPr/>
    </dgm:pt>
    <dgm:pt modelId="{E50AD18D-148D-47E1-8F46-5085B8C202B2}" type="pres">
      <dgm:prSet presAssocID="{3A818715-C4CA-4510-A3AF-21E3FB88982D}" presName="connectorText" presStyleLbl="sibTrans1D1" presStyleIdx="4" presStyleCnt="6"/>
      <dgm:spPr/>
    </dgm:pt>
    <dgm:pt modelId="{FD5498F2-CAA1-42A2-8AAC-8F4E3D34B0D8}" type="pres">
      <dgm:prSet presAssocID="{0BE23DD9-80DC-497A-9E39-ACEA8666F0BD}" presName="node" presStyleLbl="node1" presStyleIdx="5" presStyleCnt="7">
        <dgm:presLayoutVars>
          <dgm:bulletEnabled val="1"/>
        </dgm:presLayoutVars>
      </dgm:prSet>
      <dgm:spPr/>
    </dgm:pt>
    <dgm:pt modelId="{BBAB6133-9A13-446A-8642-189190C11855}" type="pres">
      <dgm:prSet presAssocID="{4A098DD9-D6D8-4F15-9B6A-7C63B9E16E67}" presName="sibTrans" presStyleLbl="sibTrans1D1" presStyleIdx="5" presStyleCnt="6"/>
      <dgm:spPr/>
    </dgm:pt>
    <dgm:pt modelId="{7E0ACDB1-0CD7-4AAA-92C0-7FD8721117AE}" type="pres">
      <dgm:prSet presAssocID="{4A098DD9-D6D8-4F15-9B6A-7C63B9E16E67}" presName="connectorText" presStyleLbl="sibTrans1D1" presStyleIdx="5" presStyleCnt="6"/>
      <dgm:spPr/>
    </dgm:pt>
    <dgm:pt modelId="{72F10977-58B8-4A65-8782-7A3A24529E49}" type="pres">
      <dgm:prSet presAssocID="{B61F1F61-BEC0-4111-B1E7-4B3F21DD4B59}" presName="node" presStyleLbl="node1" presStyleIdx="6" presStyleCnt="7">
        <dgm:presLayoutVars>
          <dgm:bulletEnabled val="1"/>
        </dgm:presLayoutVars>
      </dgm:prSet>
      <dgm:spPr/>
    </dgm:pt>
  </dgm:ptLst>
  <dgm:cxnLst>
    <dgm:cxn modelId="{C110B506-C9CA-429D-9352-159AB63611FE}" type="presOf" srcId="{099D59FA-9056-48AF-93AC-EAD2E38F432C}" destId="{D6894FCB-0DA6-47B2-BBCD-A1B0C881CDE5}" srcOrd="1" destOrd="0" presId="urn:microsoft.com/office/officeart/2016/7/layout/RepeatingBendingProcessNew"/>
    <dgm:cxn modelId="{4E271B07-417D-47D3-958A-9BC11AE66E5C}" type="presOf" srcId="{9EEC8DF2-BF3C-4002-B4FC-6B0DFFC45ECD}" destId="{C7DD7F90-A39A-49E3-9290-1D38A24CEEEE}" srcOrd="0" destOrd="0" presId="urn:microsoft.com/office/officeart/2016/7/layout/RepeatingBendingProcessNew"/>
    <dgm:cxn modelId="{23196C09-10BD-4C2C-BB6A-4BCEE802FBAD}" type="presOf" srcId="{A4225387-549B-4695-8C6E-B38A3425B14C}" destId="{6CDA81B0-D7FF-43A7-9230-CE742DD3037D}" srcOrd="0" destOrd="0" presId="urn:microsoft.com/office/officeart/2016/7/layout/RepeatingBendingProcessNew"/>
    <dgm:cxn modelId="{A819830D-66A6-4E64-BDDD-97DDEF3710D0}" type="presOf" srcId="{3A818715-C4CA-4510-A3AF-21E3FB88982D}" destId="{E50AD18D-148D-47E1-8F46-5085B8C202B2}" srcOrd="1" destOrd="0" presId="urn:microsoft.com/office/officeart/2016/7/layout/RepeatingBendingProcessNew"/>
    <dgm:cxn modelId="{1F4D0317-3E54-4195-9E63-B0A7AF6E9332}" srcId="{9EEC8DF2-BF3C-4002-B4FC-6B0DFFC45ECD}" destId="{805CB086-A724-40DC-9B80-271E9B275D18}" srcOrd="0" destOrd="0" parTransId="{80A5D0B0-8C87-4CF6-BAE7-150E7C11EE66}" sibTransId="{99733704-03EA-4807-ABE2-293930FBE54B}"/>
    <dgm:cxn modelId="{2A5A6721-5535-4FC6-8246-F53332BE5E78}" type="presOf" srcId="{2251DB5E-5504-45ED-A450-918101F5A473}" destId="{AF1C15B3-D9E8-4C32-A910-33CB5CD69A35}" srcOrd="1" destOrd="0" presId="urn:microsoft.com/office/officeart/2016/7/layout/RepeatingBendingProcessNew"/>
    <dgm:cxn modelId="{2626D62B-4B16-437B-B58F-D4E126354B33}" srcId="{9EEC8DF2-BF3C-4002-B4FC-6B0DFFC45ECD}" destId="{0BE23DD9-80DC-497A-9E39-ACEA8666F0BD}" srcOrd="5" destOrd="0" parTransId="{16A2674F-401C-446A-83E6-6BDFAB7F8DAA}" sibTransId="{4A098DD9-D6D8-4F15-9B6A-7C63B9E16E67}"/>
    <dgm:cxn modelId="{4DE6A02F-889E-4159-9ADD-B2E74F374180}" type="presOf" srcId="{3A818715-C4CA-4510-A3AF-21E3FB88982D}" destId="{026E741B-FA2D-44E0-BCD0-1F16CDA969B1}" srcOrd="0" destOrd="0" presId="urn:microsoft.com/office/officeart/2016/7/layout/RepeatingBendingProcessNew"/>
    <dgm:cxn modelId="{8F7EE833-C4E4-44DE-8C79-E5F14A8E4A64}" type="presOf" srcId="{99733704-03EA-4807-ABE2-293930FBE54B}" destId="{77BD3745-B5CC-40B1-A67B-564DB03237EE}" srcOrd="1" destOrd="0" presId="urn:microsoft.com/office/officeart/2016/7/layout/RepeatingBendingProcessNew"/>
    <dgm:cxn modelId="{CFCA9B35-EFE7-48A2-83CD-E45CA31BD777}" type="presOf" srcId="{154B0B48-91CE-4440-BD82-ABEF6A4C4975}" destId="{6F2B998E-2863-406A-8A32-92AFE6AAD06C}" srcOrd="0" destOrd="0" presId="urn:microsoft.com/office/officeart/2016/7/layout/RepeatingBendingProcessNew"/>
    <dgm:cxn modelId="{64226F38-8BAF-4FC7-B037-2448EBCDE7D7}" srcId="{9EEC8DF2-BF3C-4002-B4FC-6B0DFFC45ECD}" destId="{B61F1F61-BEC0-4111-B1E7-4B3F21DD4B59}" srcOrd="6" destOrd="0" parTransId="{F0D87A64-4527-4EB1-BDE8-35C85F0490CE}" sibTransId="{956566A9-0D08-485C-84EC-E4F6D87CF12B}"/>
    <dgm:cxn modelId="{8E5DB238-8F1B-4679-95CF-A9C2700AA16C}" srcId="{9EEC8DF2-BF3C-4002-B4FC-6B0DFFC45ECD}" destId="{154B0B48-91CE-4440-BD82-ABEF6A4C4975}" srcOrd="1" destOrd="0" parTransId="{AC6E7EDD-192D-4E77-9F5B-DD6BC42392BC}" sibTransId="{099D59FA-9056-48AF-93AC-EAD2E38F432C}"/>
    <dgm:cxn modelId="{C101575E-5AD1-438C-AB5B-2AB9954F5985}" type="presOf" srcId="{36E1BBE4-34B7-4F0B-8694-FA308896C770}" destId="{2DECA4AD-036E-4356-A385-710FE1242164}" srcOrd="0" destOrd="0" presId="urn:microsoft.com/office/officeart/2016/7/layout/RepeatingBendingProcessNew"/>
    <dgm:cxn modelId="{A3B12B62-B272-45D2-80D7-EB303ED83DE3}" type="presOf" srcId="{08F7FFEC-4770-4A42-BC00-CC0CDDC5C72F}" destId="{EDC01655-5C85-405E-869D-E9FFEE7C1D02}" srcOrd="0" destOrd="0" presId="urn:microsoft.com/office/officeart/2016/7/layout/RepeatingBendingProcessNew"/>
    <dgm:cxn modelId="{03973A4D-200F-4850-BCCA-37E16FFC2426}" srcId="{36E1BBE4-34B7-4F0B-8694-FA308896C770}" destId="{A5B653C4-E2BA-4707-A682-56B8C23059C5}" srcOrd="0" destOrd="0" parTransId="{9CE43E39-17E6-4D21-B12C-7FD03C3C109D}" sibTransId="{548F94C4-E3E3-4561-8866-81000D9A69F7}"/>
    <dgm:cxn modelId="{898C144F-F162-42B5-B3FD-61F38CAECA5B}" type="presOf" srcId="{B61F1F61-BEC0-4111-B1E7-4B3F21DD4B59}" destId="{72F10977-58B8-4A65-8782-7A3A24529E49}" srcOrd="0" destOrd="0" presId="urn:microsoft.com/office/officeart/2016/7/layout/RepeatingBendingProcessNew"/>
    <dgm:cxn modelId="{E529BF4F-2D6E-4DB2-85E9-414C8681D42D}" type="presOf" srcId="{805CB086-A724-40DC-9B80-271E9B275D18}" destId="{66087788-23DC-4F22-A385-7EF91FAB5C7D}" srcOrd="0" destOrd="0" presId="urn:microsoft.com/office/officeart/2016/7/layout/RepeatingBendingProcessNew"/>
    <dgm:cxn modelId="{96853F53-8AB4-4065-89F9-B4E5248A167E}" srcId="{9EEC8DF2-BF3C-4002-B4FC-6B0DFFC45ECD}" destId="{36E1BBE4-34B7-4F0B-8694-FA308896C770}" srcOrd="4" destOrd="0" parTransId="{7D26A52E-4356-4C16-B6B4-A266F352C149}" sibTransId="{3A818715-C4CA-4510-A3AF-21E3FB88982D}"/>
    <dgm:cxn modelId="{F5C54F54-926A-478B-A553-65F86A63EEE0}" type="presOf" srcId="{0BE23DD9-80DC-497A-9E39-ACEA8666F0BD}" destId="{FD5498F2-CAA1-42A2-8AAC-8F4E3D34B0D8}" srcOrd="0" destOrd="0" presId="urn:microsoft.com/office/officeart/2016/7/layout/RepeatingBendingProcessNew"/>
    <dgm:cxn modelId="{20000775-4424-4DFE-9965-F8BF3CFBFE7E}" type="presOf" srcId="{4A098DD9-D6D8-4F15-9B6A-7C63B9E16E67}" destId="{7E0ACDB1-0CD7-4AAA-92C0-7FD8721117AE}" srcOrd="1" destOrd="0" presId="urn:microsoft.com/office/officeart/2016/7/layout/RepeatingBendingProcessNew"/>
    <dgm:cxn modelId="{25BD2556-6000-44A5-BABF-8D9A9E4FAF98}" type="presOf" srcId="{2251DB5E-5504-45ED-A450-918101F5A473}" destId="{CEE6C055-5C2E-493A-B157-2F5BF8F28C58}" srcOrd="0" destOrd="0" presId="urn:microsoft.com/office/officeart/2016/7/layout/RepeatingBendingProcessNew"/>
    <dgm:cxn modelId="{25D86278-5B5A-4760-A1BF-63C7BE812B56}" srcId="{9EEC8DF2-BF3C-4002-B4FC-6B0DFFC45ECD}" destId="{96D2ACD8-399A-4BC9-B617-058784D8DE24}" srcOrd="2" destOrd="0" parTransId="{21A5D806-6004-4F23-99BF-06B4777981A0}" sibTransId="{2251DB5E-5504-45ED-A450-918101F5A473}"/>
    <dgm:cxn modelId="{13ED267D-392F-430B-ACD8-3E2EB027D3F9}" type="presOf" srcId="{08F7FFEC-4770-4A42-BC00-CC0CDDC5C72F}" destId="{0FD923D4-B619-4897-A63E-BF871155D13E}" srcOrd="1" destOrd="0" presId="urn:microsoft.com/office/officeart/2016/7/layout/RepeatingBendingProcessNew"/>
    <dgm:cxn modelId="{C5BD337D-316D-42D4-BF2E-0FFED15DB40C}" srcId="{154B0B48-91CE-4440-BD82-ABEF6A4C4975}" destId="{E491C0B5-9121-443B-89B5-7CF98B32955F}" srcOrd="0" destOrd="0" parTransId="{BBD4DF9E-81D2-4917-A91F-9D8869FBDEAA}" sibTransId="{086C976B-CC7A-4136-AC74-8DFE7DB00A42}"/>
    <dgm:cxn modelId="{F37AA494-EBC1-49A2-9C64-0AD012117607}" type="presOf" srcId="{4A098DD9-D6D8-4F15-9B6A-7C63B9E16E67}" destId="{BBAB6133-9A13-446A-8642-189190C11855}" srcOrd="0" destOrd="0" presId="urn:microsoft.com/office/officeart/2016/7/layout/RepeatingBendingProcessNew"/>
    <dgm:cxn modelId="{E89FCA9E-F675-4DEA-A491-2F322CCE9479}" type="presOf" srcId="{99733704-03EA-4807-ABE2-293930FBE54B}" destId="{E1B8D8F4-C22C-48F2-9BD1-E7410154434C}" srcOrd="0" destOrd="0" presId="urn:microsoft.com/office/officeart/2016/7/layout/RepeatingBendingProcessNew"/>
    <dgm:cxn modelId="{B1CE17BA-4828-427B-996C-4EF1A0BFE0F0}" type="presOf" srcId="{A5B653C4-E2BA-4707-A682-56B8C23059C5}" destId="{2DECA4AD-036E-4356-A385-710FE1242164}" srcOrd="0" destOrd="1" presId="urn:microsoft.com/office/officeart/2016/7/layout/RepeatingBendingProcessNew"/>
    <dgm:cxn modelId="{B7CBB5BB-D479-4128-B033-557DDA973E29}" type="presOf" srcId="{E491C0B5-9121-443B-89B5-7CF98B32955F}" destId="{6F2B998E-2863-406A-8A32-92AFE6AAD06C}" srcOrd="0" destOrd="1" presId="urn:microsoft.com/office/officeart/2016/7/layout/RepeatingBendingProcessNew"/>
    <dgm:cxn modelId="{580997C0-004A-4C48-A71F-7DD7A0CCD982}" srcId="{9EEC8DF2-BF3C-4002-B4FC-6B0DFFC45ECD}" destId="{A4225387-549B-4695-8C6E-B38A3425B14C}" srcOrd="3" destOrd="0" parTransId="{046B6CBB-2310-4C5A-B414-5C8FA7F0B817}" sibTransId="{08F7FFEC-4770-4A42-BC00-CC0CDDC5C72F}"/>
    <dgm:cxn modelId="{BD2EC4C2-48E8-4604-8506-D2EE318B3292}" type="presOf" srcId="{099D59FA-9056-48AF-93AC-EAD2E38F432C}" destId="{032D2D7B-9213-4D24-8BFF-6A9EA19D2EC3}" srcOrd="0" destOrd="0" presId="urn:microsoft.com/office/officeart/2016/7/layout/RepeatingBendingProcessNew"/>
    <dgm:cxn modelId="{E13315D1-6D3C-40F8-876F-D6B5A20D82DF}" type="presOf" srcId="{96D2ACD8-399A-4BC9-B617-058784D8DE24}" destId="{DEFD124B-297F-45DA-993E-FCE40F9F5302}" srcOrd="0" destOrd="0" presId="urn:microsoft.com/office/officeart/2016/7/layout/RepeatingBendingProcessNew"/>
    <dgm:cxn modelId="{3C43B4DC-9FD8-4316-A25E-80FFCC933952}" type="presParOf" srcId="{C7DD7F90-A39A-49E3-9290-1D38A24CEEEE}" destId="{66087788-23DC-4F22-A385-7EF91FAB5C7D}" srcOrd="0" destOrd="0" presId="urn:microsoft.com/office/officeart/2016/7/layout/RepeatingBendingProcessNew"/>
    <dgm:cxn modelId="{90C43CE9-44F9-4F85-B6D6-98994B7DFF33}" type="presParOf" srcId="{C7DD7F90-A39A-49E3-9290-1D38A24CEEEE}" destId="{E1B8D8F4-C22C-48F2-9BD1-E7410154434C}" srcOrd="1" destOrd="0" presId="urn:microsoft.com/office/officeart/2016/7/layout/RepeatingBendingProcessNew"/>
    <dgm:cxn modelId="{CC20D478-6B31-41F1-8242-65B9D52ACC3F}" type="presParOf" srcId="{E1B8D8F4-C22C-48F2-9BD1-E7410154434C}" destId="{77BD3745-B5CC-40B1-A67B-564DB03237EE}" srcOrd="0" destOrd="0" presId="urn:microsoft.com/office/officeart/2016/7/layout/RepeatingBendingProcessNew"/>
    <dgm:cxn modelId="{C7792C21-3C3D-44EB-83BC-4278E261322B}" type="presParOf" srcId="{C7DD7F90-A39A-49E3-9290-1D38A24CEEEE}" destId="{6F2B998E-2863-406A-8A32-92AFE6AAD06C}" srcOrd="2" destOrd="0" presId="urn:microsoft.com/office/officeart/2016/7/layout/RepeatingBendingProcessNew"/>
    <dgm:cxn modelId="{41B6A06D-07D4-417B-8EA3-23586D09DF2F}" type="presParOf" srcId="{C7DD7F90-A39A-49E3-9290-1D38A24CEEEE}" destId="{032D2D7B-9213-4D24-8BFF-6A9EA19D2EC3}" srcOrd="3" destOrd="0" presId="urn:microsoft.com/office/officeart/2016/7/layout/RepeatingBendingProcessNew"/>
    <dgm:cxn modelId="{9CE5798E-3B90-4C81-9D2A-670BA9A3CBF7}" type="presParOf" srcId="{032D2D7B-9213-4D24-8BFF-6A9EA19D2EC3}" destId="{D6894FCB-0DA6-47B2-BBCD-A1B0C881CDE5}" srcOrd="0" destOrd="0" presId="urn:microsoft.com/office/officeart/2016/7/layout/RepeatingBendingProcessNew"/>
    <dgm:cxn modelId="{86BC33EB-B65A-4FAA-A3D9-926BA327E76E}" type="presParOf" srcId="{C7DD7F90-A39A-49E3-9290-1D38A24CEEEE}" destId="{DEFD124B-297F-45DA-993E-FCE40F9F5302}" srcOrd="4" destOrd="0" presId="urn:microsoft.com/office/officeart/2016/7/layout/RepeatingBendingProcessNew"/>
    <dgm:cxn modelId="{CB237283-0AB6-4193-B690-C91165B3A695}" type="presParOf" srcId="{C7DD7F90-A39A-49E3-9290-1D38A24CEEEE}" destId="{CEE6C055-5C2E-493A-B157-2F5BF8F28C58}" srcOrd="5" destOrd="0" presId="urn:microsoft.com/office/officeart/2016/7/layout/RepeatingBendingProcessNew"/>
    <dgm:cxn modelId="{B9D7A1E8-C0DD-48F4-9CF5-5DA3FC147064}" type="presParOf" srcId="{CEE6C055-5C2E-493A-B157-2F5BF8F28C58}" destId="{AF1C15B3-D9E8-4C32-A910-33CB5CD69A35}" srcOrd="0" destOrd="0" presId="urn:microsoft.com/office/officeart/2016/7/layout/RepeatingBendingProcessNew"/>
    <dgm:cxn modelId="{A14CF5CF-7867-4E30-A6B6-DB733E1E7335}" type="presParOf" srcId="{C7DD7F90-A39A-49E3-9290-1D38A24CEEEE}" destId="{6CDA81B0-D7FF-43A7-9230-CE742DD3037D}" srcOrd="6" destOrd="0" presId="urn:microsoft.com/office/officeart/2016/7/layout/RepeatingBendingProcessNew"/>
    <dgm:cxn modelId="{4AA11368-152E-4798-A53F-7A95B593B7E9}" type="presParOf" srcId="{C7DD7F90-A39A-49E3-9290-1D38A24CEEEE}" destId="{EDC01655-5C85-405E-869D-E9FFEE7C1D02}" srcOrd="7" destOrd="0" presId="urn:microsoft.com/office/officeart/2016/7/layout/RepeatingBendingProcessNew"/>
    <dgm:cxn modelId="{80012E69-4C61-4DA8-B6A4-9AA83551A01A}" type="presParOf" srcId="{EDC01655-5C85-405E-869D-E9FFEE7C1D02}" destId="{0FD923D4-B619-4897-A63E-BF871155D13E}" srcOrd="0" destOrd="0" presId="urn:microsoft.com/office/officeart/2016/7/layout/RepeatingBendingProcessNew"/>
    <dgm:cxn modelId="{859E06AF-AEDF-4658-812D-E005FF1BDB26}" type="presParOf" srcId="{C7DD7F90-A39A-49E3-9290-1D38A24CEEEE}" destId="{2DECA4AD-036E-4356-A385-710FE1242164}" srcOrd="8" destOrd="0" presId="urn:microsoft.com/office/officeart/2016/7/layout/RepeatingBendingProcessNew"/>
    <dgm:cxn modelId="{695DB7FE-3F7D-434D-99B8-D2A3D7094D6C}" type="presParOf" srcId="{C7DD7F90-A39A-49E3-9290-1D38A24CEEEE}" destId="{026E741B-FA2D-44E0-BCD0-1F16CDA969B1}" srcOrd="9" destOrd="0" presId="urn:microsoft.com/office/officeart/2016/7/layout/RepeatingBendingProcessNew"/>
    <dgm:cxn modelId="{F66E7229-5F29-4850-87F5-B3B7BE641F4B}" type="presParOf" srcId="{026E741B-FA2D-44E0-BCD0-1F16CDA969B1}" destId="{E50AD18D-148D-47E1-8F46-5085B8C202B2}" srcOrd="0" destOrd="0" presId="urn:microsoft.com/office/officeart/2016/7/layout/RepeatingBendingProcessNew"/>
    <dgm:cxn modelId="{730F7FAA-D45C-4C03-9339-4334A7F4FDEE}" type="presParOf" srcId="{C7DD7F90-A39A-49E3-9290-1D38A24CEEEE}" destId="{FD5498F2-CAA1-42A2-8AAC-8F4E3D34B0D8}" srcOrd="10" destOrd="0" presId="urn:microsoft.com/office/officeart/2016/7/layout/RepeatingBendingProcessNew"/>
    <dgm:cxn modelId="{2F034FE8-432E-4E67-94FF-26146111B4A4}" type="presParOf" srcId="{C7DD7F90-A39A-49E3-9290-1D38A24CEEEE}" destId="{BBAB6133-9A13-446A-8642-189190C11855}" srcOrd="11" destOrd="0" presId="urn:microsoft.com/office/officeart/2016/7/layout/RepeatingBendingProcessNew"/>
    <dgm:cxn modelId="{2EE86438-87ED-4AB3-8CC9-64D7A6B1010E}" type="presParOf" srcId="{BBAB6133-9A13-446A-8642-189190C11855}" destId="{7E0ACDB1-0CD7-4AAA-92C0-7FD8721117AE}" srcOrd="0" destOrd="0" presId="urn:microsoft.com/office/officeart/2016/7/layout/RepeatingBendingProcessNew"/>
    <dgm:cxn modelId="{6E931064-DE08-495D-9741-47F64058A89B}" type="presParOf" srcId="{C7DD7F90-A39A-49E3-9290-1D38A24CEEEE}" destId="{72F10977-58B8-4A65-8782-7A3A24529E49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8D8F4-C22C-48F2-9BD1-E7410154434C}">
      <dsp:nvSpPr>
        <dsp:cNvPr id="0" name=""/>
        <dsp:cNvSpPr/>
      </dsp:nvSpPr>
      <dsp:spPr>
        <a:xfrm>
          <a:off x="2989657" y="590594"/>
          <a:ext cx="4558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814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5404" y="633882"/>
        <a:ext cx="24320" cy="4864"/>
      </dsp:txXfrm>
    </dsp:sp>
    <dsp:sp modelId="{66087788-23DC-4F22-A385-7EF91FAB5C7D}">
      <dsp:nvSpPr>
        <dsp:cNvPr id="0" name=""/>
        <dsp:cNvSpPr/>
      </dsp:nvSpPr>
      <dsp:spPr>
        <a:xfrm>
          <a:off x="876609" y="1860"/>
          <a:ext cx="2114847" cy="126890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629" tIns="108777" rIns="103629" bIns="10877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Attempt to call EVERY  patient 24-48 hours after ED Visit</a:t>
          </a:r>
        </a:p>
      </dsp:txBody>
      <dsp:txXfrm>
        <a:off x="876609" y="1860"/>
        <a:ext cx="2114847" cy="1268908"/>
      </dsp:txXfrm>
    </dsp:sp>
    <dsp:sp modelId="{032D2D7B-9213-4D24-8BFF-6A9EA19D2EC3}">
      <dsp:nvSpPr>
        <dsp:cNvPr id="0" name=""/>
        <dsp:cNvSpPr/>
      </dsp:nvSpPr>
      <dsp:spPr>
        <a:xfrm>
          <a:off x="5590920" y="590594"/>
          <a:ext cx="4558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814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06667" y="633882"/>
        <a:ext cx="24320" cy="4864"/>
      </dsp:txXfrm>
    </dsp:sp>
    <dsp:sp modelId="{6F2B998E-2863-406A-8A32-92AFE6AAD06C}">
      <dsp:nvSpPr>
        <dsp:cNvPr id="0" name=""/>
        <dsp:cNvSpPr/>
      </dsp:nvSpPr>
      <dsp:spPr>
        <a:xfrm>
          <a:off x="3477872" y="1860"/>
          <a:ext cx="2114847" cy="126890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629" tIns="108777" rIns="103629" bIns="108777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 EMR reports to keep on track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Care Coordinators are back up when Sandi is out; same process is followed.</a:t>
          </a:r>
        </a:p>
      </dsp:txBody>
      <dsp:txXfrm>
        <a:off x="3477872" y="1860"/>
        <a:ext cx="2114847" cy="1268908"/>
      </dsp:txXfrm>
    </dsp:sp>
    <dsp:sp modelId="{CEE6C055-5C2E-493A-B157-2F5BF8F28C58}">
      <dsp:nvSpPr>
        <dsp:cNvPr id="0" name=""/>
        <dsp:cNvSpPr/>
      </dsp:nvSpPr>
      <dsp:spPr>
        <a:xfrm>
          <a:off x="1934033" y="1268968"/>
          <a:ext cx="5202525" cy="455814"/>
        </a:xfrm>
        <a:custGeom>
          <a:avLst/>
          <a:gdLst/>
          <a:ahLst/>
          <a:cxnLst/>
          <a:rect l="0" t="0" r="0" b="0"/>
          <a:pathLst>
            <a:path>
              <a:moveTo>
                <a:pt x="5202525" y="0"/>
              </a:moveTo>
              <a:lnTo>
                <a:pt x="5202525" y="245007"/>
              </a:lnTo>
              <a:lnTo>
                <a:pt x="0" y="245007"/>
              </a:lnTo>
              <a:lnTo>
                <a:pt x="0" y="45581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04666" y="1494444"/>
        <a:ext cx="261260" cy="4864"/>
      </dsp:txXfrm>
    </dsp:sp>
    <dsp:sp modelId="{DEFD124B-297F-45DA-993E-FCE40F9F5302}">
      <dsp:nvSpPr>
        <dsp:cNvPr id="0" name=""/>
        <dsp:cNvSpPr/>
      </dsp:nvSpPr>
      <dsp:spPr>
        <a:xfrm>
          <a:off x="6079135" y="1860"/>
          <a:ext cx="2114847" cy="126890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629" tIns="108777" rIns="103629" bIns="10877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Inquire about follow up visit during call and if not made, make it. </a:t>
          </a:r>
        </a:p>
      </dsp:txBody>
      <dsp:txXfrm>
        <a:off x="6079135" y="1860"/>
        <a:ext cx="2114847" cy="1268908"/>
      </dsp:txXfrm>
    </dsp:sp>
    <dsp:sp modelId="{EDC01655-5C85-405E-869D-E9FFEE7C1D02}">
      <dsp:nvSpPr>
        <dsp:cNvPr id="0" name=""/>
        <dsp:cNvSpPr/>
      </dsp:nvSpPr>
      <dsp:spPr>
        <a:xfrm>
          <a:off x="2989657" y="2345918"/>
          <a:ext cx="4558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814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5404" y="2389205"/>
        <a:ext cx="24320" cy="4864"/>
      </dsp:txXfrm>
    </dsp:sp>
    <dsp:sp modelId="{6CDA81B0-D7FF-43A7-9230-CE742DD3037D}">
      <dsp:nvSpPr>
        <dsp:cNvPr id="0" name=""/>
        <dsp:cNvSpPr/>
      </dsp:nvSpPr>
      <dsp:spPr>
        <a:xfrm>
          <a:off x="876609" y="1757183"/>
          <a:ext cx="2114847" cy="126890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629" tIns="108777" rIns="103629" bIns="10877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Ask about patient experience-what could we have done better for you.</a:t>
          </a:r>
        </a:p>
      </dsp:txBody>
      <dsp:txXfrm>
        <a:off x="876609" y="1757183"/>
        <a:ext cx="2114847" cy="1268908"/>
      </dsp:txXfrm>
    </dsp:sp>
    <dsp:sp modelId="{026E741B-FA2D-44E0-BCD0-1F16CDA969B1}">
      <dsp:nvSpPr>
        <dsp:cNvPr id="0" name=""/>
        <dsp:cNvSpPr/>
      </dsp:nvSpPr>
      <dsp:spPr>
        <a:xfrm>
          <a:off x="5590920" y="2345918"/>
          <a:ext cx="4558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814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06667" y="2389205"/>
        <a:ext cx="24320" cy="4864"/>
      </dsp:txXfrm>
    </dsp:sp>
    <dsp:sp modelId="{2DECA4AD-036E-4356-A385-710FE1242164}">
      <dsp:nvSpPr>
        <dsp:cNvPr id="0" name=""/>
        <dsp:cNvSpPr/>
      </dsp:nvSpPr>
      <dsp:spPr>
        <a:xfrm>
          <a:off x="3477872" y="1757183"/>
          <a:ext cx="2114847" cy="126890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629" tIns="108777" rIns="103629" bIns="108777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Were there any results you were waiting on?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Add to appointment or forward to care coordinators</a:t>
          </a:r>
        </a:p>
      </dsp:txBody>
      <dsp:txXfrm>
        <a:off x="3477872" y="1757183"/>
        <a:ext cx="2114847" cy="1268908"/>
      </dsp:txXfrm>
    </dsp:sp>
    <dsp:sp modelId="{BBAB6133-9A13-446A-8642-189190C11855}">
      <dsp:nvSpPr>
        <dsp:cNvPr id="0" name=""/>
        <dsp:cNvSpPr/>
      </dsp:nvSpPr>
      <dsp:spPr>
        <a:xfrm>
          <a:off x="1934033" y="3024292"/>
          <a:ext cx="5202525" cy="455814"/>
        </a:xfrm>
        <a:custGeom>
          <a:avLst/>
          <a:gdLst/>
          <a:ahLst/>
          <a:cxnLst/>
          <a:rect l="0" t="0" r="0" b="0"/>
          <a:pathLst>
            <a:path>
              <a:moveTo>
                <a:pt x="5202525" y="0"/>
              </a:moveTo>
              <a:lnTo>
                <a:pt x="5202525" y="245007"/>
              </a:lnTo>
              <a:lnTo>
                <a:pt x="0" y="245007"/>
              </a:lnTo>
              <a:lnTo>
                <a:pt x="0" y="45581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04666" y="3249767"/>
        <a:ext cx="261260" cy="4864"/>
      </dsp:txXfrm>
    </dsp:sp>
    <dsp:sp modelId="{FD5498F2-CAA1-42A2-8AAC-8F4E3D34B0D8}">
      <dsp:nvSpPr>
        <dsp:cNvPr id="0" name=""/>
        <dsp:cNvSpPr/>
      </dsp:nvSpPr>
      <dsp:spPr>
        <a:xfrm>
          <a:off x="6079135" y="1757183"/>
          <a:ext cx="2114847" cy="126890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629" tIns="108777" rIns="103629" bIns="10877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Transferred patients to acute care facilities are called by Care Coordinators to establish TCM visit if needed.</a:t>
          </a:r>
        </a:p>
      </dsp:txBody>
      <dsp:txXfrm>
        <a:off x="6079135" y="1757183"/>
        <a:ext cx="2114847" cy="1268908"/>
      </dsp:txXfrm>
    </dsp:sp>
    <dsp:sp modelId="{72F10977-58B8-4A65-8782-7A3A24529E49}">
      <dsp:nvSpPr>
        <dsp:cNvPr id="0" name=""/>
        <dsp:cNvSpPr/>
      </dsp:nvSpPr>
      <dsp:spPr>
        <a:xfrm>
          <a:off x="876609" y="3512507"/>
          <a:ext cx="2114847" cy="126890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629" tIns="108777" rIns="103629" bIns="10877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Residents of care facilities are called, usually speak to social worker for follow up.</a:t>
          </a:r>
        </a:p>
      </dsp:txBody>
      <dsp:txXfrm>
        <a:off x="876609" y="3512507"/>
        <a:ext cx="2114847" cy="1268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ED862B-262F-2A48-9928-85275C28FF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9DD386-37A2-284F-8C5F-7940AA2D4A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D4B5C-3CB1-E14D-901E-0A91FD453B9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3C97D-D478-B44A-9275-6FE3EAB313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D13D9-9FEF-3C4C-B364-E29F9F6BD3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64CA1-C7D5-EB44-A129-43DE94A6B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40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91A45FEC-AB70-EE45-A2C3-6E1851F4D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641" b="16641"/>
          <a:stretch>
            <a:fillRect/>
          </a:stretch>
        </p:blipFill>
        <p:spPr>
          <a:xfrm>
            <a:off x="0" y="0"/>
            <a:ext cx="9144000" cy="4067909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1092CCE-6ABE-0B4A-863E-EB845C54C37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40679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EEBB6A-ADB2-7E4C-9660-F64410400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4910" y="4684623"/>
            <a:ext cx="2370709" cy="1260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C32180-D80C-4D49-AB37-2E3ECDFDD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8224" y="2260637"/>
            <a:ext cx="2045776" cy="213486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64DB8AF-C371-5148-9E01-8B5DBEBAEF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082" y="5710766"/>
            <a:ext cx="5355708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E2EA-D70D-BC43-A008-F601B7864390}"/>
              </a:ext>
            </a:extLst>
          </p:cNvPr>
          <p:cNvSpPr/>
          <p:nvPr userDrawn="1"/>
        </p:nvSpPr>
        <p:spPr>
          <a:xfrm>
            <a:off x="450819" y="4713498"/>
            <a:ext cx="45719" cy="1462713"/>
          </a:xfrm>
          <a:prstGeom prst="rect">
            <a:avLst/>
          </a:prstGeom>
          <a:solidFill>
            <a:srgbClr val="92B7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B7BC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002FB5-B2D7-7648-AB77-7BDE6D1093A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1207" y="4713498"/>
            <a:ext cx="5403833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60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2021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171C66-7D0D-DF43-9E1E-BAD3FC18A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807"/>
          <a:stretch/>
        </p:blipFill>
        <p:spPr>
          <a:xfrm>
            <a:off x="6578340" y="-1"/>
            <a:ext cx="2565660" cy="237743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" y="2377440"/>
            <a:ext cx="4038600" cy="40425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3573805-6560-0A4C-8DEA-6DF854C1D97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1373" y="2377439"/>
            <a:ext cx="4038600" cy="40425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CB3F2B-AE4B-F140-A0CD-1896370197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69086" y="1172318"/>
            <a:ext cx="7959523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8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3E2326-CD13-B344-9D28-00D164E5E689}"/>
              </a:ext>
            </a:extLst>
          </p:cNvPr>
          <p:cNvSpPr/>
          <p:nvPr userDrawn="1"/>
        </p:nvSpPr>
        <p:spPr>
          <a:xfrm>
            <a:off x="457200" y="301459"/>
            <a:ext cx="45719" cy="1462713"/>
          </a:xfrm>
          <a:prstGeom prst="rect">
            <a:avLst/>
          </a:prstGeom>
          <a:solidFill>
            <a:srgbClr val="0054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2730A40-4137-704E-856B-90E69FAFC6B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7" y="426150"/>
            <a:ext cx="8007648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4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AEDEBFCD-8805-3647-BFE3-AF15C5655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7328" y="6381063"/>
            <a:ext cx="1905088" cy="365125"/>
          </a:xfrm>
        </p:spPr>
        <p:txBody>
          <a:bodyPr/>
          <a:lstStyle/>
          <a:p>
            <a:fld id="{DC960B41-2B78-0343-95AD-65A9B48CB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60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56B3A7-2C3E-FF4B-8EE7-B6E4BBD5A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340" y="0"/>
            <a:ext cx="2565660" cy="210509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" y="2377440"/>
            <a:ext cx="4038600" cy="40425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3573805-6560-0A4C-8DEA-6DF854C1D97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1373" y="2377439"/>
            <a:ext cx="4038600" cy="40425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E6A1E36-7C33-EC43-9E4E-0EF857D7CDE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69086" y="1172318"/>
            <a:ext cx="7959523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8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813629-D3EE-6246-B60D-FEA7FAE70064}"/>
              </a:ext>
            </a:extLst>
          </p:cNvPr>
          <p:cNvSpPr/>
          <p:nvPr userDrawn="1"/>
        </p:nvSpPr>
        <p:spPr>
          <a:xfrm>
            <a:off x="457200" y="301459"/>
            <a:ext cx="45719" cy="1462713"/>
          </a:xfrm>
          <a:prstGeom prst="rect">
            <a:avLst/>
          </a:prstGeom>
          <a:solidFill>
            <a:srgbClr val="ACC2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5FB3A51-7387-A443-8E05-5F85DBA6AA7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7" y="426150"/>
            <a:ext cx="8007648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4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14562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" y="2377440"/>
            <a:ext cx="4038600" cy="40425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3573805-6560-0A4C-8DEA-6DF854C1D97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1373" y="2377439"/>
            <a:ext cx="4038600" cy="40425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7625EA-1098-3643-8CAC-35635D09EFB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69086" y="1172318"/>
            <a:ext cx="7959523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8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E0D82-2838-4E4F-9E8F-831FC8B67F8C}"/>
              </a:ext>
            </a:extLst>
          </p:cNvPr>
          <p:cNvSpPr/>
          <p:nvPr userDrawn="1"/>
        </p:nvSpPr>
        <p:spPr>
          <a:xfrm>
            <a:off x="457200" y="301459"/>
            <a:ext cx="45719" cy="1462713"/>
          </a:xfrm>
          <a:prstGeom prst="rect">
            <a:avLst/>
          </a:prstGeom>
          <a:solidFill>
            <a:srgbClr val="884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26E9B99-7CA3-8745-8116-7556A7D9B00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7" y="426150"/>
            <a:ext cx="8007648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4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08E360-0FAF-334D-96BC-86C78746A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341" y="-1"/>
            <a:ext cx="2565660" cy="21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96AAC7-0B31-B74E-B7B2-B94DD44A55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131"/>
          <a:stretch/>
        </p:blipFill>
        <p:spPr>
          <a:xfrm>
            <a:off x="6164455" y="-1"/>
            <a:ext cx="2979546" cy="210509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" y="2377440"/>
            <a:ext cx="4038600" cy="40425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3573805-6560-0A4C-8DEA-6DF854C1D97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1373" y="2377439"/>
            <a:ext cx="4038600" cy="40425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9C31116-F4F3-8D40-9608-A5B175692FD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69086" y="1172318"/>
            <a:ext cx="7959523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8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58C149-FFC8-AC4D-BE4C-587268C748D1}"/>
              </a:ext>
            </a:extLst>
          </p:cNvPr>
          <p:cNvSpPr/>
          <p:nvPr userDrawn="1"/>
        </p:nvSpPr>
        <p:spPr>
          <a:xfrm>
            <a:off x="457200" y="301459"/>
            <a:ext cx="45719" cy="1462713"/>
          </a:xfrm>
          <a:prstGeom prst="rect">
            <a:avLst/>
          </a:prstGeom>
          <a:solidFill>
            <a:srgbClr val="92B7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8FA8836-C0E7-474C-9714-9ED43A3B4EA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7" y="426150"/>
            <a:ext cx="8007648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4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00484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D402EA-7A13-A84B-A59F-8353692E6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807"/>
          <a:stretch/>
        </p:blipFill>
        <p:spPr>
          <a:xfrm>
            <a:off x="6578340" y="-1"/>
            <a:ext cx="2565660" cy="237743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0240" y="2304289"/>
            <a:ext cx="2592144" cy="4042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50C26B-E199-8442-8636-32FB23559F5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278304" y="2304289"/>
            <a:ext cx="2592144" cy="4042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137D35-A58C-3849-B10F-36F59D3D363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076368" y="2304289"/>
            <a:ext cx="2592144" cy="4042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5C16F5E-BDA0-2744-8B39-95B04F39724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69086" y="1172318"/>
            <a:ext cx="7959523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8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681049-1888-7844-914D-5AE7461AB7DA}"/>
              </a:ext>
            </a:extLst>
          </p:cNvPr>
          <p:cNvSpPr/>
          <p:nvPr userDrawn="1"/>
        </p:nvSpPr>
        <p:spPr>
          <a:xfrm>
            <a:off x="457200" y="301459"/>
            <a:ext cx="45719" cy="1462713"/>
          </a:xfrm>
          <a:prstGeom prst="rect">
            <a:avLst/>
          </a:prstGeom>
          <a:solidFill>
            <a:srgbClr val="0054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689C143-214B-864D-85DA-D380D740815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7" y="426150"/>
            <a:ext cx="8007648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4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23441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701D5B-5F9D-8641-9803-9D9ED6C70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340" y="0"/>
            <a:ext cx="2565660" cy="210509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0240" y="2304289"/>
            <a:ext cx="2592144" cy="4042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50C26B-E199-8442-8636-32FB23559F5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278304" y="2304289"/>
            <a:ext cx="2592144" cy="4042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137D35-A58C-3849-B10F-36F59D3D363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076368" y="2304289"/>
            <a:ext cx="2592144" cy="4042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54771EA-3CBE-2248-A8C8-0875A97F4A1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69086" y="1172318"/>
            <a:ext cx="7959523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8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314A59-D082-754D-A8E6-E5EE86AE9783}"/>
              </a:ext>
            </a:extLst>
          </p:cNvPr>
          <p:cNvSpPr/>
          <p:nvPr userDrawn="1"/>
        </p:nvSpPr>
        <p:spPr>
          <a:xfrm>
            <a:off x="457200" y="301459"/>
            <a:ext cx="45719" cy="1462713"/>
          </a:xfrm>
          <a:prstGeom prst="rect">
            <a:avLst/>
          </a:prstGeom>
          <a:solidFill>
            <a:srgbClr val="ACC2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4DB6C24-D001-5445-8EED-7DCC8B4FE47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7" y="426150"/>
            <a:ext cx="8007648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4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59501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0E94C80-9B32-2D48-A036-D2E56DDB01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341" y="-1"/>
            <a:ext cx="2565660" cy="210509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0240" y="2304289"/>
            <a:ext cx="2592144" cy="4042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50C26B-E199-8442-8636-32FB23559F5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278304" y="2304289"/>
            <a:ext cx="2592144" cy="4042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137D35-A58C-3849-B10F-36F59D3D363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076368" y="2304289"/>
            <a:ext cx="2592144" cy="4042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CB11E96-A141-2142-967E-655A225C994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69086" y="1172318"/>
            <a:ext cx="7959523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8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3B8F03-6318-AF48-B171-44B106E03CB8}"/>
              </a:ext>
            </a:extLst>
          </p:cNvPr>
          <p:cNvSpPr/>
          <p:nvPr userDrawn="1"/>
        </p:nvSpPr>
        <p:spPr>
          <a:xfrm>
            <a:off x="457200" y="301459"/>
            <a:ext cx="45719" cy="1462713"/>
          </a:xfrm>
          <a:prstGeom prst="rect">
            <a:avLst/>
          </a:prstGeom>
          <a:solidFill>
            <a:srgbClr val="884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301BF8B-58CB-A142-B774-B82B7118AF9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7" y="426150"/>
            <a:ext cx="8007648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4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94081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77ED4B-1F2C-AB43-9FAE-0EFB0016DD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131"/>
          <a:stretch/>
        </p:blipFill>
        <p:spPr>
          <a:xfrm>
            <a:off x="6164455" y="-1"/>
            <a:ext cx="2979546" cy="210509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0240" y="2304289"/>
            <a:ext cx="2592144" cy="4042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50C26B-E199-8442-8636-32FB23559F5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278304" y="2304289"/>
            <a:ext cx="2592144" cy="4042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137D35-A58C-3849-B10F-36F59D3D363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076368" y="2304289"/>
            <a:ext cx="2592144" cy="4042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A0BFC5C-129B-6047-84EC-486D4E5F331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69086" y="1172318"/>
            <a:ext cx="7959523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8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54C53A-4458-F348-A977-43820EA42A15}"/>
              </a:ext>
            </a:extLst>
          </p:cNvPr>
          <p:cNvSpPr/>
          <p:nvPr userDrawn="1"/>
        </p:nvSpPr>
        <p:spPr>
          <a:xfrm>
            <a:off x="457200" y="301459"/>
            <a:ext cx="45719" cy="1462713"/>
          </a:xfrm>
          <a:prstGeom prst="rect">
            <a:avLst/>
          </a:prstGeom>
          <a:solidFill>
            <a:srgbClr val="92B7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5A1E080-F38A-4340-9FF9-23264DD5B3A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7" y="426150"/>
            <a:ext cx="8007648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4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89993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989747-8B32-4B4A-A0A3-162ECFCE4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807"/>
          <a:stretch/>
        </p:blipFill>
        <p:spPr>
          <a:xfrm>
            <a:off x="6578340" y="-1"/>
            <a:ext cx="2565660" cy="237743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" y="2377440"/>
            <a:ext cx="8202168" cy="40425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907F46-5907-0B4F-97A9-211C4E9CA21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69086" y="1172318"/>
            <a:ext cx="7959523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8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F3C369-A0D3-3341-A7D5-4A0982C661CB}"/>
              </a:ext>
            </a:extLst>
          </p:cNvPr>
          <p:cNvSpPr/>
          <p:nvPr userDrawn="1"/>
        </p:nvSpPr>
        <p:spPr>
          <a:xfrm>
            <a:off x="457200" y="301459"/>
            <a:ext cx="45719" cy="1462713"/>
          </a:xfrm>
          <a:prstGeom prst="rect">
            <a:avLst/>
          </a:prstGeom>
          <a:solidFill>
            <a:srgbClr val="0054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429EAD8-D2E0-F143-8255-209275B9678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7" y="426150"/>
            <a:ext cx="8007648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4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86916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" y="2377440"/>
            <a:ext cx="8202168" cy="40425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CBA538-2132-B94B-9D3D-713C4B4A817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69086" y="1172318"/>
            <a:ext cx="7959523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8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F11D97-0348-CF47-91D2-BE5714F53947}"/>
              </a:ext>
            </a:extLst>
          </p:cNvPr>
          <p:cNvSpPr/>
          <p:nvPr userDrawn="1"/>
        </p:nvSpPr>
        <p:spPr>
          <a:xfrm>
            <a:off x="457200" y="301459"/>
            <a:ext cx="45719" cy="1462713"/>
          </a:xfrm>
          <a:prstGeom prst="rect">
            <a:avLst/>
          </a:prstGeom>
          <a:solidFill>
            <a:srgbClr val="ACC2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826589F-E658-EF40-A5D1-78E4BDED133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7" y="426150"/>
            <a:ext cx="8007648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4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7E3B62-C3D3-5340-ACE4-83FA5D540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340" y="0"/>
            <a:ext cx="2565660" cy="21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5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712" y="6381063"/>
            <a:ext cx="1905088" cy="365125"/>
          </a:xfrm>
        </p:spPr>
        <p:txBody>
          <a:bodyPr/>
          <a:lstStyle/>
          <a:p>
            <a:fld id="{DC960B41-2B78-0343-95AD-65A9B48CB76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DEC61E-270F-434E-AC75-79A71C7FB6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3893" y="3841437"/>
            <a:ext cx="2890108" cy="30259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A482CDC-A6F4-BE47-B00F-DC60DBA3D8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5712" y="1664487"/>
            <a:ext cx="7959523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1CD33C-4455-0E41-BC5D-52291DF3C4D1}"/>
              </a:ext>
            </a:extLst>
          </p:cNvPr>
          <p:cNvSpPr/>
          <p:nvPr userDrawn="1"/>
        </p:nvSpPr>
        <p:spPr>
          <a:xfrm>
            <a:off x="457200" y="667219"/>
            <a:ext cx="45719" cy="1462713"/>
          </a:xfrm>
          <a:prstGeom prst="rect">
            <a:avLst/>
          </a:prstGeom>
          <a:solidFill>
            <a:srgbClr val="0054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2D6278-97C2-BD4C-AC43-8C1CC9CB41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8" y="667219"/>
            <a:ext cx="8007648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60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6301213-3737-FB42-9138-961EE8397E3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85712" y="2760162"/>
            <a:ext cx="7255129" cy="325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000" spc="0"/>
            </a:lvl1pPr>
          </a:lstStyle>
          <a:p>
            <a:pPr lvl="0"/>
            <a:r>
              <a:rPr lang="en-US"/>
              <a:t>Body copy goes here.</a:t>
            </a:r>
          </a:p>
        </p:txBody>
      </p:sp>
    </p:spTree>
    <p:extLst>
      <p:ext uri="{BB962C8B-B14F-4D97-AF65-F5344CB8AC3E}">
        <p14:creationId xmlns:p14="http://schemas.microsoft.com/office/powerpoint/2010/main" val="3717902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378758-3937-A14E-A0D6-F061A35AE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341" y="-1"/>
            <a:ext cx="2565660" cy="210509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" y="2377440"/>
            <a:ext cx="8202168" cy="40425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F75027-65AC-BE46-890E-1815EEB197B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69086" y="1172318"/>
            <a:ext cx="7959523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8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8D5E39-C275-904C-8070-C0B90315217D}"/>
              </a:ext>
            </a:extLst>
          </p:cNvPr>
          <p:cNvSpPr/>
          <p:nvPr userDrawn="1"/>
        </p:nvSpPr>
        <p:spPr>
          <a:xfrm>
            <a:off x="457200" y="301459"/>
            <a:ext cx="45719" cy="1462713"/>
          </a:xfrm>
          <a:prstGeom prst="rect">
            <a:avLst/>
          </a:prstGeom>
          <a:solidFill>
            <a:srgbClr val="884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7507A3B-BAB3-C74C-A485-CA038B21E1C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7" y="426150"/>
            <a:ext cx="8007648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4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124408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0B7AF5-E1F2-3B45-B68E-7797089FA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131"/>
          <a:stretch/>
        </p:blipFill>
        <p:spPr>
          <a:xfrm>
            <a:off x="6164455" y="-1"/>
            <a:ext cx="2979546" cy="210509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" y="2377440"/>
            <a:ext cx="8202168" cy="40425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28DE971-B457-4B4C-A690-A132F9831F0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69086" y="1172318"/>
            <a:ext cx="7959523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8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1C89D6-2C3F-3F40-9F3B-1ED64CBC630A}"/>
              </a:ext>
            </a:extLst>
          </p:cNvPr>
          <p:cNvSpPr/>
          <p:nvPr userDrawn="1"/>
        </p:nvSpPr>
        <p:spPr>
          <a:xfrm>
            <a:off x="457200" y="301459"/>
            <a:ext cx="45719" cy="1462713"/>
          </a:xfrm>
          <a:prstGeom prst="rect">
            <a:avLst/>
          </a:prstGeom>
          <a:solidFill>
            <a:srgbClr val="92B7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96A71B9-73A1-B04B-88E0-6AC4EE8B99D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7" y="426150"/>
            <a:ext cx="8007648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4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53530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0"/>
            <a:ext cx="4495800" cy="6858000"/>
          </a:xfrm>
          <a:solidFill>
            <a:srgbClr val="00546E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4899675" y="956320"/>
            <a:ext cx="45719" cy="846041"/>
          </a:xfrm>
          <a:prstGeom prst="rect">
            <a:avLst/>
          </a:prstGeom>
          <a:solidFill>
            <a:srgbClr val="0054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C9F670-FA5E-C142-88F1-5B9AF8A167D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120640" y="2078183"/>
            <a:ext cx="3547872" cy="397348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424D05A-A9F1-0C42-951D-08F4EC457F7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135513" y="1458845"/>
            <a:ext cx="3759105" cy="35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BBBA77B-3A46-884E-9D94-6B0F370E5A3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120640" y="945432"/>
            <a:ext cx="3790604" cy="45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87605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0"/>
            <a:ext cx="4495800" cy="6858000"/>
          </a:xfrm>
          <a:solidFill>
            <a:srgbClr val="ACC283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4899675" y="956320"/>
            <a:ext cx="45719" cy="846041"/>
          </a:xfrm>
          <a:prstGeom prst="rect">
            <a:avLst/>
          </a:prstGeom>
          <a:solidFill>
            <a:srgbClr val="ACC2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500F382-44B2-BD40-9A6D-AB262DEAE82D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120640" y="2078183"/>
            <a:ext cx="3547872" cy="397348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42418B0-F447-DA4F-B534-FED42716F6E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135513" y="1458845"/>
            <a:ext cx="3759105" cy="35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2847EC4-92E6-1842-926B-A094D53E901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120640" y="945432"/>
            <a:ext cx="3790604" cy="45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148653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0"/>
            <a:ext cx="4495800" cy="6858000"/>
          </a:xfrm>
          <a:solidFill>
            <a:srgbClr val="88441D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4899675" y="956320"/>
            <a:ext cx="45719" cy="846041"/>
          </a:xfrm>
          <a:prstGeom prst="rect">
            <a:avLst/>
          </a:prstGeom>
          <a:solidFill>
            <a:srgbClr val="884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F86EC2-198A-5442-A775-D78D788CB1D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120640" y="2078183"/>
            <a:ext cx="3547872" cy="397348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5A31A14-FFE7-8848-808B-9F94BE8091E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135513" y="1458845"/>
            <a:ext cx="3759105" cy="35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6805169-5CD9-1444-A87B-2873BA6DBD7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120640" y="945432"/>
            <a:ext cx="3790604" cy="45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29194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0"/>
            <a:ext cx="4495800" cy="6858000"/>
          </a:xfrm>
          <a:solidFill>
            <a:srgbClr val="92B7BC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4899675" y="956320"/>
            <a:ext cx="45719" cy="846041"/>
          </a:xfrm>
          <a:prstGeom prst="rect">
            <a:avLst/>
          </a:prstGeom>
          <a:solidFill>
            <a:srgbClr val="92B7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980A6D-F6B8-BF44-8C02-D1D3EC2C96D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120640" y="2078183"/>
            <a:ext cx="3547872" cy="397348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56DF6A8-8761-0C4E-AA57-A7FB8CE9B0E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135513" y="1458845"/>
            <a:ext cx="3759105" cy="35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2292BBF-5FF2-FB48-B965-3BE66B4B7A2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120640" y="945432"/>
            <a:ext cx="3790604" cy="45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23838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-1"/>
            <a:ext cx="9144000" cy="3483865"/>
          </a:xfrm>
          <a:solidFill>
            <a:srgbClr val="00546E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931179" y="3968398"/>
            <a:ext cx="45719" cy="846041"/>
          </a:xfrm>
          <a:prstGeom prst="rect">
            <a:avLst/>
          </a:prstGeom>
          <a:solidFill>
            <a:srgbClr val="0054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77158C-11C6-5547-AA35-5AD260F63E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105591" y="4995949"/>
            <a:ext cx="7730837" cy="142405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0F11E1-6C8B-774E-BA0C-E2F34423480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28778" y="4462729"/>
            <a:ext cx="3759105" cy="35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7968493-F13B-BB4A-A314-F472180A34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13905" y="3949316"/>
            <a:ext cx="3790604" cy="45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85797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-1"/>
            <a:ext cx="9144000" cy="3483865"/>
          </a:xfrm>
          <a:solidFill>
            <a:srgbClr val="ACC283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931179" y="3968398"/>
            <a:ext cx="45719" cy="846041"/>
          </a:xfrm>
          <a:prstGeom prst="rect">
            <a:avLst/>
          </a:prstGeom>
          <a:solidFill>
            <a:srgbClr val="ACC2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EB773D-D165-AB43-9C46-4535537787C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105591" y="4995949"/>
            <a:ext cx="7730837" cy="142405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A002F38-DF04-C545-B637-92C4983EB48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28778" y="4462729"/>
            <a:ext cx="3759105" cy="35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DC87F26-5EA0-E84E-BD4D-AB377BD9B8C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13905" y="3949316"/>
            <a:ext cx="3790604" cy="45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98417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-1"/>
            <a:ext cx="9144000" cy="3483865"/>
          </a:xfrm>
          <a:solidFill>
            <a:srgbClr val="88441D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931179" y="3968398"/>
            <a:ext cx="45719" cy="846041"/>
          </a:xfrm>
          <a:prstGeom prst="rect">
            <a:avLst/>
          </a:prstGeom>
          <a:solidFill>
            <a:srgbClr val="884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971131-490A-C949-ACE6-857D649095A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105591" y="4995949"/>
            <a:ext cx="7730837" cy="142405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234A707-F308-C746-88F1-CEDCA888855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28778" y="4462729"/>
            <a:ext cx="3759105" cy="35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F6A2C24-AB71-3348-93C0-8274414FE9D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13905" y="3949316"/>
            <a:ext cx="3790604" cy="45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84863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-1"/>
            <a:ext cx="9144000" cy="3483865"/>
          </a:xfrm>
          <a:solidFill>
            <a:srgbClr val="92B7BC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931179" y="3968398"/>
            <a:ext cx="45719" cy="846041"/>
          </a:xfrm>
          <a:prstGeom prst="rect">
            <a:avLst/>
          </a:prstGeom>
          <a:solidFill>
            <a:srgbClr val="92B7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00875A-D343-464C-9A98-E32C122B120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105591" y="4995949"/>
            <a:ext cx="7730837" cy="142405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EA58317-E508-6B40-BF8D-D926143778F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28778" y="4462729"/>
            <a:ext cx="3759105" cy="35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43ABA0A-11EF-A743-B7A8-05081D39EE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13905" y="3949316"/>
            <a:ext cx="3790604" cy="45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5700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712" y="6381063"/>
            <a:ext cx="1905088" cy="365125"/>
          </a:xfrm>
        </p:spPr>
        <p:txBody>
          <a:bodyPr/>
          <a:lstStyle/>
          <a:p>
            <a:fld id="{DC960B41-2B78-0343-95AD-65A9B48CB76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DEC61E-270F-434E-AC75-79A71C7FB6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281" y="3841437"/>
            <a:ext cx="2899719" cy="30259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A482CDC-A6F4-BE47-B00F-DC60DBA3D8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5712" y="1664487"/>
            <a:ext cx="8067589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1CD33C-4455-0E41-BC5D-52291DF3C4D1}"/>
              </a:ext>
            </a:extLst>
          </p:cNvPr>
          <p:cNvSpPr/>
          <p:nvPr userDrawn="1"/>
        </p:nvSpPr>
        <p:spPr>
          <a:xfrm>
            <a:off x="457200" y="667219"/>
            <a:ext cx="45719" cy="1462713"/>
          </a:xfrm>
          <a:prstGeom prst="rect">
            <a:avLst/>
          </a:prstGeom>
          <a:solidFill>
            <a:srgbClr val="ACC2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2D6278-97C2-BD4C-AC43-8C1CC9CB41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8" y="667219"/>
            <a:ext cx="8115714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60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6301213-3737-FB42-9138-961EE8397E3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85712" y="2760162"/>
            <a:ext cx="7255129" cy="325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000" spc="0"/>
            </a:lvl1pPr>
          </a:lstStyle>
          <a:p>
            <a:pPr lvl="0"/>
            <a:r>
              <a:rPr lang="en-US"/>
              <a:t>Body copy goes here.</a:t>
            </a:r>
          </a:p>
        </p:txBody>
      </p:sp>
    </p:spTree>
    <p:extLst>
      <p:ext uri="{BB962C8B-B14F-4D97-AF65-F5344CB8AC3E}">
        <p14:creationId xmlns:p14="http://schemas.microsoft.com/office/powerpoint/2010/main" val="867182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6468" y="870129"/>
            <a:ext cx="7178040" cy="4114800"/>
          </a:xfrm>
          <a:solidFill>
            <a:srgbClr val="00546E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C5A2DF-5167-F647-987C-6039DCA38CAD}"/>
              </a:ext>
            </a:extLst>
          </p:cNvPr>
          <p:cNvSpPr/>
          <p:nvPr userDrawn="1"/>
        </p:nvSpPr>
        <p:spPr>
          <a:xfrm>
            <a:off x="946468" y="5189992"/>
            <a:ext cx="45719" cy="846041"/>
          </a:xfrm>
          <a:prstGeom prst="rect">
            <a:avLst/>
          </a:prstGeom>
          <a:solidFill>
            <a:srgbClr val="0054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0FB2D22-395D-1C41-A65E-6E252A1F723B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D85F7D-D574-A14A-AFE1-8C10AACCDDB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041100" y="5189992"/>
            <a:ext cx="3083408" cy="123001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F960477-C313-954B-9CF1-207852DBA68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28778" y="5703405"/>
            <a:ext cx="3759105" cy="35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8319474-982D-C84D-8CB4-9CC1B24051B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13905" y="5189992"/>
            <a:ext cx="3790604" cy="45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75523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6468" y="870129"/>
            <a:ext cx="7178040" cy="4114800"/>
          </a:xfrm>
          <a:solidFill>
            <a:srgbClr val="ACC283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C5A2DF-5167-F647-987C-6039DCA38CAD}"/>
              </a:ext>
            </a:extLst>
          </p:cNvPr>
          <p:cNvSpPr/>
          <p:nvPr userDrawn="1"/>
        </p:nvSpPr>
        <p:spPr>
          <a:xfrm>
            <a:off x="946468" y="5189992"/>
            <a:ext cx="45719" cy="846041"/>
          </a:xfrm>
          <a:prstGeom prst="rect">
            <a:avLst/>
          </a:prstGeom>
          <a:solidFill>
            <a:srgbClr val="ACC2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0FB2D22-395D-1C41-A65E-6E252A1F723B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E1E6140-DC02-D447-BDBC-4B3D26D3325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041100" y="5189992"/>
            <a:ext cx="3083408" cy="123001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CCAE9C8-7594-B24F-B868-54F2404D6B9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28778" y="5703405"/>
            <a:ext cx="3759105" cy="35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501BDD5-D197-7B47-896A-E00FEDADAD5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13905" y="5189992"/>
            <a:ext cx="3790604" cy="45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10332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6468" y="870129"/>
            <a:ext cx="7178040" cy="4114800"/>
          </a:xfrm>
          <a:solidFill>
            <a:srgbClr val="88441D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C5A2DF-5167-F647-987C-6039DCA38CAD}"/>
              </a:ext>
            </a:extLst>
          </p:cNvPr>
          <p:cNvSpPr/>
          <p:nvPr userDrawn="1"/>
        </p:nvSpPr>
        <p:spPr>
          <a:xfrm>
            <a:off x="946468" y="5189992"/>
            <a:ext cx="45719" cy="846041"/>
          </a:xfrm>
          <a:prstGeom prst="rect">
            <a:avLst/>
          </a:prstGeom>
          <a:solidFill>
            <a:srgbClr val="884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0FB2D22-395D-1C41-A65E-6E252A1F723B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B282C09-8D26-7443-88C9-38BBA1C974F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041100" y="5189992"/>
            <a:ext cx="3083408" cy="123001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12F19B4-196A-7142-9F9E-C9C115C5146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28778" y="5703405"/>
            <a:ext cx="3759105" cy="35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7223EB5-CFE8-214B-801F-6EB700A1C9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13905" y="5189992"/>
            <a:ext cx="3790604" cy="45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791977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6468" y="870129"/>
            <a:ext cx="7178040" cy="4114800"/>
          </a:xfrm>
          <a:solidFill>
            <a:srgbClr val="92B7BC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C5A2DF-5167-F647-987C-6039DCA38CAD}"/>
              </a:ext>
            </a:extLst>
          </p:cNvPr>
          <p:cNvSpPr/>
          <p:nvPr userDrawn="1"/>
        </p:nvSpPr>
        <p:spPr>
          <a:xfrm>
            <a:off x="946468" y="5189992"/>
            <a:ext cx="45719" cy="846041"/>
          </a:xfrm>
          <a:prstGeom prst="rect">
            <a:avLst/>
          </a:prstGeom>
          <a:solidFill>
            <a:srgbClr val="92B7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0FB2D22-395D-1C41-A65E-6E252A1F723B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5F5F9B1-7C33-1746-AC8B-53D8CAD7BEE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041100" y="5189992"/>
            <a:ext cx="3083408" cy="123001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875D63-C020-DF45-9318-B89C5A01433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28778" y="5703405"/>
            <a:ext cx="3759105" cy="35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4FD8B6-5B24-5641-9423-9CA901A7D2A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13905" y="5189992"/>
            <a:ext cx="3790604" cy="45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8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28563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6468" y="870129"/>
            <a:ext cx="7178040" cy="4114800"/>
          </a:xfrm>
          <a:solidFill>
            <a:srgbClr val="00546E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0FB2D22-395D-1C41-A65E-6E252A1F723B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0DC560-170B-764D-BA26-43F7CA23AF10}"/>
              </a:ext>
            </a:extLst>
          </p:cNvPr>
          <p:cNvSpPr/>
          <p:nvPr userDrawn="1"/>
        </p:nvSpPr>
        <p:spPr>
          <a:xfrm>
            <a:off x="946468" y="5178419"/>
            <a:ext cx="45719" cy="1048645"/>
          </a:xfrm>
          <a:prstGeom prst="rect">
            <a:avLst/>
          </a:prstGeom>
          <a:solidFill>
            <a:srgbClr val="0054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7B365D-D140-3347-BCEC-44D3E4991FCD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113904" y="5587240"/>
            <a:ext cx="7010603" cy="94831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EFB9ECE-B7B6-5044-9B6E-3572192CC2D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13905" y="5189993"/>
            <a:ext cx="7010602" cy="378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0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58886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6468" y="870129"/>
            <a:ext cx="7178040" cy="4114800"/>
          </a:xfrm>
          <a:solidFill>
            <a:srgbClr val="ACC283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0FB2D22-395D-1C41-A65E-6E252A1F723B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0DC560-170B-764D-BA26-43F7CA23AF10}"/>
              </a:ext>
            </a:extLst>
          </p:cNvPr>
          <p:cNvSpPr/>
          <p:nvPr userDrawn="1"/>
        </p:nvSpPr>
        <p:spPr>
          <a:xfrm>
            <a:off x="946468" y="5178419"/>
            <a:ext cx="45719" cy="1048645"/>
          </a:xfrm>
          <a:prstGeom prst="rect">
            <a:avLst/>
          </a:prstGeom>
          <a:solidFill>
            <a:srgbClr val="ACC2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F5CB6C-1892-3D4A-8E7A-57A4EF579D7B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113904" y="5587240"/>
            <a:ext cx="7010603" cy="94831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4DCD32-A103-6446-BD83-2D140C42453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13905" y="5189993"/>
            <a:ext cx="7010602" cy="378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0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96871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6468" y="870129"/>
            <a:ext cx="7178040" cy="4114800"/>
          </a:xfrm>
          <a:solidFill>
            <a:srgbClr val="88441D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0FB2D22-395D-1C41-A65E-6E252A1F723B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0DC560-170B-764D-BA26-43F7CA23AF10}"/>
              </a:ext>
            </a:extLst>
          </p:cNvPr>
          <p:cNvSpPr/>
          <p:nvPr userDrawn="1"/>
        </p:nvSpPr>
        <p:spPr>
          <a:xfrm>
            <a:off x="946468" y="5178419"/>
            <a:ext cx="45719" cy="1048645"/>
          </a:xfrm>
          <a:prstGeom prst="rect">
            <a:avLst/>
          </a:prstGeom>
          <a:solidFill>
            <a:srgbClr val="884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EC715A-0D93-B143-ADA9-90F1EECEFF2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113904" y="5587240"/>
            <a:ext cx="7010603" cy="94831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E57532-AEEE-7240-83FF-09868ABB06E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13905" y="5189993"/>
            <a:ext cx="7010602" cy="378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0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7646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6468" y="870129"/>
            <a:ext cx="7178040" cy="4114800"/>
          </a:xfrm>
          <a:solidFill>
            <a:srgbClr val="92B7BC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0FB2D22-395D-1C41-A65E-6E252A1F723B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0DC560-170B-764D-BA26-43F7CA23AF10}"/>
              </a:ext>
            </a:extLst>
          </p:cNvPr>
          <p:cNvSpPr/>
          <p:nvPr userDrawn="1"/>
        </p:nvSpPr>
        <p:spPr>
          <a:xfrm>
            <a:off x="946468" y="5178419"/>
            <a:ext cx="45719" cy="1048645"/>
          </a:xfrm>
          <a:prstGeom prst="rect">
            <a:avLst/>
          </a:prstGeom>
          <a:solidFill>
            <a:srgbClr val="92B7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8C2D7A-F224-1E42-BA08-8C345033881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113904" y="5587240"/>
            <a:ext cx="7010603" cy="94831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38C5D3-ED5C-8947-BC07-AF1F899403D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13905" y="5189993"/>
            <a:ext cx="7010602" cy="378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20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28435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729" y="1947672"/>
            <a:ext cx="2487168" cy="2423160"/>
          </a:xfrm>
          <a:solidFill>
            <a:srgbClr val="00546E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632810" y="594858"/>
            <a:ext cx="45719" cy="846041"/>
          </a:xfrm>
          <a:prstGeom prst="rect">
            <a:avLst/>
          </a:prstGeom>
          <a:solidFill>
            <a:srgbClr val="0054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54F5638-4207-C041-85A2-D08B2549495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326305" y="1947672"/>
            <a:ext cx="2487168" cy="2423160"/>
          </a:xfrm>
          <a:solidFill>
            <a:srgbClr val="00546E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A969522-E3CA-E840-BE05-ED67C9249FA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033215" y="1947672"/>
            <a:ext cx="2487168" cy="2423160"/>
          </a:xfrm>
          <a:solidFill>
            <a:srgbClr val="00546E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F105E84-AA35-CB42-9660-659AD8EFA68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74965" y="1153068"/>
            <a:ext cx="7959523" cy="411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47ACBFF-1251-3742-BF77-37FE26009C7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67564" y="534912"/>
            <a:ext cx="8007648" cy="522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36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A6B326A-C535-3145-BB53-A87E529AC30C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55354" y="4757656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9A8BA26-9023-E44B-AAFD-8C0328B17C6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556274" y="4473219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F29417A-8CEC-F547-8520-30371E91B700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3249302" y="4757656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313F985-4EC2-7345-B0C4-553DAB6F3AF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250222" y="4473219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990265D-F1E1-2141-A418-2DD6E5625188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5966775" y="4757656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FBCA8C6-9433-474D-B0A8-91C85BB8BC36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5967695" y="4473219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</p:spTree>
    <p:extLst>
      <p:ext uri="{BB962C8B-B14F-4D97-AF65-F5344CB8AC3E}">
        <p14:creationId xmlns:p14="http://schemas.microsoft.com/office/powerpoint/2010/main" val="27453380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729" y="1947672"/>
            <a:ext cx="2487168" cy="2423160"/>
          </a:xfrm>
          <a:solidFill>
            <a:srgbClr val="ACC283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632810" y="594858"/>
            <a:ext cx="45719" cy="846041"/>
          </a:xfrm>
          <a:prstGeom prst="rect">
            <a:avLst/>
          </a:prstGeom>
          <a:solidFill>
            <a:srgbClr val="ACC2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54F5638-4207-C041-85A2-D08B2549495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326305" y="1947672"/>
            <a:ext cx="2487168" cy="2423160"/>
          </a:xfrm>
          <a:solidFill>
            <a:srgbClr val="ACC283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A969522-E3CA-E840-BE05-ED67C9249FA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033215" y="1947672"/>
            <a:ext cx="2487168" cy="2423160"/>
          </a:xfrm>
          <a:solidFill>
            <a:srgbClr val="ACC283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5CAF2C-39EA-FC45-9E6D-A31A189EB3B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74965" y="1153068"/>
            <a:ext cx="7959523" cy="411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14B17D-9288-0645-9DF3-7A81EDD3F25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67564" y="534912"/>
            <a:ext cx="8007648" cy="522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36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AA18BC6-C4BA-2443-8E4F-D7BF465A1CAC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55354" y="4757656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5820849-F80D-114C-8F16-36FBC29A863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556274" y="4473219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20017CC-D848-AD4B-9F24-33B85C1FAFF8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3269490" y="4757656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2EC5D7-ED9B-9947-94C5-381A8E255DDD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270410" y="4473219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41D4C2B-9BBB-5C47-90C5-74F380A8A635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5982706" y="4757656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5C00906-DFA5-B143-B4D3-89F1A60D054D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5983626" y="4473219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</p:spTree>
    <p:extLst>
      <p:ext uri="{BB962C8B-B14F-4D97-AF65-F5344CB8AC3E}">
        <p14:creationId xmlns:p14="http://schemas.microsoft.com/office/powerpoint/2010/main" val="319933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712" y="6381063"/>
            <a:ext cx="1905088" cy="365125"/>
          </a:xfrm>
        </p:spPr>
        <p:txBody>
          <a:bodyPr/>
          <a:lstStyle/>
          <a:p>
            <a:fld id="{DC960B41-2B78-0343-95AD-65A9B48CB7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2E7274-8D02-5541-BB86-7208878F5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281" y="3830705"/>
            <a:ext cx="2899720" cy="303643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4C11537-5BBF-A141-B019-AF700E7BB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5712" y="1664487"/>
            <a:ext cx="8092527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692335-673D-7049-A103-D215CA44E22A}"/>
              </a:ext>
            </a:extLst>
          </p:cNvPr>
          <p:cNvSpPr/>
          <p:nvPr userDrawn="1"/>
        </p:nvSpPr>
        <p:spPr>
          <a:xfrm>
            <a:off x="457200" y="667219"/>
            <a:ext cx="45719" cy="1462713"/>
          </a:xfrm>
          <a:prstGeom prst="rect">
            <a:avLst/>
          </a:prstGeom>
          <a:solidFill>
            <a:srgbClr val="884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18B2937-EC8B-C54F-AD22-460C1D8E3D5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8" y="667219"/>
            <a:ext cx="8140652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60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3DE8B53-6B36-0E46-A5D3-2668D1BA573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85712" y="2760162"/>
            <a:ext cx="7255129" cy="325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000" spc="0"/>
            </a:lvl1pPr>
          </a:lstStyle>
          <a:p>
            <a:pPr lvl="0"/>
            <a:r>
              <a:rPr lang="en-US"/>
              <a:t>Body copy goes here.</a:t>
            </a:r>
          </a:p>
        </p:txBody>
      </p:sp>
    </p:spTree>
    <p:extLst>
      <p:ext uri="{BB962C8B-B14F-4D97-AF65-F5344CB8AC3E}">
        <p14:creationId xmlns:p14="http://schemas.microsoft.com/office/powerpoint/2010/main" val="2278091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729" y="1947672"/>
            <a:ext cx="2487168" cy="2423160"/>
          </a:xfrm>
          <a:solidFill>
            <a:srgbClr val="88441D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632810" y="594858"/>
            <a:ext cx="45719" cy="846041"/>
          </a:xfrm>
          <a:prstGeom prst="rect">
            <a:avLst/>
          </a:prstGeom>
          <a:solidFill>
            <a:srgbClr val="884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54F5638-4207-C041-85A2-D08B2549495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326305" y="1947672"/>
            <a:ext cx="2487168" cy="2423160"/>
          </a:xfrm>
          <a:solidFill>
            <a:srgbClr val="88441D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A969522-E3CA-E840-BE05-ED67C9249FA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033215" y="1947672"/>
            <a:ext cx="2487168" cy="2423160"/>
          </a:xfrm>
          <a:solidFill>
            <a:srgbClr val="88441D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A03D72B-D135-394B-B0F9-8F47101A519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74965" y="1153068"/>
            <a:ext cx="7959523" cy="411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4B7E6A4-20FD-5C4B-AA91-52F1C153CCD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67564" y="534912"/>
            <a:ext cx="8007648" cy="522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36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B41E040-6E33-534B-8182-84455710728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55354" y="4757656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DDEB3A9-173E-8743-B045-9771049F37F5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556274" y="4473219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347C30C-339C-AE4C-8F3F-02DE7F3DF685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3229573" y="4754329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AE11706-72D8-EC47-AA9B-30B90ED6C2B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230493" y="4469892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2C034E6-D72F-FC4A-B94A-CCACC821A430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5942292" y="4754329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53D790F-88AC-824E-91D1-D03A61FEF4BB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5943212" y="4469892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</p:spTree>
    <p:extLst>
      <p:ext uri="{BB962C8B-B14F-4D97-AF65-F5344CB8AC3E}">
        <p14:creationId xmlns:p14="http://schemas.microsoft.com/office/powerpoint/2010/main" val="217348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729" y="1947672"/>
            <a:ext cx="2487168" cy="2423160"/>
          </a:xfrm>
          <a:solidFill>
            <a:srgbClr val="92B7BC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632810" y="594858"/>
            <a:ext cx="45719" cy="846041"/>
          </a:xfrm>
          <a:prstGeom prst="rect">
            <a:avLst/>
          </a:prstGeom>
          <a:solidFill>
            <a:srgbClr val="92B7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54F5638-4207-C041-85A2-D08B2549495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326305" y="1947672"/>
            <a:ext cx="2487168" cy="2423160"/>
          </a:xfrm>
          <a:solidFill>
            <a:srgbClr val="92B7BC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A969522-E3CA-E840-BE05-ED67C9249FA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033215" y="1947672"/>
            <a:ext cx="2487168" cy="2423160"/>
          </a:xfrm>
          <a:solidFill>
            <a:srgbClr val="92B7BC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EED0531-5391-484B-A129-1D605BDAA17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74965" y="1153068"/>
            <a:ext cx="7959523" cy="411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CC141C-3D64-4244-BB78-F46FB0BC37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67564" y="534912"/>
            <a:ext cx="8007648" cy="522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36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7C8441D-FE5B-4042-A0EE-9545B8BD663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55354" y="4757656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FA70B32-DD49-4441-81D8-72D5782256B5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556274" y="4473219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51E4CB0-6CF8-304F-BA27-7240DFED529F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3239199" y="4757656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D7189AC-A982-ED47-9D6B-47ADE26F99BC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240119" y="4473219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F94E258-D4C9-8744-B74F-DBB4A19B9451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5942294" y="4757656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27A5504-0014-B946-ADA6-4D9E7A033ABC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5943214" y="4473219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</p:spTree>
    <p:extLst>
      <p:ext uri="{BB962C8B-B14F-4D97-AF65-F5344CB8AC3E}">
        <p14:creationId xmlns:p14="http://schemas.microsoft.com/office/powerpoint/2010/main" val="1113192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518988" y="1947672"/>
            <a:ext cx="2487168" cy="2423160"/>
          </a:xfrm>
          <a:solidFill>
            <a:srgbClr val="00546E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632810" y="594858"/>
            <a:ext cx="45719" cy="846041"/>
          </a:xfrm>
          <a:prstGeom prst="rect">
            <a:avLst/>
          </a:prstGeom>
          <a:solidFill>
            <a:srgbClr val="0054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54F5638-4207-C041-85A2-D08B2549495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99657" y="1947672"/>
            <a:ext cx="2487168" cy="2423160"/>
          </a:xfrm>
          <a:solidFill>
            <a:srgbClr val="00546E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2BF05C5-49A2-7D40-A28F-60B38D4E7F8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74965" y="1153068"/>
            <a:ext cx="7959523" cy="411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41B2A3F-7FE8-EE46-8EDA-7AD9CE60ACB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67564" y="534912"/>
            <a:ext cx="8007648" cy="522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36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BAEFA00-009C-A24A-B4ED-7093096F0DA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431253" y="4815408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E0FA7D1-B535-2C4D-86C1-D22F1862C608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1432173" y="4530971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2E7E443-3C44-7249-B7FF-D2C13E277D89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4895826" y="4815408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439E41C-C222-6B46-930D-D17C157A3317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896746" y="4530971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</p:spTree>
    <p:extLst>
      <p:ext uri="{BB962C8B-B14F-4D97-AF65-F5344CB8AC3E}">
        <p14:creationId xmlns:p14="http://schemas.microsoft.com/office/powerpoint/2010/main" val="12321709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518988" y="1947672"/>
            <a:ext cx="2487168" cy="2423160"/>
          </a:xfrm>
          <a:solidFill>
            <a:srgbClr val="ACC283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632810" y="594858"/>
            <a:ext cx="45719" cy="846041"/>
          </a:xfrm>
          <a:prstGeom prst="rect">
            <a:avLst/>
          </a:prstGeom>
          <a:solidFill>
            <a:srgbClr val="ACC2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54F5638-4207-C041-85A2-D08B2549495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99657" y="1947672"/>
            <a:ext cx="2487168" cy="2423160"/>
          </a:xfrm>
          <a:solidFill>
            <a:srgbClr val="ACC283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62B2E75-E995-0E4B-8B2D-C186904AB8C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74965" y="1153068"/>
            <a:ext cx="7959523" cy="411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512E13C-141F-F342-B247-571E90A092D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67564" y="534912"/>
            <a:ext cx="8007648" cy="522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36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1851C4E-B302-4E4F-98F0-3704F748545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431253" y="4815408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C28E36B-61CE-B74B-B280-0175D8C4DB59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1432173" y="4530971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DFF9D33-5E77-6348-AAE4-4A296D0B3BA9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4904368" y="4815408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62A9103-1E41-0C47-B002-ACEC85A822BB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905288" y="4530971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</p:spTree>
    <p:extLst>
      <p:ext uri="{BB962C8B-B14F-4D97-AF65-F5344CB8AC3E}">
        <p14:creationId xmlns:p14="http://schemas.microsoft.com/office/powerpoint/2010/main" val="40576301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518988" y="1947672"/>
            <a:ext cx="2487168" cy="2423160"/>
          </a:xfrm>
          <a:solidFill>
            <a:srgbClr val="88441D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632810" y="594858"/>
            <a:ext cx="45719" cy="846041"/>
          </a:xfrm>
          <a:prstGeom prst="rect">
            <a:avLst/>
          </a:prstGeom>
          <a:solidFill>
            <a:srgbClr val="884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54F5638-4207-C041-85A2-D08B2549495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99657" y="1947672"/>
            <a:ext cx="2487168" cy="2423160"/>
          </a:xfrm>
          <a:solidFill>
            <a:srgbClr val="88441D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E5E743D-A7F2-B549-B048-2EBBC447884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74965" y="1153068"/>
            <a:ext cx="7959523" cy="411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8002038-ABA0-5349-84BB-CBF71037088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67564" y="534912"/>
            <a:ext cx="8007648" cy="522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36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E0C9550-DCD4-9148-A575-B1D6FFF64638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431253" y="4815408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A80E640-C0EE-BC44-ACC4-AACA08FBB54E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1432173" y="4530971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D91F7D7-C994-D044-9C71-274BB713F501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4923620" y="4815408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0804728-7A97-D14A-B670-57A6F069E8AD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924540" y="4530971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</p:spTree>
    <p:extLst>
      <p:ext uri="{BB962C8B-B14F-4D97-AF65-F5344CB8AC3E}">
        <p14:creationId xmlns:p14="http://schemas.microsoft.com/office/powerpoint/2010/main" val="2839714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F54E188-5F84-0B40-B08A-69E26901DB10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AB90E6-4ABC-3948-A93A-E6A77F256C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518988" y="1947672"/>
            <a:ext cx="2487168" cy="2423160"/>
          </a:xfrm>
          <a:solidFill>
            <a:srgbClr val="92B7BC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21FA1-C98D-6A48-8A5E-DD7DD9BA4A9D}"/>
              </a:ext>
            </a:extLst>
          </p:cNvPr>
          <p:cNvSpPr/>
          <p:nvPr userDrawn="1"/>
        </p:nvSpPr>
        <p:spPr>
          <a:xfrm>
            <a:off x="632810" y="594858"/>
            <a:ext cx="45719" cy="846041"/>
          </a:xfrm>
          <a:prstGeom prst="rect">
            <a:avLst/>
          </a:prstGeom>
          <a:solidFill>
            <a:srgbClr val="92B7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54F5638-4207-C041-85A2-D08B2549495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99657" y="1947672"/>
            <a:ext cx="2487168" cy="2423160"/>
          </a:xfrm>
          <a:solidFill>
            <a:srgbClr val="92B7BC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 , icon, or photo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5CD3AD4-6F53-DD4B-8013-312AF4EFE18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74965" y="1153068"/>
            <a:ext cx="7959523" cy="411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5C7D28-1C13-5849-901C-829D593A853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67564" y="534912"/>
            <a:ext cx="8007648" cy="522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36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7F9335E-E133-684D-A2BC-D56E919A2179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431253" y="4815408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4180FBA-5A0D-0A4D-9BB7-E7A08C180A68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1432173" y="4530971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89E2E1A-1BE8-0242-94E7-5A69154133A2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4913994" y="4815408"/>
            <a:ext cx="2477087" cy="1758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6848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A993014-D43A-E44A-8AA1-7C7CB713C5EF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914914" y="4530971"/>
            <a:ext cx="2477087" cy="26518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solidFill>
                  <a:srgbClr val="00546E"/>
                </a:solidFill>
                <a:latin typeface="Omnes-Semibold" panose="02000606040000020004" pitchFamily="2" charset="77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Subhead can go here</a:t>
            </a:r>
          </a:p>
        </p:txBody>
      </p:sp>
    </p:spTree>
    <p:extLst>
      <p:ext uri="{BB962C8B-B14F-4D97-AF65-F5344CB8AC3E}">
        <p14:creationId xmlns:p14="http://schemas.microsoft.com/office/powerpoint/2010/main" val="2153951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C22ADD-64CC-E742-BD87-4896463AD8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005" y="1260446"/>
            <a:ext cx="3407697" cy="342954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9C2B5D6-04F5-154A-92E6-9FBEA943CFD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61030" y="5106914"/>
            <a:ext cx="8007648" cy="1457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FontTx/>
              <a:buNone/>
              <a:defRPr sz="36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27006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0B41-2B78-0343-95AD-65A9B48CB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80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712" y="6381063"/>
            <a:ext cx="1905088" cy="365125"/>
          </a:xfrm>
        </p:spPr>
        <p:txBody>
          <a:bodyPr/>
          <a:lstStyle/>
          <a:p>
            <a:fld id="{DC960B41-2B78-0343-95AD-65A9B48CB76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473B8F-1AB2-C746-BBB7-A5E001996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281" y="3850581"/>
            <a:ext cx="2899720" cy="301656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0D00522-ED15-3F44-B3F4-5E0AD5E4399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5712" y="1664487"/>
            <a:ext cx="8117465" cy="66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400" spc="3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A684D5-79B7-CD49-B820-12386461556D}"/>
              </a:ext>
            </a:extLst>
          </p:cNvPr>
          <p:cNvSpPr/>
          <p:nvPr userDrawn="1"/>
        </p:nvSpPr>
        <p:spPr>
          <a:xfrm>
            <a:off x="457200" y="667219"/>
            <a:ext cx="45719" cy="1462713"/>
          </a:xfrm>
          <a:prstGeom prst="rect">
            <a:avLst/>
          </a:prstGeom>
          <a:solidFill>
            <a:srgbClr val="92B7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C283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67A1DFA-8695-9E4B-BFF3-310601EA777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7588" y="667219"/>
            <a:ext cx="8165590" cy="72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sz="6000" spc="0">
                <a:solidFill>
                  <a:srgbClr val="00546E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6559E8A-0B4B-9543-933D-610F3430FBC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85712" y="2760162"/>
            <a:ext cx="7255129" cy="325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000" spc="0"/>
            </a:lvl1pPr>
          </a:lstStyle>
          <a:p>
            <a:pPr lvl="0"/>
            <a:r>
              <a:rPr lang="en-US"/>
              <a:t>Body copy goes here.</a:t>
            </a:r>
          </a:p>
        </p:txBody>
      </p:sp>
    </p:spTree>
    <p:extLst>
      <p:ext uri="{BB962C8B-B14F-4D97-AF65-F5344CB8AC3E}">
        <p14:creationId xmlns:p14="http://schemas.microsoft.com/office/powerpoint/2010/main" val="260167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20001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F6E7D-FEDC-9249-A165-888F6AAA63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00" y="-3938"/>
            <a:ext cx="9168582" cy="440712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1501466-D0F7-CB49-984E-26AC8DB5D29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440318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F57C5B-9E2C-8648-AAB8-5325F235CE31}"/>
              </a:ext>
            </a:extLst>
          </p:cNvPr>
          <p:cNvSpPr/>
          <p:nvPr userDrawn="1"/>
        </p:nvSpPr>
        <p:spPr>
          <a:xfrm>
            <a:off x="0" y="2229605"/>
            <a:ext cx="4440903" cy="1736370"/>
          </a:xfrm>
          <a:prstGeom prst="rect">
            <a:avLst/>
          </a:prstGeom>
          <a:solidFill>
            <a:srgbClr val="0054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386A6-C4C3-3F4E-B2C4-7684C879A634}"/>
              </a:ext>
            </a:extLst>
          </p:cNvPr>
          <p:cNvSpPr/>
          <p:nvPr userDrawn="1"/>
        </p:nvSpPr>
        <p:spPr>
          <a:xfrm>
            <a:off x="0" y="6710517"/>
            <a:ext cx="9152194" cy="172070"/>
          </a:xfrm>
          <a:prstGeom prst="rect">
            <a:avLst/>
          </a:prstGeom>
          <a:solidFill>
            <a:srgbClr val="D7D2C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A1A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04741CC-7B67-3246-9350-49DA60E65F3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66582" y="2346234"/>
            <a:ext cx="5242082" cy="1689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800" spc="0">
                <a:solidFill>
                  <a:schemeClr val="bg1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</a:t>
            </a:r>
          </a:p>
          <a:p>
            <a:pPr lvl="0"/>
            <a:r>
              <a:rPr lang="en-US"/>
              <a:t>can go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3E2DCD8-C4CA-3E42-ACDE-69F2B635C7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758" y="4633544"/>
            <a:ext cx="8117465" cy="427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400" spc="300">
                <a:solidFill>
                  <a:srgbClr val="1F4153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92AC90B-0064-4E4E-9351-C7B16A591AA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9758" y="5061224"/>
            <a:ext cx="8117465" cy="1551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spc="0"/>
            </a:lvl1pPr>
          </a:lstStyle>
          <a:p>
            <a:pPr lvl="0"/>
            <a:r>
              <a:rPr lang="en-US"/>
              <a:t>Body copy goes here.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goes here.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goes here.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goes here.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27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902B81-9A9C-364E-9B6A-8AA2436E0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3938"/>
            <a:ext cx="9143999" cy="44071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2386A6-C4C3-3F4E-B2C4-7684C879A634}"/>
              </a:ext>
            </a:extLst>
          </p:cNvPr>
          <p:cNvSpPr/>
          <p:nvPr userDrawn="1"/>
        </p:nvSpPr>
        <p:spPr>
          <a:xfrm>
            <a:off x="0" y="6710517"/>
            <a:ext cx="9152194" cy="172070"/>
          </a:xfrm>
          <a:prstGeom prst="rect">
            <a:avLst/>
          </a:prstGeom>
          <a:solidFill>
            <a:srgbClr val="D7D2C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A1A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837D408-5EBF-DD4E-AFB0-85E75358D85A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9D92074-4BF8-5A44-9FF8-35B4C93C870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440318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BB7FAD-5DAE-364B-86BC-9C88323FE1A6}"/>
              </a:ext>
            </a:extLst>
          </p:cNvPr>
          <p:cNvSpPr/>
          <p:nvPr userDrawn="1"/>
        </p:nvSpPr>
        <p:spPr>
          <a:xfrm>
            <a:off x="0" y="2229605"/>
            <a:ext cx="4440903" cy="1736370"/>
          </a:xfrm>
          <a:prstGeom prst="rect">
            <a:avLst/>
          </a:prstGeom>
          <a:solidFill>
            <a:srgbClr val="ACC2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EE3583E-50EE-A441-8162-745271D04EF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66582" y="2346234"/>
            <a:ext cx="5242082" cy="1689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800" spc="0">
                <a:solidFill>
                  <a:schemeClr val="bg1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</a:t>
            </a:r>
          </a:p>
          <a:p>
            <a:pPr lvl="0"/>
            <a:r>
              <a:rPr lang="en-US"/>
              <a:t>can go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1D22F0C-8B52-3046-BF9D-48331398C3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758" y="4633544"/>
            <a:ext cx="8117465" cy="427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400" spc="300">
                <a:solidFill>
                  <a:srgbClr val="1F4153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0AEC274-16FD-7647-9C9D-12717986D27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9758" y="5061224"/>
            <a:ext cx="8117465" cy="1551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spc="0"/>
            </a:lvl1pPr>
          </a:lstStyle>
          <a:p>
            <a:pPr lvl="0"/>
            <a:r>
              <a:rPr lang="en-US"/>
              <a:t>Body copy goes here.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goes here.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goes here.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goes here.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74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B470DED-FE31-7649-8F8B-CE5582A3F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3938"/>
            <a:ext cx="9143999" cy="44071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2386A6-C4C3-3F4E-B2C4-7684C879A634}"/>
              </a:ext>
            </a:extLst>
          </p:cNvPr>
          <p:cNvSpPr/>
          <p:nvPr userDrawn="1"/>
        </p:nvSpPr>
        <p:spPr>
          <a:xfrm>
            <a:off x="0" y="6710517"/>
            <a:ext cx="9152194" cy="172070"/>
          </a:xfrm>
          <a:prstGeom prst="rect">
            <a:avLst/>
          </a:prstGeom>
          <a:solidFill>
            <a:srgbClr val="D7D2C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A1A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837D408-5EBF-DD4E-AFB0-85E75358D85A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0EB80E2-7D55-0C4F-8CBF-22749DC3719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440318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226909-E25F-A846-8D1D-1076C2E2F798}"/>
              </a:ext>
            </a:extLst>
          </p:cNvPr>
          <p:cNvSpPr/>
          <p:nvPr userDrawn="1"/>
        </p:nvSpPr>
        <p:spPr>
          <a:xfrm>
            <a:off x="0" y="2229605"/>
            <a:ext cx="4440903" cy="1736370"/>
          </a:xfrm>
          <a:prstGeom prst="rect">
            <a:avLst/>
          </a:prstGeom>
          <a:solidFill>
            <a:srgbClr val="884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F8C473B-91CE-2B42-90A2-23F68BB0EE6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66582" y="2346234"/>
            <a:ext cx="5242082" cy="1689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800" spc="0">
                <a:solidFill>
                  <a:schemeClr val="bg1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</a:t>
            </a:r>
          </a:p>
          <a:p>
            <a:pPr lvl="0"/>
            <a:r>
              <a:rPr lang="en-US"/>
              <a:t>can go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64E9FC4-AD50-E94D-9891-6B7D64E1C4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758" y="4633544"/>
            <a:ext cx="8117465" cy="427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400" spc="300">
                <a:solidFill>
                  <a:srgbClr val="1F4153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CF272BD-DAC3-214E-93C8-7BE062CD370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9758" y="5061224"/>
            <a:ext cx="8117465" cy="1551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spc="0"/>
            </a:lvl1pPr>
          </a:lstStyle>
          <a:p>
            <a:pPr lvl="0"/>
            <a:r>
              <a:rPr lang="en-US"/>
              <a:t>Body copy goes here.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goes here.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goes here.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goes here.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23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9E5D125-815F-1543-B9F3-E92819F77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2"/>
          <a:stretch/>
        </p:blipFill>
        <p:spPr>
          <a:xfrm flipH="1">
            <a:off x="0" y="-3938"/>
            <a:ext cx="9144000" cy="44071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2386A6-C4C3-3F4E-B2C4-7684C879A634}"/>
              </a:ext>
            </a:extLst>
          </p:cNvPr>
          <p:cNvSpPr/>
          <p:nvPr userDrawn="1"/>
        </p:nvSpPr>
        <p:spPr>
          <a:xfrm>
            <a:off x="0" y="6710517"/>
            <a:ext cx="9152194" cy="172070"/>
          </a:xfrm>
          <a:prstGeom prst="rect">
            <a:avLst/>
          </a:prstGeom>
          <a:solidFill>
            <a:srgbClr val="D7D2C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A1A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837D408-5EBF-DD4E-AFB0-85E75358D85A}"/>
              </a:ext>
            </a:extLst>
          </p:cNvPr>
          <p:cNvSpPr txBox="1">
            <a:spLocks/>
          </p:cNvSpPr>
          <p:nvPr userDrawn="1"/>
        </p:nvSpPr>
        <p:spPr>
          <a:xfrm>
            <a:off x="6858000" y="6420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768480"/>
                </a:solidFill>
                <a:latin typeface="Omnes" panose="02000606040000020004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08173AC-48E6-EC4C-99FC-9C01F565D38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440318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2D88-5EB2-CA42-9A86-1DD09F663A99}"/>
              </a:ext>
            </a:extLst>
          </p:cNvPr>
          <p:cNvSpPr/>
          <p:nvPr userDrawn="1"/>
        </p:nvSpPr>
        <p:spPr>
          <a:xfrm>
            <a:off x="0" y="2229605"/>
            <a:ext cx="4440903" cy="1736370"/>
          </a:xfrm>
          <a:prstGeom prst="rect">
            <a:avLst/>
          </a:prstGeom>
          <a:solidFill>
            <a:srgbClr val="92B7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70F0C64-1A2D-334A-B366-0C8B39948D9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66582" y="2346234"/>
            <a:ext cx="3849283" cy="1689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800" spc="0">
                <a:solidFill>
                  <a:schemeClr val="bg1"/>
                </a:solidFill>
                <a:latin typeface="Omnes" panose="02000606040000020004" pitchFamily="2" charset="77"/>
              </a:defRPr>
            </a:lvl1pPr>
          </a:lstStyle>
          <a:p>
            <a:pPr lvl="0"/>
            <a:r>
              <a:rPr lang="en-US"/>
              <a:t>slide title </a:t>
            </a:r>
          </a:p>
          <a:p>
            <a:pPr lvl="0"/>
            <a:r>
              <a:rPr lang="en-US"/>
              <a:t>can go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6CB7C48-7946-4B41-B774-14DE900D87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758" y="4633544"/>
            <a:ext cx="8117465" cy="427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400" spc="300">
                <a:solidFill>
                  <a:srgbClr val="1F4153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6A54653-7582-264D-A4DB-4A0F5412CD9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9758" y="5061224"/>
            <a:ext cx="8117465" cy="1551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spc="0"/>
            </a:lvl1pPr>
          </a:lstStyle>
          <a:p>
            <a:pPr lvl="0"/>
            <a:r>
              <a:rPr lang="en-US"/>
              <a:t>Body copy goes here.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goes here.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goes here.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goes here.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0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810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68480"/>
                </a:solidFill>
                <a:latin typeface="Omnes" panose="02000606040000020004" pitchFamily="2" charset="77"/>
              </a:defRPr>
            </a:lvl1pPr>
          </a:lstStyle>
          <a:p>
            <a:fld id="{DC960B41-2B78-0343-95AD-65A9B48CB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9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3" r:id="rId2"/>
    <p:sldLayoutId id="2147483660" r:id="rId3"/>
    <p:sldLayoutId id="2147483666" r:id="rId4"/>
    <p:sldLayoutId id="2147483665" r:id="rId5"/>
    <p:sldLayoutId id="2147483661" r:id="rId6"/>
    <p:sldLayoutId id="2147483662" r:id="rId7"/>
    <p:sldLayoutId id="2147483663" r:id="rId8"/>
    <p:sldLayoutId id="2147483664" r:id="rId9"/>
    <p:sldLayoutId id="2147483680" r:id="rId10"/>
    <p:sldLayoutId id="2147483678" r:id="rId11"/>
    <p:sldLayoutId id="2147483655" r:id="rId12"/>
    <p:sldLayoutId id="2147483679" r:id="rId13"/>
    <p:sldLayoutId id="2147483682" r:id="rId14"/>
    <p:sldLayoutId id="2147483681" r:id="rId15"/>
    <p:sldLayoutId id="2147483683" r:id="rId16"/>
    <p:sldLayoutId id="2147483675" r:id="rId17"/>
    <p:sldLayoutId id="2147483674" r:id="rId18"/>
    <p:sldLayoutId id="2147483684" r:id="rId19"/>
    <p:sldLayoutId id="2147483685" r:id="rId20"/>
    <p:sldLayoutId id="2147483686" r:id="rId21"/>
    <p:sldLayoutId id="2147483672" r:id="rId22"/>
    <p:sldLayoutId id="2147483670" r:id="rId23"/>
    <p:sldLayoutId id="2147483671" r:id="rId24"/>
    <p:sldLayoutId id="2147483669" r:id="rId25"/>
    <p:sldLayoutId id="2147483699" r:id="rId26"/>
    <p:sldLayoutId id="2147483700" r:id="rId27"/>
    <p:sldLayoutId id="2147483701" r:id="rId28"/>
    <p:sldLayoutId id="2147483702" r:id="rId29"/>
    <p:sldLayoutId id="2147483657" r:id="rId30"/>
    <p:sldLayoutId id="2147483687" r:id="rId31"/>
    <p:sldLayoutId id="2147483688" r:id="rId32"/>
    <p:sldLayoutId id="2147483689" r:id="rId33"/>
    <p:sldLayoutId id="2147483677" r:id="rId34"/>
    <p:sldLayoutId id="2147483690" r:id="rId35"/>
    <p:sldLayoutId id="2147483691" r:id="rId36"/>
    <p:sldLayoutId id="2147483692" r:id="rId37"/>
    <p:sldLayoutId id="2147483673" r:id="rId38"/>
    <p:sldLayoutId id="2147483693" r:id="rId39"/>
    <p:sldLayoutId id="2147483694" r:id="rId40"/>
    <p:sldLayoutId id="2147483695" r:id="rId41"/>
    <p:sldLayoutId id="2147483676" r:id="rId42"/>
    <p:sldLayoutId id="2147483696" r:id="rId43"/>
    <p:sldLayoutId id="2147483697" r:id="rId44"/>
    <p:sldLayoutId id="2147483698" r:id="rId45"/>
    <p:sldLayoutId id="2147483667" r:id="rId46"/>
    <p:sldLayoutId id="2147483668" r:id="rId4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1F4153"/>
          </a:solidFill>
          <a:latin typeface="Omnes" panose="02000606040000020004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768480"/>
          </a:solidFill>
          <a:latin typeface="Omnes" panose="02000606040000020004" pitchFamily="2" charset="77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68480"/>
          </a:solidFill>
          <a:latin typeface="Omnes" panose="02000606040000020004" pitchFamily="2" charset="77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68480"/>
          </a:solidFill>
          <a:latin typeface="Omnes" panose="02000606040000020004" pitchFamily="2" charset="77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68480"/>
          </a:solidFill>
          <a:latin typeface="Omnes" panose="02000606040000020004" pitchFamily="2" charset="77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68480"/>
          </a:solidFill>
          <a:latin typeface="Omnes" panose="02000606040000020004" pitchFamily="2" charset="77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wl.excelsior.edu/citation-and-documentation/mla-style/mla-in-text-citations/anonymous-unknown-author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perrin.com/english/2013/09/19/strategy-adaptive-opportunistic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8/10/relationships/comments" Target="../comments/modernComment_12F_2360B643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publicdomainpictures.net/fr/view-image.php?image=296189&amp;picture=telephone-vintag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therfood-devos.com/2015/11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55C2036-D705-6D5A-A886-C80115BCA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332" y="5710766"/>
            <a:ext cx="5355708" cy="66043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latin typeface="Omnes"/>
              </a:rPr>
              <a:t>WHAT’S THE POINT?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904976F-69A3-3600-3C86-8B77B86DA7A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1207" y="4713498"/>
            <a:ext cx="5403833" cy="729542"/>
          </a:xfrm>
        </p:spPr>
        <p:txBody>
          <a:bodyPr/>
          <a:lstStyle/>
          <a:p>
            <a:r>
              <a:rPr lang="en-US" sz="4000"/>
              <a:t>ED Follow Up Calls</a:t>
            </a:r>
          </a:p>
        </p:txBody>
      </p:sp>
      <p:pic>
        <p:nvPicPr>
          <p:cNvPr id="20" name="Picture Placeholder 19" descr="A picture containing person, clothing, sport, exercise equipment&#10;&#10;Description automatically generated">
            <a:extLst>
              <a:ext uri="{FF2B5EF4-FFF2-40B4-BE49-F238E27FC236}">
                <a16:creationId xmlns:a16="http://schemas.microsoft.com/office/drawing/2014/main" id="{87CC3BC9-F4EA-2BAC-39FC-C6947F4DBD3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6641" b="16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2399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F2560-BD9B-584E-C3AD-7554D139F2C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9086" y="1172318"/>
            <a:ext cx="7959523" cy="6604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Have a backup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2A314-96B2-90A9-2BB2-135A511116B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7587" y="426150"/>
            <a:ext cx="8007648" cy="72954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/>
              <a:t>How: Call Process</a:t>
            </a:r>
            <a:endParaRPr lang="en-US" sz="4400" err="1"/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FC1C28A0-483A-62F5-54A8-7AFC26BFC27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20802679"/>
              </p:ext>
            </p:extLst>
          </p:nvPr>
        </p:nvGraphicFramePr>
        <p:xfrm>
          <a:off x="74072" y="1636725"/>
          <a:ext cx="9070593" cy="4783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9717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2A10542-19DD-C8B6-E8F5-16EE7D0B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77440"/>
            <a:ext cx="8202168" cy="40425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Omnes"/>
              </a:rPr>
              <a:t>Standard is to schedule follow up DURING ED visit (if able) before patient is discharged.</a:t>
            </a:r>
            <a:endParaRPr lang="en-US"/>
          </a:p>
          <a:p>
            <a:endParaRPr lang="en-US">
              <a:latin typeface="Omnes"/>
            </a:endParaRPr>
          </a:p>
          <a:p>
            <a:r>
              <a:rPr lang="en-US">
                <a:latin typeface="Omnes"/>
              </a:rPr>
              <a:t>ED providers sent secure messages to PCP's regarding incidental findings AND to registration to ensure patient got scheduled for follow up appointments.  Effective handoffs are a must.</a:t>
            </a:r>
            <a:r>
              <a:rPr lang="en-US" sz="800">
                <a:latin typeface="Omnes"/>
              </a:rPr>
              <a:t>(2) </a:t>
            </a:r>
            <a:endParaRPr lang="en-US" sz="800"/>
          </a:p>
          <a:p>
            <a:endParaRPr lang="en-US">
              <a:latin typeface="Omnes"/>
            </a:endParaRPr>
          </a:p>
          <a:p>
            <a:r>
              <a:rPr lang="en-US">
                <a:latin typeface="Omnes"/>
              </a:rPr>
              <a:t>Patients with NO PCP's were forwarded to Sandi</a:t>
            </a:r>
          </a:p>
          <a:p>
            <a:endParaRPr lang="en-US">
              <a:latin typeface="Omnes"/>
            </a:endParaRPr>
          </a:p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9D8E3B-51E7-EFAA-18B3-E422456F1B4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9086" y="1172318"/>
            <a:ext cx="7959523" cy="6604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Omnes"/>
              </a:rPr>
              <a:t>Engaged ED providers</a:t>
            </a:r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54AF0FF-7757-74A6-32C3-45DC9BBDBA0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7587" y="426150"/>
            <a:ext cx="8007648" cy="7295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>
                <a:latin typeface="Omnes"/>
              </a:rPr>
              <a:t>How: Follow Up Process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808449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36EB6-AE5C-B2C3-DA3E-B4E8A7DF4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77440"/>
            <a:ext cx="3741235" cy="404256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Omnes"/>
              </a:rPr>
              <a:t> The good, the bad &amp; the ugly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F5F13B-34B8-AEC4-8BDC-DD1454D560A2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>
                <a:latin typeface="Omnes"/>
              </a:rPr>
              <a:t>Marketing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har char="•"/>
            </a:pPr>
            <a:r>
              <a:rPr lang="en-US" sz="1800">
                <a:latin typeface="Omnes"/>
              </a:rPr>
              <a:t>New Patients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>
                <a:latin typeface="Omnes"/>
              </a:rPr>
              <a:t>Patient Satisfaction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>
                <a:latin typeface="Omnes"/>
              </a:rPr>
              <a:t>Follow Up Visits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>
                <a:latin typeface="Omnes"/>
              </a:rPr>
              <a:t>Complaints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>
                <a:latin typeface="Omnes"/>
              </a:rPr>
              <a:t>Risk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2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C89AEA-E7CD-085E-98E3-FF08738AE80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13" name="Picture 12" descr="A blue and white icon with a question mark&#10;&#10;Description automatically generated">
            <a:extLst>
              <a:ext uri="{FF2B5EF4-FFF2-40B4-BE49-F238E27FC236}">
                <a16:creationId xmlns:a16="http://schemas.microsoft.com/office/drawing/2014/main" id="{5E2E235E-203B-AAAA-3A00-90AEC8BB1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4474" y="3105125"/>
            <a:ext cx="2648320" cy="3677163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3B27F7C-5108-1FFA-F627-6708E0B84627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Omnes"/>
              </a:rPr>
              <a:t>Outcomes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12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sign with white text&#10;&#10;Description automatically generated">
            <a:extLst>
              <a:ext uri="{FF2B5EF4-FFF2-40B4-BE49-F238E27FC236}">
                <a16:creationId xmlns:a16="http://schemas.microsoft.com/office/drawing/2014/main" id="{56E796D9-B09F-E976-67B7-07E55A2BB6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954"/>
          <a:stretch/>
        </p:blipFill>
        <p:spPr>
          <a:xfrm>
            <a:off x="20" y="139400"/>
            <a:ext cx="9143980" cy="4403172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188525-0CA1-A1C6-F39E-A030E2527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58" y="4633544"/>
            <a:ext cx="8117465" cy="4276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Omnes"/>
              </a:rPr>
              <a:t>Marketing---an inadvertent outcome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755A2-286B-0163-8310-C3D73142BEF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9758" y="5061224"/>
            <a:ext cx="8117465" cy="1551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latin typeface="Omnes"/>
              </a:rPr>
              <a:t>Identified those who did not have a primary care provider. --Estimated at about 1/8th did not have PCP</a:t>
            </a:r>
          </a:p>
          <a:p>
            <a:pPr>
              <a:lnSpc>
                <a:spcPct val="90000"/>
              </a:lnSpc>
            </a:pPr>
            <a:r>
              <a:rPr lang="en-US" sz="1400">
                <a:latin typeface="Omnes"/>
              </a:rPr>
              <a:t>May or may not have needed a follow up appointment</a:t>
            </a:r>
          </a:p>
          <a:p>
            <a:pPr>
              <a:lnSpc>
                <a:spcPct val="90000"/>
              </a:lnSpc>
            </a:pPr>
            <a:r>
              <a:rPr lang="en-US" sz="1400">
                <a:latin typeface="Omnes"/>
              </a:rPr>
              <a:t>BUT did encourage establishment with one of our Rural Health Clinics—57 new established patients (Just over ½ who did not have a PCP listed)</a:t>
            </a:r>
            <a:endParaRPr lang="en-US" sz="1400"/>
          </a:p>
          <a:p>
            <a:pPr>
              <a:lnSpc>
                <a:spcPct val="90000"/>
              </a:lnSpc>
            </a:pPr>
            <a:r>
              <a:rPr lang="en-US" sz="1400">
                <a:latin typeface="Omnes"/>
              </a:rPr>
              <a:t>Singles &amp; Families establishing care with our PCP team</a:t>
            </a:r>
          </a:p>
          <a:p>
            <a:pPr>
              <a:lnSpc>
                <a:spcPct val="90000"/>
              </a:lnSpc>
            </a:pPr>
            <a:r>
              <a:rPr lang="en-US" sz="1400">
                <a:latin typeface="Omnes"/>
              </a:rPr>
              <a:t>Numerous comments:  "I can't believe you called just to check up on me"</a:t>
            </a:r>
          </a:p>
          <a:p>
            <a:pPr>
              <a:lnSpc>
                <a:spcPct val="90000"/>
              </a:lnSpc>
            </a:pPr>
            <a:endParaRPr lang="en-US" sz="1400"/>
          </a:p>
          <a:p>
            <a:pPr>
              <a:lnSpc>
                <a:spcPct val="90000"/>
              </a:lnSpc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7001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numbers and a red line&#10;&#10;Description automatically generated">
            <a:extLst>
              <a:ext uri="{FF2B5EF4-FFF2-40B4-BE49-F238E27FC236}">
                <a16:creationId xmlns:a16="http://schemas.microsoft.com/office/drawing/2014/main" id="{ACD7B9D5-3F1B-951D-F313-CF9C7E8AE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28715"/>
            <a:ext cx="4038600" cy="314001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FDDE1-D36C-B36B-23BF-79163006132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1373" y="2377439"/>
            <a:ext cx="4038600" cy="40425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Omnes"/>
              </a:rPr>
              <a:t>Up and down...but overall improvement seen in comments</a:t>
            </a:r>
          </a:p>
          <a:p>
            <a:endParaRPr lang="en-US"/>
          </a:p>
          <a:p>
            <a:r>
              <a:rPr lang="en-US">
                <a:latin typeface="Omnes"/>
              </a:rPr>
              <a:t>Significant change in ED staff:  providers and nurses. Q4-Q1 providers, Q1-Q2 agency RN's</a:t>
            </a:r>
          </a:p>
          <a:p>
            <a:endParaRPr lang="en-US"/>
          </a:p>
          <a:p>
            <a:r>
              <a:rPr lang="en-US">
                <a:latin typeface="Omnes"/>
              </a:rPr>
              <a:t>Change in Leadership, one agency RN-Culture Q2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A7FFD0-365E-A74E-8DBE-BA444DFBCF4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9086" y="1172318"/>
            <a:ext cx="7959523" cy="6604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Achieving and Believing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A6A5F-02D6-A509-8536-475A9414CA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7587" y="426150"/>
            <a:ext cx="8007648" cy="72954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/>
              <a:t>Patient Satisfaction</a:t>
            </a:r>
          </a:p>
        </p:txBody>
      </p:sp>
    </p:spTree>
    <p:extLst>
      <p:ext uri="{BB962C8B-B14F-4D97-AF65-F5344CB8AC3E}">
        <p14:creationId xmlns:p14="http://schemas.microsoft.com/office/powerpoint/2010/main" val="3135458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AEF8FE-DC5C-E3E3-D5BA-D1C55B6C7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Omnes"/>
              </a:rPr>
              <a:t>One Year Review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806B8-8999-DAE2-C289-9C972126068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Omnes"/>
              </a:rPr>
              <a:t>F/U--C/O--RISK--BAH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F0998-C7EA-2B68-B2F5-B5F23D6A03CC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latin typeface="Omnes"/>
              </a:rPr>
              <a:t>Out of 1760 visits, 661 follow up visits were scheduled either at the ED visit or during the follow up call. </a:t>
            </a:r>
            <a:endParaRPr lang="en-US"/>
          </a:p>
          <a:p>
            <a:endParaRPr lang="en-US">
              <a:latin typeface="Omnes"/>
            </a:endParaRPr>
          </a:p>
          <a:p>
            <a:r>
              <a:rPr lang="en-US">
                <a:latin typeface="Omnes"/>
              </a:rPr>
              <a:t>11 vs 13 complaints received from 2023 vs 2022 FY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Omnes"/>
              </a:rPr>
              <a:t>Were we doing better at harvesting complaints during calls?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Omnes"/>
              </a:rPr>
              <a:t>Should we have seen them reduce more?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Omnes"/>
              </a:rPr>
              <a:t>Did we receive 'gifts' to address and improve upon?</a:t>
            </a:r>
          </a:p>
          <a:p>
            <a:pPr marL="342900" indent="-342900">
              <a:buFont typeface="Arial"/>
              <a:buChar char="•"/>
            </a:pPr>
            <a:endParaRPr lang="en-US">
              <a:latin typeface="Omnes"/>
            </a:endParaRPr>
          </a:p>
          <a:p>
            <a:r>
              <a:rPr lang="en-US">
                <a:latin typeface="Omnes"/>
              </a:rPr>
              <a:t>One case to Risk company compared to Zero cases after implementation. Result in no litigation.</a:t>
            </a:r>
          </a:p>
          <a:p>
            <a:endParaRPr lang="en-US">
              <a:latin typeface="Omnes"/>
            </a:endParaRPr>
          </a:p>
        </p:txBody>
      </p:sp>
    </p:spTree>
    <p:extLst>
      <p:ext uri="{BB962C8B-B14F-4D97-AF65-F5344CB8AC3E}">
        <p14:creationId xmlns:p14="http://schemas.microsoft.com/office/powerpoint/2010/main" val="1327947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28940-4F0B-C677-BA3C-992E335D1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844C1-3025-0DD5-AA0B-D76C65D5CDC5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Omnes"/>
              </a:rPr>
              <a:t>References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5FDE7-9B8F-8C75-E9A1-5C9E080ADD4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300">
                <a:solidFill>
                  <a:srgbClr val="212121"/>
                </a:solidFill>
                <a:latin typeface="Omnes"/>
              </a:rPr>
              <a:t>Sonis JD, Aaronson EL, Castagna A, White B. A Conceptual Model for Emergency Department Patient Experience. J Patient Exp. 2019 Sep;6(3):173-178. </a:t>
            </a:r>
            <a:r>
              <a:rPr lang="en-US" sz="1300" err="1">
                <a:solidFill>
                  <a:srgbClr val="212121"/>
                </a:solidFill>
                <a:latin typeface="Omnes"/>
              </a:rPr>
              <a:t>doi</a:t>
            </a:r>
            <a:r>
              <a:rPr lang="en-US" sz="1300">
                <a:solidFill>
                  <a:srgbClr val="212121"/>
                </a:solidFill>
                <a:latin typeface="Omnes"/>
              </a:rPr>
              <a:t>: 10.1177/2374373518795415. </a:t>
            </a:r>
            <a:r>
              <a:rPr lang="en-US" sz="1300" err="1">
                <a:solidFill>
                  <a:srgbClr val="212121"/>
                </a:solidFill>
                <a:latin typeface="Omnes"/>
              </a:rPr>
              <a:t>Epub</a:t>
            </a:r>
            <a:r>
              <a:rPr lang="en-US" sz="1300">
                <a:solidFill>
                  <a:srgbClr val="212121"/>
                </a:solidFill>
                <a:latin typeface="Omnes"/>
              </a:rPr>
              <a:t> 2018 Aug 21. PMID: 31535004; PMCID: PMC6739687.</a:t>
            </a:r>
          </a:p>
          <a:p>
            <a:endParaRPr lang="en-US" sz="1300">
              <a:solidFill>
                <a:srgbClr val="212121"/>
              </a:solidFill>
              <a:latin typeface="Omnes"/>
            </a:endParaRPr>
          </a:p>
          <a:p>
            <a:r>
              <a:rPr lang="en-US" sz="1300">
                <a:solidFill>
                  <a:srgbClr val="212121"/>
                </a:solidFill>
                <a:latin typeface="Omnes"/>
              </a:rPr>
              <a:t>https://www.callcopic.com/resource-center/proactively-protect-your-practice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82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5CC1D1-1BB6-0341-A661-67F8D566A6AA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Omnes"/>
              </a:rPr>
              <a:t>Thank You!</a:t>
            </a:r>
            <a:endParaRPr lang="en-US"/>
          </a:p>
          <a:p>
            <a:r>
              <a:rPr lang="en-US" sz="2000">
                <a:latin typeface="Omnes"/>
              </a:rPr>
              <a:t>Donna Armknecht  402-269-7652</a:t>
            </a:r>
          </a:p>
          <a:p>
            <a:r>
              <a:rPr lang="en-US" sz="2000">
                <a:latin typeface="Omnes"/>
              </a:rPr>
              <a:t>darmknecht@syracuseareahealth.com</a:t>
            </a:r>
          </a:p>
        </p:txBody>
      </p:sp>
    </p:spTree>
    <p:extLst>
      <p:ext uri="{BB962C8B-B14F-4D97-AF65-F5344CB8AC3E}">
        <p14:creationId xmlns:p14="http://schemas.microsoft.com/office/powerpoint/2010/main" val="1071493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3D3716-930B-EE49-89AF-3CCE6445C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OBJECTIVES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F4F2B-1F1A-EB48-BA1B-061243B33784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4400">
                <a:latin typeface="Omnes"/>
              </a:rPr>
              <a:t>ED F/U Calls-</a:t>
            </a:r>
            <a:r>
              <a:rPr lang="en-US" sz="3600" i="1">
                <a:latin typeface="Omnes"/>
              </a:rPr>
              <a:t>What's the Point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B0A76-1AF1-A04A-910C-F8D1C25CEB9B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pPr marL="457200" indent="-457200">
              <a:buAutoNum type="arabicPeriod"/>
            </a:pPr>
            <a:r>
              <a:rPr lang="en-US">
                <a:latin typeface="Omnes"/>
                <a:cs typeface="Arial"/>
              </a:rPr>
              <a:t>Participants will be able to describe the steps in developing an ED follow up call program</a:t>
            </a:r>
            <a:endParaRPr lang="en-US"/>
          </a:p>
          <a:p>
            <a:pPr marL="457200" indent="-457200">
              <a:buAutoNum type="arabicPeriod"/>
            </a:pPr>
            <a:r>
              <a:rPr lang="en-US">
                <a:latin typeface="Omnes"/>
                <a:cs typeface="Arial"/>
              </a:rPr>
              <a:t>At the end of this session, participants will be able to identify achieved outcomes from an ED follow up program.</a:t>
            </a:r>
            <a:endParaRPr lang="en-US"/>
          </a:p>
          <a:p>
            <a:pPr marL="457200" indent="-457200">
              <a:buAutoNum type="arabicPeriod"/>
            </a:pPr>
            <a:endParaRPr lang="en-US">
              <a:latin typeface="Omne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630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electronics, telephone, corded phone, telephony&#10;&#10;Description automatically generated">
            <a:extLst>
              <a:ext uri="{FF2B5EF4-FFF2-40B4-BE49-F238E27FC236}">
                <a16:creationId xmlns:a16="http://schemas.microsoft.com/office/drawing/2014/main" id="{E1A05510-1968-8574-C17B-4A585FC824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7200" y="2993866"/>
            <a:ext cx="4038600" cy="281019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08AE8-D972-5245-96F1-517BC45C3ED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Omnes"/>
              </a:rPr>
              <a:t>Why haven’t we been successful with follow up calls? </a:t>
            </a:r>
            <a:endParaRPr lang="en-US"/>
          </a:p>
          <a:p>
            <a:endParaRPr lang="en-US"/>
          </a:p>
          <a:p>
            <a:r>
              <a:rPr lang="en-US" dirty="0">
                <a:latin typeface="Omnes"/>
              </a:rPr>
              <a:t>Why </a:t>
            </a:r>
            <a:endParaRPr lang="en-US" dirty="0"/>
          </a:p>
          <a:p>
            <a:r>
              <a:rPr lang="en-US" dirty="0">
                <a:latin typeface="Omnes"/>
              </a:rPr>
              <a:t>Inconsistency </a:t>
            </a:r>
            <a:endParaRPr lang="en-US" dirty="0"/>
          </a:p>
          <a:p>
            <a:r>
              <a:rPr lang="en-US" dirty="0">
                <a:latin typeface="Omnes"/>
              </a:rPr>
              <a:t>Lack of buy in </a:t>
            </a:r>
            <a:endParaRPr lang="en-US" dirty="0"/>
          </a:p>
          <a:p>
            <a:r>
              <a:rPr lang="en-US" dirty="0">
                <a:latin typeface="Omnes"/>
              </a:rPr>
              <a:t>What were we trying to achieve</a:t>
            </a:r>
            <a:endParaRPr lang="en-US" dirty="0"/>
          </a:p>
          <a:p>
            <a:r>
              <a:rPr lang="en-US" dirty="0">
                <a:latin typeface="Omnes"/>
              </a:rPr>
              <a:t>Didn’t recognize the risks</a:t>
            </a:r>
          </a:p>
          <a:p>
            <a:r>
              <a:rPr lang="en-US" dirty="0">
                <a:latin typeface="Omnes"/>
              </a:rPr>
              <a:t>Patient Satisfaction…who cares?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1A0036-4564-7347-A9CB-D55D452A1381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To do better in the future, you must learn from the past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43B709-EF42-0246-8B80-79848304AC42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/>
              <a:t>In the beginning…</a:t>
            </a:r>
          </a:p>
        </p:txBody>
      </p:sp>
    </p:spTree>
    <p:extLst>
      <p:ext uri="{BB962C8B-B14F-4D97-AF65-F5344CB8AC3E}">
        <p14:creationId xmlns:p14="http://schemas.microsoft.com/office/powerpoint/2010/main" val="5935406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outdoor, building, sky, plant&#10;&#10;Description automatically generated">
            <a:extLst>
              <a:ext uri="{FF2B5EF4-FFF2-40B4-BE49-F238E27FC236}">
                <a16:creationId xmlns:a16="http://schemas.microsoft.com/office/drawing/2014/main" id="{DE93EB76-F21C-9737-9A7B-52ACF95AD7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0961" r="30947" b="-1"/>
          <a:stretch/>
        </p:blipFill>
        <p:spPr>
          <a:xfrm>
            <a:off x="480240" y="2304289"/>
            <a:ext cx="2592144" cy="4042560"/>
          </a:xfrm>
          <a:noFill/>
        </p:spPr>
      </p:pic>
      <p:pic>
        <p:nvPicPr>
          <p:cNvPr id="9" name="Content Placeholder 8" descr="A picture containing sky, outdoor, cloud, building&#10;&#10;Description automatically generated">
            <a:extLst>
              <a:ext uri="{FF2B5EF4-FFF2-40B4-BE49-F238E27FC236}">
                <a16:creationId xmlns:a16="http://schemas.microsoft.com/office/drawing/2014/main" id="{5C49F13E-F764-4EB6-E164-9588EE501B0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3"/>
          <a:srcRect l="33714" r="23486" b="2"/>
          <a:stretch/>
        </p:blipFill>
        <p:spPr>
          <a:xfrm>
            <a:off x="3278304" y="2304289"/>
            <a:ext cx="2592144" cy="4042560"/>
          </a:xfrm>
          <a:noFill/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1177607-888F-99F5-3E92-C786824E6B2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76368" y="2304289"/>
            <a:ext cx="2592144" cy="40425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Omnes"/>
              </a:rPr>
              <a:t>‘Lost’ the old process in the transition-was not a priority</a:t>
            </a:r>
            <a:endParaRPr lang="en-US"/>
          </a:p>
          <a:p>
            <a:endParaRPr lang="en-US"/>
          </a:p>
          <a:p>
            <a:r>
              <a:rPr lang="en-US"/>
              <a:t>New Building</a:t>
            </a:r>
          </a:p>
          <a:p>
            <a:r>
              <a:rPr lang="en-US"/>
              <a:t>New Providers</a:t>
            </a:r>
          </a:p>
          <a:p>
            <a:r>
              <a:rPr lang="en-US">
                <a:latin typeface="Omnes"/>
              </a:rPr>
              <a:t>New Leaders &amp; Staff</a:t>
            </a:r>
            <a:endParaRPr lang="en-US"/>
          </a:p>
          <a:p>
            <a:r>
              <a:rPr lang="en-US">
                <a:latin typeface="Omnes"/>
              </a:rPr>
              <a:t>New Process 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5B63E-1512-C7D3-D147-C0991B6A300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69086" y="1172318"/>
            <a:ext cx="7959523" cy="660437"/>
          </a:xfrm>
        </p:spPr>
        <p:txBody>
          <a:bodyPr>
            <a:normAutofit/>
          </a:bodyPr>
          <a:lstStyle/>
          <a:p>
            <a:r>
              <a:rPr lang="en-US"/>
              <a:t>WHO-WHY-HOW-WHEN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2C5E08-E827-F41B-2858-0813081601D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7587" y="426150"/>
            <a:ext cx="8007648" cy="7295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/>
              <a:t>Why change?</a:t>
            </a:r>
          </a:p>
        </p:txBody>
      </p:sp>
    </p:spTree>
    <p:extLst>
      <p:ext uri="{BB962C8B-B14F-4D97-AF65-F5344CB8AC3E}">
        <p14:creationId xmlns:p14="http://schemas.microsoft.com/office/powerpoint/2010/main" val="3861763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8083DA-2BC9-177F-726C-ADBE2D3D1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63" r="14054" b="2"/>
          <a:stretch/>
        </p:blipFill>
        <p:spPr>
          <a:xfrm>
            <a:off x="457200" y="2377440"/>
            <a:ext cx="4038600" cy="4042561"/>
          </a:xfrm>
          <a:prstGeom prst="rect">
            <a:avLst/>
          </a:prstGeom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5111D5C-1280-4C18-5F08-19D2AD57D58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1373" y="2377439"/>
            <a:ext cx="4038600" cy="40425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Omnes"/>
              </a:rPr>
              <a:t>Risk Management</a:t>
            </a:r>
          </a:p>
          <a:p>
            <a:pPr marL="342900" indent="-342900">
              <a:buChar char="•"/>
            </a:pPr>
            <a:r>
              <a:rPr lang="en-US">
                <a:latin typeface="Omnes"/>
              </a:rPr>
              <a:t>Incidental findings </a:t>
            </a:r>
          </a:p>
          <a:p>
            <a:r>
              <a:rPr lang="en-US">
                <a:latin typeface="Omnes"/>
              </a:rPr>
              <a:t>Quality</a:t>
            </a:r>
          </a:p>
          <a:p>
            <a:pPr marL="342900" indent="-342900">
              <a:buChar char="•"/>
            </a:pPr>
            <a:r>
              <a:rPr lang="en-US">
                <a:latin typeface="Omnes"/>
              </a:rPr>
              <a:t>Repeat ED admissions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Omnes"/>
              </a:rPr>
              <a:t>Repeat Hospitalizations</a:t>
            </a:r>
          </a:p>
          <a:p>
            <a:r>
              <a:rPr lang="en-US">
                <a:latin typeface="Omnes"/>
              </a:rPr>
              <a:t>Patient Satisfaction</a:t>
            </a:r>
          </a:p>
          <a:p>
            <a:pPr marL="342900" indent="-342900">
              <a:buChar char="•"/>
            </a:pPr>
            <a:r>
              <a:rPr lang="en-US">
                <a:latin typeface="Omnes"/>
              </a:rPr>
              <a:t>Early intervention</a:t>
            </a:r>
            <a:endParaRPr lang="en-US"/>
          </a:p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27FEC7-B666-1D5B-107E-EB7D3D4E95B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9086" y="1172318"/>
            <a:ext cx="7959523" cy="6604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Identify the Why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1BB181-1F2B-1F8B-FAD1-067E1FE6BD5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7587" y="426150"/>
            <a:ext cx="8007648" cy="72954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/>
              <a:t>New Beginning</a:t>
            </a:r>
          </a:p>
        </p:txBody>
      </p:sp>
    </p:spTree>
    <p:extLst>
      <p:ext uri="{BB962C8B-B14F-4D97-AF65-F5344CB8AC3E}">
        <p14:creationId xmlns:p14="http://schemas.microsoft.com/office/powerpoint/2010/main" val="806838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vel and scales of justice&#10;&#10;Description automatically generated">
            <a:extLst>
              <a:ext uri="{FF2B5EF4-FFF2-40B4-BE49-F238E27FC236}">
                <a16:creationId xmlns:a16="http://schemas.microsoft.com/office/drawing/2014/main" id="{1E615979-5900-4CDA-9147-48DB9B354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6539" b="22661"/>
          <a:stretch/>
        </p:blipFill>
        <p:spPr>
          <a:xfrm>
            <a:off x="20" y="-1"/>
            <a:ext cx="9143980" cy="3483865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CE980-32E8-5B5D-F391-34CFE2F3631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105591" y="4995949"/>
            <a:ext cx="7730837" cy="1424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28700" lvl="1">
              <a:lnSpc>
                <a:spcPct val="90000"/>
              </a:lnSpc>
            </a:pPr>
            <a:r>
              <a:rPr lang="en-US" sz="2000">
                <a:latin typeface="Omnes"/>
              </a:rPr>
              <a:t>Incidental findings </a:t>
            </a:r>
          </a:p>
          <a:p>
            <a:pPr lvl="2">
              <a:lnSpc>
                <a:spcPct val="90000"/>
              </a:lnSpc>
            </a:pPr>
            <a:r>
              <a:rPr lang="en-US">
                <a:latin typeface="Omnes"/>
              </a:rPr>
              <a:t>Are these getting addressed</a:t>
            </a:r>
          </a:p>
          <a:p>
            <a:pPr lvl="2">
              <a:lnSpc>
                <a:spcPct val="90000"/>
              </a:lnSpc>
            </a:pPr>
            <a:r>
              <a:rPr lang="en-US">
                <a:latin typeface="Omnes"/>
              </a:rPr>
              <a:t>Did the patient even know</a:t>
            </a:r>
          </a:p>
          <a:p>
            <a:pPr lvl="2">
              <a:lnSpc>
                <a:spcPct val="90000"/>
              </a:lnSpc>
            </a:pPr>
            <a:r>
              <a:rPr lang="en-US">
                <a:latin typeface="Omnes"/>
              </a:rPr>
              <a:t>Who is responsible?</a:t>
            </a:r>
            <a:endParaRPr lang="en-US"/>
          </a:p>
          <a:p>
            <a:pPr marL="914400" lvl="2" indent="0">
              <a:lnSpc>
                <a:spcPct val="90000"/>
              </a:lnSpc>
              <a:buNone/>
            </a:pPr>
            <a:endParaRPr lang="en-US"/>
          </a:p>
          <a:p>
            <a:pPr lvl="2">
              <a:lnSpc>
                <a:spcPct val="90000"/>
              </a:lnSpc>
            </a:pPr>
            <a:endParaRPr lang="en-US" sz="110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F50638-0860-9B49-C705-A3B7CDD8785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946534" y="4053851"/>
            <a:ext cx="3759105" cy="3517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Informal Auditing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6077F-A20B-FFCA-2149-9F61E21B389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83808" y="3661243"/>
            <a:ext cx="3957872" cy="7939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latin typeface="Omnes"/>
              </a:rPr>
              <a:t>Why:  Risk Management </a:t>
            </a:r>
          </a:p>
        </p:txBody>
      </p:sp>
    </p:spTree>
    <p:extLst>
      <p:ext uri="{BB962C8B-B14F-4D97-AF65-F5344CB8AC3E}">
        <p14:creationId xmlns:p14="http://schemas.microsoft.com/office/powerpoint/2010/main" val="312305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803B6DF-B46E-6425-478A-15B321034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77440"/>
            <a:ext cx="4038600" cy="40425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28700" lvl="1">
              <a:lnSpc>
                <a:spcPct val="90000"/>
              </a:lnSpc>
            </a:pPr>
            <a:r>
              <a:rPr lang="en-US" sz="2000">
                <a:latin typeface="Arial"/>
                <a:cs typeface="Arial"/>
              </a:rPr>
              <a:t>Repeat ED admissions</a:t>
            </a:r>
          </a:p>
          <a:p>
            <a:pPr marL="1428750" lvl="2" indent="-285750">
              <a:lnSpc>
                <a:spcPct val="90000"/>
              </a:lnSpc>
            </a:pPr>
            <a:r>
              <a:rPr lang="en-US">
                <a:latin typeface="Arial"/>
                <a:cs typeface="Arial"/>
              </a:rPr>
              <a:t>How can we reduce our "well-known customer utilization"</a:t>
            </a:r>
          </a:p>
          <a:p>
            <a:pPr marL="1428750" lvl="2" indent="-285750">
              <a:lnSpc>
                <a:spcPct val="90000"/>
              </a:lnSpc>
            </a:pPr>
            <a:r>
              <a:rPr lang="en-US">
                <a:latin typeface="Arial"/>
                <a:cs typeface="Arial"/>
              </a:rPr>
              <a:t>Initiate F/U appointments</a:t>
            </a:r>
          </a:p>
          <a:p>
            <a:pPr>
              <a:lnSpc>
                <a:spcPct val="90000"/>
              </a:lnSpc>
            </a:pPr>
            <a:endParaRPr lang="en-US" sz="1100">
              <a:latin typeface="Segoe UI"/>
              <a:cs typeface="Segoe UI"/>
            </a:endParaRPr>
          </a:p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6AA2B4A-9D85-2C01-3EC0-58C0347C442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1373" y="2377439"/>
            <a:ext cx="4038600" cy="40425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28700" lvl="1">
              <a:lnSpc>
                <a:spcPct val="90000"/>
              </a:lnSpc>
            </a:pPr>
            <a:r>
              <a:rPr lang="en-US" sz="2000">
                <a:latin typeface="Arial"/>
                <a:cs typeface="Arial"/>
              </a:rPr>
              <a:t>Repeat Hospitalizations</a:t>
            </a:r>
          </a:p>
          <a:p>
            <a:pPr marL="1428750" lvl="2" indent="-285750">
              <a:lnSpc>
                <a:spcPct val="90000"/>
              </a:lnSpc>
            </a:pPr>
            <a:r>
              <a:rPr lang="en-US">
                <a:latin typeface="Arial"/>
                <a:cs typeface="Arial"/>
              </a:rPr>
              <a:t>Follow Up appointment process</a:t>
            </a:r>
          </a:p>
          <a:p>
            <a:pPr marL="1428750" lvl="2" indent="-285750">
              <a:lnSpc>
                <a:spcPct val="90000"/>
              </a:lnSpc>
            </a:pPr>
            <a:r>
              <a:rPr lang="en-US">
                <a:latin typeface="Arial"/>
                <a:cs typeface="Arial"/>
              </a:rPr>
              <a:t>Initiate TCM</a:t>
            </a:r>
          </a:p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5003475-16DD-8F0D-6236-C4462120512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9086" y="1172318"/>
            <a:ext cx="7959523" cy="6604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Omnes"/>
              </a:rPr>
              <a:t>Can we do better?</a:t>
            </a:r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B8F4C92-60A5-07CA-A170-04E6D0A3CE4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7587" y="426150"/>
            <a:ext cx="8007648" cy="7295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Omnes"/>
              </a:rPr>
              <a:t>Why:  Quality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30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38697FB-3E4F-E9AF-1844-A0AD2C268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77440"/>
            <a:ext cx="8202168" cy="40425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Omnes"/>
              </a:rPr>
              <a:t>There is a strong correlation between positive ratings of patient experience and improved clinical outcomes and care quality and reduced medicolegal risk. </a:t>
            </a:r>
            <a:r>
              <a:rPr lang="en-US" sz="800">
                <a:latin typeface="Omnes"/>
              </a:rPr>
              <a:t>(1)</a:t>
            </a:r>
          </a:p>
          <a:p>
            <a:endParaRPr lang="en-US" sz="800"/>
          </a:p>
          <a:p>
            <a:r>
              <a:rPr lang="en-US">
                <a:latin typeface="Omnes"/>
              </a:rPr>
              <a:t>Early and open communication helps mitigate risk and promotes a sense of caring, sometimes even helps with the bill.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54B22C3-0FFB-B772-64EB-41B6822AB7B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9086" y="1172318"/>
            <a:ext cx="7959523" cy="66043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200">
              <a:solidFill>
                <a:srgbClr val="212121"/>
              </a:solidFill>
              <a:latin typeface="Cambria"/>
              <a:ea typeface="Cambria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3C9684-3F66-188E-82C2-CA3663A150C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7587" y="426150"/>
            <a:ext cx="8007648" cy="72954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latin typeface="Omnes"/>
              </a:rPr>
              <a:t>Why:  Patient Satisfaction</a:t>
            </a:r>
          </a:p>
        </p:txBody>
      </p:sp>
    </p:spTree>
    <p:extLst>
      <p:ext uri="{BB962C8B-B14F-4D97-AF65-F5344CB8AC3E}">
        <p14:creationId xmlns:p14="http://schemas.microsoft.com/office/powerpoint/2010/main" val="1306429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B60766-43DF-8FE8-AFC0-DEC4EF867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57050"/>
            <a:ext cx="4038600" cy="45722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 indent="0">
              <a:buNone/>
            </a:pPr>
            <a:r>
              <a:rPr lang="en-US">
                <a:latin typeface="Arial"/>
                <a:cs typeface="Arial"/>
              </a:rPr>
              <a:t>Patient Relations and Community Outreach position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>
              <a:latin typeface="Omnes"/>
            </a:endParaRPr>
          </a:p>
          <a:p>
            <a:r>
              <a:rPr lang="en-US">
                <a:latin typeface="Omnes"/>
              </a:rPr>
              <a:t>                  Sandi Rippe</a:t>
            </a:r>
            <a:endParaRPr lang="en-US"/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A5DDB-2AEB-0A58-D724-EADE2E7A17E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Omnes"/>
              </a:rPr>
              <a:t>Attributes/Skills</a:t>
            </a:r>
          </a:p>
          <a:p>
            <a:pPr marL="342900" indent="-342900">
              <a:buChar char="•"/>
            </a:pPr>
            <a:r>
              <a:rPr lang="en-US">
                <a:latin typeface="Omnes"/>
              </a:rPr>
              <a:t>Patient Advocate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Omnes"/>
              </a:rPr>
              <a:t>Non-clinical; limited bias</a:t>
            </a:r>
          </a:p>
          <a:p>
            <a:pPr marL="342900" indent="-342900">
              <a:buChar char="•"/>
            </a:pPr>
            <a:r>
              <a:rPr lang="en-US">
                <a:latin typeface="Omnes"/>
              </a:rPr>
              <a:t>Empathetic</a:t>
            </a:r>
          </a:p>
          <a:p>
            <a:pPr marL="342900" indent="-342900">
              <a:buChar char="•"/>
            </a:pPr>
            <a:r>
              <a:rPr lang="en-US">
                <a:latin typeface="Omnes"/>
              </a:rPr>
              <a:t>Strong active listening skills</a:t>
            </a:r>
          </a:p>
          <a:p>
            <a:pPr marL="342900" indent="-342900">
              <a:buChar char="•"/>
            </a:pPr>
            <a:r>
              <a:rPr lang="en-US">
                <a:latin typeface="Omnes"/>
              </a:rPr>
              <a:t>Mental Strength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Omnes"/>
              </a:rPr>
              <a:t>Know when to refer to clinician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67784-B3B2-D69F-FDBE-BF195CCD3D5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Omnes"/>
              </a:rPr>
              <a:t>Different Approach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997659-4F75-B7F0-88D8-D3497456958F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Omnes"/>
              </a:rPr>
              <a:t>Identify the Who</a:t>
            </a:r>
            <a:endParaRPr lang="en-US"/>
          </a:p>
        </p:txBody>
      </p:sp>
      <p:pic>
        <p:nvPicPr>
          <p:cNvPr id="7" name="Picture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3E376167-C579-B7B8-1179-9287ABE22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19" y="2985739"/>
            <a:ext cx="3588834" cy="269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85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YRACUS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Legato Healthcare Marketing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Mcelhaney</dc:creator>
  <cp:revision>6</cp:revision>
  <cp:lastPrinted>2016-02-01T19:59:35Z</cp:lastPrinted>
  <dcterms:created xsi:type="dcterms:W3CDTF">2016-01-28T17:05:27Z</dcterms:created>
  <dcterms:modified xsi:type="dcterms:W3CDTF">2023-11-03T14:42:45Z</dcterms:modified>
</cp:coreProperties>
</file>