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5" r:id="rId3"/>
    <p:sldId id="258" r:id="rId4"/>
    <p:sldId id="278" r:id="rId5"/>
    <p:sldId id="277" r:id="rId6"/>
    <p:sldId id="270" r:id="rId7"/>
    <p:sldId id="259" r:id="rId8"/>
    <p:sldId id="261" r:id="rId9"/>
    <p:sldId id="284" r:id="rId10"/>
    <p:sldId id="285" r:id="rId11"/>
    <p:sldId id="262" r:id="rId12"/>
    <p:sldId id="273" r:id="rId13"/>
    <p:sldId id="274" r:id="rId14"/>
    <p:sldId id="267" r:id="rId15"/>
    <p:sldId id="279" r:id="rId16"/>
    <p:sldId id="268" r:id="rId17"/>
    <p:sldId id="280" r:id="rId18"/>
    <p:sldId id="281" r:id="rId19"/>
    <p:sldId id="282" r:id="rId20"/>
    <p:sldId id="272" r:id="rId21"/>
    <p:sldId id="265" r:id="rId22"/>
    <p:sldId id="266" r:id="rId23"/>
    <p:sldId id="283" r:id="rId24"/>
    <p:sldId id="263" r:id="rId25"/>
    <p:sldId id="286" r:id="rId26"/>
    <p:sldId id="260"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F2A7C4-E99F-4574-B301-FC93A23A20A9}">
          <p14:sldIdLst>
            <p14:sldId id="256"/>
            <p14:sldId id="275"/>
            <p14:sldId id="258"/>
            <p14:sldId id="278"/>
            <p14:sldId id="277"/>
            <p14:sldId id="270"/>
            <p14:sldId id="259"/>
            <p14:sldId id="261"/>
            <p14:sldId id="284"/>
            <p14:sldId id="285"/>
            <p14:sldId id="262"/>
            <p14:sldId id="273"/>
            <p14:sldId id="274"/>
            <p14:sldId id="267"/>
            <p14:sldId id="279"/>
            <p14:sldId id="268"/>
            <p14:sldId id="280"/>
            <p14:sldId id="281"/>
            <p14:sldId id="282"/>
            <p14:sldId id="272"/>
            <p14:sldId id="265"/>
            <p14:sldId id="266"/>
            <p14:sldId id="283"/>
            <p14:sldId id="263"/>
            <p14:sldId id="286"/>
            <p14:sldId id="260"/>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Trutna" initials="JT" lastIdx="1" clrIdx="0">
    <p:extLst>
      <p:ext uri="{19B8F6BF-5375-455C-9EA6-DF929625EA0E}">
        <p15:presenceInfo xmlns:p15="http://schemas.microsoft.com/office/powerpoint/2012/main" userId="S-1-5-21-4253175866-3959687921-41802526-1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91D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636" autoAdjust="0"/>
  </p:normalViewPr>
  <p:slideViewPr>
    <p:cSldViewPr>
      <p:cViewPr varScale="1">
        <p:scale>
          <a:sx n="72" d="100"/>
          <a:sy n="72" d="100"/>
        </p:scale>
        <p:origin x="188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6T10:56:17.680"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66E60-D3F8-4988-9407-EE3F62881A62}" type="datetimeFigureOut">
              <a:rPr lang="en-US" smtClean="0"/>
              <a:t>10/21/2021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24ECD-B79B-484B-960F-2035E4846501}" type="slidenum">
              <a:rPr lang="en-US" smtClean="0"/>
              <a:t>‹#›</a:t>
            </a:fld>
            <a:endParaRPr lang="en-US" dirty="0"/>
          </a:p>
        </p:txBody>
      </p:sp>
    </p:spTree>
    <p:extLst>
      <p:ext uri="{BB962C8B-B14F-4D97-AF65-F5344CB8AC3E}">
        <p14:creationId xmlns:p14="http://schemas.microsoft.com/office/powerpoint/2010/main" val="378059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a:t>
            </a:fld>
            <a:endParaRPr lang="en-US" dirty="0"/>
          </a:p>
        </p:txBody>
      </p:sp>
    </p:spTree>
    <p:extLst>
      <p:ext uri="{BB962C8B-B14F-4D97-AF65-F5344CB8AC3E}">
        <p14:creationId xmlns:p14="http://schemas.microsoft.com/office/powerpoint/2010/main" val="408584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MDROs - </a:t>
            </a:r>
            <a:r>
              <a:rPr lang="en-US" sz="1200" b="0" i="0" u="none" strike="noStrike" kern="1200" baseline="0" dirty="0" smtClean="0">
                <a:solidFill>
                  <a:schemeClr val="tx1"/>
                </a:solidFill>
                <a:latin typeface="+mn-lt"/>
                <a:ea typeface="+mn-ea"/>
                <a:cs typeface="+mn-cs"/>
              </a:rPr>
              <a:t>The prevention and control of MDROs is a national priority that requires all healthcare facilities and agencies assume responsibility and participate in </a:t>
            </a:r>
          </a:p>
          <a:p>
            <a:r>
              <a:rPr lang="en-US" sz="1200" b="0" i="0" u="none" strike="noStrike" kern="1200" baseline="0" dirty="0" smtClean="0">
                <a:solidFill>
                  <a:schemeClr val="tx1"/>
                </a:solidFill>
                <a:latin typeface="+mn-lt"/>
                <a:ea typeface="+mn-ea"/>
                <a:cs typeface="+mn-cs"/>
              </a:rPr>
              <a:t>community-wide control programs. MDROs are defined as microorganisms – predominantly bacteria – that are resistant to one or more classes of antimicrobial agents. A notable example is methicillin-resistant Staphylococcus aureus (MRSA).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Increase in numbers of MDROs can signal a breach in infection control practices **Handwashing**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Ambulatory Care</a:t>
            </a:r>
            <a:r>
              <a:rPr lang="en-US" sz="1200" b="0" i="0" u="none" strike="noStrike" kern="1200" baseline="0" dirty="0" smtClean="0">
                <a:solidFill>
                  <a:schemeClr val="tx1"/>
                </a:solidFill>
                <a:latin typeface="+mn-lt"/>
                <a:ea typeface="+mn-ea"/>
                <a:cs typeface="+mn-cs"/>
              </a:rPr>
              <a:t> – EDs and Clinics have patients that have a quick turn around with limited cleaning at times.  Important that these areas identify and follow precautions quickly.  </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Emergency Preparedness</a:t>
            </a:r>
            <a:r>
              <a:rPr lang="en-US" sz="1200" b="0" i="0" u="none" strike="noStrike" kern="1200" baseline="0" dirty="0" smtClean="0">
                <a:solidFill>
                  <a:schemeClr val="tx1"/>
                </a:solidFill>
                <a:latin typeface="+mn-lt"/>
                <a:ea typeface="+mn-ea"/>
                <a:cs typeface="+mn-cs"/>
              </a:rPr>
              <a:t> – Be sure your IP sits on the emergency preparedness committee to address disease outbreaks and bioterrorism </a:t>
            </a:r>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12</a:t>
            </a:fld>
            <a:endParaRPr lang="en-US" dirty="0"/>
          </a:p>
        </p:txBody>
      </p:sp>
    </p:spTree>
    <p:extLst>
      <p:ext uri="{BB962C8B-B14F-4D97-AF65-F5344CB8AC3E}">
        <p14:creationId xmlns:p14="http://schemas.microsoft.com/office/powerpoint/2010/main" val="11708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incorporate infection control techniques and standard precautions including, but not limited to what is listed.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Safe med prep:  </a:t>
            </a:r>
          </a:p>
          <a:p>
            <a:r>
              <a:rPr lang="en-US" dirty="0" smtClean="0"/>
              <a:t>Routine preparation of injectable medications takes place in a designated clean medication area </a:t>
            </a:r>
          </a:p>
          <a:p>
            <a:r>
              <a:rPr lang="en-US" dirty="0" smtClean="0"/>
              <a:t>• Proper hand hygiene before handling medications;</a:t>
            </a:r>
          </a:p>
          <a:p>
            <a:r>
              <a:rPr lang="en-US" dirty="0" smtClean="0"/>
              <a:t>• Always disinfecting a rubber septum with alcohol prior to piercing it;</a:t>
            </a:r>
          </a:p>
          <a:p>
            <a:r>
              <a:rPr lang="en-US" dirty="0" smtClean="0"/>
              <a:t>• Always using aseptic technique when preparing and administering injections;</a:t>
            </a:r>
          </a:p>
          <a:p>
            <a:r>
              <a:rPr lang="en-US" dirty="0" smtClean="0"/>
              <a:t>• Never entering a vial with a used syringe or needle;</a:t>
            </a:r>
          </a:p>
          <a:p>
            <a:r>
              <a:rPr lang="en-US" dirty="0" smtClean="0"/>
              <a:t>• Never administering medications from the same syringe to more than one patient, even if the needle is changed;</a:t>
            </a:r>
          </a:p>
          <a:p>
            <a:r>
              <a:rPr lang="en-US" dirty="0" smtClean="0"/>
              <a:t>• Recognizing that. after a syringe or needle has been used to enter or connect to a patient’s IV it is contaminated and must not be used on another patient or to enter a medication vial;</a:t>
            </a:r>
          </a:p>
          <a:p>
            <a:r>
              <a:rPr lang="en-US" dirty="0" smtClean="0"/>
              <a:t>• Never using medications labeled as single-dose or single-use for more than one patient. </a:t>
            </a:r>
          </a:p>
          <a:p>
            <a:r>
              <a:rPr lang="en-US" dirty="0" smtClean="0"/>
              <a:t>• If multi-dose vials are used for more than one patient, they must not be kept or accessed in the immediate patient treatment area. </a:t>
            </a:r>
          </a:p>
          <a:p>
            <a:r>
              <a:rPr lang="en-US" dirty="0" smtClean="0"/>
              <a:t>• Never using bags or bottles of intravenous solution as a common source of supply for more than one patient</a:t>
            </a:r>
          </a:p>
          <a:p>
            <a:r>
              <a:rPr lang="en-US" dirty="0" smtClean="0"/>
              <a:t>• Wearing a surgical mask when placing a catheter or injecting material into the spinal canal or subdural space</a:t>
            </a:r>
          </a:p>
          <a:p>
            <a:r>
              <a:rPr lang="en-US" dirty="0" smtClean="0"/>
              <a:t>• Never using insulin pens and other medication cartridges and syringes intended for single-patient-use only for more than one person</a:t>
            </a:r>
          </a:p>
          <a:p>
            <a:endParaRPr lang="en-US" dirty="0" smtClean="0"/>
          </a:p>
          <a:p>
            <a:r>
              <a:rPr lang="en-US" b="1" dirty="0" smtClean="0"/>
              <a:t>Role</a:t>
            </a:r>
            <a:r>
              <a:rPr lang="en-US" b="1" baseline="0" dirty="0" smtClean="0"/>
              <a:t> specific education</a:t>
            </a:r>
            <a:endParaRPr lang="en-US" b="0" baseline="0" dirty="0" smtClean="0"/>
          </a:p>
          <a:p>
            <a:r>
              <a:rPr lang="en-US" sz="1200" b="0" i="0" u="none" strike="noStrike" kern="1200" baseline="0" dirty="0" smtClean="0">
                <a:solidFill>
                  <a:schemeClr val="tx1"/>
                </a:solidFill>
                <a:latin typeface="+mn-lt"/>
                <a:ea typeface="+mn-ea"/>
                <a:cs typeface="+mn-cs"/>
              </a:rPr>
              <a:t>on proper hand hygiene, standard and transmission-based precautions, asepsis, sterilization, disinfection, food sanitation, housekeeping, linen care, medical and infectious waste disposal, injection safety, separation of clean from dirty, as well as other means for limiting the spread of infections.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13</a:t>
            </a:fld>
            <a:endParaRPr lang="en-US" dirty="0"/>
          </a:p>
        </p:txBody>
      </p:sp>
    </p:spTree>
    <p:extLst>
      <p:ext uri="{BB962C8B-B14F-4D97-AF65-F5344CB8AC3E}">
        <p14:creationId xmlns:p14="http://schemas.microsoft.com/office/powerpoint/2010/main" val="345534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a:t>
            </a:r>
            <a:r>
              <a:rPr lang="en-US" baseline="0" dirty="0" smtClean="0"/>
              <a:t> do:</a:t>
            </a:r>
          </a:p>
          <a:p>
            <a:r>
              <a:rPr lang="en-US" baseline="0" dirty="0" smtClean="0"/>
              <a:t>100% chart reviews in hospital</a:t>
            </a:r>
          </a:p>
          <a:p>
            <a:r>
              <a:rPr lang="en-US" baseline="0" dirty="0" smtClean="0"/>
              <a:t>Secret shoppers for hand hygiene- taped to nurses’ station deck for secret shopper and for any other staff that may have seen good or bad hand hygiene</a:t>
            </a:r>
          </a:p>
          <a:p>
            <a:r>
              <a:rPr lang="en-US" baseline="0" dirty="0" smtClean="0"/>
              <a:t>ATP testing done by EVS monthly and reported in quality committee meeting- high touch areas in rooms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14</a:t>
            </a:fld>
            <a:endParaRPr lang="en-US" dirty="0"/>
          </a:p>
        </p:txBody>
      </p:sp>
    </p:spTree>
    <p:extLst>
      <p:ext uri="{BB962C8B-B14F-4D97-AF65-F5344CB8AC3E}">
        <p14:creationId xmlns:p14="http://schemas.microsoft.com/office/powerpoint/2010/main" val="376574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SSI and HAI surveillance technique</a:t>
            </a:r>
            <a:r>
              <a:rPr lang="en-US" baseline="0" dirty="0" smtClean="0"/>
              <a:t> will depend on your facilities ability to manually or electronically abstract the data.</a:t>
            </a:r>
          </a:p>
          <a:p>
            <a:endParaRPr lang="en-US" baseline="0" dirty="0" smtClean="0"/>
          </a:p>
          <a:p>
            <a:r>
              <a:rPr lang="en-US" b="1" baseline="0" dirty="0" smtClean="0"/>
              <a:t>**Explain how to do manually abstract**</a:t>
            </a:r>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17</a:t>
            </a:fld>
            <a:endParaRPr lang="en-US" dirty="0"/>
          </a:p>
        </p:txBody>
      </p:sp>
    </p:spTree>
    <p:extLst>
      <p:ext uri="{BB962C8B-B14F-4D97-AF65-F5344CB8AC3E}">
        <p14:creationId xmlns:p14="http://schemas.microsoft.com/office/powerpoint/2010/main" val="284409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Infection Control report</a:t>
            </a:r>
            <a:r>
              <a:rPr lang="en-US" baseline="0" dirty="0" smtClean="0"/>
              <a:t> puts all metrics on one report for the CEO, Board, and medical staff to see</a:t>
            </a:r>
          </a:p>
          <a:p>
            <a:endParaRPr lang="en-US" baseline="0" dirty="0" smtClean="0"/>
          </a:p>
          <a:p>
            <a:r>
              <a:rPr lang="en-US" baseline="0" dirty="0" smtClean="0"/>
              <a:t>MDRO report can be manual or electronic or a hybrid of </a:t>
            </a:r>
            <a:r>
              <a:rPr lang="en-US" baseline="0" dirty="0" smtClean="0"/>
              <a:t>both</a:t>
            </a:r>
          </a:p>
          <a:p>
            <a:endParaRPr lang="en-US" baseline="0" dirty="0" smtClean="0"/>
          </a:p>
          <a:p>
            <a:r>
              <a:rPr lang="en-US" baseline="0" dirty="0" smtClean="0"/>
              <a:t>At SMC, I report Infection control metric to med staff quarterly. Our path physiologist comes quarterly to med staff to do various reports.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18</a:t>
            </a:fld>
            <a:endParaRPr lang="en-US" dirty="0"/>
          </a:p>
        </p:txBody>
      </p:sp>
    </p:spTree>
    <p:extLst>
      <p:ext uri="{BB962C8B-B14F-4D97-AF65-F5344CB8AC3E}">
        <p14:creationId xmlns:p14="http://schemas.microsoft.com/office/powerpoint/2010/main" val="148288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ICRA Class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21</a:t>
            </a:fld>
            <a:endParaRPr lang="en-US" dirty="0"/>
          </a:p>
        </p:txBody>
      </p:sp>
    </p:spTree>
    <p:extLst>
      <p:ext uri="{BB962C8B-B14F-4D97-AF65-F5344CB8AC3E}">
        <p14:creationId xmlns:p14="http://schemas.microsoft.com/office/powerpoint/2010/main" val="251387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1" baseline="0" dirty="0" smtClean="0"/>
              <a:t> </a:t>
            </a:r>
            <a:r>
              <a:rPr lang="en-US" b="0" baseline="0" dirty="0" smtClean="0"/>
              <a:t>How many of you have implemented at least three of these core elements?</a:t>
            </a:r>
          </a:p>
          <a:p>
            <a:endParaRPr lang="en-US" b="0" baseline="0" dirty="0" smtClean="0"/>
          </a:p>
          <a:p>
            <a:r>
              <a:rPr lang="en-US" b="0" baseline="0" dirty="0" smtClean="0"/>
              <a:t>Discuss our journey is ASAP from UNMC</a:t>
            </a:r>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22</a:t>
            </a:fld>
            <a:endParaRPr lang="en-US" dirty="0"/>
          </a:p>
        </p:txBody>
      </p:sp>
    </p:spTree>
    <p:extLst>
      <p:ext uri="{BB962C8B-B14F-4D97-AF65-F5344CB8AC3E}">
        <p14:creationId xmlns:p14="http://schemas.microsoft.com/office/powerpoint/2010/main" val="213639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ICAP may come out and visit your facility to do an evaluation</a:t>
            </a:r>
            <a:r>
              <a:rPr lang="en-US" baseline="0" dirty="0" smtClean="0"/>
              <a:t> of your program.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24</a:t>
            </a:fld>
            <a:endParaRPr lang="en-US" dirty="0"/>
          </a:p>
        </p:txBody>
      </p:sp>
    </p:spTree>
    <p:extLst>
      <p:ext uri="{BB962C8B-B14F-4D97-AF65-F5344CB8AC3E}">
        <p14:creationId xmlns:p14="http://schemas.microsoft.com/office/powerpoint/2010/main" val="176823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article gives</a:t>
            </a:r>
            <a:r>
              <a:rPr lang="en-US" baseline="0" dirty="0" smtClean="0"/>
              <a:t> a small insight to a rural IP’s concerns during the first 9 months of </a:t>
            </a:r>
            <a:r>
              <a:rPr lang="en-US" baseline="0" smtClean="0"/>
              <a:t>a pandemic.</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25</a:t>
            </a:fld>
            <a:endParaRPr lang="en-US" dirty="0"/>
          </a:p>
        </p:txBody>
      </p:sp>
    </p:spTree>
    <p:extLst>
      <p:ext uri="{BB962C8B-B14F-4D97-AF65-F5344CB8AC3E}">
        <p14:creationId xmlns:p14="http://schemas.microsoft.com/office/powerpoint/2010/main" val="299021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some facilities designate lab personnel</a:t>
            </a:r>
            <a:r>
              <a:rPr lang="en-US" baseline="0" dirty="0" smtClean="0"/>
              <a:t> while others use LPNs or RNs from multiple different departments.  </a:t>
            </a:r>
          </a:p>
          <a:p>
            <a:endParaRPr lang="en-US" baseline="0" dirty="0" smtClean="0"/>
          </a:p>
          <a:p>
            <a:r>
              <a:rPr lang="en-US" baseline="0" dirty="0" smtClean="0"/>
              <a:t>Ask what role each person plays.</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3</a:t>
            </a:fld>
            <a:endParaRPr lang="en-US" dirty="0"/>
          </a:p>
        </p:txBody>
      </p:sp>
    </p:spTree>
    <p:extLst>
      <p:ext uri="{BB962C8B-B14F-4D97-AF65-F5344CB8AC3E}">
        <p14:creationId xmlns:p14="http://schemas.microsoft.com/office/powerpoint/2010/main" val="21885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picture from our days starting out with Test Nebraska. We were getting ready to do mass testing at our local fair grounds. Teamwork and Collaboration is</a:t>
            </a:r>
            <a:r>
              <a:rPr lang="en-US" baseline="0" dirty="0" smtClean="0"/>
              <a:t> what makes Infection Prevention and Control work.</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4</a:t>
            </a:fld>
            <a:endParaRPr lang="en-US" dirty="0"/>
          </a:p>
        </p:txBody>
      </p:sp>
    </p:spTree>
    <p:extLst>
      <p:ext uri="{BB962C8B-B14F-4D97-AF65-F5344CB8AC3E}">
        <p14:creationId xmlns:p14="http://schemas.microsoft.com/office/powerpoint/2010/main" val="39610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 when anything infectious going on in your facility </a:t>
            </a:r>
            <a:r>
              <a:rPr lang="en-US" dirty="0" err="1" smtClean="0"/>
              <a:t>i.e</a:t>
            </a:r>
            <a:r>
              <a:rPr lang="en-US" baseline="0" dirty="0" smtClean="0"/>
              <a:t> Ebola, RSV, Influenza, COVID-19, </a:t>
            </a:r>
            <a:r>
              <a:rPr lang="en-US" baseline="0" dirty="0" err="1" smtClean="0"/>
              <a:t>Zika</a:t>
            </a:r>
            <a:r>
              <a:rPr lang="en-US" baseline="0" dirty="0" smtClean="0"/>
              <a:t> virus</a:t>
            </a:r>
          </a:p>
          <a:p>
            <a:r>
              <a:rPr lang="en-US" baseline="0" dirty="0" smtClean="0"/>
              <a:t>Mentor/Educator- everyday teaching on how to prevent infections</a:t>
            </a:r>
          </a:p>
          <a:p>
            <a:r>
              <a:rPr lang="en-US" baseline="0" dirty="0" smtClean="0"/>
              <a:t>Subject Matter Expert- people look to you for the answers. Have to keep up to date on latest happenings locally, state, nation, and the world</a:t>
            </a:r>
          </a:p>
          <a:p>
            <a:r>
              <a:rPr lang="en-US" baseline="0" dirty="0" smtClean="0"/>
              <a:t>Mediator- Sometimes one department might be upset another department didn’t let them know a patient was infectious and in isolation</a:t>
            </a:r>
          </a:p>
          <a:p>
            <a:r>
              <a:rPr lang="en-US" baseline="0" dirty="0" err="1" smtClean="0"/>
              <a:t>Liason</a:t>
            </a:r>
            <a:r>
              <a:rPr lang="en-US" baseline="0" dirty="0" smtClean="0"/>
              <a:t>- for facility to public health and sometimes between departments </a:t>
            </a:r>
            <a:r>
              <a:rPr lang="en-US" baseline="0" dirty="0" err="1" smtClean="0"/>
              <a:t>i.e</a:t>
            </a:r>
            <a:r>
              <a:rPr lang="en-US" baseline="0" dirty="0" smtClean="0"/>
              <a:t> hospital and long term care</a:t>
            </a:r>
          </a:p>
          <a:p>
            <a:r>
              <a:rPr lang="en-US" baseline="0" dirty="0" smtClean="0"/>
              <a:t>Collaborate- with local, regional and state public health. One example we had a local pharmacy giving COVID 19 vaccines. Had a patient with anaphylactic reactions to vaccines. Collaborated with the pharmacy to get the patient here to get their vaccine while being monitored.</a:t>
            </a:r>
          </a:p>
          <a:p>
            <a:r>
              <a:rPr lang="en-US" dirty="0" smtClean="0"/>
              <a:t>Evaluator-</a:t>
            </a:r>
            <a:r>
              <a:rPr lang="en-US" baseline="0" dirty="0" smtClean="0"/>
              <a:t> Constantly evaluating hand hygiene, donning and doffing of PPE, monitor </a:t>
            </a:r>
            <a:r>
              <a:rPr lang="en-US" baseline="0" dirty="0" err="1" smtClean="0"/>
              <a:t>foley</a:t>
            </a:r>
            <a:r>
              <a:rPr lang="en-US" baseline="0" dirty="0" smtClean="0"/>
              <a:t> inserts, central line dressing changes</a:t>
            </a:r>
          </a:p>
          <a:p>
            <a:r>
              <a:rPr lang="en-US" baseline="0" dirty="0" smtClean="0"/>
              <a:t>Customer Service- this is everyone’s job as a healthcare provider</a:t>
            </a:r>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5</a:t>
            </a:fld>
            <a:endParaRPr lang="en-US" dirty="0"/>
          </a:p>
        </p:txBody>
      </p:sp>
    </p:spTree>
    <p:extLst>
      <p:ext uri="{BB962C8B-B14F-4D97-AF65-F5344CB8AC3E}">
        <p14:creationId xmlns:p14="http://schemas.microsoft.com/office/powerpoint/2010/main" val="150469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Daily chart reviews, multi-disciplinary</a:t>
            </a:r>
            <a:r>
              <a:rPr lang="en-US" baseline="0" dirty="0" smtClean="0"/>
              <a:t> huddle, and </a:t>
            </a:r>
            <a:r>
              <a:rPr lang="en-US" baseline="0" dirty="0" err="1" smtClean="0"/>
              <a:t>monthy</a:t>
            </a:r>
            <a:r>
              <a:rPr lang="en-US" baseline="0" dirty="0" smtClean="0"/>
              <a:t> antibiotic usage. Discuss </a:t>
            </a:r>
            <a:r>
              <a:rPr lang="en-US" baseline="0" dirty="0" smtClean="0"/>
              <a:t>how this works and how you can extract data each year.</a:t>
            </a:r>
          </a:p>
          <a:p>
            <a:endParaRPr lang="en-US" baseline="0" dirty="0" smtClean="0"/>
          </a:p>
          <a:p>
            <a:r>
              <a:rPr lang="en-US" baseline="0" dirty="0" smtClean="0"/>
              <a:t>Discuss the daily micro check with all labs.</a:t>
            </a:r>
          </a:p>
          <a:p>
            <a:endParaRPr lang="en-US" baseline="0" dirty="0" smtClean="0"/>
          </a:p>
          <a:p>
            <a:r>
              <a:rPr lang="en-US" sz="1200" b="0" i="0" u="none" strike="noStrike" kern="1200" baseline="0" dirty="0" smtClean="0">
                <a:solidFill>
                  <a:schemeClr val="tx1"/>
                </a:solidFill>
                <a:latin typeface="+mn-lt"/>
                <a:ea typeface="+mn-ea"/>
                <a:cs typeface="+mn-cs"/>
              </a:rPr>
              <a:t>Surveillance activities must be conducted in accordance with recognized infection control surveillance practices, such as, for example, those utilized by the CDC’s National Healthcare Safety Net (NHSN).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CAH must develop and implement appropriate infection control interventions to address issues identified through its detection activities, and then monitor the effectiveness of interventions through further data collection and analysis.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example of the three SSIs and use of CHG wipes***</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F24ECD-B79B-484B-960F-2035E4846501}" type="slidenum">
              <a:rPr lang="en-US" smtClean="0"/>
              <a:t>6</a:t>
            </a:fld>
            <a:endParaRPr lang="en-US" dirty="0"/>
          </a:p>
        </p:txBody>
      </p:sp>
    </p:spTree>
    <p:extLst>
      <p:ext uri="{BB962C8B-B14F-4D97-AF65-F5344CB8AC3E}">
        <p14:creationId xmlns:p14="http://schemas.microsoft.com/office/powerpoint/2010/main" val="311303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Legionella, a severe sometimes fatal pneumonia, can occur in persons who inhale aerosolized droplets of water contaminated with the bacterium </a:t>
            </a:r>
            <a:r>
              <a:rPr lang="en-US" sz="1200" b="0" i="1" u="none" strike="noStrike" kern="1200" baseline="0" dirty="0" smtClean="0">
                <a:solidFill>
                  <a:schemeClr val="tx1"/>
                </a:solidFill>
                <a:latin typeface="+mn-lt"/>
                <a:ea typeface="+mn-ea"/>
                <a:cs typeface="+mn-cs"/>
              </a:rPr>
              <a:t>Legionella</a:t>
            </a:r>
            <a:r>
              <a:rPr lang="en-US" sz="1200" b="0" i="0" u="none" strike="noStrike" kern="1200" baseline="0" dirty="0" smtClean="0">
                <a:solidFill>
                  <a:schemeClr val="tx1"/>
                </a:solidFill>
                <a:latin typeface="+mn-lt"/>
                <a:ea typeface="+mn-ea"/>
                <a:cs typeface="+mn-cs"/>
              </a:rPr>
              <a:t>. In a recent review of Legionella outbreaks in the United States occurring in 2000–2014, 19% of outbreaks were associated with long-term care facilities and 15% with hospitals.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Outbreaks generally are linked to environmental reservoirs in large or complex water systems, including those found in healthcare facilities such as hospitals and long-term care facilities. Transmission from these water systems to humans requires aerosol generation, as can occur from </a:t>
            </a:r>
          </a:p>
          <a:p>
            <a:r>
              <a:rPr lang="en-US" sz="1200" b="0" i="0" u="none" strike="noStrike" kern="1200" baseline="0" dirty="0" smtClean="0">
                <a:solidFill>
                  <a:schemeClr val="tx1"/>
                </a:solidFill>
                <a:latin typeface="+mn-lt"/>
                <a:ea typeface="+mn-ea"/>
                <a:cs typeface="+mn-cs"/>
              </a:rPr>
              <a:t>showerheads, cooling towers, hot tubs, and decorative fountains. </a:t>
            </a:r>
            <a:r>
              <a:rPr lang="en-US" sz="1200" b="0" i="1" u="none" strike="noStrike" kern="1200" baseline="0" dirty="0" smtClean="0">
                <a:solidFill>
                  <a:schemeClr val="tx1"/>
                </a:solidFill>
                <a:latin typeface="+mn-lt"/>
                <a:ea typeface="+mn-ea"/>
                <a:cs typeface="+mn-cs"/>
              </a:rPr>
              <a:t>Legionella </a:t>
            </a:r>
            <a:r>
              <a:rPr lang="en-US" sz="1200" b="0" i="0" u="none" strike="noStrike" kern="1200" baseline="0" dirty="0" smtClean="0">
                <a:solidFill>
                  <a:schemeClr val="tx1"/>
                </a:solidFill>
                <a:latin typeface="+mn-lt"/>
                <a:ea typeface="+mn-ea"/>
                <a:cs typeface="+mn-cs"/>
              </a:rPr>
              <a:t>is less commonly spread by aspiration of drinking water or ice.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Do you have a water flushing system in place?</a:t>
            </a:r>
            <a:endParaRPr lang="en-US" b="1" dirty="0"/>
          </a:p>
        </p:txBody>
      </p:sp>
      <p:sp>
        <p:nvSpPr>
          <p:cNvPr id="4" name="Slide Number Placeholder 3"/>
          <p:cNvSpPr>
            <a:spLocks noGrp="1"/>
          </p:cNvSpPr>
          <p:nvPr>
            <p:ph type="sldNum" sz="quarter" idx="10"/>
          </p:nvPr>
        </p:nvSpPr>
        <p:spPr/>
        <p:txBody>
          <a:bodyPr/>
          <a:lstStyle/>
          <a:p>
            <a:fld id="{70F24ECD-B79B-484B-960F-2035E4846501}" type="slidenum">
              <a:rPr lang="en-US" smtClean="0"/>
              <a:t>7</a:t>
            </a:fld>
            <a:endParaRPr lang="en-US" dirty="0"/>
          </a:p>
        </p:txBody>
      </p:sp>
    </p:spTree>
    <p:extLst>
      <p:ext uri="{BB962C8B-B14F-4D97-AF65-F5344CB8AC3E}">
        <p14:creationId xmlns:p14="http://schemas.microsoft.com/office/powerpoint/2010/main" val="168741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SSI</a:t>
            </a:r>
            <a:endParaRPr lang="en-US" b="0" dirty="0" smtClean="0"/>
          </a:p>
          <a:p>
            <a:pPr marL="171450" indent="-171450">
              <a:buFont typeface="Arial" panose="020B0604020202020204" pitchFamily="34" charset="0"/>
              <a:buChar char="•"/>
            </a:pPr>
            <a:r>
              <a:rPr lang="en-US" b="0" dirty="0" smtClean="0"/>
              <a:t>KPRO, Breast, HIP, Cardiac</a:t>
            </a:r>
            <a:r>
              <a:rPr lang="en-US" b="0" baseline="0" dirty="0" smtClean="0"/>
              <a:t> – 90 days</a:t>
            </a:r>
          </a:p>
          <a:p>
            <a:pPr marL="171450" indent="-171450">
              <a:buFont typeface="Arial" panose="020B0604020202020204" pitchFamily="34" charset="0"/>
              <a:buChar char="•"/>
            </a:pPr>
            <a:r>
              <a:rPr lang="en-US" b="0" baseline="0" dirty="0" smtClean="0"/>
              <a:t>COLO, HYST, C-sec, </a:t>
            </a:r>
            <a:r>
              <a:rPr lang="en-US" b="0" baseline="0" dirty="0" err="1" smtClean="0"/>
              <a:t>appy</a:t>
            </a:r>
            <a:r>
              <a:rPr lang="en-US" b="0" baseline="0" dirty="0" smtClean="0"/>
              <a:t>, </a:t>
            </a:r>
            <a:r>
              <a:rPr lang="en-US" b="0" baseline="0" dirty="0" err="1" smtClean="0"/>
              <a:t>choly</a:t>
            </a:r>
            <a:r>
              <a:rPr lang="en-US" b="0" baseline="0" dirty="0" smtClean="0"/>
              <a:t> – 30 days</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Superficial, deep, and organ/space – reported must reflect the deepest tissue space met</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1" baseline="0" dirty="0" err="1" smtClean="0"/>
              <a:t>Cdiff</a:t>
            </a:r>
            <a:endParaRPr lang="en-US" b="1" baseline="0" dirty="0" smtClean="0"/>
          </a:p>
          <a:p>
            <a:pPr marL="171450" indent="-171450">
              <a:buFont typeface="Arial" panose="020B0604020202020204" pitchFamily="34" charset="0"/>
              <a:buChar char="•"/>
            </a:pPr>
            <a:r>
              <a:rPr lang="en-US" b="0" dirty="0" smtClean="0"/>
              <a:t>A positive laboratory result for C. difficile toxin A and/or B (EIA or PCR) tested on unformed stool, OR a toxin-producing C. difficile organism detected by culture or other laboratory means on an unformed stool. </a:t>
            </a:r>
          </a:p>
          <a:p>
            <a:pPr marL="171450" indent="-171450">
              <a:buFont typeface="Arial" panose="020B0604020202020204" pitchFamily="34" charset="0"/>
              <a:buChar char="•"/>
            </a:pPr>
            <a:r>
              <a:rPr lang="en-US" b="0" dirty="0" smtClean="0"/>
              <a:t>Healthcare</a:t>
            </a:r>
            <a:r>
              <a:rPr lang="en-US" b="0" baseline="0" dirty="0" smtClean="0"/>
              <a:t> facility onset – specimen collected </a:t>
            </a:r>
            <a:r>
              <a:rPr lang="en-US" b="0" baseline="0" dirty="0" smtClean="0"/>
              <a:t>&gt;2 </a:t>
            </a:r>
            <a:r>
              <a:rPr lang="en-US" b="0" baseline="0" dirty="0" smtClean="0"/>
              <a:t>days after admission (on or after day </a:t>
            </a:r>
            <a:r>
              <a:rPr lang="en-US" b="0" baseline="0" dirty="0" smtClean="0"/>
              <a:t>3)</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Community onset - specimen collected less than or equal to 3 days after admission (on days </a:t>
            </a:r>
            <a:r>
              <a:rPr lang="en-US" b="0" baseline="0" dirty="0" smtClean="0"/>
              <a:t>1 or 2)</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Community onset healthcare facility associated – patient discharged less than or equal to 4 weeks prior to the date specimen was collected</a:t>
            </a:r>
            <a:r>
              <a:rPr lang="en-US" b="0"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1450" indent="-171450">
              <a:buFont typeface="Arial" panose="020B0604020202020204" pitchFamily="34" charset="0"/>
              <a:buChar char="•"/>
            </a:pPr>
            <a:endParaRPr lang="en-US" b="0" dirty="0" smtClean="0"/>
          </a:p>
          <a:p>
            <a:pPr marL="171450" indent="-171450">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8</a:t>
            </a:fld>
            <a:endParaRPr lang="en-US" dirty="0"/>
          </a:p>
        </p:txBody>
      </p:sp>
    </p:spTree>
    <p:extLst>
      <p:ext uri="{BB962C8B-B14F-4D97-AF65-F5344CB8AC3E}">
        <p14:creationId xmlns:p14="http://schemas.microsoft.com/office/powerpoint/2010/main" val="415709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CAUTI:  Must meet ALL 3</a:t>
            </a:r>
          </a:p>
          <a:p>
            <a:pPr marL="171450" indent="-171450">
              <a:buFont typeface="Arial" panose="020B0604020202020204" pitchFamily="34" charset="0"/>
              <a:buChar char="•"/>
            </a:pPr>
            <a:r>
              <a:rPr lang="en-US" dirty="0" smtClean="0"/>
              <a:t>Cath in place greater than 2 days</a:t>
            </a:r>
            <a:r>
              <a:rPr lang="en-US" baseline="0" dirty="0" smtClean="0"/>
              <a:t> on date of event = CAUTI, HAI</a:t>
            </a:r>
          </a:p>
          <a:p>
            <a:pPr marL="171450" indent="-171450">
              <a:buFont typeface="Arial" panose="020B0604020202020204" pitchFamily="34" charset="0"/>
              <a:buChar char="•"/>
            </a:pPr>
            <a:r>
              <a:rPr lang="en-US" baseline="0" dirty="0" smtClean="0"/>
              <a:t>Day inserted is day one</a:t>
            </a:r>
          </a:p>
          <a:p>
            <a:pPr marL="171450" indent="-171450">
              <a:buFont typeface="Arial" panose="020B0604020202020204" pitchFamily="34" charset="0"/>
              <a:buChar char="•"/>
            </a:pPr>
            <a:r>
              <a:rPr lang="en-US" baseline="0" dirty="0" smtClean="0"/>
              <a:t>If Criteria is met on day 3, it is a CAUTI</a:t>
            </a:r>
            <a:endParaRPr lang="en-US" dirty="0" smtClean="0"/>
          </a:p>
          <a:p>
            <a:pPr marL="171450" indent="-171450">
              <a:buFont typeface="Arial" panose="020B0604020202020204" pitchFamily="34" charset="0"/>
              <a:buChar char="•"/>
            </a:pPr>
            <a:r>
              <a:rPr lang="en-US" b="0" dirty="0" smtClean="0"/>
              <a:t>Excluded</a:t>
            </a:r>
            <a:r>
              <a:rPr lang="en-US" b="0" baseline="0" dirty="0" smtClean="0"/>
              <a:t> organisms include candida species, yeast, mold, dimorphic fungi, or parasites</a:t>
            </a:r>
          </a:p>
          <a:p>
            <a:pPr marL="171450" indent="-171450">
              <a:buFont typeface="Arial" panose="020B0604020202020204" pitchFamily="34" charset="0"/>
              <a:buChar char="•"/>
            </a:pPr>
            <a:r>
              <a:rPr lang="en-US" b="0" baseline="0" dirty="0" smtClean="0"/>
              <a:t>Urine cultures with greater than 2 organisms or including “mixed flora” are regarded as contaminated and can not be used.</a:t>
            </a:r>
          </a:p>
          <a:p>
            <a:pPr marL="171450" indent="-171450">
              <a:buFont typeface="Arial" panose="020B0604020202020204" pitchFamily="34" charset="0"/>
              <a:buChar char="•"/>
            </a:pPr>
            <a:r>
              <a:rPr lang="en-US" b="0" baseline="0" dirty="0" smtClean="0"/>
              <a:t>Must be greater than 100,000 count</a:t>
            </a:r>
            <a:endParaRPr lang="en-US" b="0" dirty="0" smtClean="0"/>
          </a:p>
        </p:txBody>
      </p:sp>
      <p:sp>
        <p:nvSpPr>
          <p:cNvPr id="4" name="Slide Number Placeholder 3"/>
          <p:cNvSpPr>
            <a:spLocks noGrp="1"/>
          </p:cNvSpPr>
          <p:nvPr>
            <p:ph type="sldNum" sz="quarter" idx="10"/>
          </p:nvPr>
        </p:nvSpPr>
        <p:spPr/>
        <p:txBody>
          <a:bodyPr/>
          <a:lstStyle/>
          <a:p>
            <a:fld id="{70F24ECD-B79B-484B-960F-2035E4846501}" type="slidenum">
              <a:rPr lang="en-US" smtClean="0"/>
              <a:t>9</a:t>
            </a:fld>
            <a:endParaRPr lang="en-US" dirty="0"/>
          </a:p>
        </p:txBody>
      </p:sp>
    </p:spTree>
    <p:extLst>
      <p:ext uri="{BB962C8B-B14F-4D97-AF65-F5344CB8AC3E}">
        <p14:creationId xmlns:p14="http://schemas.microsoft.com/office/powerpoint/2010/main" val="120451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What is a Central Line - An intravascular catheter that terminates at or close to the heart or in one of the great vessels which is used for infusion, withdrawal of blood, or hemodynamic monitoring </a:t>
            </a:r>
          </a:p>
          <a:p>
            <a:pPr marL="171450" indent="-171450">
              <a:buFont typeface="Arial" panose="020B0604020202020204" pitchFamily="34" charset="0"/>
              <a:buChar char="•"/>
            </a:pPr>
            <a:r>
              <a:rPr lang="en-US" b="0" dirty="0" smtClean="0"/>
              <a:t>Mid-line is NOT a central line</a:t>
            </a:r>
          </a:p>
          <a:p>
            <a:pPr marL="171450" indent="-171450">
              <a:buFont typeface="Arial" panose="020B0604020202020204" pitchFamily="34" charset="0"/>
              <a:buChar char="•"/>
            </a:pPr>
            <a:r>
              <a:rPr lang="en-US" b="0" dirty="0" smtClean="0"/>
              <a:t>Must be a central line</a:t>
            </a:r>
            <a:r>
              <a:rPr lang="en-US" b="0" baseline="0" dirty="0" smtClean="0"/>
              <a:t> in place greater than 2 consecutive calendar days following the first access of the line, in an inpatient location, during the current admission.</a:t>
            </a:r>
          </a:p>
          <a:p>
            <a:pPr marL="171450" indent="-171450">
              <a:buFont typeface="Arial" panose="020B0604020202020204" pitchFamily="34" charset="0"/>
              <a:buChar char="•"/>
            </a:pPr>
            <a:r>
              <a:rPr lang="en-US" b="0" baseline="0" dirty="0" smtClean="0"/>
              <a:t>Date of event will always be the date of the blood specimen collection which identified an organism in the blood.  NO SYMPTOMS REQUIRED</a:t>
            </a:r>
          </a:p>
          <a:p>
            <a:pPr marL="171450" indent="-171450">
              <a:buFont typeface="Arial" panose="020B0604020202020204" pitchFamily="34" charset="0"/>
              <a:buChar char="•"/>
            </a:pPr>
            <a:r>
              <a:rPr lang="en-US" b="0" baseline="0" dirty="0" smtClean="0"/>
              <a:t>Count for denominator device days will begin on the 1</a:t>
            </a:r>
            <a:r>
              <a:rPr lang="en-US" b="0" baseline="30000" dirty="0" smtClean="0"/>
              <a:t>st</a:t>
            </a:r>
            <a:r>
              <a:rPr lang="en-US" b="0" baseline="0" dirty="0" smtClean="0"/>
              <a:t> day the central line is present</a:t>
            </a:r>
          </a:p>
          <a:p>
            <a:pPr marL="171450" indent="-171450">
              <a:buFont typeface="Arial" panose="020B0604020202020204" pitchFamily="34" charset="0"/>
              <a:buChar char="•"/>
            </a:pPr>
            <a:r>
              <a:rPr lang="en-US" b="0" baseline="0" dirty="0" smtClean="0"/>
              <a:t>Count  for making a CLABSI determination will begin on the 1</a:t>
            </a:r>
            <a:r>
              <a:rPr lang="en-US" b="0" baseline="30000" dirty="0" smtClean="0"/>
              <a:t>st</a:t>
            </a:r>
            <a:r>
              <a:rPr lang="en-US" b="0" baseline="0" dirty="0" smtClean="0"/>
              <a:t> day of access on an inpatient unit</a:t>
            </a:r>
          </a:p>
          <a:p>
            <a:pPr marL="171450" indent="-171450">
              <a:buFont typeface="Arial" panose="020B0604020202020204" pitchFamily="34" charset="0"/>
              <a:buChar char="•"/>
            </a:pPr>
            <a:r>
              <a:rPr lang="en-US" b="0" dirty="0" smtClean="0"/>
              <a:t>Eligible for CLABSI events until the day after removal from the body or patient discharge, whichever comes first</a:t>
            </a:r>
          </a:p>
        </p:txBody>
      </p:sp>
      <p:sp>
        <p:nvSpPr>
          <p:cNvPr id="4" name="Slide Number Placeholder 3"/>
          <p:cNvSpPr>
            <a:spLocks noGrp="1"/>
          </p:cNvSpPr>
          <p:nvPr>
            <p:ph type="sldNum" sz="quarter" idx="10"/>
          </p:nvPr>
        </p:nvSpPr>
        <p:spPr/>
        <p:txBody>
          <a:bodyPr/>
          <a:lstStyle/>
          <a:p>
            <a:fld id="{70F24ECD-B79B-484B-960F-2035E4846501}" type="slidenum">
              <a:rPr lang="en-US" smtClean="0"/>
              <a:t>10</a:t>
            </a:fld>
            <a:endParaRPr lang="en-US" dirty="0"/>
          </a:p>
        </p:txBody>
      </p:sp>
    </p:spTree>
    <p:extLst>
      <p:ext uri="{BB962C8B-B14F-4D97-AF65-F5344CB8AC3E}">
        <p14:creationId xmlns:p14="http://schemas.microsoft.com/office/powerpoint/2010/main" val="322155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5105400"/>
            <a:ext cx="9144000" cy="2057400"/>
          </a:xfrm>
          <a:prstGeom prst="rect">
            <a:avLst/>
          </a:prstGeom>
        </p:spPr>
      </p:pic>
      <p:sp>
        <p:nvSpPr>
          <p:cNvPr id="3" name="Subtitle 2"/>
          <p:cNvSpPr>
            <a:spLocks noGrp="1"/>
          </p:cNvSpPr>
          <p:nvPr>
            <p:ph type="subTitle" idx="1" hasCustomPrompt="1"/>
          </p:nvPr>
        </p:nvSpPr>
        <p:spPr>
          <a:xfrm>
            <a:off x="685800" y="3606225"/>
            <a:ext cx="7696200" cy="584775"/>
          </a:xfrm>
        </p:spPr>
        <p:txBody>
          <a:bodyPr>
            <a:normAutofit/>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 </a:t>
            </a:r>
            <a:endParaRPr lang="en-US" dirty="0"/>
          </a:p>
        </p:txBody>
      </p:sp>
      <p:sp>
        <p:nvSpPr>
          <p:cNvPr id="5" name="TextBox 4"/>
          <p:cNvSpPr txBox="1"/>
          <p:nvPr userDrawn="1"/>
        </p:nvSpPr>
        <p:spPr>
          <a:xfrm>
            <a:off x="0" y="6550223"/>
            <a:ext cx="9144000" cy="307777"/>
          </a:xfrm>
          <a:prstGeom prst="rect">
            <a:avLst/>
          </a:prstGeom>
          <a:noFill/>
        </p:spPr>
        <p:txBody>
          <a:bodyPr wrap="square" rtlCol="0">
            <a:spAutoFit/>
          </a:bodyPr>
          <a:lstStyle/>
          <a:p>
            <a:pPr algn="ctr"/>
            <a:r>
              <a:rPr lang="en-US" sz="1400" dirty="0" smtClean="0">
                <a:solidFill>
                  <a:srgbClr val="002060"/>
                </a:solidFill>
              </a:rPr>
              <a:t>www.nebraskahospitals.org</a:t>
            </a:r>
            <a:endParaRPr lang="en-US" sz="1400" dirty="0">
              <a:solidFill>
                <a:srgbClr val="002060"/>
              </a:solidFill>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381000"/>
            <a:ext cx="3450336" cy="1117843"/>
          </a:xfrm>
          <a:prstGeom prst="rect">
            <a:avLst/>
          </a:prstGeom>
        </p:spPr>
      </p:pic>
    </p:spTree>
    <p:extLst>
      <p:ext uri="{BB962C8B-B14F-4D97-AF65-F5344CB8AC3E}">
        <p14:creationId xmlns:p14="http://schemas.microsoft.com/office/powerpoint/2010/main" val="224798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1944035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33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1143000"/>
          </a:xfrm>
        </p:spPr>
        <p:txBody>
          <a:bodyPr/>
          <a:lstStyle>
            <a:lvl1pPr algn="l">
              <a:defRPr b="1">
                <a:solidFill>
                  <a:schemeClr val="bg1"/>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a:xfrm>
            <a:off x="457015"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3"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64091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2"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2829727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229600" cy="1143000"/>
          </a:xfrm>
        </p:spPr>
        <p:txBody>
          <a:bodyPr/>
          <a:lstStyle>
            <a:lvl1pPr algn="l">
              <a:defRPr b="1">
                <a:solidFill>
                  <a:schemeClr val="tx1">
                    <a:lumMod val="90000"/>
                    <a:lumOff val="10000"/>
                  </a:schemeClr>
                </a:solidFill>
                <a:latin typeface="Trebuchet MS" pitchFamily="34" charset="0"/>
              </a:defRPr>
            </a:lvl1p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Content Placeholder 7"/>
          <p:cNvPicPr>
            <a:picLocks noChangeAspect="1"/>
          </p:cNvPicPr>
          <p:nvPr userDrawn="1"/>
        </p:nvPicPr>
        <p:blipFill rotWithShape="1">
          <a:blip r:embed="rId2">
            <a:extLst>
              <a:ext uri="{28A0092B-C50C-407E-A947-70E740481C1C}">
                <a14:useLocalDpi xmlns:a14="http://schemas.microsoft.com/office/drawing/2010/main" val="0"/>
              </a:ext>
            </a:extLst>
          </a:blip>
          <a:srcRect l="1587" r="3175"/>
          <a:stretch/>
        </p:blipFill>
        <p:spPr>
          <a:xfrm rot="10800000" flipH="1">
            <a:off x="0" y="5257806"/>
            <a:ext cx="9144000" cy="160019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6400800"/>
            <a:ext cx="762000" cy="354071"/>
          </a:xfrm>
          <a:prstGeom prst="rect">
            <a:avLst/>
          </a:prstGeom>
        </p:spPr>
      </p:pic>
      <p:sp>
        <p:nvSpPr>
          <p:cNvPr id="14" name="Footer Placeholder 4"/>
          <p:cNvSpPr txBox="1">
            <a:spLocks/>
          </p:cNvSpPr>
          <p:nvPr userDrawn="1"/>
        </p:nvSpPr>
        <p:spPr>
          <a:xfrm>
            <a:off x="7848600" y="6581001"/>
            <a:ext cx="533400" cy="276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D6B34BD-B5C4-4B3C-9E4D-D4D3D3B0703D}" type="slidenum">
              <a:rPr lang="en-US" smtClean="0"/>
              <a:pPr/>
              <a:t>‹#›</a:t>
            </a:fld>
            <a:endParaRPr lang="en-US" dirty="0"/>
          </a:p>
        </p:txBody>
      </p:sp>
    </p:spTree>
    <p:extLst>
      <p:ext uri="{BB962C8B-B14F-4D97-AF65-F5344CB8AC3E}">
        <p14:creationId xmlns:p14="http://schemas.microsoft.com/office/powerpoint/2010/main" val="3107272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EF35D-9A28-4667-B3F8-B717950D59A5}" type="slidenum">
              <a:rPr lang="en-US" smtClean="0"/>
              <a:t>‹#›</a:t>
            </a:fld>
            <a:endParaRPr lang="en-US" dirty="0"/>
          </a:p>
        </p:txBody>
      </p:sp>
    </p:spTree>
    <p:extLst>
      <p:ext uri="{BB962C8B-B14F-4D97-AF65-F5344CB8AC3E}">
        <p14:creationId xmlns:p14="http://schemas.microsoft.com/office/powerpoint/2010/main" val="3978597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f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antibiotic-use/healthcare/pdfs/core-elements-small-critical.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f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sap.nebraskamed.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cdc.gov/nhsn/index.html" TargetMode="External"/><Relationship Id="rId4" Type="http://schemas.openxmlformats.org/officeDocument/2006/relationships/hyperlink" Target="https://icap.nebraskamed.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jicjournal.org/article/S0196-6553(21)00425-9/fulltext?dgcid=raven_jbs_etoc_emai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antibiotic-use/healthcare/implementation/core-elements-small-critical.html" TargetMode="External"/><Relationship Id="rId2" Type="http://schemas.openxmlformats.org/officeDocument/2006/relationships/hyperlink" Target="https://www.youtube.com/watch?v=5rPk9XhA70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legionella/maintenance/wmp-toolkit.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hsn/acute-care-hospital/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447683"/>
            <a:ext cx="8153400" cy="1600438"/>
          </a:xfrm>
          <a:prstGeom prst="roundRect">
            <a:avLst/>
          </a:prstGeom>
          <a:solidFill>
            <a:srgbClr val="002060"/>
          </a:solidFill>
          <a:ln w="0">
            <a:solidFill>
              <a:schemeClr val="bg1"/>
            </a:solidFill>
          </a:ln>
        </p:spPr>
        <p:style>
          <a:lnRef idx="2">
            <a:schemeClr val="accent6"/>
          </a:lnRef>
          <a:fillRef idx="1">
            <a:schemeClr val="lt1"/>
          </a:fillRef>
          <a:effectRef idx="0">
            <a:schemeClr val="accent6"/>
          </a:effectRef>
          <a:fontRef idx="minor">
            <a:schemeClr val="dk1"/>
          </a:fontRef>
        </p:style>
        <p:txBody>
          <a:bodyPr rtlCol="0" anchor="ctr">
            <a:spAutoFit/>
          </a:bodyPr>
          <a:lstStyle/>
          <a:p>
            <a:pPr algn="ctr"/>
            <a:r>
              <a:rPr lang="en-US" sz="4400" b="1" dirty="0" smtClean="0">
                <a:solidFill>
                  <a:schemeClr val="bg1"/>
                </a:solidFill>
                <a:latin typeface="Trebuchet MS" pitchFamily="34" charset="0"/>
              </a:rPr>
              <a:t>Infection Control in the Critical Access Hospital</a:t>
            </a:r>
            <a:endParaRPr lang="en-US" sz="4400" b="1" dirty="0">
              <a:solidFill>
                <a:schemeClr val="bg1"/>
              </a:solidFill>
              <a:latin typeface="Trebuchet MS" pitchFamily="34" charset="0"/>
            </a:endParaRPr>
          </a:p>
        </p:txBody>
      </p:sp>
      <p:sp>
        <p:nvSpPr>
          <p:cNvPr id="3" name="Subtitle 2"/>
          <p:cNvSpPr>
            <a:spLocks noGrp="1"/>
          </p:cNvSpPr>
          <p:nvPr>
            <p:ph type="subTitle" idx="1"/>
          </p:nvPr>
        </p:nvSpPr>
        <p:spPr>
          <a:xfrm>
            <a:off x="609600" y="3429000"/>
            <a:ext cx="7772400" cy="584775"/>
          </a:xfrm>
        </p:spPr>
        <p:txBody>
          <a:bodyPr>
            <a:spAutoFit/>
          </a:bodyPr>
          <a:lstStyle/>
          <a:p>
            <a:r>
              <a:rPr lang="en-US" b="1" dirty="0" smtClean="0"/>
              <a:t>Jessica Trutna BSN, RN</a:t>
            </a:r>
          </a:p>
        </p:txBody>
      </p:sp>
    </p:spTree>
    <p:extLst>
      <p:ext uri="{BB962C8B-B14F-4D97-AF65-F5344CB8AC3E}">
        <p14:creationId xmlns:p14="http://schemas.microsoft.com/office/powerpoint/2010/main" val="219111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733800"/>
          </a:xfrm>
        </p:spPr>
        <p:txBody>
          <a:bodyPr>
            <a:normAutofit/>
          </a:bodyPr>
          <a:lstStyle/>
          <a:p>
            <a:r>
              <a:rPr lang="en-US" dirty="0" smtClean="0"/>
              <a:t>CLABSI</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91954805"/>
              </p:ext>
            </p:extLst>
          </p:nvPr>
        </p:nvGraphicFramePr>
        <p:xfrm>
          <a:off x="893577" y="2133600"/>
          <a:ext cx="7356475" cy="3112701"/>
        </p:xfrm>
        <a:graphic>
          <a:graphicData uri="http://schemas.openxmlformats.org/presentationml/2006/ole">
            <mc:AlternateContent xmlns:mc="http://schemas.openxmlformats.org/markup-compatibility/2006">
              <mc:Choice xmlns:v="urn:schemas-microsoft-com:vml" Requires="v">
                <p:oleObj spid="_x0000_s1043" name="Bitmap Image" r:id="rId4" imgW="9075600" imgH="3840480" progId="Paint.Picture">
                  <p:embed/>
                </p:oleObj>
              </mc:Choice>
              <mc:Fallback>
                <p:oleObj name="Bitmap Image" r:id="rId4" imgW="9075600" imgH="3840480" progId="Paint.Picture">
                  <p:embed/>
                  <p:pic>
                    <p:nvPicPr>
                      <p:cNvPr id="0" name=""/>
                      <p:cNvPicPr/>
                      <p:nvPr/>
                    </p:nvPicPr>
                    <p:blipFill>
                      <a:blip r:embed="rId5"/>
                      <a:stretch>
                        <a:fillRect/>
                      </a:stretch>
                    </p:blipFill>
                    <p:spPr>
                      <a:xfrm>
                        <a:off x="893577" y="2133600"/>
                        <a:ext cx="7356475" cy="3112701"/>
                      </a:xfrm>
                      <a:prstGeom prst="rect">
                        <a:avLst/>
                      </a:prstGeom>
                    </p:spPr>
                  </p:pic>
                </p:oleObj>
              </mc:Fallback>
            </mc:AlternateContent>
          </a:graphicData>
        </a:graphic>
      </p:graphicFrame>
    </p:spTree>
    <p:extLst>
      <p:ext uri="{BB962C8B-B14F-4D97-AF65-F5344CB8AC3E}">
        <p14:creationId xmlns:p14="http://schemas.microsoft.com/office/powerpoint/2010/main" val="254480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Metrics for Infection Prevention</a:t>
            </a:r>
            <a:endParaRPr lang="en-US" dirty="0"/>
          </a:p>
        </p:txBody>
      </p:sp>
      <p:sp>
        <p:nvSpPr>
          <p:cNvPr id="3" name="Content Placeholder 2"/>
          <p:cNvSpPr>
            <a:spLocks noGrp="1"/>
          </p:cNvSpPr>
          <p:nvPr>
            <p:ph idx="1"/>
          </p:nvPr>
        </p:nvSpPr>
        <p:spPr>
          <a:xfrm>
            <a:off x="457015" y="1600201"/>
            <a:ext cx="8229600" cy="4038600"/>
          </a:xfrm>
        </p:spPr>
        <p:txBody>
          <a:bodyPr>
            <a:normAutofit lnSpcReduction="10000"/>
          </a:bodyPr>
          <a:lstStyle/>
          <a:p>
            <a:r>
              <a:rPr lang="en-US" dirty="0" smtClean="0"/>
              <a:t>Take number of infections over patient/line days or procedures performed by 1000 patient days</a:t>
            </a:r>
          </a:p>
          <a:p>
            <a:r>
              <a:rPr lang="en-US" dirty="0" smtClean="0"/>
              <a:t>Count your Foley and Central Line days at the same time every day</a:t>
            </a:r>
          </a:p>
          <a:p>
            <a:r>
              <a:rPr lang="en-US" dirty="0" smtClean="0"/>
              <a:t>NHSN reporting can give you benchmark reports to show how you are doing compared to other CAHs</a:t>
            </a:r>
            <a:endParaRPr lang="en-US" dirty="0"/>
          </a:p>
        </p:txBody>
      </p:sp>
    </p:spTree>
    <p:extLst>
      <p:ext uri="{BB962C8B-B14F-4D97-AF65-F5344CB8AC3E}">
        <p14:creationId xmlns:p14="http://schemas.microsoft.com/office/powerpoint/2010/main" val="90502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in Infection Control</a:t>
            </a:r>
            <a:endParaRPr lang="en-US" dirty="0"/>
          </a:p>
        </p:txBody>
      </p:sp>
      <p:sp>
        <p:nvSpPr>
          <p:cNvPr id="3" name="Content Placeholder 2"/>
          <p:cNvSpPr>
            <a:spLocks noGrp="1"/>
          </p:cNvSpPr>
          <p:nvPr>
            <p:ph idx="1"/>
          </p:nvPr>
        </p:nvSpPr>
        <p:spPr>
          <a:xfrm>
            <a:off x="457015" y="1600200"/>
            <a:ext cx="8229600" cy="3809999"/>
          </a:xfrm>
        </p:spPr>
        <p:txBody>
          <a:bodyPr>
            <a:normAutofit fontScale="85000" lnSpcReduction="20000"/>
          </a:bodyPr>
          <a:lstStyle/>
          <a:p>
            <a:r>
              <a:rPr lang="en-US" dirty="0" smtClean="0"/>
              <a:t>MDROs (Multi Drug Resistant Organisms)</a:t>
            </a:r>
          </a:p>
          <a:p>
            <a:pPr lvl="1"/>
            <a:r>
              <a:rPr lang="en-US" dirty="0" smtClean="0"/>
              <a:t>Track and Identify Trends</a:t>
            </a:r>
          </a:p>
          <a:p>
            <a:r>
              <a:rPr lang="en-US" dirty="0" smtClean="0"/>
              <a:t>Safe Practices by Staff</a:t>
            </a:r>
          </a:p>
          <a:p>
            <a:pPr lvl="1"/>
            <a:r>
              <a:rPr lang="en-US" dirty="0" smtClean="0"/>
              <a:t>Exposures</a:t>
            </a:r>
          </a:p>
          <a:p>
            <a:r>
              <a:rPr lang="en-US" dirty="0" smtClean="0"/>
              <a:t>Ambulatory Care</a:t>
            </a:r>
          </a:p>
          <a:p>
            <a:pPr lvl="1"/>
            <a:r>
              <a:rPr lang="en-US" dirty="0" smtClean="0"/>
              <a:t>Quick turn around of patients</a:t>
            </a:r>
          </a:p>
          <a:p>
            <a:r>
              <a:rPr lang="en-US" dirty="0" smtClean="0"/>
              <a:t>Communicable Disease Outbreaks and Bioterrorism</a:t>
            </a:r>
          </a:p>
          <a:p>
            <a:pPr lvl="1"/>
            <a:r>
              <a:rPr lang="en-US" dirty="0" smtClean="0"/>
              <a:t>Emergency Preparedness</a:t>
            </a:r>
          </a:p>
          <a:p>
            <a:pPr marL="457200" lvl="1" indent="0">
              <a:buNone/>
            </a:pPr>
            <a:r>
              <a:rPr lang="en-US" dirty="0" smtClean="0"/>
              <a:t>- Ebola, </a:t>
            </a:r>
            <a:r>
              <a:rPr lang="en-US" dirty="0" err="1" smtClean="0"/>
              <a:t>Zika</a:t>
            </a:r>
            <a:r>
              <a:rPr lang="en-US" dirty="0" smtClean="0"/>
              <a:t>, SARS-CoV-2…</a:t>
            </a:r>
          </a:p>
          <a:p>
            <a:endParaRPr lang="en-US" dirty="0" smtClean="0"/>
          </a:p>
          <a:p>
            <a:endParaRPr lang="en-US" dirty="0"/>
          </a:p>
        </p:txBody>
      </p:sp>
    </p:spTree>
    <p:extLst>
      <p:ext uri="{BB962C8B-B14F-4D97-AF65-F5344CB8AC3E}">
        <p14:creationId xmlns:p14="http://schemas.microsoft.com/office/powerpoint/2010/main" val="380561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Risk</a:t>
            </a:r>
            <a:endParaRPr lang="en-US" dirty="0"/>
          </a:p>
        </p:txBody>
      </p:sp>
      <p:sp>
        <p:nvSpPr>
          <p:cNvPr id="3" name="Content Placeholder 2"/>
          <p:cNvSpPr>
            <a:spLocks noGrp="1"/>
          </p:cNvSpPr>
          <p:nvPr>
            <p:ph idx="1"/>
          </p:nvPr>
        </p:nvSpPr>
        <p:spPr>
          <a:xfrm>
            <a:off x="457015" y="1600200"/>
            <a:ext cx="8229600" cy="3962400"/>
          </a:xfrm>
        </p:spPr>
        <p:txBody>
          <a:bodyPr>
            <a:normAutofit fontScale="47500" lnSpcReduction="20000"/>
          </a:bodyPr>
          <a:lstStyle/>
          <a:p>
            <a:r>
              <a:rPr lang="en-US" dirty="0" smtClean="0"/>
              <a:t>Hand </a:t>
            </a:r>
            <a:r>
              <a:rPr lang="en-US" dirty="0"/>
              <a:t>Hygiene</a:t>
            </a:r>
          </a:p>
          <a:p>
            <a:r>
              <a:rPr lang="en-US" dirty="0" smtClean="0"/>
              <a:t>Respiratory </a:t>
            </a:r>
            <a:r>
              <a:rPr lang="en-US" dirty="0"/>
              <a:t>Hygiene/Cough Etiquette</a:t>
            </a:r>
          </a:p>
          <a:p>
            <a:r>
              <a:rPr lang="en-US" dirty="0" smtClean="0"/>
              <a:t>Use </a:t>
            </a:r>
            <a:r>
              <a:rPr lang="en-US" dirty="0"/>
              <a:t>of Transmission-Based Precautions such as: contact precautions, droplet precautions, and airborne precautions</a:t>
            </a:r>
          </a:p>
          <a:p>
            <a:r>
              <a:rPr lang="en-US" dirty="0" smtClean="0"/>
              <a:t>Use </a:t>
            </a:r>
            <a:r>
              <a:rPr lang="en-US" dirty="0"/>
              <a:t>of personal protective equipment (PPE) for healthcare personnel such as gloves, gowns, </a:t>
            </a:r>
            <a:r>
              <a:rPr lang="en-US" dirty="0" smtClean="0"/>
              <a:t>masks, respirators, face shields/eye protection</a:t>
            </a:r>
          </a:p>
          <a:p>
            <a:r>
              <a:rPr lang="en-US" dirty="0" smtClean="0"/>
              <a:t>Appropriate use of Foleys and central lines</a:t>
            </a:r>
            <a:endParaRPr lang="en-US" dirty="0"/>
          </a:p>
          <a:p>
            <a:r>
              <a:rPr lang="en-US" dirty="0" smtClean="0"/>
              <a:t>Safe </a:t>
            </a:r>
            <a:r>
              <a:rPr lang="en-US" dirty="0"/>
              <a:t>work practices to prevent healthcare worker exposure to </a:t>
            </a:r>
            <a:r>
              <a:rPr lang="en-US" dirty="0" smtClean="0"/>
              <a:t>blood borne pathogens</a:t>
            </a:r>
          </a:p>
          <a:p>
            <a:pPr lvl="1"/>
            <a:r>
              <a:rPr lang="en-US" dirty="0" smtClean="0"/>
              <a:t>Annual Sharps Safety Evaluation</a:t>
            </a:r>
            <a:endParaRPr lang="en-US" dirty="0"/>
          </a:p>
          <a:p>
            <a:r>
              <a:rPr lang="en-US" dirty="0" smtClean="0"/>
              <a:t>Safe </a:t>
            </a:r>
            <a:r>
              <a:rPr lang="en-US" dirty="0"/>
              <a:t>medication preparation and administration practices </a:t>
            </a:r>
            <a:endParaRPr lang="en-US" dirty="0" smtClean="0"/>
          </a:p>
          <a:p>
            <a:pPr lvl="1"/>
            <a:r>
              <a:rPr lang="en-US" dirty="0" smtClean="0"/>
              <a:t>Safe Injection Champion(s)</a:t>
            </a:r>
          </a:p>
          <a:p>
            <a:r>
              <a:rPr lang="en-US" dirty="0" smtClean="0"/>
              <a:t>Patient Dedicated Equipment</a:t>
            </a:r>
          </a:p>
          <a:p>
            <a:r>
              <a:rPr lang="en-US" dirty="0" smtClean="0"/>
              <a:t>Policies </a:t>
            </a:r>
            <a:r>
              <a:rPr lang="en-US" dirty="0"/>
              <a:t>to ensure that reusable patient care equipment is cleaned and reprocessed appropriately before use on another </a:t>
            </a:r>
            <a:r>
              <a:rPr lang="en-US" dirty="0" smtClean="0"/>
              <a:t>patient</a:t>
            </a:r>
          </a:p>
          <a:p>
            <a:r>
              <a:rPr lang="en-US" dirty="0" smtClean="0"/>
              <a:t>Role specific education for staff</a:t>
            </a:r>
          </a:p>
          <a:p>
            <a:r>
              <a:rPr lang="en-US" dirty="0" smtClean="0"/>
              <a:t>Education to patients and visitors</a:t>
            </a:r>
            <a:endParaRPr lang="en-US" dirty="0"/>
          </a:p>
        </p:txBody>
      </p:sp>
    </p:spTree>
    <p:extLst>
      <p:ext uri="{BB962C8B-B14F-4D97-AF65-F5344CB8AC3E}">
        <p14:creationId xmlns:p14="http://schemas.microsoft.com/office/powerpoint/2010/main" val="1309770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 Techniques:</a:t>
            </a:r>
            <a:br>
              <a:rPr lang="en-US" dirty="0" smtClean="0"/>
            </a:br>
            <a:r>
              <a:rPr lang="en-US" dirty="0" smtClean="0"/>
              <a:t>Trust… But Verify</a:t>
            </a:r>
            <a:endParaRPr lang="en-US" dirty="0"/>
          </a:p>
        </p:txBody>
      </p:sp>
      <p:sp>
        <p:nvSpPr>
          <p:cNvPr id="3" name="Content Placeholder 2"/>
          <p:cNvSpPr>
            <a:spLocks noGrp="1"/>
          </p:cNvSpPr>
          <p:nvPr>
            <p:ph idx="1"/>
          </p:nvPr>
        </p:nvSpPr>
        <p:spPr>
          <a:xfrm>
            <a:off x="457015" y="1600201"/>
            <a:ext cx="8229600" cy="3810000"/>
          </a:xfrm>
        </p:spPr>
        <p:txBody>
          <a:bodyPr>
            <a:normAutofit fontScale="85000" lnSpcReduction="20000"/>
          </a:bodyPr>
          <a:lstStyle/>
          <a:p>
            <a:r>
              <a:rPr lang="en-US" dirty="0" smtClean="0"/>
              <a:t>Chart Review</a:t>
            </a:r>
          </a:p>
          <a:p>
            <a:pPr lvl="1"/>
            <a:r>
              <a:rPr lang="en-US" dirty="0" smtClean="0"/>
              <a:t>100% or Random Sampling</a:t>
            </a:r>
          </a:p>
          <a:p>
            <a:r>
              <a:rPr lang="en-US" dirty="0" smtClean="0"/>
              <a:t>Secret Shoppers</a:t>
            </a:r>
          </a:p>
          <a:p>
            <a:pPr lvl="1"/>
            <a:r>
              <a:rPr lang="en-US" dirty="0" smtClean="0"/>
              <a:t>Hand Hygiene</a:t>
            </a:r>
          </a:p>
          <a:p>
            <a:r>
              <a:rPr lang="en-US" dirty="0" smtClean="0"/>
              <a:t>Watch and Wait</a:t>
            </a:r>
          </a:p>
          <a:p>
            <a:r>
              <a:rPr lang="en-US" dirty="0" smtClean="0"/>
              <a:t>Patient Rounds with Providers</a:t>
            </a:r>
          </a:p>
          <a:p>
            <a:r>
              <a:rPr lang="en-US" dirty="0" smtClean="0"/>
              <a:t>ATP Testing, Glow Spray, and Powder</a:t>
            </a:r>
          </a:p>
          <a:p>
            <a:pPr lvl="1"/>
            <a:r>
              <a:rPr lang="en-US" dirty="0" smtClean="0"/>
              <a:t>High Touch Areas</a:t>
            </a:r>
          </a:p>
          <a:p>
            <a:pPr lvl="1"/>
            <a:r>
              <a:rPr lang="en-US" dirty="0" smtClean="0"/>
              <a:t>Hand Hygiene</a:t>
            </a:r>
            <a:endParaRPr lang="en-US" dirty="0"/>
          </a:p>
        </p:txBody>
      </p:sp>
    </p:spTree>
    <p:extLst>
      <p:ext uri="{BB962C8B-B14F-4D97-AF65-F5344CB8AC3E}">
        <p14:creationId xmlns:p14="http://schemas.microsoft.com/office/powerpoint/2010/main" val="325793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657600"/>
            <a:ext cx="4953000" cy="261610"/>
          </a:xfrm>
          <a:prstGeom prst="rect">
            <a:avLst/>
          </a:prstGeom>
        </p:spPr>
        <p:txBody>
          <a:bodyPr wrap="square">
            <a:spAutoFit/>
          </a:bodyPr>
          <a:lstStyle/>
          <a:p>
            <a:r>
              <a:rPr lang="en-US" sz="1050" dirty="0"/>
              <a:t>https://www.cafepress.com/gigglemed/7943712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789" y="1219200"/>
            <a:ext cx="3733800" cy="3111500"/>
          </a:xfrm>
          <a:prstGeom prst="rect">
            <a:avLst/>
          </a:prstGeom>
        </p:spPr>
      </p:pic>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8826" y="1394618"/>
            <a:ext cx="4525963" cy="4525963"/>
          </a:xfrm>
        </p:spPr>
      </p:pic>
    </p:spTree>
    <p:extLst>
      <p:ext uri="{BB962C8B-B14F-4D97-AF65-F5344CB8AC3E}">
        <p14:creationId xmlns:p14="http://schemas.microsoft.com/office/powerpoint/2010/main" val="37257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Daily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62500" lnSpcReduction="20000"/>
          </a:bodyPr>
          <a:lstStyle/>
          <a:p>
            <a:r>
              <a:rPr lang="en-US" dirty="0" smtClean="0"/>
              <a:t>Review Patient Charts</a:t>
            </a:r>
          </a:p>
          <a:p>
            <a:pPr lvl="1"/>
            <a:r>
              <a:rPr lang="en-US" dirty="0" smtClean="0"/>
              <a:t>Look for:</a:t>
            </a:r>
          </a:p>
          <a:p>
            <a:pPr lvl="2"/>
            <a:r>
              <a:rPr lang="en-US" dirty="0" smtClean="0"/>
              <a:t>Foleys</a:t>
            </a:r>
          </a:p>
          <a:p>
            <a:pPr lvl="2"/>
            <a:r>
              <a:rPr lang="en-US" dirty="0" smtClean="0"/>
              <a:t>Central lines</a:t>
            </a:r>
          </a:p>
          <a:p>
            <a:pPr lvl="2"/>
            <a:r>
              <a:rPr lang="en-US" dirty="0" smtClean="0"/>
              <a:t>Infections requiring </a:t>
            </a:r>
            <a:r>
              <a:rPr lang="en-US" dirty="0"/>
              <a:t>i</a:t>
            </a:r>
            <a:r>
              <a:rPr lang="en-US" dirty="0" smtClean="0"/>
              <a:t>solation</a:t>
            </a:r>
          </a:p>
          <a:p>
            <a:pPr lvl="2"/>
            <a:r>
              <a:rPr lang="en-US" dirty="0" smtClean="0"/>
              <a:t>Updated lab </a:t>
            </a:r>
            <a:r>
              <a:rPr lang="en-US" dirty="0"/>
              <a:t>r</a:t>
            </a:r>
            <a:r>
              <a:rPr lang="en-US" dirty="0" smtClean="0"/>
              <a:t>esults </a:t>
            </a:r>
          </a:p>
          <a:p>
            <a:r>
              <a:rPr lang="en-US" dirty="0" smtClean="0"/>
              <a:t>Round on Patients and Visit with Nurses and Providers</a:t>
            </a:r>
          </a:p>
          <a:p>
            <a:r>
              <a:rPr lang="en-US" dirty="0" smtClean="0"/>
              <a:t>Verify Isolation Signage is up</a:t>
            </a:r>
          </a:p>
          <a:p>
            <a:pPr lvl="1"/>
            <a:r>
              <a:rPr lang="en-US" dirty="0" smtClean="0"/>
              <a:t>Educate patients and family on isolation </a:t>
            </a:r>
            <a:r>
              <a:rPr lang="en-US" dirty="0"/>
              <a:t>p</a:t>
            </a:r>
            <a:r>
              <a:rPr lang="en-US" dirty="0" smtClean="0"/>
              <a:t>recautions</a:t>
            </a:r>
          </a:p>
          <a:p>
            <a:pPr lvl="1"/>
            <a:r>
              <a:rPr lang="en-US" dirty="0" smtClean="0"/>
              <a:t>Educate staff on </a:t>
            </a:r>
            <a:r>
              <a:rPr lang="en-US" dirty="0"/>
              <a:t>i</a:t>
            </a:r>
            <a:r>
              <a:rPr lang="en-US" dirty="0" smtClean="0"/>
              <a:t>solation precautions </a:t>
            </a:r>
          </a:p>
          <a:p>
            <a:r>
              <a:rPr lang="en-US" dirty="0" smtClean="0"/>
              <a:t>Conduct Hand Hygiene Observation</a:t>
            </a:r>
          </a:p>
          <a:p>
            <a:r>
              <a:rPr lang="en-US" dirty="0" smtClean="0"/>
              <a:t>Review Daily Microbiology Report</a:t>
            </a:r>
          </a:p>
          <a:p>
            <a:pPr lvl="1"/>
            <a:r>
              <a:rPr lang="en-US" dirty="0" smtClean="0"/>
              <a:t>Address any gaps in treatment</a:t>
            </a:r>
          </a:p>
        </p:txBody>
      </p:sp>
    </p:spTree>
    <p:extLst>
      <p:ext uri="{BB962C8B-B14F-4D97-AF65-F5344CB8AC3E}">
        <p14:creationId xmlns:p14="http://schemas.microsoft.com/office/powerpoint/2010/main" val="221358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Weekly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92500" lnSpcReduction="20000"/>
          </a:bodyPr>
          <a:lstStyle/>
          <a:p>
            <a:r>
              <a:rPr lang="en-US" dirty="0" smtClean="0"/>
              <a:t>Run </a:t>
            </a:r>
            <a:r>
              <a:rPr lang="en-US" dirty="0"/>
              <a:t>report on 30 day and 90 day SSIs</a:t>
            </a:r>
          </a:p>
          <a:p>
            <a:pPr lvl="1"/>
            <a:r>
              <a:rPr lang="en-US" dirty="0" smtClean="0"/>
              <a:t>Create </a:t>
            </a:r>
            <a:r>
              <a:rPr lang="en-US" dirty="0"/>
              <a:t>SSI cases as needed</a:t>
            </a:r>
          </a:p>
          <a:p>
            <a:r>
              <a:rPr lang="en-US" dirty="0" smtClean="0"/>
              <a:t>Run </a:t>
            </a:r>
            <a:r>
              <a:rPr lang="en-US" dirty="0"/>
              <a:t>report for possible CAUTIs and CLABSIs</a:t>
            </a:r>
          </a:p>
          <a:p>
            <a:pPr lvl="1"/>
            <a:r>
              <a:rPr lang="en-US" dirty="0" smtClean="0"/>
              <a:t>Create </a:t>
            </a:r>
            <a:r>
              <a:rPr lang="en-US" dirty="0"/>
              <a:t>HAI cases as needed</a:t>
            </a:r>
          </a:p>
          <a:p>
            <a:r>
              <a:rPr lang="en-US" dirty="0" smtClean="0"/>
              <a:t>Perform </a:t>
            </a:r>
            <a:r>
              <a:rPr lang="en-US" dirty="0"/>
              <a:t>room cleaning surveillance </a:t>
            </a:r>
            <a:endParaRPr lang="en-US" dirty="0" smtClean="0"/>
          </a:p>
          <a:p>
            <a:pPr lvl="1"/>
            <a:r>
              <a:rPr lang="en-US" dirty="0" smtClean="0"/>
              <a:t>Spray </a:t>
            </a:r>
            <a:r>
              <a:rPr lang="en-US" dirty="0"/>
              <a:t>high touch areas in patient room prior to environmental services cleaning and go through with black </a:t>
            </a:r>
            <a:r>
              <a:rPr lang="en-US" dirty="0" smtClean="0"/>
              <a:t>light</a:t>
            </a:r>
          </a:p>
          <a:p>
            <a:pPr lvl="1"/>
            <a:r>
              <a:rPr lang="en-US" dirty="0" smtClean="0"/>
              <a:t>Swab with ATP tester swab after EVS cleaning</a:t>
            </a:r>
            <a:endParaRPr lang="en-US" dirty="0"/>
          </a:p>
          <a:p>
            <a:endParaRPr lang="en-US" dirty="0"/>
          </a:p>
        </p:txBody>
      </p:sp>
    </p:spTree>
    <p:extLst>
      <p:ext uri="{BB962C8B-B14F-4D97-AF65-F5344CB8AC3E}">
        <p14:creationId xmlns:p14="http://schemas.microsoft.com/office/powerpoint/2010/main" val="115469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Monthly Activity</a:t>
            </a:r>
            <a:endParaRPr lang="en-US" dirty="0"/>
          </a:p>
        </p:txBody>
      </p:sp>
      <p:sp>
        <p:nvSpPr>
          <p:cNvPr id="3" name="Content Placeholder 2"/>
          <p:cNvSpPr>
            <a:spLocks noGrp="1"/>
          </p:cNvSpPr>
          <p:nvPr>
            <p:ph idx="1"/>
          </p:nvPr>
        </p:nvSpPr>
        <p:spPr>
          <a:xfrm>
            <a:off x="457015" y="1600201"/>
            <a:ext cx="8229600" cy="3886199"/>
          </a:xfrm>
        </p:spPr>
        <p:txBody>
          <a:bodyPr>
            <a:normAutofit fontScale="70000" lnSpcReduction="20000"/>
          </a:bodyPr>
          <a:lstStyle/>
          <a:p>
            <a:r>
              <a:rPr lang="en-US" dirty="0" smtClean="0"/>
              <a:t>Prepare </a:t>
            </a:r>
            <a:r>
              <a:rPr lang="en-US" dirty="0"/>
              <a:t>infection control report for med staff</a:t>
            </a:r>
          </a:p>
          <a:p>
            <a:r>
              <a:rPr lang="en-US" dirty="0" smtClean="0"/>
              <a:t>Collect </a:t>
            </a:r>
            <a:r>
              <a:rPr lang="en-US" dirty="0"/>
              <a:t>hand hygiene observations from secret observers</a:t>
            </a:r>
          </a:p>
          <a:p>
            <a:pPr lvl="1"/>
            <a:r>
              <a:rPr lang="en-US" dirty="0" smtClean="0"/>
              <a:t>Remind </a:t>
            </a:r>
            <a:r>
              <a:rPr lang="en-US" dirty="0"/>
              <a:t>secret observers for upcoming month to perform duties</a:t>
            </a:r>
          </a:p>
          <a:p>
            <a:r>
              <a:rPr lang="en-US" dirty="0" smtClean="0"/>
              <a:t>NHSN </a:t>
            </a:r>
            <a:r>
              <a:rPr lang="en-US" dirty="0"/>
              <a:t>reporting</a:t>
            </a:r>
          </a:p>
          <a:p>
            <a:pPr lvl="1"/>
            <a:r>
              <a:rPr lang="en-US" dirty="0" smtClean="0"/>
              <a:t>Abstract </a:t>
            </a:r>
            <a:r>
              <a:rPr lang="en-US" dirty="0"/>
              <a:t>all procedures</a:t>
            </a:r>
          </a:p>
          <a:p>
            <a:pPr lvl="1"/>
            <a:r>
              <a:rPr lang="en-US" dirty="0" smtClean="0"/>
              <a:t>Abstract </a:t>
            </a:r>
            <a:r>
              <a:rPr lang="en-US" dirty="0"/>
              <a:t>HAIs</a:t>
            </a:r>
          </a:p>
          <a:p>
            <a:pPr lvl="1"/>
            <a:r>
              <a:rPr lang="en-US" dirty="0" smtClean="0"/>
              <a:t>Export </a:t>
            </a:r>
            <a:r>
              <a:rPr lang="en-US" dirty="0"/>
              <a:t>procedures and HAIs</a:t>
            </a:r>
          </a:p>
          <a:p>
            <a:pPr lvl="1"/>
            <a:r>
              <a:rPr lang="en-US" dirty="0" smtClean="0"/>
              <a:t>Upload </a:t>
            </a:r>
            <a:r>
              <a:rPr lang="en-US" dirty="0"/>
              <a:t>procedures and denominator data into NHSN</a:t>
            </a:r>
          </a:p>
          <a:p>
            <a:pPr lvl="1"/>
            <a:r>
              <a:rPr lang="en-US" dirty="0" smtClean="0"/>
              <a:t>Upload </a:t>
            </a:r>
            <a:r>
              <a:rPr lang="en-US" dirty="0"/>
              <a:t>any SSI, CAUTI, or CLABSI cases into NHSN</a:t>
            </a:r>
          </a:p>
          <a:p>
            <a:r>
              <a:rPr lang="en-US" dirty="0" smtClean="0"/>
              <a:t>Check </a:t>
            </a:r>
            <a:r>
              <a:rPr lang="en-US" dirty="0"/>
              <a:t>negative airflow </a:t>
            </a:r>
            <a:r>
              <a:rPr lang="en-US" dirty="0" smtClean="0"/>
              <a:t>rooms</a:t>
            </a:r>
            <a:endParaRPr lang="en-US" dirty="0"/>
          </a:p>
          <a:p>
            <a:r>
              <a:rPr lang="en-US" dirty="0" smtClean="0"/>
              <a:t>MDRO </a:t>
            </a:r>
            <a:r>
              <a:rPr lang="en-US" dirty="0"/>
              <a:t>Report</a:t>
            </a:r>
          </a:p>
          <a:p>
            <a:endParaRPr lang="en-US" dirty="0"/>
          </a:p>
        </p:txBody>
      </p:sp>
    </p:spTree>
    <p:extLst>
      <p:ext uri="{BB962C8B-B14F-4D97-AF65-F5344CB8AC3E}">
        <p14:creationId xmlns:p14="http://schemas.microsoft.com/office/powerpoint/2010/main" val="209968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Yearly Activity</a:t>
            </a:r>
            <a:endParaRPr lang="en-US" dirty="0"/>
          </a:p>
        </p:txBody>
      </p:sp>
      <p:sp>
        <p:nvSpPr>
          <p:cNvPr id="3" name="Content Placeholder 2"/>
          <p:cNvSpPr>
            <a:spLocks noGrp="1"/>
          </p:cNvSpPr>
          <p:nvPr>
            <p:ph idx="1"/>
          </p:nvPr>
        </p:nvSpPr>
        <p:spPr>
          <a:xfrm>
            <a:off x="457015" y="1600201"/>
            <a:ext cx="8229600" cy="4038600"/>
          </a:xfrm>
        </p:spPr>
        <p:txBody>
          <a:bodyPr>
            <a:normAutofit fontScale="47500" lnSpcReduction="20000"/>
          </a:bodyPr>
          <a:lstStyle/>
          <a:p>
            <a:r>
              <a:rPr lang="en-US" dirty="0" smtClean="0"/>
              <a:t>Conduct </a:t>
            </a:r>
            <a:r>
              <a:rPr lang="en-US" dirty="0"/>
              <a:t>and collaborate with </a:t>
            </a:r>
            <a:r>
              <a:rPr lang="en-US" dirty="0" smtClean="0"/>
              <a:t>department managers </a:t>
            </a:r>
            <a:r>
              <a:rPr lang="en-US" dirty="0"/>
              <a:t>for education in these areas</a:t>
            </a:r>
          </a:p>
          <a:p>
            <a:pPr lvl="1"/>
            <a:r>
              <a:rPr lang="en-US" dirty="0" smtClean="0"/>
              <a:t>Hand </a:t>
            </a:r>
            <a:r>
              <a:rPr lang="en-US" dirty="0"/>
              <a:t>Hygiene</a:t>
            </a:r>
          </a:p>
          <a:p>
            <a:pPr lvl="1"/>
            <a:r>
              <a:rPr lang="en-US" dirty="0" smtClean="0"/>
              <a:t>Standard </a:t>
            </a:r>
            <a:r>
              <a:rPr lang="en-US" dirty="0"/>
              <a:t>&amp; transmission-based precautions</a:t>
            </a:r>
          </a:p>
          <a:p>
            <a:pPr lvl="1"/>
            <a:r>
              <a:rPr lang="en-US" dirty="0" smtClean="0"/>
              <a:t>Asepsis</a:t>
            </a:r>
            <a:endParaRPr lang="en-US" dirty="0"/>
          </a:p>
          <a:p>
            <a:pPr lvl="1"/>
            <a:r>
              <a:rPr lang="en-US" dirty="0" smtClean="0"/>
              <a:t>Sterilization</a:t>
            </a:r>
            <a:endParaRPr lang="en-US" dirty="0"/>
          </a:p>
          <a:p>
            <a:pPr lvl="1"/>
            <a:r>
              <a:rPr lang="en-US" dirty="0" smtClean="0"/>
              <a:t>Disinfection</a:t>
            </a:r>
            <a:endParaRPr lang="en-US" dirty="0"/>
          </a:p>
          <a:p>
            <a:pPr lvl="1"/>
            <a:r>
              <a:rPr lang="en-US" dirty="0" smtClean="0"/>
              <a:t>Food </a:t>
            </a:r>
            <a:r>
              <a:rPr lang="en-US" dirty="0"/>
              <a:t>Sanitation</a:t>
            </a:r>
          </a:p>
          <a:p>
            <a:pPr lvl="1"/>
            <a:r>
              <a:rPr lang="en-US" dirty="0" smtClean="0"/>
              <a:t>Housekeeping</a:t>
            </a:r>
            <a:endParaRPr lang="en-US" dirty="0"/>
          </a:p>
          <a:p>
            <a:pPr lvl="1"/>
            <a:r>
              <a:rPr lang="en-US" dirty="0" smtClean="0"/>
              <a:t>Linen </a:t>
            </a:r>
            <a:r>
              <a:rPr lang="en-US" dirty="0"/>
              <a:t>Care</a:t>
            </a:r>
          </a:p>
          <a:p>
            <a:pPr lvl="1"/>
            <a:r>
              <a:rPr lang="en-US" dirty="0" smtClean="0"/>
              <a:t>Medical/Infectious </a:t>
            </a:r>
            <a:r>
              <a:rPr lang="en-US" dirty="0"/>
              <a:t>Waste</a:t>
            </a:r>
          </a:p>
          <a:p>
            <a:pPr lvl="1"/>
            <a:r>
              <a:rPr lang="en-US" dirty="0" smtClean="0"/>
              <a:t>Injection </a:t>
            </a:r>
            <a:r>
              <a:rPr lang="en-US" dirty="0"/>
              <a:t>Safety</a:t>
            </a:r>
          </a:p>
          <a:p>
            <a:pPr lvl="1"/>
            <a:r>
              <a:rPr lang="en-US" dirty="0" smtClean="0"/>
              <a:t>Separation </a:t>
            </a:r>
            <a:r>
              <a:rPr lang="en-US" dirty="0"/>
              <a:t>of clean from dirty</a:t>
            </a:r>
          </a:p>
          <a:p>
            <a:r>
              <a:rPr lang="en-US" dirty="0"/>
              <a:t>Send letters to specialty providers’ office for documentation of influenza vaccine for their staff that come </a:t>
            </a:r>
            <a:r>
              <a:rPr lang="en-US" dirty="0" smtClean="0"/>
              <a:t>to </a:t>
            </a:r>
            <a:r>
              <a:rPr lang="en-US" dirty="0"/>
              <a:t>facility</a:t>
            </a:r>
          </a:p>
          <a:p>
            <a:r>
              <a:rPr lang="en-US" dirty="0" smtClean="0"/>
              <a:t>Perform </a:t>
            </a:r>
            <a:r>
              <a:rPr lang="en-US" dirty="0"/>
              <a:t>Annual Sharps </a:t>
            </a:r>
            <a:r>
              <a:rPr lang="en-US" dirty="0" smtClean="0"/>
              <a:t>Review </a:t>
            </a:r>
            <a:endParaRPr lang="en-US" dirty="0"/>
          </a:p>
          <a:p>
            <a:r>
              <a:rPr lang="en-US" dirty="0" smtClean="0"/>
              <a:t>Perform </a:t>
            </a:r>
            <a:r>
              <a:rPr lang="en-US" dirty="0"/>
              <a:t>Annual Infection Control Risk </a:t>
            </a:r>
            <a:r>
              <a:rPr lang="en-US" dirty="0" smtClean="0"/>
              <a:t>Assessment</a:t>
            </a:r>
            <a:endParaRPr lang="en-US" dirty="0"/>
          </a:p>
          <a:p>
            <a:r>
              <a:rPr lang="en-US" dirty="0" smtClean="0"/>
              <a:t>Send </a:t>
            </a:r>
            <a:r>
              <a:rPr lang="en-US" dirty="0"/>
              <a:t>out </a:t>
            </a:r>
            <a:r>
              <a:rPr lang="en-US" dirty="0" smtClean="0"/>
              <a:t>letters </a:t>
            </a:r>
            <a:r>
              <a:rPr lang="en-US" smtClean="0"/>
              <a:t>to surgeons </a:t>
            </a:r>
            <a:r>
              <a:rPr lang="en-US" dirty="0"/>
              <a:t>for previous </a:t>
            </a:r>
            <a:r>
              <a:rPr lang="en-US" dirty="0" smtClean="0"/>
              <a:t>year regarding SSI rate at facility</a:t>
            </a:r>
            <a:endParaRPr lang="en-US" dirty="0"/>
          </a:p>
        </p:txBody>
      </p:sp>
    </p:spTree>
    <p:extLst>
      <p:ext uri="{BB962C8B-B14F-4D97-AF65-F5344CB8AC3E}">
        <p14:creationId xmlns:p14="http://schemas.microsoft.com/office/powerpoint/2010/main" val="145284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me a little about yourself?</a:t>
            </a:r>
            <a:endParaRPr lang="en-US" dirty="0"/>
          </a:p>
        </p:txBody>
      </p:sp>
      <p:sp>
        <p:nvSpPr>
          <p:cNvPr id="3" name="Content Placeholder 2"/>
          <p:cNvSpPr>
            <a:spLocks noGrp="1"/>
          </p:cNvSpPr>
          <p:nvPr>
            <p:ph idx="1"/>
          </p:nvPr>
        </p:nvSpPr>
        <p:spPr>
          <a:xfrm>
            <a:off x="457200" y="1600201"/>
            <a:ext cx="8229600" cy="3886199"/>
          </a:xfrm>
        </p:spPr>
        <p:txBody>
          <a:bodyPr>
            <a:normAutofit/>
          </a:bodyPr>
          <a:lstStyle/>
          <a:p>
            <a:r>
              <a:rPr lang="en-US" dirty="0" smtClean="0">
                <a:solidFill>
                  <a:schemeClr val="bg1"/>
                </a:solidFill>
              </a:rPr>
              <a:t>Name and Title</a:t>
            </a:r>
          </a:p>
          <a:p>
            <a:r>
              <a:rPr lang="en-US" dirty="0" smtClean="0">
                <a:solidFill>
                  <a:schemeClr val="bg1"/>
                </a:solidFill>
              </a:rPr>
              <a:t>Where you work</a:t>
            </a:r>
          </a:p>
          <a:p>
            <a:r>
              <a:rPr lang="en-US" dirty="0" smtClean="0">
                <a:solidFill>
                  <a:schemeClr val="bg1"/>
                </a:solidFill>
              </a:rPr>
              <a:t>Are you the infection preventionist at your facility?</a:t>
            </a:r>
          </a:p>
          <a:p>
            <a:r>
              <a:rPr lang="en-US" dirty="0" smtClean="0">
                <a:solidFill>
                  <a:schemeClr val="bg1"/>
                </a:solidFill>
              </a:rPr>
              <a:t>What is one thing that you want to learn about infection control?</a:t>
            </a:r>
          </a:p>
          <a:p>
            <a:endParaRPr lang="en-US" dirty="0">
              <a:solidFill>
                <a:schemeClr val="bg1"/>
              </a:solidFill>
            </a:endParaRPr>
          </a:p>
        </p:txBody>
      </p:sp>
    </p:spTree>
    <p:extLst>
      <p:ext uri="{BB962C8B-B14F-4D97-AF65-F5344CB8AC3E}">
        <p14:creationId xmlns:p14="http://schemas.microsoft.com/office/powerpoint/2010/main" val="3485361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CAH</a:t>
            </a:r>
            <a:endParaRPr lang="en-US" dirty="0"/>
          </a:p>
        </p:txBody>
      </p:sp>
      <p:sp>
        <p:nvSpPr>
          <p:cNvPr id="3" name="Content Placeholder 2"/>
          <p:cNvSpPr>
            <a:spLocks noGrp="1"/>
          </p:cNvSpPr>
          <p:nvPr>
            <p:ph idx="1"/>
          </p:nvPr>
        </p:nvSpPr>
        <p:spPr>
          <a:xfrm>
            <a:off x="457015" y="1600201"/>
            <a:ext cx="8229600" cy="3962399"/>
          </a:xfrm>
        </p:spPr>
        <p:txBody>
          <a:bodyPr>
            <a:normAutofit fontScale="85000" lnSpcReduction="20000"/>
          </a:bodyPr>
          <a:lstStyle/>
          <a:p>
            <a:r>
              <a:rPr lang="en-US" dirty="0" smtClean="0"/>
              <a:t>Get comfortable with the following departments:</a:t>
            </a:r>
          </a:p>
          <a:p>
            <a:pPr lvl="1"/>
            <a:r>
              <a:rPr lang="en-US" dirty="0" smtClean="0"/>
              <a:t>Operating Room</a:t>
            </a:r>
          </a:p>
          <a:p>
            <a:pPr lvl="1"/>
            <a:r>
              <a:rPr lang="en-US" dirty="0" smtClean="0"/>
              <a:t>Sterile Supply and Processing</a:t>
            </a:r>
          </a:p>
          <a:p>
            <a:pPr lvl="1"/>
            <a:r>
              <a:rPr lang="en-US" dirty="0" smtClean="0"/>
              <a:t>Lab</a:t>
            </a:r>
          </a:p>
          <a:p>
            <a:pPr lvl="1"/>
            <a:r>
              <a:rPr lang="en-US" dirty="0" smtClean="0"/>
              <a:t>Radiology</a:t>
            </a:r>
          </a:p>
          <a:p>
            <a:pPr lvl="1"/>
            <a:r>
              <a:rPr lang="en-US" dirty="0" smtClean="0"/>
              <a:t>Nursing Floor</a:t>
            </a:r>
          </a:p>
          <a:p>
            <a:pPr lvl="1"/>
            <a:r>
              <a:rPr lang="en-US" dirty="0" smtClean="0"/>
              <a:t>Emergency Department</a:t>
            </a:r>
          </a:p>
          <a:p>
            <a:pPr lvl="1"/>
            <a:r>
              <a:rPr lang="en-US" dirty="0" smtClean="0"/>
              <a:t>Nutrition</a:t>
            </a:r>
          </a:p>
          <a:p>
            <a:pPr lvl="1"/>
            <a:r>
              <a:rPr lang="en-US" dirty="0" smtClean="0"/>
              <a:t>Environmental </a:t>
            </a:r>
            <a:r>
              <a:rPr lang="en-US" dirty="0" smtClean="0"/>
              <a:t>Services and Facility Maintenance</a:t>
            </a:r>
            <a:endParaRPr lang="en-US" dirty="0" smtClean="0"/>
          </a:p>
          <a:p>
            <a:pPr lvl="1"/>
            <a:r>
              <a:rPr lang="en-US" dirty="0" smtClean="0"/>
              <a:t>Clinic</a:t>
            </a:r>
            <a:endParaRPr lang="en-US" dirty="0"/>
          </a:p>
        </p:txBody>
      </p:sp>
    </p:spTree>
    <p:extLst>
      <p:ext uri="{BB962C8B-B14F-4D97-AF65-F5344CB8AC3E}">
        <p14:creationId xmlns:p14="http://schemas.microsoft.com/office/powerpoint/2010/main" val="230820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ICRA (Infection Control Risk Assessment)</a:t>
            </a:r>
            <a:endParaRPr lang="en-US" dirty="0"/>
          </a:p>
        </p:txBody>
      </p:sp>
      <p:sp>
        <p:nvSpPr>
          <p:cNvPr id="3" name="Content Placeholder 2"/>
          <p:cNvSpPr>
            <a:spLocks noGrp="1"/>
          </p:cNvSpPr>
          <p:nvPr>
            <p:ph idx="1"/>
          </p:nvPr>
        </p:nvSpPr>
        <p:spPr/>
        <p:txBody>
          <a:bodyPr/>
          <a:lstStyle/>
          <a:p>
            <a:r>
              <a:rPr lang="en-US" dirty="0" smtClean="0"/>
              <a:t>Used for construction to assure any and all precautions regarding infection control and patient safety are addressed and followed.</a:t>
            </a:r>
          </a:p>
          <a:p>
            <a:r>
              <a:rPr lang="en-US" dirty="0" smtClean="0"/>
              <a:t>Must work closely with maintenance.</a:t>
            </a:r>
          </a:p>
          <a:p>
            <a:r>
              <a:rPr lang="en-US" dirty="0" smtClean="0"/>
              <a:t>Daily audits of work being done.</a:t>
            </a:r>
          </a:p>
          <a:p>
            <a:pPr lvl="1"/>
            <a:r>
              <a:rPr lang="en-US" dirty="0" smtClean="0"/>
              <a:t>Document audits and any interventions.</a:t>
            </a:r>
            <a:endParaRPr lang="en-US" dirty="0"/>
          </a:p>
        </p:txBody>
      </p:sp>
    </p:spTree>
    <p:extLst>
      <p:ext uri="{BB962C8B-B14F-4D97-AF65-F5344CB8AC3E}">
        <p14:creationId xmlns:p14="http://schemas.microsoft.com/office/powerpoint/2010/main" val="205392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Stewardship</a:t>
            </a:r>
            <a:endParaRPr lang="en-US" dirty="0"/>
          </a:p>
        </p:txBody>
      </p:sp>
      <p:sp>
        <p:nvSpPr>
          <p:cNvPr id="3" name="Content Placeholder 2"/>
          <p:cNvSpPr>
            <a:spLocks noGrp="1"/>
          </p:cNvSpPr>
          <p:nvPr>
            <p:ph idx="1"/>
          </p:nvPr>
        </p:nvSpPr>
        <p:spPr>
          <a:xfrm>
            <a:off x="457015" y="1600201"/>
            <a:ext cx="8229600" cy="3962399"/>
          </a:xfrm>
        </p:spPr>
        <p:txBody>
          <a:bodyPr>
            <a:normAutofit lnSpcReduction="10000"/>
          </a:bodyPr>
          <a:lstStyle/>
          <a:p>
            <a:r>
              <a:rPr lang="en-US" dirty="0" smtClean="0"/>
              <a:t>CDC Published the 7 Core Elements for CAHs in 2015</a:t>
            </a:r>
          </a:p>
          <a:p>
            <a:pPr lvl="1"/>
            <a:r>
              <a:rPr lang="en-US" dirty="0">
                <a:hlinkClick r:id="rId3"/>
              </a:rPr>
              <a:t>https://</a:t>
            </a:r>
            <a:r>
              <a:rPr lang="en-US" dirty="0" smtClean="0">
                <a:hlinkClick r:id="rId3"/>
              </a:rPr>
              <a:t>www.cdc.gov/antibiotic-use/healthcare/pdfs/core-elements-small-critical.pdf</a:t>
            </a:r>
            <a:r>
              <a:rPr lang="en-US" dirty="0" smtClean="0"/>
              <a:t> </a:t>
            </a:r>
          </a:p>
          <a:p>
            <a:r>
              <a:rPr lang="en-US" dirty="0" smtClean="0"/>
              <a:t>ASAP with UNMC can provide education and assist in building your stewardship</a:t>
            </a:r>
          </a:p>
          <a:p>
            <a:pPr lvl="1"/>
            <a:r>
              <a:rPr lang="en-US" dirty="0"/>
              <a:t>https://asap.nebraskamed.com/</a:t>
            </a:r>
          </a:p>
        </p:txBody>
      </p:sp>
    </p:spTree>
    <p:extLst>
      <p:ext uri="{BB962C8B-B14F-4D97-AF65-F5344CB8AC3E}">
        <p14:creationId xmlns:p14="http://schemas.microsoft.com/office/powerpoint/2010/main" val="17015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Antibiotic Stewardship?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88805"/>
            <a:ext cx="2819400" cy="28194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869" y="1743339"/>
            <a:ext cx="4324350" cy="2710332"/>
          </a:xfrm>
          <a:prstGeom prst="rect">
            <a:avLst/>
          </a:prstGeom>
        </p:spPr>
      </p:pic>
      <p:sp>
        <p:nvSpPr>
          <p:cNvPr id="9" name="Equal 8"/>
          <p:cNvSpPr/>
          <p:nvPr/>
        </p:nvSpPr>
        <p:spPr>
          <a:xfrm>
            <a:off x="3352800" y="2819400"/>
            <a:ext cx="838200" cy="533400"/>
          </a:xfrm>
          <a:prstGeom prst="mathEqua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3"/>
                </a:solidFill>
              </a:ln>
              <a:solidFill>
                <a:schemeClr val="tx1"/>
              </a:solidFill>
            </a:endParaRPr>
          </a:p>
        </p:txBody>
      </p:sp>
    </p:spTree>
    <p:extLst>
      <p:ext uri="{BB962C8B-B14F-4D97-AF65-F5344CB8AC3E}">
        <p14:creationId xmlns:p14="http://schemas.microsoft.com/office/powerpoint/2010/main" val="28045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and Guidelines for Best Practice</a:t>
            </a:r>
            <a:endParaRPr lang="en-US" dirty="0"/>
          </a:p>
        </p:txBody>
      </p:sp>
      <p:sp>
        <p:nvSpPr>
          <p:cNvPr id="3" name="Content Placeholder 2"/>
          <p:cNvSpPr>
            <a:spLocks noGrp="1"/>
          </p:cNvSpPr>
          <p:nvPr>
            <p:ph idx="1"/>
          </p:nvPr>
        </p:nvSpPr>
        <p:spPr>
          <a:xfrm>
            <a:off x="457200" y="1371600"/>
            <a:ext cx="8229600" cy="4114800"/>
          </a:xfrm>
        </p:spPr>
        <p:txBody>
          <a:bodyPr>
            <a:normAutofit fontScale="55000" lnSpcReduction="20000"/>
          </a:bodyPr>
          <a:lstStyle/>
          <a:p>
            <a:r>
              <a:rPr lang="en-US" dirty="0" smtClean="0"/>
              <a:t>APIC</a:t>
            </a:r>
          </a:p>
          <a:p>
            <a:r>
              <a:rPr lang="en-US" dirty="0" smtClean="0"/>
              <a:t>SHEA</a:t>
            </a:r>
          </a:p>
          <a:p>
            <a:r>
              <a:rPr lang="en-US" dirty="0" smtClean="0"/>
              <a:t>ASAP</a:t>
            </a:r>
          </a:p>
          <a:p>
            <a:pPr lvl="1"/>
            <a:r>
              <a:rPr lang="en-US" dirty="0">
                <a:hlinkClick r:id="rId3"/>
              </a:rPr>
              <a:t>https://asap.nebraskamed.com</a:t>
            </a:r>
            <a:r>
              <a:rPr lang="en-US" dirty="0" smtClean="0">
                <a:hlinkClick r:id="rId3"/>
              </a:rPr>
              <a:t>/</a:t>
            </a:r>
            <a:r>
              <a:rPr lang="en-US" dirty="0" smtClean="0"/>
              <a:t> </a:t>
            </a:r>
          </a:p>
          <a:p>
            <a:r>
              <a:rPr lang="en-US" dirty="0" smtClean="0"/>
              <a:t>ICAP</a:t>
            </a:r>
          </a:p>
          <a:p>
            <a:pPr lvl="1"/>
            <a:r>
              <a:rPr lang="en-US" dirty="0">
                <a:hlinkClick r:id="rId4"/>
              </a:rPr>
              <a:t>https://icap.nebraskamed.com</a:t>
            </a:r>
            <a:r>
              <a:rPr lang="en-US" dirty="0" smtClean="0">
                <a:hlinkClick r:id="rId4"/>
              </a:rPr>
              <a:t>/</a:t>
            </a:r>
            <a:r>
              <a:rPr lang="en-US" dirty="0" smtClean="0"/>
              <a:t> </a:t>
            </a:r>
          </a:p>
          <a:p>
            <a:r>
              <a:rPr lang="en-US" dirty="0" smtClean="0"/>
              <a:t>NHSN</a:t>
            </a:r>
          </a:p>
          <a:p>
            <a:pPr lvl="1"/>
            <a:r>
              <a:rPr lang="en-US" dirty="0">
                <a:hlinkClick r:id="rId5"/>
              </a:rPr>
              <a:t>https://</a:t>
            </a:r>
            <a:r>
              <a:rPr lang="en-US" dirty="0" smtClean="0">
                <a:hlinkClick r:id="rId5"/>
              </a:rPr>
              <a:t>www.cdc.gov/nhsn/index.html</a:t>
            </a:r>
            <a:endParaRPr lang="en-US" dirty="0" smtClean="0"/>
          </a:p>
          <a:p>
            <a:pPr lvl="1"/>
            <a:r>
              <a:rPr lang="en-US" dirty="0" smtClean="0"/>
              <a:t>Healthcare </a:t>
            </a:r>
            <a:r>
              <a:rPr lang="en-US" dirty="0"/>
              <a:t>Infection Control Practices Advisory Committee (HICPAC) </a:t>
            </a:r>
            <a:endParaRPr lang="en-US" dirty="0" smtClean="0"/>
          </a:p>
          <a:p>
            <a:r>
              <a:rPr lang="en-US" dirty="0" smtClean="0"/>
              <a:t>CDC</a:t>
            </a:r>
          </a:p>
          <a:p>
            <a:pPr lvl="1"/>
            <a:r>
              <a:rPr lang="en-US" dirty="0"/>
              <a:t>https://</a:t>
            </a:r>
            <a:r>
              <a:rPr lang="en-US" dirty="0" smtClean="0"/>
              <a:t>www.cdc.gov</a:t>
            </a:r>
          </a:p>
          <a:p>
            <a:r>
              <a:rPr lang="en-US" dirty="0" smtClean="0"/>
              <a:t>AORN</a:t>
            </a:r>
          </a:p>
          <a:p>
            <a:r>
              <a:rPr lang="en-US" dirty="0" smtClean="0"/>
              <a:t>OSHA</a:t>
            </a:r>
          </a:p>
          <a:p>
            <a:r>
              <a:rPr lang="en-US" dirty="0" smtClean="0"/>
              <a:t>Clarkson College Infection Control Training</a:t>
            </a:r>
          </a:p>
          <a:p>
            <a:pPr lvl="1"/>
            <a:r>
              <a:rPr lang="en-US" dirty="0"/>
              <a:t>https://www.clarksoncollege.edu/academics/professional-development/courses/primary-infection-prevention-courses/</a:t>
            </a:r>
          </a:p>
          <a:p>
            <a:pPr lvl="1"/>
            <a:endParaRPr lang="en-US" dirty="0"/>
          </a:p>
        </p:txBody>
      </p:sp>
    </p:spTree>
    <p:extLst>
      <p:ext uri="{BB962C8B-B14F-4D97-AF65-F5344CB8AC3E}">
        <p14:creationId xmlns:p14="http://schemas.microsoft.com/office/powerpoint/2010/main" val="380955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COVID- 19 PANDEMIC</a:t>
            </a:r>
            <a:endParaRPr lang="en-US" dirty="0"/>
          </a:p>
        </p:txBody>
      </p:sp>
      <p:sp>
        <p:nvSpPr>
          <p:cNvPr id="3" name="Content Placeholder 2"/>
          <p:cNvSpPr>
            <a:spLocks noGrp="1"/>
          </p:cNvSpPr>
          <p:nvPr>
            <p:ph idx="1"/>
          </p:nvPr>
        </p:nvSpPr>
        <p:spPr>
          <a:xfrm>
            <a:off x="457200" y="1600201"/>
            <a:ext cx="8229600" cy="3962399"/>
          </a:xfrm>
        </p:spPr>
        <p:txBody>
          <a:bodyPr>
            <a:normAutofit fontScale="85000" lnSpcReduction="10000"/>
          </a:bodyPr>
          <a:lstStyle/>
          <a:p>
            <a:r>
              <a:rPr lang="en-US" dirty="0" smtClean="0"/>
              <a:t>Has and will continue to change IP world</a:t>
            </a:r>
          </a:p>
          <a:p>
            <a:r>
              <a:rPr lang="en-US" dirty="0" smtClean="0"/>
              <a:t>Increase in HAI, CLABSI, and CAUTI’s</a:t>
            </a:r>
          </a:p>
          <a:p>
            <a:r>
              <a:rPr lang="en-US" dirty="0" smtClean="0"/>
              <a:t>PPE important but then complacent again</a:t>
            </a:r>
          </a:p>
          <a:p>
            <a:r>
              <a:rPr lang="en-US" dirty="0" smtClean="0"/>
              <a:t>Learn as you go is okay</a:t>
            </a:r>
          </a:p>
          <a:p>
            <a:r>
              <a:rPr lang="en-US" dirty="0">
                <a:hlinkClick r:id="rId3"/>
              </a:rPr>
              <a:t>Rural infection </a:t>
            </a:r>
            <a:r>
              <a:rPr lang="en-US" dirty="0" err="1">
                <a:hlinkClick r:id="rId3"/>
              </a:rPr>
              <a:t>preventionists</a:t>
            </a:r>
            <a:r>
              <a:rPr lang="en-US" dirty="0">
                <a:hlinkClick r:id="rId3"/>
              </a:rPr>
              <a:t>’ experiences during the COVID-19 pandemic: Findings from focus groups conducted with association of professionals in infection control &amp; epidemiology (APIC) members - American Journal of Infection Control (ajicjournal.org)</a:t>
            </a:r>
            <a:endParaRPr lang="en-US" dirty="0"/>
          </a:p>
        </p:txBody>
      </p:sp>
    </p:spTree>
    <p:extLst>
      <p:ext uri="{BB962C8B-B14F-4D97-AF65-F5344CB8AC3E}">
        <p14:creationId xmlns:p14="http://schemas.microsoft.com/office/powerpoint/2010/main" val="37499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4648200"/>
          </a:xfrm>
        </p:spPr>
        <p:txBody>
          <a:bodyPr/>
          <a:lstStyle/>
          <a:p>
            <a:r>
              <a:rPr lang="en-US" dirty="0" smtClean="0"/>
              <a:t>That was A LOT of information…</a:t>
            </a:r>
            <a:br>
              <a:rPr lang="en-US" dirty="0" smtClean="0"/>
            </a:br>
            <a:r>
              <a:rPr lang="en-US" dirty="0"/>
              <a:t/>
            </a:r>
            <a:br>
              <a:rPr lang="en-US" dirty="0"/>
            </a:br>
            <a:r>
              <a:rPr lang="en-US" dirty="0" smtClean="0"/>
              <a:t>Lets talk about it!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388" y="990600"/>
            <a:ext cx="2619375" cy="2561680"/>
          </a:xfrm>
          <a:prstGeom prst="rect">
            <a:avLst/>
          </a:prstGeom>
          <a:ln>
            <a:noFill/>
          </a:ln>
          <a:effectLst>
            <a:softEdge rad="112500"/>
          </a:effectLst>
        </p:spPr>
      </p:pic>
      <p:sp>
        <p:nvSpPr>
          <p:cNvPr id="6" name="Rectangle 5"/>
          <p:cNvSpPr/>
          <p:nvPr/>
        </p:nvSpPr>
        <p:spPr>
          <a:xfrm>
            <a:off x="3162300" y="6450802"/>
            <a:ext cx="2819400" cy="400110"/>
          </a:xfrm>
          <a:prstGeom prst="rect">
            <a:avLst/>
          </a:prstGeom>
        </p:spPr>
        <p:txBody>
          <a:bodyPr wrap="square">
            <a:spAutoFit/>
          </a:bodyPr>
          <a:lstStyle/>
          <a:p>
            <a:r>
              <a:rPr lang="en-US" sz="1000" dirty="0"/>
              <a:t>http://www.washingtonindependentreviewofbooks.com/index.php/features/information-overload</a:t>
            </a:r>
          </a:p>
        </p:txBody>
      </p:sp>
    </p:spTree>
    <p:extLst>
      <p:ext uri="{BB962C8B-B14F-4D97-AF65-F5344CB8AC3E}">
        <p14:creationId xmlns:p14="http://schemas.microsoft.com/office/powerpoint/2010/main" val="19261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600201"/>
            <a:ext cx="8229600" cy="3657600"/>
          </a:xfrm>
        </p:spPr>
        <p:txBody>
          <a:bodyPr>
            <a:normAutofit fontScale="85000" lnSpcReduction="10000"/>
          </a:bodyPr>
          <a:lstStyle/>
          <a:p>
            <a:r>
              <a:rPr lang="en-US" dirty="0"/>
              <a:t>State Operations </a:t>
            </a:r>
            <a:r>
              <a:rPr lang="en-US" dirty="0" smtClean="0"/>
              <a:t>Manual. Appendix </a:t>
            </a:r>
            <a:r>
              <a:rPr lang="en-US" dirty="0"/>
              <a:t>W - Survey Protocol, Regulations and Interpretive Guidelines for Critical Access Hospitals (CAHs) and Swing-Beds in </a:t>
            </a:r>
            <a:r>
              <a:rPr lang="en-US" dirty="0" smtClean="0"/>
              <a:t>CAHs. (Rev</a:t>
            </a:r>
            <a:r>
              <a:rPr lang="en-US" dirty="0"/>
              <a:t>. 183, 10-12-18)42 CFR §485.635(a)(3)(vi</a:t>
            </a:r>
            <a:r>
              <a:rPr lang="en-US" dirty="0" smtClean="0"/>
              <a:t>)</a:t>
            </a:r>
          </a:p>
          <a:p>
            <a:r>
              <a:rPr lang="en-US" dirty="0">
                <a:hlinkClick r:id="rId2"/>
              </a:rPr>
              <a:t>https://</a:t>
            </a:r>
            <a:r>
              <a:rPr lang="en-US" dirty="0" smtClean="0">
                <a:hlinkClick r:id="rId2"/>
              </a:rPr>
              <a:t>www.youtube.com/watch?v=5rPk9XhA700</a:t>
            </a:r>
            <a:endParaRPr lang="en-US" dirty="0" smtClean="0"/>
          </a:p>
          <a:p>
            <a:r>
              <a:rPr lang="en-US" dirty="0">
                <a:hlinkClick r:id="rId3"/>
              </a:rPr>
              <a:t>https://</a:t>
            </a:r>
            <a:r>
              <a:rPr lang="en-US" dirty="0" smtClean="0">
                <a:hlinkClick r:id="rId3"/>
              </a:rPr>
              <a:t>www.cdc.gov/antibiotic-use/healthcare/implementation/core-elements-small-critical.html</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5296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IP?</a:t>
            </a:r>
            <a:endParaRPr lang="en-US" dirty="0"/>
          </a:p>
        </p:txBody>
      </p:sp>
      <p:sp>
        <p:nvSpPr>
          <p:cNvPr id="3" name="Content Placeholder 2"/>
          <p:cNvSpPr>
            <a:spLocks noGrp="1"/>
          </p:cNvSpPr>
          <p:nvPr>
            <p:ph idx="1"/>
          </p:nvPr>
        </p:nvSpPr>
        <p:spPr/>
        <p:txBody>
          <a:bodyPr/>
          <a:lstStyle/>
          <a:p>
            <a:r>
              <a:rPr lang="en-US" dirty="0" smtClean="0">
                <a:solidFill>
                  <a:schemeClr val="bg1"/>
                </a:solidFill>
              </a:rPr>
              <a:t>Infection Preventionist</a:t>
            </a:r>
          </a:p>
          <a:p>
            <a:pPr lvl="1"/>
            <a:r>
              <a:rPr lang="en-US" dirty="0" smtClean="0">
                <a:solidFill>
                  <a:schemeClr val="bg1"/>
                </a:solidFill>
              </a:rPr>
              <a:t>According to the </a:t>
            </a:r>
            <a:r>
              <a:rPr lang="en-US" dirty="0">
                <a:solidFill>
                  <a:schemeClr val="bg1"/>
                </a:solidFill>
              </a:rPr>
              <a:t>CMS regulation §485.635(a)(3)(vi</a:t>
            </a:r>
            <a:r>
              <a:rPr lang="en-US" dirty="0" smtClean="0">
                <a:solidFill>
                  <a:schemeClr val="bg1"/>
                </a:solidFill>
              </a:rPr>
              <a:t>)</a:t>
            </a:r>
          </a:p>
          <a:p>
            <a:pPr lvl="2"/>
            <a:r>
              <a:rPr lang="en-US" dirty="0" smtClean="0">
                <a:solidFill>
                  <a:schemeClr val="bg1"/>
                </a:solidFill>
              </a:rPr>
              <a:t>A </a:t>
            </a:r>
            <a:r>
              <a:rPr lang="en-US" dirty="0">
                <a:solidFill>
                  <a:schemeClr val="bg1"/>
                </a:solidFill>
              </a:rPr>
              <a:t>designated individual who is qualified by education and/or experience and who is responsible for the infection control program. </a:t>
            </a:r>
            <a:endParaRPr lang="en-US" dirty="0" smtClean="0">
              <a:solidFill>
                <a:schemeClr val="bg1"/>
              </a:solidFill>
            </a:endParaRPr>
          </a:p>
          <a:p>
            <a:pPr lvl="2"/>
            <a:endParaRPr lang="en-US" dirty="0">
              <a:solidFill>
                <a:schemeClr val="bg1"/>
              </a:solidFill>
            </a:endParaRPr>
          </a:p>
          <a:p>
            <a:pPr marL="914400" lvl="2" indent="0">
              <a:buNone/>
            </a:pPr>
            <a:r>
              <a:rPr lang="en-US" dirty="0" smtClean="0">
                <a:solidFill>
                  <a:schemeClr val="bg1"/>
                </a:solidFill>
              </a:rPr>
              <a:t>But we are so much more…</a:t>
            </a:r>
          </a:p>
        </p:txBody>
      </p:sp>
    </p:spTree>
    <p:extLst>
      <p:ext uri="{BB962C8B-B14F-4D97-AF65-F5344CB8AC3E}">
        <p14:creationId xmlns:p14="http://schemas.microsoft.com/office/powerpoint/2010/main" val="11959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257298" y="952504"/>
            <a:ext cx="6172203" cy="4724400"/>
          </a:xfrm>
        </p:spPr>
      </p:pic>
    </p:spTree>
    <p:extLst>
      <p:ext uri="{BB962C8B-B14F-4D97-AF65-F5344CB8AC3E}">
        <p14:creationId xmlns:p14="http://schemas.microsoft.com/office/powerpoint/2010/main" val="73401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of an IP</a:t>
            </a:r>
            <a:endParaRPr lang="en-US" dirty="0"/>
          </a:p>
        </p:txBody>
      </p:sp>
      <p:sp>
        <p:nvSpPr>
          <p:cNvPr id="3" name="Content Placeholder 2"/>
          <p:cNvSpPr>
            <a:spLocks noGrp="1"/>
          </p:cNvSpPr>
          <p:nvPr>
            <p:ph idx="1"/>
          </p:nvPr>
        </p:nvSpPr>
        <p:spPr>
          <a:xfrm>
            <a:off x="457015" y="1600201"/>
            <a:ext cx="8229600" cy="3733799"/>
          </a:xfrm>
        </p:spPr>
        <p:txBody>
          <a:bodyPr>
            <a:normAutofit fontScale="85000" lnSpcReduction="20000"/>
          </a:bodyPr>
          <a:lstStyle/>
          <a:p>
            <a:r>
              <a:rPr lang="en-US" dirty="0"/>
              <a:t>Leader</a:t>
            </a:r>
          </a:p>
          <a:p>
            <a:r>
              <a:rPr lang="en-US" dirty="0" smtClean="0"/>
              <a:t>Mentor</a:t>
            </a:r>
            <a:endParaRPr lang="en-US" dirty="0"/>
          </a:p>
          <a:p>
            <a:r>
              <a:rPr lang="en-US" dirty="0" smtClean="0"/>
              <a:t>Subject </a:t>
            </a:r>
            <a:r>
              <a:rPr lang="en-US" dirty="0"/>
              <a:t>Matter Expert</a:t>
            </a:r>
          </a:p>
          <a:p>
            <a:r>
              <a:rPr lang="en-US" dirty="0" smtClean="0"/>
              <a:t>Educator</a:t>
            </a:r>
            <a:endParaRPr lang="en-US" dirty="0"/>
          </a:p>
          <a:p>
            <a:r>
              <a:rPr lang="en-US" dirty="0" smtClean="0"/>
              <a:t>Mediator</a:t>
            </a:r>
            <a:endParaRPr lang="en-US" dirty="0"/>
          </a:p>
          <a:p>
            <a:r>
              <a:rPr lang="en-US" dirty="0" smtClean="0"/>
              <a:t>Liaison</a:t>
            </a:r>
            <a:endParaRPr lang="en-US" dirty="0"/>
          </a:p>
          <a:p>
            <a:r>
              <a:rPr lang="en-US" dirty="0" smtClean="0"/>
              <a:t>Collaborator</a:t>
            </a:r>
            <a:endParaRPr lang="en-US" dirty="0"/>
          </a:p>
          <a:p>
            <a:r>
              <a:rPr lang="en-US" dirty="0" smtClean="0"/>
              <a:t>Evaluator</a:t>
            </a:r>
            <a:endParaRPr lang="en-US" dirty="0"/>
          </a:p>
          <a:p>
            <a:r>
              <a:rPr lang="en-US" dirty="0" smtClean="0"/>
              <a:t>Customer </a:t>
            </a:r>
            <a:r>
              <a:rPr lang="en-US" dirty="0"/>
              <a:t>Service</a:t>
            </a:r>
          </a:p>
        </p:txBody>
      </p:sp>
    </p:spTree>
    <p:extLst>
      <p:ext uri="{BB962C8B-B14F-4D97-AF65-F5344CB8AC3E}">
        <p14:creationId xmlns:p14="http://schemas.microsoft.com/office/powerpoint/2010/main" val="101912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 What You Need</a:t>
            </a:r>
            <a:endParaRPr lang="en-US" dirty="0"/>
          </a:p>
        </p:txBody>
      </p:sp>
      <p:sp>
        <p:nvSpPr>
          <p:cNvPr id="3" name="Content Placeholder 2"/>
          <p:cNvSpPr>
            <a:spLocks noGrp="1"/>
          </p:cNvSpPr>
          <p:nvPr>
            <p:ph idx="1"/>
          </p:nvPr>
        </p:nvSpPr>
        <p:spPr/>
        <p:txBody>
          <a:bodyPr/>
          <a:lstStyle/>
          <a:p>
            <a:r>
              <a:rPr lang="en-US" dirty="0" smtClean="0"/>
              <a:t>Infection Control Plan</a:t>
            </a:r>
          </a:p>
          <a:p>
            <a:pPr lvl="1"/>
            <a:r>
              <a:rPr lang="en-US" dirty="0" smtClean="0"/>
              <a:t>A system to identify, report, investigate, and control infections and communicable disease for patients and employees</a:t>
            </a:r>
          </a:p>
          <a:p>
            <a:pPr lvl="2"/>
            <a:r>
              <a:rPr lang="en-US" dirty="0" smtClean="0"/>
              <a:t>Document surveillance </a:t>
            </a:r>
            <a:r>
              <a:rPr lang="en-US" dirty="0"/>
              <a:t>activities, </a:t>
            </a:r>
            <a:r>
              <a:rPr lang="en-US" dirty="0" smtClean="0"/>
              <a:t>including </a:t>
            </a:r>
            <a:r>
              <a:rPr lang="en-US" dirty="0"/>
              <a:t>measures selected for monitoring, </a:t>
            </a:r>
            <a:r>
              <a:rPr lang="en-US" dirty="0" smtClean="0"/>
              <a:t>collection, </a:t>
            </a:r>
            <a:r>
              <a:rPr lang="en-US" dirty="0"/>
              <a:t>and </a:t>
            </a:r>
            <a:r>
              <a:rPr lang="en-US" dirty="0" smtClean="0"/>
              <a:t>analysis.</a:t>
            </a:r>
          </a:p>
          <a:p>
            <a:pPr lvl="3"/>
            <a:r>
              <a:rPr lang="en-US" dirty="0" smtClean="0"/>
              <a:t>Address issues in a timely manner and monitor interventions</a:t>
            </a:r>
          </a:p>
          <a:p>
            <a:endParaRPr lang="en-US" dirty="0"/>
          </a:p>
        </p:txBody>
      </p:sp>
    </p:spTree>
    <p:extLst>
      <p:ext uri="{BB962C8B-B14F-4D97-AF65-F5344CB8AC3E}">
        <p14:creationId xmlns:p14="http://schemas.microsoft.com/office/powerpoint/2010/main" val="247619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Regulations – What You Need</a:t>
            </a:r>
            <a:endParaRPr lang="en-US" dirty="0"/>
          </a:p>
        </p:txBody>
      </p:sp>
      <p:sp>
        <p:nvSpPr>
          <p:cNvPr id="5" name="Content Placeholder 4"/>
          <p:cNvSpPr>
            <a:spLocks noGrp="1"/>
          </p:cNvSpPr>
          <p:nvPr>
            <p:ph idx="1"/>
          </p:nvPr>
        </p:nvSpPr>
        <p:spPr>
          <a:xfrm>
            <a:off x="457200" y="1524001"/>
            <a:ext cx="8229600" cy="3962399"/>
          </a:xfrm>
        </p:spPr>
        <p:txBody>
          <a:bodyPr>
            <a:normAutofit fontScale="92500" lnSpcReduction="10000"/>
          </a:bodyPr>
          <a:lstStyle/>
          <a:p>
            <a:r>
              <a:rPr lang="en-US" dirty="0" smtClean="0"/>
              <a:t>Legionella Water Management Plan</a:t>
            </a:r>
          </a:p>
          <a:p>
            <a:pPr lvl="1"/>
            <a:r>
              <a:rPr lang="en-US" dirty="0"/>
              <a:t>42 CFR §485.635(a)(3)(vi) for critical access hospitals (CAHs): </a:t>
            </a:r>
          </a:p>
          <a:p>
            <a:pPr lvl="2"/>
            <a:r>
              <a:rPr lang="en-US" dirty="0" smtClean="0"/>
              <a:t>CMS </a:t>
            </a:r>
            <a:r>
              <a:rPr lang="en-US" dirty="0"/>
              <a:t>expects Medicare certified healthcare facilities to have water management policies and procedures to reduce the risk of growth and spread of </a:t>
            </a:r>
            <a:r>
              <a:rPr lang="en-US" i="1" dirty="0"/>
              <a:t>Legionella </a:t>
            </a:r>
            <a:r>
              <a:rPr lang="en-US" dirty="0"/>
              <a:t>and other opportunistic pathogens in building water systems.</a:t>
            </a:r>
            <a:endParaRPr lang="en-US" dirty="0" smtClean="0"/>
          </a:p>
          <a:p>
            <a:pPr lvl="1"/>
            <a:r>
              <a:rPr lang="en-US" dirty="0" smtClean="0"/>
              <a:t>Tool Kit</a:t>
            </a:r>
          </a:p>
          <a:p>
            <a:pPr lvl="2"/>
            <a:r>
              <a:rPr lang="en-US" dirty="0">
                <a:hlinkClick r:id="rId3"/>
              </a:rPr>
              <a:t>https://</a:t>
            </a:r>
            <a:r>
              <a:rPr lang="en-US" dirty="0" smtClean="0">
                <a:hlinkClick r:id="rId3"/>
              </a:rPr>
              <a:t>www.cdc.gov/legionella/maintenance/wmp-toolkit.html</a:t>
            </a:r>
            <a:endParaRPr lang="en-US" dirty="0" smtClean="0"/>
          </a:p>
          <a:p>
            <a:pPr marL="0" indent="0">
              <a:buNone/>
            </a:pPr>
            <a:endParaRPr lang="en-US" dirty="0"/>
          </a:p>
        </p:txBody>
      </p:sp>
    </p:spTree>
    <p:extLst>
      <p:ext uri="{BB962C8B-B14F-4D97-AF65-F5344CB8AC3E}">
        <p14:creationId xmlns:p14="http://schemas.microsoft.com/office/powerpoint/2010/main" val="349464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810000"/>
          </a:xfrm>
        </p:spPr>
        <p:txBody>
          <a:bodyPr>
            <a:normAutofit fontScale="92500" lnSpcReduction="10000"/>
          </a:bodyPr>
          <a:lstStyle/>
          <a:p>
            <a:r>
              <a:rPr lang="en-US" dirty="0" smtClean="0"/>
              <a:t>Hand Hygiene</a:t>
            </a:r>
          </a:p>
          <a:p>
            <a:r>
              <a:rPr lang="en-US" dirty="0" smtClean="0"/>
              <a:t>HAI (Hospital Acquired Infection)</a:t>
            </a:r>
          </a:p>
          <a:p>
            <a:pPr lvl="1"/>
            <a:r>
              <a:rPr lang="en-US" dirty="0" smtClean="0"/>
              <a:t>SSI (Surgical Site Infection)</a:t>
            </a:r>
          </a:p>
          <a:p>
            <a:pPr lvl="1"/>
            <a:r>
              <a:rPr lang="en-US" dirty="0"/>
              <a:t>C. Diff (Clostridium Difficile) </a:t>
            </a:r>
          </a:p>
          <a:p>
            <a:pPr lvl="1"/>
            <a:r>
              <a:rPr lang="en-US" dirty="0" smtClean="0"/>
              <a:t>CAUTI </a:t>
            </a:r>
            <a:r>
              <a:rPr lang="en-US" dirty="0"/>
              <a:t>(Catheter Associated Urinary Tract Infection</a:t>
            </a:r>
            <a:r>
              <a:rPr lang="en-US" dirty="0" smtClean="0"/>
              <a:t>)</a:t>
            </a:r>
          </a:p>
          <a:p>
            <a:pPr lvl="1"/>
            <a:r>
              <a:rPr lang="en-US" dirty="0" smtClean="0"/>
              <a:t>CLABSI </a:t>
            </a:r>
            <a:r>
              <a:rPr lang="en-US" dirty="0"/>
              <a:t>(Central Line and Blood Stream Infection</a:t>
            </a:r>
            <a:r>
              <a:rPr lang="en-US" dirty="0" smtClean="0"/>
              <a:t>)</a:t>
            </a:r>
          </a:p>
          <a:p>
            <a:pPr lvl="1"/>
            <a:r>
              <a:rPr lang="en-US" dirty="0" smtClean="0"/>
              <a:t>NHSN Training</a:t>
            </a:r>
          </a:p>
          <a:p>
            <a:pPr lvl="2"/>
            <a:r>
              <a:rPr lang="en-US" dirty="0">
                <a:hlinkClick r:id="rId3"/>
              </a:rPr>
              <a:t>https://www.cdc.gov/nhsn/acute-care-hospital/index.html</a:t>
            </a:r>
            <a:endParaRPr lang="en-US" dirty="0"/>
          </a:p>
          <a:p>
            <a:pPr lvl="1"/>
            <a:endParaRPr lang="en-US" dirty="0"/>
          </a:p>
        </p:txBody>
      </p:sp>
    </p:spTree>
    <p:extLst>
      <p:ext uri="{BB962C8B-B14F-4D97-AF65-F5344CB8AC3E}">
        <p14:creationId xmlns:p14="http://schemas.microsoft.com/office/powerpoint/2010/main" val="241970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and Outcomes</a:t>
            </a:r>
            <a:endParaRPr lang="en-US" dirty="0"/>
          </a:p>
        </p:txBody>
      </p:sp>
      <p:sp>
        <p:nvSpPr>
          <p:cNvPr id="3" name="Content Placeholder 2"/>
          <p:cNvSpPr>
            <a:spLocks noGrp="1"/>
          </p:cNvSpPr>
          <p:nvPr>
            <p:ph idx="1"/>
          </p:nvPr>
        </p:nvSpPr>
        <p:spPr>
          <a:xfrm>
            <a:off x="457015" y="1600201"/>
            <a:ext cx="8229600" cy="3733800"/>
          </a:xfrm>
        </p:spPr>
        <p:txBody>
          <a:bodyPr>
            <a:normAutofit/>
          </a:bodyPr>
          <a:lstStyle/>
          <a:p>
            <a:r>
              <a:rPr lang="en-US" dirty="0" smtClean="0"/>
              <a:t>CAUTI Criteria</a:t>
            </a:r>
          </a:p>
          <a:p>
            <a:pPr lvl="1"/>
            <a:endParaRPr lang="en-US" dirty="0"/>
          </a:p>
        </p:txBody>
      </p:sp>
      <p:pic>
        <p:nvPicPr>
          <p:cNvPr id="4" name="Picture 3"/>
          <p:cNvPicPr>
            <a:picLocks noChangeAspect="1"/>
          </p:cNvPicPr>
          <p:nvPr/>
        </p:nvPicPr>
        <p:blipFill rotWithShape="1">
          <a:blip r:embed="rId3"/>
          <a:srcRect l="1042"/>
          <a:stretch/>
        </p:blipFill>
        <p:spPr>
          <a:xfrm>
            <a:off x="952315" y="2362200"/>
            <a:ext cx="7239000" cy="3528865"/>
          </a:xfrm>
          <a:prstGeom prst="rect">
            <a:avLst/>
          </a:prstGeom>
        </p:spPr>
      </p:pic>
    </p:spTree>
    <p:extLst>
      <p:ext uri="{BB962C8B-B14F-4D97-AF65-F5344CB8AC3E}">
        <p14:creationId xmlns:p14="http://schemas.microsoft.com/office/powerpoint/2010/main" val="3192219592"/>
      </p:ext>
    </p:extLst>
  </p:cSld>
  <p:clrMapOvr>
    <a:masterClrMapping/>
  </p:clrMapOvr>
</p:sld>
</file>

<file path=ppt/theme/theme1.xml><?xml version="1.0" encoding="utf-8"?>
<a:theme xmlns:a="http://schemas.openxmlformats.org/drawingml/2006/main" name="NHA PPT template- white NEW">
  <a:themeElements>
    <a:clrScheme name="Custom 12">
      <a:dk1>
        <a:srgbClr val="002060"/>
      </a:dk1>
      <a:lt1>
        <a:srgbClr val="FFFFFF"/>
      </a:lt1>
      <a:dk2>
        <a:srgbClr val="002060"/>
      </a:dk2>
      <a:lt2>
        <a:srgbClr val="002060"/>
      </a:lt2>
      <a:accent1>
        <a:srgbClr val="797B7E"/>
      </a:accent1>
      <a:accent2>
        <a:srgbClr val="F96A1B"/>
      </a:accent2>
      <a:accent3>
        <a:srgbClr val="F96A1B"/>
      </a:accent3>
      <a:accent4>
        <a:srgbClr val="002060"/>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NHA PPT template- white NEW</Template>
  <TotalTime>120574</TotalTime>
  <Words>2553</Words>
  <Application>Microsoft Office PowerPoint</Application>
  <PresentationFormat>On-screen Show (4:3)</PresentationFormat>
  <Paragraphs>305</Paragraphs>
  <Slides>27</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Trebuchet MS</vt:lpstr>
      <vt:lpstr>NHA PPT template- white NEW</vt:lpstr>
      <vt:lpstr>Bitmap Image</vt:lpstr>
      <vt:lpstr>PowerPoint Presentation</vt:lpstr>
      <vt:lpstr>Tell me a little about yourself?</vt:lpstr>
      <vt:lpstr>What is an IP?</vt:lpstr>
      <vt:lpstr>PowerPoint Presentation</vt:lpstr>
      <vt:lpstr>Roles of an IP</vt:lpstr>
      <vt:lpstr>Regulations – What You Need</vt:lpstr>
      <vt:lpstr>Regulations – What You Need</vt:lpstr>
      <vt:lpstr>Measurements and Outcomes</vt:lpstr>
      <vt:lpstr>Measurements and Outcomes</vt:lpstr>
      <vt:lpstr>Measurements and Outcomes</vt:lpstr>
      <vt:lpstr>Metrics for Infection Prevention</vt:lpstr>
      <vt:lpstr>Challenges in Infection Control</vt:lpstr>
      <vt:lpstr>Mitigating Risk</vt:lpstr>
      <vt:lpstr>Audit Techniques: Trust… But Verify</vt:lpstr>
      <vt:lpstr>PowerPoint Presentation</vt:lpstr>
      <vt:lpstr>IP Daily Activity</vt:lpstr>
      <vt:lpstr>IP Weekly Activity</vt:lpstr>
      <vt:lpstr>IP Monthly Activity</vt:lpstr>
      <vt:lpstr>IP Yearly Activity</vt:lpstr>
      <vt:lpstr>Know Your CAH</vt:lpstr>
      <vt:lpstr>ICRA (Infection Control Risk Assessment)</vt:lpstr>
      <vt:lpstr>Antibiotic Stewardship</vt:lpstr>
      <vt:lpstr>Why Antibiotic Stewardship? </vt:lpstr>
      <vt:lpstr>Resources and Guidelines for Best Practice</vt:lpstr>
      <vt:lpstr>COVID- 19 PANDEMIC</vt:lpstr>
      <vt:lpstr>That was A LOT of information…  Lets talk about it!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Larson</dc:creator>
  <cp:lastModifiedBy>Jessica Trutna</cp:lastModifiedBy>
  <cp:revision>107</cp:revision>
  <dcterms:created xsi:type="dcterms:W3CDTF">2013-01-22T21:49:12Z</dcterms:created>
  <dcterms:modified xsi:type="dcterms:W3CDTF">2021-10-26T17:43:40Z</dcterms:modified>
</cp:coreProperties>
</file>