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12192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ExtraBold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h96Ui1muY6SdrVKCs59Qtf2YGt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Italic.fntdata"/><Relationship Id="rId20" Type="http://schemas.openxmlformats.org/officeDocument/2006/relationships/slide" Target="slides/slide13.xml"/><Relationship Id="rId41" Type="http://customschemas.google.com/relationships/presentationmetadata" Target="meta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MontserratSemiBold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4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3.xml"/><Relationship Id="rId32" Type="http://schemas.openxmlformats.org/officeDocument/2006/relationships/font" Target="fonts/Montserrat-bold.fntdata"/><Relationship Id="rId13" Type="http://schemas.openxmlformats.org/officeDocument/2006/relationships/slide" Target="slides/slide6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5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8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7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0.xml"/><Relationship Id="rId39" Type="http://schemas.openxmlformats.org/officeDocument/2006/relationships/font" Target="fonts/MontserratExtraBold-bold.fntdata"/><Relationship Id="rId16" Type="http://schemas.openxmlformats.org/officeDocument/2006/relationships/slide" Target="slides/slide9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ensus.gov/library/publications/2016/acs/acsgeo-1.html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11: Understanding the Challenges 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 the challenges in your organization is critical to finding the best solution.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Frontline leader rounding.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Senior leader rounding.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Surveying staff.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Advisory councils.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 and feedback channels  </a:t>
            </a:r>
            <a:endParaRPr/>
          </a:p>
        </p:txBody>
      </p:sp>
      <p:sp>
        <p:nvSpPr>
          <p:cNvPr id="314" name="Google Shape;31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Locum Tenens: Explanation of temporary staffing.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Travel Nurses: Discuss the role and benefits of travel nurses in rural healthcare.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contracts: Partnering with a staffing agency who can provide access to a pool of temporary professionals locally.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Flexible work arrangements: Offering part-time or per diem positions.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Utilizing student interns/externs: Collaborating with educational institutions to bring in student interns or externs.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Retirees return program: Creating programs to attract retired healthcare professionals back into the workforce on a temporary or part-time basis. 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From Scott Armstrong, Re: Do we have literature or stats that show how temp labor can be more cost effective than utilizing a nurse all year if just needed for six months?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used to have some material on this, but nothing has been updated recently that I have seen.  Here are some stats that could help craft this story: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/>
              <a:t>Perm RN Annually: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Average cost per year to a hospital for a RN is roughly 176% of base hourly wage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Average RN Hourly Rate = ~$44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Based on 48 working weeks and 36 hours per week, Salary = ~$76000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RN Cost per year = </a:t>
            </a:r>
            <a:r>
              <a:rPr b="1" i="1" lang="en-US" u="sng"/>
              <a:t>$133000</a:t>
            </a:r>
            <a:endParaRPr b="1" i="1" u="sng"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/>
              <a:t>Travel RN for 6 months: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Average RN Bill Rate Nationally = ~$100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RN cost for 6 months on assignment = </a:t>
            </a:r>
            <a:r>
              <a:rPr b="1" i="1" lang="en-US" u="sng"/>
              <a:t>~$93600</a:t>
            </a:r>
            <a:endParaRPr b="1" i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Importance of Great Culture: Discuss how a positive work culture influences temp-to-perm conversions.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Finding the right fit: The importance of finding travelers who will fit with your culture and have the clinical skills you need.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Steps to Conversion: Highlight strategies to encourage temporary staff to transition to permanent roles.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16: Case Studies or Success Stories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we have any successful recruitment, training, and retention strategies we can share from one of our clients? Maybe even a quote?   Flexible scheduling with Common Spirit in Oregon.  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Statistics re: rural hospitals: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than 46 million Americans, or 15 percent of the U.S. population, live in </a:t>
            </a:r>
            <a:r>
              <a:rPr b="0" i="0" lang="en-US" sz="1800" u="sng" strike="noStrike">
                <a:solidFill>
                  <a:srgbClr val="075290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rural areas</a:t>
            </a: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 as defined by the U.S. Census Bureau.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hospitals and health systems make up about 35% of all hospitals across the country and include critical access hospitals, frontier hospitals, and sole community hospitals, among other Medicare designations.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American Hospital Association (2022)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hospitals are major economic drivers, supporting one in every 12 rural jobs in the U.S. and contributing $220 billion in economic activity in their communities in 2020.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American Hospital Association (2022)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 the unique challenges faced by rural healthcare facilities in recruiting and retaining talent. </a:t>
            </a:r>
            <a:endParaRPr/>
          </a:p>
        </p:txBody>
      </p:sp>
      <p:sp>
        <p:nvSpPr>
          <p:cNvPr id="200" name="Google Shape;20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Incentives/benefits packages: Discuss various incentives (financial, housing, loan forgiveness).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Marketing efforts: Market as a career path versus a job. “Start your career with us...”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Networking and referral programs: Leveraging existing staff networks and encouraging employee referrals through referral bonuses.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Outreach Programs: Explain community engagement and outreach initiatives.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Partnerships: Highlight collaborations with educational institutions to foster interest in rural healthcare careers.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Pipeline development: Work with high schools and colleges to develop talent and feed into your hospital through job-shadow, internships, apprenticeships, etc.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Clinical practicum sites-meeting with students on their clinical rotations.  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Work-life balance and quality of life: Highlight the benefits of a more relaxed pace of life, closer-knit communities, and healthier work-life balance.  </a:t>
            </a:r>
            <a:endParaRPr/>
          </a:p>
          <a:p>
            <a:pPr indent="-1143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Highlight sense of community. Smaller units, more tight knit.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" type="body"/>
          </p:nvPr>
        </p:nvSpPr>
        <p:spPr>
          <a:xfrm rot="5400000">
            <a:off x="3833126" y="-1169301"/>
            <a:ext cx="452574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sz="6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838200" y="1825625"/>
            <a:ext cx="10515600" cy="4525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2000"/>
              <a:buNone/>
              <a:defRPr sz="2000">
                <a:solidFill>
                  <a:srgbClr val="797C8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800"/>
              <a:buNone/>
              <a:defRPr sz="1800">
                <a:solidFill>
                  <a:srgbClr val="797C8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3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3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4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1" type="body"/>
          </p:nvPr>
        </p:nvSpPr>
        <p:spPr>
          <a:xfrm>
            <a:off x="838200" y="1825625"/>
            <a:ext cx="10515600" cy="4525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" type="body"/>
          </p:nvPr>
        </p:nvSpPr>
        <p:spPr>
          <a:xfrm rot="5400000">
            <a:off x="3833126" y="-1169301"/>
            <a:ext cx="452574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 txBox="1"/>
          <p:nvPr>
            <p:ph type="ctrTitle"/>
          </p:nvPr>
        </p:nvSpPr>
        <p:spPr>
          <a:xfrm>
            <a:off x="1524000" y="2646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sz="6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5"/>
          <p:cNvSpPr txBox="1"/>
          <p:nvPr>
            <p:ph idx="1" type="subTitle"/>
          </p:nvPr>
        </p:nvSpPr>
        <p:spPr>
          <a:xfrm>
            <a:off x="1524000" y="5126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" type="body"/>
          </p:nvPr>
        </p:nvSpPr>
        <p:spPr>
          <a:xfrm>
            <a:off x="838200" y="2960913"/>
            <a:ext cx="10515600" cy="339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7"/>
          <p:cNvSpPr txBox="1"/>
          <p:nvPr>
            <p:ph type="title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1" type="body"/>
          </p:nvPr>
        </p:nvSpPr>
        <p:spPr>
          <a:xfrm>
            <a:off x="831850" y="488235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2000"/>
              <a:buNone/>
              <a:defRPr sz="2000">
                <a:solidFill>
                  <a:srgbClr val="797C8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800"/>
              <a:buNone/>
              <a:defRPr sz="1800">
                <a:solidFill>
                  <a:srgbClr val="797C8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8"/>
          <p:cNvSpPr txBox="1"/>
          <p:nvPr>
            <p:ph idx="1" type="body"/>
          </p:nvPr>
        </p:nvSpPr>
        <p:spPr>
          <a:xfrm>
            <a:off x="838200" y="3001282"/>
            <a:ext cx="5181600" cy="3491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48"/>
          <p:cNvSpPr txBox="1"/>
          <p:nvPr>
            <p:ph idx="2" type="body"/>
          </p:nvPr>
        </p:nvSpPr>
        <p:spPr>
          <a:xfrm>
            <a:off x="6172200" y="3001282"/>
            <a:ext cx="5181600" cy="3491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9"/>
          <p:cNvSpPr txBox="1"/>
          <p:nvPr>
            <p:ph idx="1" type="body"/>
          </p:nvPr>
        </p:nvSpPr>
        <p:spPr>
          <a:xfrm>
            <a:off x="839788" y="260508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49"/>
          <p:cNvSpPr txBox="1"/>
          <p:nvPr>
            <p:ph idx="2" type="body"/>
          </p:nvPr>
        </p:nvSpPr>
        <p:spPr>
          <a:xfrm>
            <a:off x="839788" y="3429000"/>
            <a:ext cx="5157787" cy="306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49"/>
          <p:cNvSpPr txBox="1"/>
          <p:nvPr>
            <p:ph idx="3" type="body"/>
          </p:nvPr>
        </p:nvSpPr>
        <p:spPr>
          <a:xfrm>
            <a:off x="6172200" y="260508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49"/>
          <p:cNvSpPr txBox="1"/>
          <p:nvPr>
            <p:ph idx="4" type="body"/>
          </p:nvPr>
        </p:nvSpPr>
        <p:spPr>
          <a:xfrm>
            <a:off x="6172200" y="3429000"/>
            <a:ext cx="5183188" cy="306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97C83"/>
              </a:buClr>
              <a:buSzPts val="2400"/>
              <a:buNone/>
              <a:defRPr sz="2400">
                <a:solidFill>
                  <a:srgbClr val="797C8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2000"/>
              <a:buNone/>
              <a:defRPr sz="2000">
                <a:solidFill>
                  <a:srgbClr val="797C8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800"/>
              <a:buNone/>
              <a:defRPr sz="1800">
                <a:solidFill>
                  <a:srgbClr val="797C8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"/>
          <p:cNvSpPr txBox="1"/>
          <p:nvPr>
            <p:ph type="title"/>
          </p:nvPr>
        </p:nvSpPr>
        <p:spPr>
          <a:xfrm>
            <a:off x="808037" y="576943"/>
            <a:ext cx="4046992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2"/>
          <p:cNvSpPr txBox="1"/>
          <p:nvPr>
            <p:ph idx="1" type="body"/>
          </p:nvPr>
        </p:nvSpPr>
        <p:spPr>
          <a:xfrm>
            <a:off x="5183188" y="2405743"/>
            <a:ext cx="6172200" cy="410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6" name="Google Shape;116;p52"/>
          <p:cNvSpPr txBox="1"/>
          <p:nvPr>
            <p:ph idx="2" type="body"/>
          </p:nvPr>
        </p:nvSpPr>
        <p:spPr>
          <a:xfrm>
            <a:off x="808037" y="3037114"/>
            <a:ext cx="3932237" cy="33634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3"/>
          <p:cNvSpPr/>
          <p:nvPr>
            <p:ph idx="2" type="pic"/>
          </p:nvPr>
        </p:nvSpPr>
        <p:spPr>
          <a:xfrm>
            <a:off x="5183188" y="1001486"/>
            <a:ext cx="6172200" cy="5192486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53"/>
          <p:cNvSpPr txBox="1"/>
          <p:nvPr>
            <p:ph idx="1" type="body"/>
          </p:nvPr>
        </p:nvSpPr>
        <p:spPr>
          <a:xfrm>
            <a:off x="839788" y="2894807"/>
            <a:ext cx="3932237" cy="3299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b="0" i="0" sz="60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5" name="Google Shape;125;p5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Montserrat"/>
              <a:buNone/>
              <a:defRPr b="0" i="0" sz="60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8" name="Google Shape;128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2000"/>
              <a:buNone/>
              <a:defRPr sz="2000">
                <a:solidFill>
                  <a:srgbClr val="797C8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800"/>
              <a:buNone/>
              <a:defRPr sz="1800">
                <a:solidFill>
                  <a:srgbClr val="797C8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7C83"/>
              </a:buClr>
              <a:buSzPts val="1600"/>
              <a:buNone/>
              <a:defRPr sz="1600">
                <a:solidFill>
                  <a:srgbClr val="797C8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" name="Google Shape;134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6" name="Google Shape;136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b="0" i="0" sz="32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1" name="Google Shape;141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1"/>
          <p:cNvSpPr txBox="1"/>
          <p:nvPr>
            <p:ph type="title"/>
          </p:nvPr>
        </p:nvSpPr>
        <p:spPr>
          <a:xfrm>
            <a:off x="839788" y="985837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Montserrat"/>
              <a:buNone/>
              <a:defRPr b="0" i="0" sz="32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4" name="Google Shape;144;p61"/>
          <p:cNvSpPr/>
          <p:nvPr>
            <p:ph idx="2" type="pic"/>
          </p:nvPr>
        </p:nvSpPr>
        <p:spPr>
          <a:xfrm>
            <a:off x="5183188" y="1516062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61"/>
          <p:cNvSpPr txBox="1"/>
          <p:nvPr>
            <p:ph idx="1" type="body"/>
          </p:nvPr>
        </p:nvSpPr>
        <p:spPr>
          <a:xfrm>
            <a:off x="839788" y="2586037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" name="Google Shape;38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8.jp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3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838200" y="1825625"/>
            <a:ext cx="10515600" cy="4525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69337" y="6024978"/>
            <a:ext cx="922663" cy="9226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838200" y="1825625"/>
            <a:ext cx="10515600" cy="4525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44"/>
          <p:cNvSpPr txBox="1"/>
          <p:nvPr>
            <p:ph idx="1" type="body"/>
          </p:nvPr>
        </p:nvSpPr>
        <p:spPr>
          <a:xfrm>
            <a:off x="838200" y="2960913"/>
            <a:ext cx="10515600" cy="339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4"/>
          <p:cNvSpPr txBox="1"/>
          <p:nvPr>
            <p:ph idx="1" type="body"/>
          </p:nvPr>
        </p:nvSpPr>
        <p:spPr>
          <a:xfrm>
            <a:off x="838200" y="2296885"/>
            <a:ext cx="10515600" cy="40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25.png"/><Relationship Id="rId7" Type="http://schemas.openxmlformats.org/officeDocument/2006/relationships/image" Target="../media/image32.png"/><Relationship Id="rId8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48.png"/><Relationship Id="rId7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Relationship Id="rId5" Type="http://schemas.openxmlformats.org/officeDocument/2006/relationships/image" Target="../media/image42.png"/><Relationship Id="rId6" Type="http://schemas.openxmlformats.org/officeDocument/2006/relationships/image" Target="../media/image54.png"/><Relationship Id="rId7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medicalsolutions.com/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Relationship Id="rId7" Type="http://schemas.openxmlformats.org/officeDocument/2006/relationships/image" Target="../media/image20.png"/><Relationship Id="rId8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46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"/>
          <p:cNvSpPr txBox="1"/>
          <p:nvPr>
            <p:ph type="ctrTitle"/>
          </p:nvPr>
        </p:nvSpPr>
        <p:spPr>
          <a:xfrm>
            <a:off x="574674" y="74845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847E"/>
              </a:buClr>
              <a:buSzPts val="8500"/>
              <a:buFont typeface="Montserrat"/>
              <a:buNone/>
            </a:pPr>
            <a:r>
              <a:rPr lang="en-US" sz="8500">
                <a:solidFill>
                  <a:srgbClr val="01847E"/>
                </a:solidFill>
              </a:rPr>
              <a:t>Empowering </a:t>
            </a:r>
            <a:br>
              <a:rPr lang="en-US" sz="8500">
                <a:solidFill>
                  <a:srgbClr val="01847E"/>
                </a:solidFill>
              </a:rPr>
            </a:br>
            <a:r>
              <a:rPr lang="en-US" sz="8500">
                <a:solidFill>
                  <a:srgbClr val="01847E"/>
                </a:solidFill>
              </a:rPr>
              <a:t>Rural Care</a:t>
            </a:r>
            <a:endParaRPr/>
          </a:p>
        </p:txBody>
      </p:sp>
      <p:sp>
        <p:nvSpPr>
          <p:cNvPr id="151" name="Google Shape;151;p1"/>
          <p:cNvSpPr txBox="1"/>
          <p:nvPr>
            <p:ph idx="1" type="subTitle"/>
          </p:nvPr>
        </p:nvSpPr>
        <p:spPr>
          <a:xfrm>
            <a:off x="574674" y="3367461"/>
            <a:ext cx="9144000" cy="843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Dynamic Staffing Solutions and Retention Methods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 black background with white text and green dots&#10;&#10;Description automatically generated" id="152" name="Google Shape;1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2305" y="5315172"/>
            <a:ext cx="2389393" cy="126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"/>
          <p:cNvSpPr/>
          <p:nvPr/>
        </p:nvSpPr>
        <p:spPr>
          <a:xfrm rot="5400000">
            <a:off x="4281173" y="-547780"/>
            <a:ext cx="11725903" cy="11725903"/>
          </a:xfrm>
          <a:prstGeom prst="donut">
            <a:avLst>
              <a:gd fmla="val 25000" name="adj"/>
            </a:avLst>
          </a:prstGeom>
          <a:gradFill>
            <a:gsLst>
              <a:gs pos="0">
                <a:srgbClr val="01C1B7">
                  <a:alpha val="30588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"/>
          <p:cNvSpPr txBox="1"/>
          <p:nvPr>
            <p:ph type="ctrTitle"/>
          </p:nvPr>
        </p:nvSpPr>
        <p:spPr>
          <a:xfrm>
            <a:off x="2974734" y="2229760"/>
            <a:ext cx="8318362" cy="43226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Montserrat SemiBold"/>
              <a:buNone/>
            </a:pPr>
            <a:r>
              <a:rPr b="1" lang="en-US" sz="48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Tools </a:t>
            </a:r>
            <a:r>
              <a:rPr lang="en-US" sz="4800">
                <a:solidFill>
                  <a:schemeClr val="dk1"/>
                </a:solidFill>
              </a:rPr>
              <a:t>Have Proven Successful for Staff Retention in Your Facility?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2FDF7">
                <a:alpha val="51372"/>
              </a:srgbClr>
            </a:gs>
            <a:gs pos="99000">
              <a:srgbClr val="3DFDF4">
                <a:alpha val="0"/>
              </a:srgbClr>
            </a:gs>
            <a:gs pos="100000">
              <a:srgbClr val="3DFDF4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/>
          <p:nvPr/>
        </p:nvSpPr>
        <p:spPr>
          <a:xfrm>
            <a:off x="4907785" y="-5402223"/>
            <a:ext cx="9290958" cy="9290958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-3701653" y="359435"/>
            <a:ext cx="9302163" cy="9355312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/>
          </a:p>
        </p:txBody>
      </p:sp>
      <p:sp>
        <p:nvSpPr>
          <p:cNvPr id="318" name="Google Shape;318;p11"/>
          <p:cNvSpPr/>
          <p:nvPr/>
        </p:nvSpPr>
        <p:spPr>
          <a:xfrm>
            <a:off x="3372899" y="2304863"/>
            <a:ext cx="9290958" cy="9290958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1"/>
          <p:cNvGrpSpPr/>
          <p:nvPr/>
        </p:nvGrpSpPr>
        <p:grpSpPr>
          <a:xfrm>
            <a:off x="2730087" y="1632857"/>
            <a:ext cx="6691499" cy="835291"/>
            <a:chOff x="2730087" y="1632857"/>
            <a:chExt cx="6691499" cy="835291"/>
          </a:xfrm>
        </p:grpSpPr>
        <p:sp>
          <p:nvSpPr>
            <p:cNvPr id="320" name="Google Shape;320;p11"/>
            <p:cNvSpPr/>
            <p:nvPr/>
          </p:nvSpPr>
          <p:spPr>
            <a:xfrm>
              <a:off x="2730087" y="1632857"/>
              <a:ext cx="6691499" cy="214806"/>
            </a:xfrm>
            <a:prstGeom prst="rect">
              <a:avLst/>
            </a:prstGeom>
            <a:solidFill>
              <a:schemeClr val="accent2">
                <a:alpha val="2039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3294744" y="2253342"/>
              <a:ext cx="5645164" cy="214806"/>
            </a:xfrm>
            <a:prstGeom prst="rect">
              <a:avLst/>
            </a:prstGeom>
            <a:solidFill>
              <a:schemeClr val="accent2">
                <a:alpha val="2039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11"/>
          <p:cNvSpPr txBox="1"/>
          <p:nvPr>
            <p:ph type="title"/>
          </p:nvPr>
        </p:nvSpPr>
        <p:spPr>
          <a:xfrm>
            <a:off x="2610459" y="1277825"/>
            <a:ext cx="6971082" cy="1450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/>
              <a:t>Combatting Challenges with the Right Tools</a:t>
            </a:r>
            <a:endParaRPr/>
          </a:p>
        </p:txBody>
      </p:sp>
      <p:grpSp>
        <p:nvGrpSpPr>
          <p:cNvPr id="323" name="Google Shape;323;p11"/>
          <p:cNvGrpSpPr/>
          <p:nvPr/>
        </p:nvGrpSpPr>
        <p:grpSpPr>
          <a:xfrm>
            <a:off x="3071791" y="3423636"/>
            <a:ext cx="2398690" cy="1485986"/>
            <a:chOff x="1232817" y="2751397"/>
            <a:chExt cx="2398690" cy="1485986"/>
          </a:xfrm>
        </p:grpSpPr>
        <p:sp>
          <p:nvSpPr>
            <p:cNvPr id="324" name="Google Shape;324;p11"/>
            <p:cNvSpPr txBox="1"/>
            <p:nvPr/>
          </p:nvSpPr>
          <p:spPr>
            <a:xfrm>
              <a:off x="1232817" y="3591052"/>
              <a:ext cx="239869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Frontline </a:t>
              </a: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Leader</a:t>
              </a:r>
              <a:r>
                <a:rPr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 </a:t>
              </a:r>
              <a:endParaRPr b="0" sz="1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800"/>
                <a:buFont typeface="Montserrat"/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Rounding</a:t>
              </a:r>
              <a:endParaRPr/>
            </a:p>
          </p:txBody>
        </p:sp>
        <p:pic>
          <p:nvPicPr>
            <p:cNvPr id="325" name="Google Shape;32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74962" y="275139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11"/>
          <p:cNvGrpSpPr/>
          <p:nvPr/>
        </p:nvGrpSpPr>
        <p:grpSpPr>
          <a:xfrm>
            <a:off x="516740" y="1847663"/>
            <a:ext cx="1999445" cy="1485986"/>
            <a:chOff x="5134578" y="2751397"/>
            <a:chExt cx="1999445" cy="1485986"/>
          </a:xfrm>
        </p:grpSpPr>
        <p:sp>
          <p:nvSpPr>
            <p:cNvPr id="327" name="Google Shape;327;p11"/>
            <p:cNvSpPr txBox="1"/>
            <p:nvPr/>
          </p:nvSpPr>
          <p:spPr>
            <a:xfrm>
              <a:off x="5134578" y="3591052"/>
              <a:ext cx="199944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Senior Leader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800"/>
                <a:buFont typeface="Montserrat"/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Rounding</a:t>
              </a:r>
              <a:endParaRPr/>
            </a:p>
          </p:txBody>
        </p:sp>
        <p:pic>
          <p:nvPicPr>
            <p:cNvPr id="328" name="Google Shape;328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77100" y="275139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1"/>
          <p:cNvGrpSpPr/>
          <p:nvPr/>
        </p:nvGrpSpPr>
        <p:grpSpPr>
          <a:xfrm>
            <a:off x="8780505" y="1847663"/>
            <a:ext cx="2900966" cy="1409390"/>
            <a:chOff x="7950221" y="2751397"/>
            <a:chExt cx="2900966" cy="1409390"/>
          </a:xfrm>
        </p:grpSpPr>
        <p:sp>
          <p:nvSpPr>
            <p:cNvPr id="330" name="Google Shape;330;p11"/>
            <p:cNvSpPr txBox="1"/>
            <p:nvPr/>
          </p:nvSpPr>
          <p:spPr>
            <a:xfrm>
              <a:off x="7950221" y="3791455"/>
              <a:ext cx="29009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Surveying Staff</a:t>
              </a:r>
              <a:endParaRPr/>
            </a:p>
          </p:txBody>
        </p:sp>
        <p:pic>
          <p:nvPicPr>
            <p:cNvPr id="331" name="Google Shape;331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43504" y="275139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2" name="Google Shape;332;p11"/>
          <p:cNvGrpSpPr/>
          <p:nvPr/>
        </p:nvGrpSpPr>
        <p:grpSpPr>
          <a:xfrm>
            <a:off x="196360" y="4615034"/>
            <a:ext cx="2697701" cy="1581722"/>
            <a:chOff x="1097780" y="4525272"/>
            <a:chExt cx="2697701" cy="1581722"/>
          </a:xfrm>
        </p:grpSpPr>
        <p:sp>
          <p:nvSpPr>
            <p:cNvPr id="333" name="Google Shape;333;p11"/>
            <p:cNvSpPr txBox="1"/>
            <p:nvPr/>
          </p:nvSpPr>
          <p:spPr>
            <a:xfrm>
              <a:off x="1097780" y="5460663"/>
              <a:ext cx="269770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Shared Governance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Advisory Councils</a:t>
              </a:r>
              <a:endParaRPr sz="1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34" name="Google Shape;334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74962" y="452527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5" name="Google Shape;335;p11"/>
          <p:cNvGrpSpPr/>
          <p:nvPr/>
        </p:nvGrpSpPr>
        <p:grpSpPr>
          <a:xfrm>
            <a:off x="6182448" y="3371358"/>
            <a:ext cx="2757459" cy="1612397"/>
            <a:chOff x="4755570" y="4525272"/>
            <a:chExt cx="2757459" cy="1612397"/>
          </a:xfrm>
        </p:grpSpPr>
        <p:sp>
          <p:nvSpPr>
            <p:cNvPr id="336" name="Google Shape;336;p11"/>
            <p:cNvSpPr txBox="1"/>
            <p:nvPr/>
          </p:nvSpPr>
          <p:spPr>
            <a:xfrm>
              <a:off x="4755570" y="5491338"/>
              <a:ext cx="27574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Communication and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800"/>
                <a:buFont typeface="Montserrat"/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Feedback Channels</a:t>
              </a:r>
              <a:endParaRPr/>
            </a:p>
          </p:txBody>
        </p:sp>
        <p:pic>
          <p:nvPicPr>
            <p:cNvPr id="337" name="Google Shape;337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77100" y="452527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8" name="Google Shape;338;p11"/>
          <p:cNvGrpSpPr/>
          <p:nvPr/>
        </p:nvGrpSpPr>
        <p:grpSpPr>
          <a:xfrm>
            <a:off x="8780505" y="4541310"/>
            <a:ext cx="2900967" cy="1591367"/>
            <a:chOff x="7950221" y="4525272"/>
            <a:chExt cx="2900967" cy="1591367"/>
          </a:xfrm>
        </p:grpSpPr>
        <p:sp>
          <p:nvSpPr>
            <p:cNvPr id="339" name="Google Shape;339;p11"/>
            <p:cNvSpPr txBox="1"/>
            <p:nvPr/>
          </p:nvSpPr>
          <p:spPr>
            <a:xfrm>
              <a:off x="7950221" y="5470308"/>
              <a:ext cx="29009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Frontline </a:t>
              </a: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Nurse</a:t>
              </a:r>
              <a:r>
                <a:rPr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 </a:t>
              </a:r>
              <a:endParaRPr b="0" sz="1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800"/>
                <a:buFont typeface="Montserrat"/>
                <a:buNone/>
              </a:pPr>
              <a:r>
                <a:rPr b="0" lang="en-US" sz="180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Leader Development</a:t>
              </a:r>
              <a:endParaRPr/>
            </a:p>
          </p:txBody>
        </p:sp>
        <p:pic>
          <p:nvPicPr>
            <p:cNvPr id="340" name="Google Shape;340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943504" y="452527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5" name="Google Shape;345;p12"/>
          <p:cNvCxnSpPr/>
          <p:nvPr/>
        </p:nvCxnSpPr>
        <p:spPr>
          <a:xfrm>
            <a:off x="5866119" y="2736098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BCEAE5">
                <a:alpha val="3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6" name="Google Shape;346;p12"/>
          <p:cNvCxnSpPr/>
          <p:nvPr/>
        </p:nvCxnSpPr>
        <p:spPr>
          <a:xfrm>
            <a:off x="5937837" y="4744192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B2FDF7">
                <a:alpha val="5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12"/>
          <p:cNvCxnSpPr/>
          <p:nvPr/>
        </p:nvCxnSpPr>
        <p:spPr>
          <a:xfrm>
            <a:off x="722150" y="4385604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01C1B7">
                <a:alpha val="164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2"/>
          <p:cNvCxnSpPr/>
          <p:nvPr/>
        </p:nvCxnSpPr>
        <p:spPr>
          <a:xfrm>
            <a:off x="5937837" y="4385604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B2FDF7">
                <a:alpha val="5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9" name="Google Shape;349;p12"/>
          <p:cNvCxnSpPr/>
          <p:nvPr/>
        </p:nvCxnSpPr>
        <p:spPr>
          <a:xfrm>
            <a:off x="5866119" y="2377510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BCEAE5">
                <a:alpha val="3882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50" name="Google Shape;350;p12"/>
          <p:cNvGrpSpPr/>
          <p:nvPr/>
        </p:nvGrpSpPr>
        <p:grpSpPr>
          <a:xfrm>
            <a:off x="998379" y="1143000"/>
            <a:ext cx="3867535" cy="1280276"/>
            <a:chOff x="998379" y="1143000"/>
            <a:chExt cx="3867535" cy="1280276"/>
          </a:xfrm>
        </p:grpSpPr>
        <p:sp>
          <p:nvSpPr>
            <p:cNvPr id="351" name="Google Shape;351;p12"/>
            <p:cNvSpPr/>
            <p:nvPr/>
          </p:nvSpPr>
          <p:spPr>
            <a:xfrm>
              <a:off x="998379" y="1143000"/>
              <a:ext cx="3867535" cy="195943"/>
            </a:xfrm>
            <a:prstGeom prst="rect">
              <a:avLst/>
            </a:prstGeom>
            <a:solidFill>
              <a:schemeClr val="accent2">
                <a:alpha val="2274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2"/>
            <p:cNvSpPr/>
            <p:nvPr/>
          </p:nvSpPr>
          <p:spPr>
            <a:xfrm>
              <a:off x="998380" y="1677075"/>
              <a:ext cx="3411780" cy="195943"/>
            </a:xfrm>
            <a:prstGeom prst="rect">
              <a:avLst/>
            </a:prstGeom>
            <a:solidFill>
              <a:schemeClr val="accent2">
                <a:alpha val="2274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2"/>
            <p:cNvSpPr/>
            <p:nvPr/>
          </p:nvSpPr>
          <p:spPr>
            <a:xfrm>
              <a:off x="998380" y="2227333"/>
              <a:ext cx="2521655" cy="195943"/>
            </a:xfrm>
            <a:prstGeom prst="rect">
              <a:avLst/>
            </a:prstGeom>
            <a:solidFill>
              <a:schemeClr val="accent2">
                <a:alpha val="2274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2"/>
          <p:cNvSpPr txBox="1"/>
          <p:nvPr>
            <p:ph type="title"/>
          </p:nvPr>
        </p:nvSpPr>
        <p:spPr>
          <a:xfrm>
            <a:off x="881473" y="648901"/>
            <a:ext cx="4455364" cy="3035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/>
              <a:t>Enhancing Job Satisfaction &amp; Longevity</a:t>
            </a:r>
            <a:br>
              <a:rPr lang="en-US" sz="3200">
                <a:solidFill>
                  <a:schemeClr val="accent3"/>
                </a:solidFill>
              </a:rPr>
            </a:br>
            <a:r>
              <a:rPr lang="en-US" sz="3200">
                <a:solidFill>
                  <a:schemeClr val="accent3"/>
                </a:solidFill>
              </a:rPr>
              <a:t>Taking a Team-First Approach</a:t>
            </a:r>
            <a:endParaRPr/>
          </a:p>
        </p:txBody>
      </p:sp>
      <p:sp>
        <p:nvSpPr>
          <p:cNvPr id="355" name="Google Shape;355;p12"/>
          <p:cNvSpPr txBox="1"/>
          <p:nvPr>
            <p:ph idx="1" type="body"/>
          </p:nvPr>
        </p:nvSpPr>
        <p:spPr>
          <a:xfrm>
            <a:off x="1592202" y="4286374"/>
            <a:ext cx="4091221" cy="171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Work/Life Balance Initiatives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Provide Virtual Nursing Options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Allow Adequate Time Off</a:t>
            </a:r>
            <a:endParaRPr/>
          </a:p>
        </p:txBody>
      </p:sp>
      <p:grpSp>
        <p:nvGrpSpPr>
          <p:cNvPr id="356" name="Google Shape;356;p12"/>
          <p:cNvGrpSpPr/>
          <p:nvPr/>
        </p:nvGrpSpPr>
        <p:grpSpPr>
          <a:xfrm>
            <a:off x="5688530" y="2151891"/>
            <a:ext cx="4490092" cy="1528047"/>
            <a:chOff x="467749" y="4251304"/>
            <a:chExt cx="4490092" cy="1528047"/>
          </a:xfrm>
        </p:grpSpPr>
        <p:sp>
          <p:nvSpPr>
            <p:cNvPr id="357" name="Google Shape;357;p12"/>
            <p:cNvSpPr txBox="1"/>
            <p:nvPr/>
          </p:nvSpPr>
          <p:spPr>
            <a:xfrm>
              <a:off x="1547667" y="4251304"/>
              <a:ext cx="3410174" cy="1528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ontserrat"/>
                <a:buNone/>
              </a:pPr>
              <a:r>
                <a:rPr b="1"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Employee Wellness Programs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Physical Health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Mental Health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Overall Wellbeing</a:t>
              </a:r>
              <a:endParaRPr/>
            </a:p>
          </p:txBody>
        </p:sp>
        <p:pic>
          <p:nvPicPr>
            <p:cNvPr id="358" name="Google Shape;358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7749" y="425130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9" name="Google Shape;359;p12"/>
          <p:cNvGrpSpPr/>
          <p:nvPr/>
        </p:nvGrpSpPr>
        <p:grpSpPr>
          <a:xfrm>
            <a:off x="5820046" y="4159208"/>
            <a:ext cx="5080864" cy="1600891"/>
            <a:chOff x="5360595" y="4159208"/>
            <a:chExt cx="5080864" cy="1600891"/>
          </a:xfrm>
        </p:grpSpPr>
        <p:sp>
          <p:nvSpPr>
            <p:cNvPr id="360" name="Google Shape;360;p12"/>
            <p:cNvSpPr txBox="1"/>
            <p:nvPr/>
          </p:nvSpPr>
          <p:spPr>
            <a:xfrm>
              <a:off x="6317367" y="4232052"/>
              <a:ext cx="4124092" cy="1528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ontserrat"/>
                <a:buNone/>
              </a:pPr>
              <a:r>
                <a:rPr b="1"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Recognition &amp; Appreciation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Acknowledge and Appreciate Staff 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Regular Recognition Awards</a:t>
              </a:r>
              <a:endParaRPr/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 Appreciation Events</a:t>
              </a:r>
              <a:endParaRPr/>
            </a:p>
          </p:txBody>
        </p:sp>
        <p:pic>
          <p:nvPicPr>
            <p:cNvPr id="361" name="Google Shape;36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60595" y="415920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2" name="Google Shape;362;p12"/>
          <p:cNvCxnSpPr/>
          <p:nvPr/>
        </p:nvCxnSpPr>
        <p:spPr>
          <a:xfrm>
            <a:off x="758009" y="4797981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01C1B7">
                <a:alpha val="164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179" y="4149504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3"/>
          <p:cNvSpPr/>
          <p:nvPr/>
        </p:nvSpPr>
        <p:spPr>
          <a:xfrm rot="-10279010">
            <a:off x="-2032578" y="2997039"/>
            <a:ext cx="6106332" cy="6106332"/>
          </a:xfrm>
          <a:prstGeom prst="donut">
            <a:avLst>
              <a:gd fmla="val 25000" name="adj"/>
            </a:avLst>
          </a:prstGeom>
          <a:gradFill>
            <a:gsLst>
              <a:gs pos="0">
                <a:srgbClr val="01C1B7">
                  <a:alpha val="11372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13"/>
          <p:cNvGrpSpPr/>
          <p:nvPr/>
        </p:nvGrpSpPr>
        <p:grpSpPr>
          <a:xfrm>
            <a:off x="955996" y="932329"/>
            <a:ext cx="3867016" cy="1363974"/>
            <a:chOff x="955996" y="932329"/>
            <a:chExt cx="3867016" cy="1363974"/>
          </a:xfrm>
        </p:grpSpPr>
        <p:sp>
          <p:nvSpPr>
            <p:cNvPr id="370" name="Google Shape;370;p13"/>
            <p:cNvSpPr/>
            <p:nvPr/>
          </p:nvSpPr>
          <p:spPr>
            <a:xfrm>
              <a:off x="955996" y="932329"/>
              <a:ext cx="3867016" cy="23308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955996" y="1492768"/>
              <a:ext cx="3397890" cy="23308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955996" y="2063220"/>
              <a:ext cx="2508657" cy="23308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13"/>
          <p:cNvSpPr txBox="1"/>
          <p:nvPr/>
        </p:nvSpPr>
        <p:spPr>
          <a:xfrm>
            <a:off x="847704" y="640837"/>
            <a:ext cx="4924851" cy="2324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Enhancing Job Satisfaction &amp; Longevity</a:t>
            </a:r>
            <a:br>
              <a:rPr lang="en-US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Investing in Your Team</a:t>
            </a:r>
            <a:endParaRPr/>
          </a:p>
        </p:txBody>
      </p:sp>
      <p:grpSp>
        <p:nvGrpSpPr>
          <p:cNvPr id="374" name="Google Shape;374;p13"/>
          <p:cNvGrpSpPr/>
          <p:nvPr/>
        </p:nvGrpSpPr>
        <p:grpSpPr>
          <a:xfrm>
            <a:off x="890522" y="4624128"/>
            <a:ext cx="4882033" cy="1037968"/>
            <a:chOff x="890522" y="4624128"/>
            <a:chExt cx="4882033" cy="1037968"/>
          </a:xfrm>
        </p:grpSpPr>
        <p:sp>
          <p:nvSpPr>
            <p:cNvPr id="375" name="Google Shape;375;p13"/>
            <p:cNvSpPr/>
            <p:nvPr/>
          </p:nvSpPr>
          <p:spPr>
            <a:xfrm>
              <a:off x="890522" y="4624128"/>
              <a:ext cx="1037968" cy="1037968"/>
            </a:xfrm>
            <a:prstGeom prst="ellipse">
              <a:avLst/>
            </a:prstGeom>
            <a:solidFill>
              <a:srgbClr val="BCEAE5">
                <a:alpha val="3333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" name="Google Shape;376;p13"/>
            <p:cNvGrpSpPr/>
            <p:nvPr/>
          </p:nvGrpSpPr>
          <p:grpSpPr>
            <a:xfrm>
              <a:off x="955996" y="4684971"/>
              <a:ext cx="4816559" cy="914400"/>
              <a:chOff x="927487" y="3775392"/>
              <a:chExt cx="4816559" cy="914400"/>
            </a:xfrm>
          </p:grpSpPr>
          <p:pic>
            <p:nvPicPr>
              <p:cNvPr id="377" name="Google Shape;377;p1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927487" y="377539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8" name="Google Shape;378;p13"/>
              <p:cNvSpPr txBox="1"/>
              <p:nvPr/>
            </p:nvSpPr>
            <p:spPr>
              <a:xfrm>
                <a:off x="1899981" y="3817188"/>
                <a:ext cx="384406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Montserrat"/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Succession Planning: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Develop succession plans and proactively recruit for temp staff.</a:t>
                </a:r>
                <a:endParaRPr b="1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379" name="Google Shape;379;p13"/>
          <p:cNvGrpSpPr/>
          <p:nvPr/>
        </p:nvGrpSpPr>
        <p:grpSpPr>
          <a:xfrm>
            <a:off x="6574630" y="1843858"/>
            <a:ext cx="4683423" cy="1037968"/>
            <a:chOff x="6574630" y="1843858"/>
            <a:chExt cx="4683423" cy="1037968"/>
          </a:xfrm>
        </p:grpSpPr>
        <p:sp>
          <p:nvSpPr>
            <p:cNvPr id="380" name="Google Shape;380;p13"/>
            <p:cNvSpPr/>
            <p:nvPr/>
          </p:nvSpPr>
          <p:spPr>
            <a:xfrm>
              <a:off x="6574630" y="1843858"/>
              <a:ext cx="1037968" cy="1037968"/>
            </a:xfrm>
            <a:prstGeom prst="ellipse">
              <a:avLst/>
            </a:prstGeom>
            <a:solidFill>
              <a:srgbClr val="BCEAE5">
                <a:alpha val="3333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1" name="Google Shape;381;p13"/>
            <p:cNvGrpSpPr/>
            <p:nvPr/>
          </p:nvGrpSpPr>
          <p:grpSpPr>
            <a:xfrm>
              <a:off x="6644453" y="1919418"/>
              <a:ext cx="4613600" cy="914400"/>
              <a:chOff x="927487" y="5083561"/>
              <a:chExt cx="4613600" cy="914400"/>
            </a:xfrm>
          </p:grpSpPr>
          <p:pic>
            <p:nvPicPr>
              <p:cNvPr id="382" name="Google Shape;382;p1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927487" y="508356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3" name="Google Shape;383;p13"/>
              <p:cNvSpPr txBox="1"/>
              <p:nvPr/>
            </p:nvSpPr>
            <p:spPr>
              <a:xfrm>
                <a:off x="1909484" y="5166964"/>
                <a:ext cx="36316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Growing Leadership from Within: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Provide clear paths for career advancement.</a:t>
                </a:r>
                <a:endParaRPr/>
              </a:p>
            </p:txBody>
          </p:sp>
        </p:grpSp>
      </p:grpSp>
      <p:grpSp>
        <p:nvGrpSpPr>
          <p:cNvPr id="384" name="Google Shape;384;p13"/>
          <p:cNvGrpSpPr/>
          <p:nvPr/>
        </p:nvGrpSpPr>
        <p:grpSpPr>
          <a:xfrm>
            <a:off x="6574630" y="3252528"/>
            <a:ext cx="4344194" cy="1037968"/>
            <a:chOff x="6574630" y="3252528"/>
            <a:chExt cx="4344194" cy="1037968"/>
          </a:xfrm>
        </p:grpSpPr>
        <p:sp>
          <p:nvSpPr>
            <p:cNvPr id="385" name="Google Shape;385;p13"/>
            <p:cNvSpPr/>
            <p:nvPr/>
          </p:nvSpPr>
          <p:spPr>
            <a:xfrm>
              <a:off x="6574630" y="3252528"/>
              <a:ext cx="1037968" cy="1037968"/>
            </a:xfrm>
            <a:prstGeom prst="ellipse">
              <a:avLst/>
            </a:prstGeom>
            <a:solidFill>
              <a:srgbClr val="BCEAE5">
                <a:alpha val="3333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6" name="Google Shape;386;p13"/>
            <p:cNvGrpSpPr/>
            <p:nvPr/>
          </p:nvGrpSpPr>
          <p:grpSpPr>
            <a:xfrm>
              <a:off x="6644453" y="3264885"/>
              <a:ext cx="4274371" cy="943102"/>
              <a:chOff x="6289638" y="2355306"/>
              <a:chExt cx="4274371" cy="943102"/>
            </a:xfrm>
          </p:grpSpPr>
          <p:pic>
            <p:nvPicPr>
              <p:cNvPr id="387" name="Google Shape;387;p1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289638" y="235530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8" name="Google Shape;388;p13"/>
              <p:cNvSpPr txBox="1"/>
              <p:nvPr/>
            </p:nvSpPr>
            <p:spPr>
              <a:xfrm>
                <a:off x="7158316" y="2467411"/>
                <a:ext cx="340569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Flexible Schedules for Perm Staff: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Approach scheduling by thinking outside of the box.</a:t>
                </a:r>
                <a:endParaRPr/>
              </a:p>
            </p:txBody>
          </p:sp>
        </p:grpSp>
      </p:grpSp>
      <p:grpSp>
        <p:nvGrpSpPr>
          <p:cNvPr id="389" name="Google Shape;389;p13"/>
          <p:cNvGrpSpPr/>
          <p:nvPr/>
        </p:nvGrpSpPr>
        <p:grpSpPr>
          <a:xfrm>
            <a:off x="6574630" y="4574701"/>
            <a:ext cx="4782031" cy="1475505"/>
            <a:chOff x="6574630" y="4574701"/>
            <a:chExt cx="4782031" cy="1475505"/>
          </a:xfrm>
        </p:grpSpPr>
        <p:sp>
          <p:nvSpPr>
            <p:cNvPr id="390" name="Google Shape;390;p13"/>
            <p:cNvSpPr/>
            <p:nvPr/>
          </p:nvSpPr>
          <p:spPr>
            <a:xfrm>
              <a:off x="6574630" y="4574701"/>
              <a:ext cx="1037968" cy="1037968"/>
            </a:xfrm>
            <a:prstGeom prst="ellipse">
              <a:avLst/>
            </a:prstGeom>
            <a:solidFill>
              <a:srgbClr val="BCEAE5">
                <a:alpha val="3333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1" name="Google Shape;391;p13"/>
            <p:cNvGrpSpPr/>
            <p:nvPr/>
          </p:nvGrpSpPr>
          <p:grpSpPr>
            <a:xfrm>
              <a:off x="6634907" y="4612899"/>
              <a:ext cx="4721754" cy="1437307"/>
              <a:chOff x="6280092" y="3703320"/>
              <a:chExt cx="4721754" cy="1437307"/>
            </a:xfrm>
          </p:grpSpPr>
          <p:pic>
            <p:nvPicPr>
              <p:cNvPr id="392" name="Google Shape;392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280092" y="370332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Google Shape;393;p13"/>
              <p:cNvSpPr txBox="1"/>
              <p:nvPr/>
            </p:nvSpPr>
            <p:spPr>
              <a:xfrm>
                <a:off x="7157782" y="3817188"/>
                <a:ext cx="384406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Professional Development &amp; Continued Education: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Offer opportunities for skill advancement through workshops, certifications, and more. </a:t>
                </a:r>
                <a:endParaRPr/>
              </a:p>
            </p:txBody>
          </p:sp>
        </p:grpSp>
      </p:grpSp>
      <p:grpSp>
        <p:nvGrpSpPr>
          <p:cNvPr id="394" name="Google Shape;394;p13"/>
          <p:cNvGrpSpPr/>
          <p:nvPr/>
        </p:nvGrpSpPr>
        <p:grpSpPr>
          <a:xfrm>
            <a:off x="890522" y="3264885"/>
            <a:ext cx="4558947" cy="1037968"/>
            <a:chOff x="890522" y="3264885"/>
            <a:chExt cx="4558947" cy="1037968"/>
          </a:xfrm>
        </p:grpSpPr>
        <p:sp>
          <p:nvSpPr>
            <p:cNvPr id="395" name="Google Shape;395;p13"/>
            <p:cNvSpPr/>
            <p:nvPr/>
          </p:nvSpPr>
          <p:spPr>
            <a:xfrm>
              <a:off x="890522" y="3264885"/>
              <a:ext cx="1037968" cy="1037968"/>
            </a:xfrm>
            <a:prstGeom prst="ellipse">
              <a:avLst/>
            </a:prstGeom>
            <a:solidFill>
              <a:srgbClr val="BCEAE5">
                <a:alpha val="3333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6" name="Google Shape;396;p13"/>
            <p:cNvGrpSpPr/>
            <p:nvPr/>
          </p:nvGrpSpPr>
          <p:grpSpPr>
            <a:xfrm>
              <a:off x="955996" y="3312255"/>
              <a:ext cx="4493473" cy="914400"/>
              <a:chOff x="927487" y="2402676"/>
              <a:chExt cx="4493473" cy="914400"/>
            </a:xfrm>
          </p:grpSpPr>
          <p:pic>
            <p:nvPicPr>
              <p:cNvPr id="397" name="Google Shape;397;p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927487" y="240267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8" name="Google Shape;398;p13"/>
              <p:cNvSpPr txBox="1"/>
              <p:nvPr/>
            </p:nvSpPr>
            <p:spPr>
              <a:xfrm>
                <a:off x="1909484" y="2467412"/>
                <a:ext cx="351147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Tailored Training Programs: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Consider specialized training for rural healthcare staff.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4"/>
          <p:cNvSpPr txBox="1"/>
          <p:nvPr>
            <p:ph type="ctrTitle"/>
          </p:nvPr>
        </p:nvSpPr>
        <p:spPr>
          <a:xfrm>
            <a:off x="720436" y="2191366"/>
            <a:ext cx="10720365" cy="43599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ontserrat"/>
              <a:buNone/>
            </a:pPr>
            <a:r>
              <a:rPr lang="en-US" sz="4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b="1" lang="en-US" sz="44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Flexible Workforce Models </a:t>
            </a:r>
            <a:br>
              <a:rPr b="1" lang="en-US" sz="44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4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Have You Tried?</a:t>
            </a:r>
            <a:br>
              <a:rPr lang="en-US" sz="4400"/>
            </a:br>
            <a:br>
              <a:rPr lang="en-US" sz="4400"/>
            </a:br>
            <a:r>
              <a:rPr lang="en-US" sz="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Positive Outcomes Have You Seen?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EFFFD"/>
            </a:gs>
            <a:gs pos="100000">
              <a:srgbClr val="BCEAE5"/>
            </a:gs>
          </a:gsLst>
          <a:lin ang="13500000" scaled="0"/>
        </a:gra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"/>
          <p:cNvSpPr/>
          <p:nvPr/>
        </p:nvSpPr>
        <p:spPr>
          <a:xfrm>
            <a:off x="4403834" y="-1658595"/>
            <a:ext cx="9290958" cy="9290958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5"/>
          <p:cNvSpPr/>
          <p:nvPr/>
        </p:nvSpPr>
        <p:spPr>
          <a:xfrm>
            <a:off x="-5099528" y="2703242"/>
            <a:ext cx="9302163" cy="9355312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/>
          </a:p>
        </p:txBody>
      </p:sp>
      <p:grpSp>
        <p:nvGrpSpPr>
          <p:cNvPr id="410" name="Google Shape;410;p15"/>
          <p:cNvGrpSpPr/>
          <p:nvPr/>
        </p:nvGrpSpPr>
        <p:grpSpPr>
          <a:xfrm>
            <a:off x="798786" y="1376854"/>
            <a:ext cx="3605048" cy="588580"/>
            <a:chOff x="798786" y="1376854"/>
            <a:chExt cx="3605048" cy="588580"/>
          </a:xfrm>
        </p:grpSpPr>
        <p:sp>
          <p:nvSpPr>
            <p:cNvPr id="411" name="Google Shape;411;p15"/>
            <p:cNvSpPr/>
            <p:nvPr/>
          </p:nvSpPr>
          <p:spPr>
            <a:xfrm>
              <a:off x="798786" y="1376854"/>
              <a:ext cx="3605048" cy="147145"/>
            </a:xfrm>
            <a:prstGeom prst="rect">
              <a:avLst/>
            </a:prstGeom>
            <a:solidFill>
              <a:schemeClr val="accent2">
                <a:alpha val="1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798786" y="1818289"/>
              <a:ext cx="1817105" cy="147145"/>
            </a:xfrm>
            <a:prstGeom prst="rect">
              <a:avLst/>
            </a:prstGeom>
            <a:solidFill>
              <a:schemeClr val="accent2">
                <a:alpha val="1764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" name="Google Shape;413;p15"/>
          <p:cNvSpPr/>
          <p:nvPr/>
        </p:nvSpPr>
        <p:spPr>
          <a:xfrm>
            <a:off x="1975024" y="4648670"/>
            <a:ext cx="9290958" cy="9290958"/>
          </a:xfrm>
          <a:prstGeom prst="ellipse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5"/>
          <p:cNvSpPr txBox="1"/>
          <p:nvPr>
            <p:ph type="title"/>
          </p:nvPr>
        </p:nvSpPr>
        <p:spPr>
          <a:xfrm>
            <a:off x="697271" y="748865"/>
            <a:ext cx="4541745" cy="1777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3600">
                <a:latin typeface="Montserrat"/>
                <a:ea typeface="Montserrat"/>
                <a:cs typeface="Montserrat"/>
                <a:sym typeface="Montserrat"/>
              </a:rPr>
              <a:t>Flexible Staffing Options</a:t>
            </a:r>
            <a:endParaRPr sz="3600"/>
          </a:p>
        </p:txBody>
      </p:sp>
      <p:sp>
        <p:nvSpPr>
          <p:cNvPr id="415" name="Google Shape;415;p15"/>
          <p:cNvSpPr txBox="1"/>
          <p:nvPr/>
        </p:nvSpPr>
        <p:spPr>
          <a:xfrm>
            <a:off x="739012" y="2681908"/>
            <a:ext cx="4374219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the nursing shortage continues, there's a growing demand for flexible schedules to provide much-needed support for nursing teams and to reduce clinician burnout. Hours should be assessed and new roles created to offer this support.</a:t>
            </a:r>
            <a:endParaRPr/>
          </a:p>
        </p:txBody>
      </p:sp>
      <p:grpSp>
        <p:nvGrpSpPr>
          <p:cNvPr id="416" name="Google Shape;416;p15"/>
          <p:cNvGrpSpPr/>
          <p:nvPr/>
        </p:nvGrpSpPr>
        <p:grpSpPr>
          <a:xfrm>
            <a:off x="5517423" y="1674674"/>
            <a:ext cx="6250067" cy="1754326"/>
            <a:chOff x="5227749" y="525627"/>
            <a:chExt cx="6250067" cy="1754326"/>
          </a:xfrm>
        </p:grpSpPr>
        <p:sp>
          <p:nvSpPr>
            <p:cNvPr id="417" name="Google Shape;417;p15"/>
            <p:cNvSpPr txBox="1"/>
            <p:nvPr/>
          </p:nvSpPr>
          <p:spPr>
            <a:xfrm>
              <a:off x="5404519" y="525627"/>
              <a:ext cx="6073297" cy="175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Schedule On-Call and Shorter Shifts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Offer Part-Time Work and Job-Sharing Options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Utilize Per Diem, Seasonal, and Temporary Staff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Create Admission &amp; Discharge Teams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8" name="Google Shape;418;p15"/>
            <p:cNvCxnSpPr/>
            <p:nvPr/>
          </p:nvCxnSpPr>
          <p:spPr>
            <a:xfrm>
              <a:off x="5227749" y="723463"/>
              <a:ext cx="0" cy="1461058"/>
            </a:xfrm>
            <a:prstGeom prst="straightConnector1">
              <a:avLst/>
            </a:prstGeom>
            <a:noFill/>
            <a:ln cap="flat" cmpd="sng" w="82550">
              <a:solidFill>
                <a:srgbClr val="01C1B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19" name="Google Shape;419;p15"/>
          <p:cNvGrpSpPr/>
          <p:nvPr/>
        </p:nvGrpSpPr>
        <p:grpSpPr>
          <a:xfrm>
            <a:off x="6007203" y="3552183"/>
            <a:ext cx="5746040" cy="2169825"/>
            <a:chOff x="6548549" y="3429000"/>
            <a:chExt cx="5746040" cy="2169825"/>
          </a:xfrm>
        </p:grpSpPr>
        <p:sp>
          <p:nvSpPr>
            <p:cNvPr id="420" name="Google Shape;420;p15"/>
            <p:cNvSpPr txBox="1"/>
            <p:nvPr/>
          </p:nvSpPr>
          <p:spPr>
            <a:xfrm>
              <a:off x="6714030" y="3429000"/>
              <a:ext cx="5580559" cy="2169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Create Compressed Work Weeks and Weekend Options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Use a Float Pool and Provide Cross Training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348"/>
                </a:buClr>
                <a:buSzPts val="1800"/>
                <a:buFont typeface="Arial"/>
                <a:buChar char="•"/>
              </a:pPr>
              <a:r>
                <a:rPr b="0" i="0" lang="en-US" sz="1800" u="none" strike="noStrike">
                  <a:solidFill>
                    <a:srgbClr val="263348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Employ Task Nurses to Support Meal and Break Times for Core Staff</a:t>
              </a:r>
              <a:endParaRPr b="0" i="0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1" name="Google Shape;421;p15"/>
            <p:cNvCxnSpPr/>
            <p:nvPr/>
          </p:nvCxnSpPr>
          <p:spPr>
            <a:xfrm>
              <a:off x="6548549" y="3658575"/>
              <a:ext cx="0" cy="1839114"/>
            </a:xfrm>
            <a:prstGeom prst="straightConnector1">
              <a:avLst/>
            </a:prstGeom>
            <a:noFill/>
            <a:ln cap="flat" cmpd="sng" w="82550">
              <a:solidFill>
                <a:srgbClr val="01C1B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2FDF7">
                <a:alpha val="51372"/>
              </a:srgbClr>
            </a:gs>
            <a:gs pos="99000">
              <a:srgbClr val="3DFDF4">
                <a:alpha val="0"/>
              </a:srgbClr>
            </a:gs>
            <a:gs pos="100000">
              <a:srgbClr val="3DFDF4">
                <a:alpha val="0"/>
              </a:srgbClr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16"/>
          <p:cNvGrpSpPr/>
          <p:nvPr/>
        </p:nvGrpSpPr>
        <p:grpSpPr>
          <a:xfrm>
            <a:off x="3385751" y="1210962"/>
            <a:ext cx="5350476" cy="654908"/>
            <a:chOff x="3385751" y="1210962"/>
            <a:chExt cx="5350476" cy="654908"/>
          </a:xfrm>
        </p:grpSpPr>
        <p:sp>
          <p:nvSpPr>
            <p:cNvPr id="428" name="Google Shape;428;p16"/>
            <p:cNvSpPr/>
            <p:nvPr/>
          </p:nvSpPr>
          <p:spPr>
            <a:xfrm>
              <a:off x="3385751" y="1210962"/>
              <a:ext cx="5350476" cy="160638"/>
            </a:xfrm>
            <a:prstGeom prst="rect">
              <a:avLst/>
            </a:prstGeom>
            <a:solidFill>
              <a:schemeClr val="accent2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4403706" y="1705232"/>
              <a:ext cx="3354670" cy="160638"/>
            </a:xfrm>
            <a:prstGeom prst="rect">
              <a:avLst/>
            </a:prstGeom>
            <a:solidFill>
              <a:schemeClr val="accent2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blue and white background with dots and lines&#10;&#10;Description automatically generated" id="430" name="Google Shape;430;p16"/>
          <p:cNvPicPr preferRelativeResize="0"/>
          <p:nvPr/>
        </p:nvPicPr>
        <p:blipFill rotWithShape="1">
          <a:blip r:embed="rId3">
            <a:alphaModFix/>
          </a:blip>
          <a:srcRect b="54296" l="570" r="307" t="17586"/>
          <a:stretch/>
        </p:blipFill>
        <p:spPr>
          <a:xfrm>
            <a:off x="0" y="4758775"/>
            <a:ext cx="12192000" cy="209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6"/>
          <p:cNvSpPr txBox="1"/>
          <p:nvPr>
            <p:ph type="title"/>
          </p:nvPr>
        </p:nvSpPr>
        <p:spPr>
          <a:xfrm>
            <a:off x="3080282" y="833545"/>
            <a:ext cx="599018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/>
              <a:t>Addressing Immediate Staffing Needs</a:t>
            </a:r>
            <a:endParaRPr/>
          </a:p>
        </p:txBody>
      </p:sp>
      <p:grpSp>
        <p:nvGrpSpPr>
          <p:cNvPr id="432" name="Google Shape;432;p16"/>
          <p:cNvGrpSpPr/>
          <p:nvPr/>
        </p:nvGrpSpPr>
        <p:grpSpPr>
          <a:xfrm>
            <a:off x="439623" y="623686"/>
            <a:ext cx="1963962" cy="1399642"/>
            <a:chOff x="385898" y="1413368"/>
            <a:chExt cx="1963962" cy="1399642"/>
          </a:xfrm>
        </p:grpSpPr>
        <p:sp>
          <p:nvSpPr>
            <p:cNvPr id="433" name="Google Shape;433;p16"/>
            <p:cNvSpPr/>
            <p:nvPr/>
          </p:nvSpPr>
          <p:spPr>
            <a:xfrm>
              <a:off x="765967" y="1413368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385898" y="1605900"/>
              <a:ext cx="1963962" cy="1207110"/>
              <a:chOff x="1248563" y="3164864"/>
              <a:chExt cx="1963962" cy="1207110"/>
            </a:xfrm>
          </p:grpSpPr>
          <p:sp>
            <p:nvSpPr>
              <p:cNvPr id="435" name="Google Shape;435;p16"/>
              <p:cNvSpPr txBox="1"/>
              <p:nvPr/>
            </p:nvSpPr>
            <p:spPr>
              <a:xfrm>
                <a:off x="1248563" y="4002642"/>
                <a:ext cx="196396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Locum Tenens</a:t>
                </a:r>
                <a:endParaRPr/>
              </a:p>
            </p:txBody>
          </p:sp>
          <p:pic>
            <p:nvPicPr>
              <p:cNvPr id="436" name="Google Shape;436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773344" y="316486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7" name="Google Shape;437;p16"/>
          <p:cNvGrpSpPr/>
          <p:nvPr/>
        </p:nvGrpSpPr>
        <p:grpSpPr>
          <a:xfrm>
            <a:off x="3704227" y="2687178"/>
            <a:ext cx="1728989" cy="1387286"/>
            <a:chOff x="4043288" y="1425724"/>
            <a:chExt cx="1728989" cy="1387286"/>
          </a:xfrm>
        </p:grpSpPr>
        <p:sp>
          <p:nvSpPr>
            <p:cNvPr id="438" name="Google Shape;438;p16"/>
            <p:cNvSpPr/>
            <p:nvPr/>
          </p:nvSpPr>
          <p:spPr>
            <a:xfrm>
              <a:off x="4275287" y="1425724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9" name="Google Shape;439;p16"/>
            <p:cNvGrpSpPr/>
            <p:nvPr/>
          </p:nvGrpSpPr>
          <p:grpSpPr>
            <a:xfrm>
              <a:off x="4043288" y="1571590"/>
              <a:ext cx="1728989" cy="1241420"/>
              <a:chOff x="5133188" y="3130554"/>
              <a:chExt cx="1728989" cy="1241420"/>
            </a:xfrm>
          </p:grpSpPr>
          <p:sp>
            <p:nvSpPr>
              <p:cNvPr id="440" name="Google Shape;440;p16"/>
              <p:cNvSpPr txBox="1"/>
              <p:nvPr/>
            </p:nvSpPr>
            <p:spPr>
              <a:xfrm>
                <a:off x="5133188" y="4002642"/>
                <a:ext cx="172898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Travel Nurses</a:t>
                </a:r>
                <a:endParaRPr/>
              </a:p>
            </p:txBody>
          </p:sp>
          <p:pic>
            <p:nvPicPr>
              <p:cNvPr id="441" name="Google Shape;441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540482" y="313055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42" name="Google Shape;442;p16"/>
          <p:cNvGrpSpPr/>
          <p:nvPr/>
        </p:nvGrpSpPr>
        <p:grpSpPr>
          <a:xfrm>
            <a:off x="9804798" y="2674821"/>
            <a:ext cx="2115354" cy="1374929"/>
            <a:chOff x="7431341" y="1438081"/>
            <a:chExt cx="2115354" cy="1374929"/>
          </a:xfrm>
        </p:grpSpPr>
        <p:sp>
          <p:nvSpPr>
            <p:cNvPr id="443" name="Google Shape;443;p16"/>
            <p:cNvSpPr/>
            <p:nvPr/>
          </p:nvSpPr>
          <p:spPr>
            <a:xfrm>
              <a:off x="7858746" y="1438081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" name="Google Shape;444;p16"/>
            <p:cNvGrpSpPr/>
            <p:nvPr/>
          </p:nvGrpSpPr>
          <p:grpSpPr>
            <a:xfrm>
              <a:off x="7431341" y="1561703"/>
              <a:ext cx="2115354" cy="1251307"/>
              <a:chOff x="8384633" y="3120667"/>
              <a:chExt cx="2115354" cy="1251307"/>
            </a:xfrm>
          </p:grpSpPr>
          <p:sp>
            <p:nvSpPr>
              <p:cNvPr id="445" name="Google Shape;445;p16"/>
              <p:cNvSpPr txBox="1"/>
              <p:nvPr/>
            </p:nvSpPr>
            <p:spPr>
              <a:xfrm>
                <a:off x="8384633" y="4002642"/>
                <a:ext cx="21153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Local Contracts</a:t>
                </a:r>
                <a:endParaRPr/>
              </a:p>
            </p:txBody>
          </p:sp>
          <p:pic>
            <p:nvPicPr>
              <p:cNvPr id="446" name="Google Shape;446;p1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985110" y="3120667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47" name="Google Shape;447;p16"/>
          <p:cNvGrpSpPr/>
          <p:nvPr/>
        </p:nvGrpSpPr>
        <p:grpSpPr>
          <a:xfrm>
            <a:off x="151425" y="2687178"/>
            <a:ext cx="2540359" cy="1622120"/>
            <a:chOff x="1830966" y="2401908"/>
            <a:chExt cx="2540359" cy="1622120"/>
          </a:xfrm>
        </p:grpSpPr>
        <p:sp>
          <p:nvSpPr>
            <p:cNvPr id="448" name="Google Shape;448;p16"/>
            <p:cNvSpPr/>
            <p:nvPr/>
          </p:nvSpPr>
          <p:spPr>
            <a:xfrm>
              <a:off x="2483557" y="2401908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9" name="Google Shape;449;p16"/>
            <p:cNvGrpSpPr/>
            <p:nvPr/>
          </p:nvGrpSpPr>
          <p:grpSpPr>
            <a:xfrm>
              <a:off x="1830966" y="2544941"/>
              <a:ext cx="2540359" cy="1479087"/>
              <a:chOff x="960365" y="4673212"/>
              <a:chExt cx="2540359" cy="1479087"/>
            </a:xfrm>
          </p:grpSpPr>
          <p:sp>
            <p:nvSpPr>
              <p:cNvPr id="450" name="Google Shape;450;p16"/>
              <p:cNvSpPr txBox="1"/>
              <p:nvPr/>
            </p:nvSpPr>
            <p:spPr>
              <a:xfrm>
                <a:off x="960365" y="5505968"/>
                <a:ext cx="254035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Flexible Work Arrangements</a:t>
                </a:r>
                <a:endParaRPr/>
              </a:p>
            </p:txBody>
          </p:sp>
          <p:pic>
            <p:nvPicPr>
              <p:cNvPr id="451" name="Google Shape;451;p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773344" y="467321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2" name="Google Shape;452;p16"/>
          <p:cNvGrpSpPr/>
          <p:nvPr/>
        </p:nvGrpSpPr>
        <p:grpSpPr>
          <a:xfrm>
            <a:off x="6296409" y="2703053"/>
            <a:ext cx="2939602" cy="1605253"/>
            <a:chOff x="5198558" y="2414265"/>
            <a:chExt cx="2939602" cy="1605253"/>
          </a:xfrm>
        </p:grpSpPr>
        <p:sp>
          <p:nvSpPr>
            <p:cNvPr id="453" name="Google Shape;453;p16"/>
            <p:cNvSpPr/>
            <p:nvPr/>
          </p:nvSpPr>
          <p:spPr>
            <a:xfrm>
              <a:off x="6054660" y="2414265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5198558" y="2544941"/>
              <a:ext cx="2939602" cy="1474577"/>
              <a:chOff x="4527881" y="4673212"/>
              <a:chExt cx="2939602" cy="1474577"/>
            </a:xfrm>
          </p:grpSpPr>
          <p:sp>
            <p:nvSpPr>
              <p:cNvPr id="455" name="Google Shape;455;p16"/>
              <p:cNvSpPr txBox="1"/>
              <p:nvPr/>
            </p:nvSpPr>
            <p:spPr>
              <a:xfrm>
                <a:off x="4527881" y="5505968"/>
                <a:ext cx="2939602" cy="64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Student Internship &amp; Externships</a:t>
                </a:r>
                <a:endParaRPr/>
              </a:p>
            </p:txBody>
          </p:sp>
          <p:pic>
            <p:nvPicPr>
              <p:cNvPr id="456" name="Google Shape;456;p1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540482" y="467321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7" name="Google Shape;457;p16"/>
          <p:cNvGrpSpPr/>
          <p:nvPr/>
        </p:nvGrpSpPr>
        <p:grpSpPr>
          <a:xfrm>
            <a:off x="9624493" y="624319"/>
            <a:ext cx="2295659" cy="1696261"/>
            <a:chOff x="9213204" y="2327767"/>
            <a:chExt cx="2295659" cy="1696261"/>
          </a:xfrm>
        </p:grpSpPr>
        <p:sp>
          <p:nvSpPr>
            <p:cNvPr id="458" name="Google Shape;458;p16"/>
            <p:cNvSpPr/>
            <p:nvPr/>
          </p:nvSpPr>
          <p:spPr>
            <a:xfrm>
              <a:off x="9749330" y="2327767"/>
              <a:ext cx="1210962" cy="1210962"/>
            </a:xfrm>
            <a:prstGeom prst="ellipse">
              <a:avLst/>
            </a:prstGeom>
            <a:solidFill>
              <a:srgbClr val="BCEAE5">
                <a:alpha val="4274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9" name="Google Shape;459;p16"/>
            <p:cNvGrpSpPr/>
            <p:nvPr/>
          </p:nvGrpSpPr>
          <p:grpSpPr>
            <a:xfrm>
              <a:off x="9213204" y="2525167"/>
              <a:ext cx="2295659" cy="1498861"/>
              <a:chOff x="8294481" y="4653438"/>
              <a:chExt cx="2295659" cy="1498861"/>
            </a:xfrm>
          </p:grpSpPr>
          <p:sp>
            <p:nvSpPr>
              <p:cNvPr id="460" name="Google Shape;460;p16"/>
              <p:cNvSpPr txBox="1"/>
              <p:nvPr/>
            </p:nvSpPr>
            <p:spPr>
              <a:xfrm>
                <a:off x="8294481" y="5505968"/>
                <a:ext cx="229565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Retirees Return Program</a:t>
                </a:r>
                <a:endParaRPr/>
              </a:p>
            </p:txBody>
          </p:sp>
          <p:pic>
            <p:nvPicPr>
              <p:cNvPr id="461" name="Google Shape;461;p1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8985110" y="465343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62" name="Google Shape;462;p16"/>
          <p:cNvSpPr txBox="1"/>
          <p:nvPr/>
        </p:nvSpPr>
        <p:spPr>
          <a:xfrm>
            <a:off x="994707" y="5269712"/>
            <a:ext cx="432075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 hiring a </a:t>
            </a: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traveler for six months</a:t>
            </a: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versus a </a:t>
            </a: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perm nurse for one year</a:t>
            </a: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 hospitals can expect to save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16"/>
          <p:cNvSpPr txBox="1"/>
          <p:nvPr/>
        </p:nvSpPr>
        <p:spPr>
          <a:xfrm>
            <a:off x="5315458" y="5123185"/>
            <a:ext cx="321368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6000">
                <a:solidFill>
                  <a:srgbClr val="B2FDF7"/>
                </a:solidFill>
                <a:latin typeface="Montserrat"/>
                <a:ea typeface="Montserrat"/>
                <a:cs typeface="Montserrat"/>
                <a:sym typeface="Montserrat"/>
              </a:rPr>
              <a:t>$</a:t>
            </a:r>
            <a:r>
              <a:rPr b="1" lang="en-US" sz="7200">
                <a:solidFill>
                  <a:srgbClr val="B2FDF7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39.4</a:t>
            </a:r>
            <a:r>
              <a:rPr lang="en-US" sz="7200">
                <a:solidFill>
                  <a:srgbClr val="B2FDF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</a:t>
            </a:r>
            <a:br>
              <a:rPr lang="en-US" sz="1800">
                <a:solidFill>
                  <a:srgbClr val="B2FDF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>
                <a:solidFill>
                  <a:srgbClr val="B2FDF7"/>
                </a:solidFill>
                <a:latin typeface="Montserrat"/>
                <a:ea typeface="Montserrat"/>
                <a:cs typeface="Montserrat"/>
                <a:sym typeface="Montserrat"/>
              </a:rPr>
              <a:t>*On average</a:t>
            </a:r>
            <a:endParaRPr/>
          </a:p>
        </p:txBody>
      </p:sp>
      <p:cxnSp>
        <p:nvCxnSpPr>
          <p:cNvPr id="464" name="Google Shape;464;p16"/>
          <p:cNvCxnSpPr/>
          <p:nvPr/>
        </p:nvCxnSpPr>
        <p:spPr>
          <a:xfrm>
            <a:off x="780127" y="5362045"/>
            <a:ext cx="0" cy="727263"/>
          </a:xfrm>
          <a:prstGeom prst="straightConnector1">
            <a:avLst/>
          </a:prstGeom>
          <a:noFill/>
          <a:ln cap="flat" cmpd="sng" w="82550">
            <a:solidFill>
              <a:srgbClr val="01C1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5" name="Google Shape;465;p16"/>
          <p:cNvCxnSpPr/>
          <p:nvPr/>
        </p:nvCxnSpPr>
        <p:spPr>
          <a:xfrm>
            <a:off x="0" y="4744920"/>
            <a:ext cx="12192000" cy="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66" name="Google Shape;466;p16"/>
          <p:cNvSpPr/>
          <p:nvPr/>
        </p:nvSpPr>
        <p:spPr>
          <a:xfrm rot="10800000">
            <a:off x="8724586" y="5337882"/>
            <a:ext cx="3467414" cy="830997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B2FDF7">
                  <a:alpha val="51372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845127" y="1080655"/>
            <a:ext cx="7481455" cy="845127"/>
            <a:chOff x="845127" y="1080655"/>
            <a:chExt cx="7481455" cy="845127"/>
          </a:xfrm>
        </p:grpSpPr>
        <p:sp>
          <p:nvSpPr>
            <p:cNvPr id="473" name="Google Shape;473;p17"/>
            <p:cNvSpPr/>
            <p:nvPr/>
          </p:nvSpPr>
          <p:spPr>
            <a:xfrm>
              <a:off x="845127" y="1080655"/>
              <a:ext cx="7481455" cy="235527"/>
            </a:xfrm>
            <a:prstGeom prst="rect">
              <a:avLst/>
            </a:prstGeom>
            <a:solidFill>
              <a:schemeClr val="accent2">
                <a:alpha val="1843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845127" y="1690255"/>
              <a:ext cx="6595969" cy="235527"/>
            </a:xfrm>
            <a:prstGeom prst="rect">
              <a:avLst/>
            </a:prstGeom>
            <a:solidFill>
              <a:schemeClr val="accent2">
                <a:alpha val="1843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17"/>
          <p:cNvSpPr/>
          <p:nvPr/>
        </p:nvSpPr>
        <p:spPr>
          <a:xfrm rot="2059265">
            <a:off x="-2516919" y="-1972512"/>
            <a:ext cx="6106332" cy="6106332"/>
          </a:xfrm>
          <a:prstGeom prst="donut">
            <a:avLst>
              <a:gd fmla="val 25000" name="adj"/>
            </a:avLst>
          </a:prstGeom>
          <a:gradFill>
            <a:gsLst>
              <a:gs pos="0">
                <a:srgbClr val="01C1B7">
                  <a:alpha val="11372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7"/>
          <p:cNvSpPr txBox="1"/>
          <p:nvPr>
            <p:ph type="title"/>
          </p:nvPr>
        </p:nvSpPr>
        <p:spPr>
          <a:xfrm>
            <a:off x="736230" y="8095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/>
              <a:t>Facilitating Temp-to-Perm Transitions for Travelers</a:t>
            </a:r>
            <a:endParaRPr/>
          </a:p>
        </p:txBody>
      </p:sp>
      <p:grpSp>
        <p:nvGrpSpPr>
          <p:cNvPr id="477" name="Google Shape;477;p17"/>
          <p:cNvGrpSpPr/>
          <p:nvPr/>
        </p:nvGrpSpPr>
        <p:grpSpPr>
          <a:xfrm>
            <a:off x="695493" y="2369126"/>
            <a:ext cx="4915758" cy="1634836"/>
            <a:chOff x="695493" y="2369126"/>
            <a:chExt cx="4915758" cy="1634836"/>
          </a:xfrm>
        </p:grpSpPr>
        <p:sp>
          <p:nvSpPr>
            <p:cNvPr id="478" name="Google Shape;478;p17"/>
            <p:cNvSpPr/>
            <p:nvPr/>
          </p:nvSpPr>
          <p:spPr>
            <a:xfrm>
              <a:off x="695493" y="2369126"/>
              <a:ext cx="4915758" cy="1634836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01C1B7">
                    <a:alpha val="32156"/>
                  </a:srgbClr>
                </a:gs>
                <a:gs pos="99000">
                  <a:srgbClr val="3DFDF4">
                    <a:alpha val="0"/>
                  </a:srgbClr>
                </a:gs>
                <a:gs pos="100000">
                  <a:srgbClr val="3DFDF4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9" name="Google Shape;479;p17"/>
            <p:cNvGrpSpPr/>
            <p:nvPr/>
          </p:nvGrpSpPr>
          <p:grpSpPr>
            <a:xfrm>
              <a:off x="996612" y="2607005"/>
              <a:ext cx="4296144" cy="1077218"/>
              <a:chOff x="437214" y="2607005"/>
              <a:chExt cx="4296144" cy="1077218"/>
            </a:xfrm>
          </p:grpSpPr>
          <p:sp>
            <p:nvSpPr>
              <p:cNvPr id="480" name="Google Shape;480;p17"/>
              <p:cNvSpPr txBox="1"/>
              <p:nvPr/>
            </p:nvSpPr>
            <p:spPr>
              <a:xfrm>
                <a:off x="654425" y="2607005"/>
                <a:ext cx="4078933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Montserrat"/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Promote a Team Environment: 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Montserrat"/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Treat travelers as part of your team from the start.  Welcome them from the time the offer is made. </a:t>
                </a:r>
                <a:endParaRPr/>
              </a:p>
            </p:txBody>
          </p:sp>
          <p:cxnSp>
            <p:nvCxnSpPr>
              <p:cNvPr id="481" name="Google Shape;481;p17"/>
              <p:cNvCxnSpPr/>
              <p:nvPr/>
            </p:nvCxnSpPr>
            <p:spPr>
              <a:xfrm>
                <a:off x="437214" y="2721176"/>
                <a:ext cx="0" cy="863539"/>
              </a:xfrm>
              <a:prstGeom prst="straightConnector1">
                <a:avLst/>
              </a:prstGeom>
              <a:noFill/>
              <a:ln cap="flat" cmpd="sng" w="82550">
                <a:solidFill>
                  <a:srgbClr val="01C1B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482" name="Google Shape;482;p17"/>
          <p:cNvGrpSpPr/>
          <p:nvPr/>
        </p:nvGrpSpPr>
        <p:grpSpPr>
          <a:xfrm>
            <a:off x="5929745" y="2369126"/>
            <a:ext cx="4920466" cy="1634836"/>
            <a:chOff x="5929745" y="2369126"/>
            <a:chExt cx="4920466" cy="1634836"/>
          </a:xfrm>
        </p:grpSpPr>
        <p:sp>
          <p:nvSpPr>
            <p:cNvPr id="483" name="Google Shape;483;p17"/>
            <p:cNvSpPr/>
            <p:nvPr/>
          </p:nvSpPr>
          <p:spPr>
            <a:xfrm>
              <a:off x="5929745" y="2369126"/>
              <a:ext cx="4915758" cy="1634836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01C1B7">
                    <a:alpha val="32156"/>
                  </a:srgbClr>
                </a:gs>
                <a:gs pos="99000">
                  <a:srgbClr val="3DFDF4">
                    <a:alpha val="0"/>
                  </a:srgbClr>
                </a:gs>
                <a:gs pos="100000">
                  <a:srgbClr val="3DFDF4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4" name="Google Shape;484;p17"/>
            <p:cNvGrpSpPr/>
            <p:nvPr/>
          </p:nvGrpSpPr>
          <p:grpSpPr>
            <a:xfrm>
              <a:off x="6235585" y="2607005"/>
              <a:ext cx="4614626" cy="1077218"/>
              <a:chOff x="6235585" y="2607005"/>
              <a:chExt cx="4614626" cy="1077218"/>
            </a:xfrm>
          </p:grpSpPr>
          <p:sp>
            <p:nvSpPr>
              <p:cNvPr id="485" name="Google Shape;485;p17"/>
              <p:cNvSpPr txBox="1"/>
              <p:nvPr/>
            </p:nvSpPr>
            <p:spPr>
              <a:xfrm>
                <a:off x="6434197" y="2607005"/>
                <a:ext cx="4416014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Montserrat"/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Inform Travelers of Perm Benefits: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Share details about traditional medical, dental, and vision benefits, plus additional perks. </a:t>
                </a:r>
                <a:endParaRPr b="1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486" name="Google Shape;486;p17"/>
              <p:cNvCxnSpPr/>
              <p:nvPr/>
            </p:nvCxnSpPr>
            <p:spPr>
              <a:xfrm>
                <a:off x="6235585" y="2721176"/>
                <a:ext cx="0" cy="863539"/>
              </a:xfrm>
              <a:prstGeom prst="straightConnector1">
                <a:avLst/>
              </a:prstGeom>
              <a:noFill/>
              <a:ln cap="flat" cmpd="sng" w="82550">
                <a:solidFill>
                  <a:srgbClr val="01C1B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487" name="Google Shape;487;p17"/>
          <p:cNvGrpSpPr/>
          <p:nvPr/>
        </p:nvGrpSpPr>
        <p:grpSpPr>
          <a:xfrm>
            <a:off x="586636" y="4293671"/>
            <a:ext cx="4915758" cy="1634836"/>
            <a:chOff x="695493" y="4225635"/>
            <a:chExt cx="4915758" cy="1634836"/>
          </a:xfrm>
        </p:grpSpPr>
        <p:sp>
          <p:nvSpPr>
            <p:cNvPr id="488" name="Google Shape;488;p17"/>
            <p:cNvSpPr/>
            <p:nvPr/>
          </p:nvSpPr>
          <p:spPr>
            <a:xfrm>
              <a:off x="695493" y="4225635"/>
              <a:ext cx="4915758" cy="1634836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01C1B7">
                    <a:alpha val="32156"/>
                  </a:srgbClr>
                </a:gs>
                <a:gs pos="99000">
                  <a:srgbClr val="3DFDF4">
                    <a:alpha val="0"/>
                  </a:srgbClr>
                </a:gs>
                <a:gs pos="100000">
                  <a:srgbClr val="3DFDF4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489;p17"/>
            <p:cNvGrpSpPr/>
            <p:nvPr/>
          </p:nvGrpSpPr>
          <p:grpSpPr>
            <a:xfrm>
              <a:off x="996612" y="4528511"/>
              <a:ext cx="4514891" cy="1077218"/>
              <a:chOff x="437214" y="4528511"/>
              <a:chExt cx="4514891" cy="1077218"/>
            </a:xfrm>
          </p:grpSpPr>
          <p:sp>
            <p:nvSpPr>
              <p:cNvPr id="490" name="Google Shape;490;p17"/>
              <p:cNvSpPr txBox="1"/>
              <p:nvPr/>
            </p:nvSpPr>
            <p:spPr>
              <a:xfrm>
                <a:off x="654426" y="4528511"/>
                <a:ext cx="429767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Schedule a Short Meeting: </a:t>
                </a:r>
                <a:endParaRPr b="1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Give travelers 5-10 minutes with their manager to explore transitioning to a permanent position.</a:t>
                </a:r>
                <a:endParaRPr/>
              </a:p>
            </p:txBody>
          </p:sp>
          <p:cxnSp>
            <p:nvCxnSpPr>
              <p:cNvPr id="491" name="Google Shape;491;p17"/>
              <p:cNvCxnSpPr/>
              <p:nvPr/>
            </p:nvCxnSpPr>
            <p:spPr>
              <a:xfrm>
                <a:off x="437214" y="4593006"/>
                <a:ext cx="0" cy="863539"/>
              </a:xfrm>
              <a:prstGeom prst="straightConnector1">
                <a:avLst/>
              </a:prstGeom>
              <a:noFill/>
              <a:ln cap="flat" cmpd="sng" w="82550">
                <a:solidFill>
                  <a:srgbClr val="01C1B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492" name="Google Shape;492;p17"/>
          <p:cNvGrpSpPr/>
          <p:nvPr/>
        </p:nvGrpSpPr>
        <p:grpSpPr>
          <a:xfrm>
            <a:off x="5929745" y="4225635"/>
            <a:ext cx="4915758" cy="1634836"/>
            <a:chOff x="5929745" y="4225635"/>
            <a:chExt cx="4915758" cy="1634836"/>
          </a:xfrm>
        </p:grpSpPr>
        <p:sp>
          <p:nvSpPr>
            <p:cNvPr id="493" name="Google Shape;493;p17"/>
            <p:cNvSpPr/>
            <p:nvPr/>
          </p:nvSpPr>
          <p:spPr>
            <a:xfrm>
              <a:off x="5929745" y="4225635"/>
              <a:ext cx="4915758" cy="1634836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01C1B7">
                    <a:alpha val="32156"/>
                  </a:srgbClr>
                </a:gs>
                <a:gs pos="99000">
                  <a:srgbClr val="3DFDF4">
                    <a:alpha val="0"/>
                  </a:srgbClr>
                </a:gs>
                <a:gs pos="100000">
                  <a:srgbClr val="3DFDF4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4" name="Google Shape;494;p17"/>
            <p:cNvGrpSpPr/>
            <p:nvPr/>
          </p:nvGrpSpPr>
          <p:grpSpPr>
            <a:xfrm>
              <a:off x="6235585" y="4528511"/>
              <a:ext cx="4162806" cy="1077218"/>
              <a:chOff x="6235585" y="4528511"/>
              <a:chExt cx="4162806" cy="1077218"/>
            </a:xfrm>
          </p:grpSpPr>
          <p:sp>
            <p:nvSpPr>
              <p:cNvPr id="495" name="Google Shape;495;p17"/>
              <p:cNvSpPr txBox="1"/>
              <p:nvPr/>
            </p:nvSpPr>
            <p:spPr>
              <a:xfrm>
                <a:off x="6434197" y="4528511"/>
                <a:ext cx="3964194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Match Travelers with Unit Mentors: </a:t>
                </a:r>
                <a:r>
                  <a:rPr lang="en-US" sz="16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Studies show that friends in the workplace reduce burnout and turnover. </a:t>
                </a:r>
                <a:endParaRPr/>
              </a:p>
            </p:txBody>
          </p:sp>
          <p:cxnSp>
            <p:nvCxnSpPr>
              <p:cNvPr id="496" name="Google Shape;496;p17"/>
              <p:cNvCxnSpPr/>
              <p:nvPr/>
            </p:nvCxnSpPr>
            <p:spPr>
              <a:xfrm>
                <a:off x="6235585" y="4593006"/>
                <a:ext cx="0" cy="863539"/>
              </a:xfrm>
              <a:prstGeom prst="straightConnector1">
                <a:avLst/>
              </a:prstGeom>
              <a:noFill/>
              <a:ln cap="flat" cmpd="sng" w="82550">
                <a:solidFill>
                  <a:srgbClr val="01C1B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18"/>
          <p:cNvGrpSpPr/>
          <p:nvPr/>
        </p:nvGrpSpPr>
        <p:grpSpPr>
          <a:xfrm>
            <a:off x="-2713540" y="2076519"/>
            <a:ext cx="15766710" cy="39362"/>
            <a:chOff x="-3356824" y="2030565"/>
            <a:chExt cx="15766710" cy="39362"/>
          </a:xfrm>
        </p:grpSpPr>
        <p:cxnSp>
          <p:nvCxnSpPr>
            <p:cNvPr id="503" name="Google Shape;503;p18"/>
            <p:cNvCxnSpPr/>
            <p:nvPr/>
          </p:nvCxnSpPr>
          <p:spPr>
            <a:xfrm rot="10800000">
              <a:off x="4664539" y="2042318"/>
              <a:ext cx="3156042" cy="27609"/>
            </a:xfrm>
            <a:prstGeom prst="straightConnector1">
              <a:avLst/>
            </a:prstGeom>
            <a:noFill/>
            <a:ln cap="flat" cmpd="sng" w="219075">
              <a:solidFill>
                <a:srgbClr val="01C1B7">
                  <a:alpha val="1647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4" name="Google Shape;504;p18"/>
            <p:cNvCxnSpPr/>
            <p:nvPr/>
          </p:nvCxnSpPr>
          <p:spPr>
            <a:xfrm flipH="1">
              <a:off x="1108402" y="2042318"/>
              <a:ext cx="2656941" cy="6312"/>
            </a:xfrm>
            <a:prstGeom prst="straightConnector1">
              <a:avLst/>
            </a:prstGeom>
            <a:noFill/>
            <a:ln cap="flat" cmpd="sng" w="219075">
              <a:solidFill>
                <a:srgbClr val="01C1B7">
                  <a:alpha val="1647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5" name="Google Shape;505;p18"/>
            <p:cNvCxnSpPr/>
            <p:nvPr/>
          </p:nvCxnSpPr>
          <p:spPr>
            <a:xfrm rot="10800000">
              <a:off x="-3356824" y="2030565"/>
              <a:ext cx="3660742" cy="11753"/>
            </a:xfrm>
            <a:prstGeom prst="straightConnector1">
              <a:avLst/>
            </a:prstGeom>
            <a:noFill/>
            <a:ln cap="flat" cmpd="sng" w="219075">
              <a:solidFill>
                <a:srgbClr val="01C1B7">
                  <a:alpha val="1647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6" name="Google Shape;506;p18"/>
            <p:cNvCxnSpPr/>
            <p:nvPr/>
          </p:nvCxnSpPr>
          <p:spPr>
            <a:xfrm rot="10800000">
              <a:off x="8749144" y="2030565"/>
              <a:ext cx="3660742" cy="11753"/>
            </a:xfrm>
            <a:prstGeom prst="straightConnector1">
              <a:avLst/>
            </a:prstGeom>
            <a:noFill/>
            <a:ln cap="flat" cmpd="sng" w="219075">
              <a:solidFill>
                <a:srgbClr val="01C1B7">
                  <a:alpha val="1647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07" name="Google Shape;507;p18"/>
          <p:cNvPicPr preferRelativeResize="0"/>
          <p:nvPr/>
        </p:nvPicPr>
        <p:blipFill rotWithShape="1">
          <a:blip r:embed="rId4">
            <a:alphaModFix/>
          </a:blip>
          <a:srcRect b="3683" l="0" r="0" t="39279"/>
          <a:stretch/>
        </p:blipFill>
        <p:spPr>
          <a:xfrm>
            <a:off x="0" y="2975421"/>
            <a:ext cx="12192000" cy="391533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8"/>
          <p:cNvSpPr txBox="1"/>
          <p:nvPr>
            <p:ph type="title"/>
          </p:nvPr>
        </p:nvSpPr>
        <p:spPr>
          <a:xfrm>
            <a:off x="802974" y="3594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/>
              <a:t>Case Study</a:t>
            </a:r>
            <a:endParaRPr/>
          </a:p>
        </p:txBody>
      </p:sp>
      <p:sp>
        <p:nvSpPr>
          <p:cNvPr id="509" name="Google Shape;509;p18"/>
          <p:cNvSpPr txBox="1"/>
          <p:nvPr/>
        </p:nvSpPr>
        <p:spPr>
          <a:xfrm>
            <a:off x="8672450" y="3284985"/>
            <a:ext cx="2383475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Result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organization met their budget, kept turnover low, and are on track to receive high satisfaction scores. 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18"/>
          <p:cNvSpPr txBox="1"/>
          <p:nvPr/>
        </p:nvSpPr>
        <p:spPr>
          <a:xfrm>
            <a:off x="4468756" y="3284986"/>
            <a:ext cx="3524501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Solution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our help, this organization leveraged a flexible model within their MedSurg units to add a nurse to focus on admissions and discharges during peak hours and lunch breaks. They recruited staff to work 4-hour blocks during the busiest movement of the day. </a:t>
            </a:r>
            <a:endParaRPr/>
          </a:p>
        </p:txBody>
      </p:sp>
      <p:sp>
        <p:nvSpPr>
          <p:cNvPr id="511" name="Google Shape;511;p18"/>
          <p:cNvSpPr txBox="1"/>
          <p:nvPr/>
        </p:nvSpPr>
        <p:spPr>
          <a:xfrm>
            <a:off x="1041985" y="3289104"/>
            <a:ext cx="2671949" cy="2339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Challenge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Medical Solutions client in Oregon was faced with the need to increase their nurse-to-patient ratios with their previous year's budgets and could not increase their techs or LPNs. </a:t>
            </a:r>
            <a:endParaRPr/>
          </a:p>
        </p:txBody>
      </p:sp>
      <p:cxnSp>
        <p:nvCxnSpPr>
          <p:cNvPr id="512" name="Google Shape;512;p18"/>
          <p:cNvCxnSpPr/>
          <p:nvPr/>
        </p:nvCxnSpPr>
        <p:spPr>
          <a:xfrm>
            <a:off x="802974" y="3360349"/>
            <a:ext cx="0" cy="2418535"/>
          </a:xfrm>
          <a:prstGeom prst="straightConnector1">
            <a:avLst/>
          </a:prstGeom>
          <a:noFill/>
          <a:ln cap="flat" cmpd="sng" w="82550">
            <a:solidFill>
              <a:srgbClr val="01C1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18"/>
          <p:cNvCxnSpPr/>
          <p:nvPr/>
        </p:nvCxnSpPr>
        <p:spPr>
          <a:xfrm>
            <a:off x="4222324" y="3360349"/>
            <a:ext cx="0" cy="2418535"/>
          </a:xfrm>
          <a:prstGeom prst="straightConnector1">
            <a:avLst/>
          </a:prstGeom>
          <a:noFill/>
          <a:ln cap="flat" cmpd="sng" w="82550">
            <a:solidFill>
              <a:srgbClr val="01C1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4" name="Google Shape;514;p18"/>
          <p:cNvCxnSpPr/>
          <p:nvPr/>
        </p:nvCxnSpPr>
        <p:spPr>
          <a:xfrm>
            <a:off x="8429602" y="3360349"/>
            <a:ext cx="0" cy="1771295"/>
          </a:xfrm>
          <a:prstGeom prst="straightConnector1">
            <a:avLst/>
          </a:prstGeom>
          <a:noFill/>
          <a:ln cap="flat" cmpd="sng" w="82550">
            <a:solidFill>
              <a:srgbClr val="01C1B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15" name="Google Shape;515;p18"/>
          <p:cNvGrpSpPr/>
          <p:nvPr/>
        </p:nvGrpSpPr>
        <p:grpSpPr>
          <a:xfrm>
            <a:off x="907153" y="1531801"/>
            <a:ext cx="8484349" cy="990892"/>
            <a:chOff x="907153" y="1760401"/>
            <a:chExt cx="8484349" cy="990892"/>
          </a:xfrm>
        </p:grpSpPr>
        <p:pic>
          <p:nvPicPr>
            <p:cNvPr id="516" name="Google Shape;516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7153" y="183689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59160" y="176040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477102" y="176040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19" name="Google Shape;519;p18"/>
          <p:cNvCxnSpPr/>
          <p:nvPr/>
        </p:nvCxnSpPr>
        <p:spPr>
          <a:xfrm>
            <a:off x="0" y="2965208"/>
            <a:ext cx="12192000" cy="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20" name="Google Shape;520;p18"/>
          <p:cNvSpPr/>
          <p:nvPr/>
        </p:nvSpPr>
        <p:spPr>
          <a:xfrm>
            <a:off x="859395" y="968345"/>
            <a:ext cx="3094206" cy="259492"/>
          </a:xfrm>
          <a:prstGeom prst="rect">
            <a:avLst/>
          </a:prstGeom>
          <a:solidFill>
            <a:schemeClr val="accent2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9"/>
          <p:cNvSpPr/>
          <p:nvPr/>
        </p:nvSpPr>
        <p:spPr>
          <a:xfrm rot="5400000">
            <a:off x="330412" y="322063"/>
            <a:ext cx="11725903" cy="11725903"/>
          </a:xfrm>
          <a:prstGeom prst="donut">
            <a:avLst>
              <a:gd fmla="val 25000" name="adj"/>
            </a:avLst>
          </a:prstGeom>
          <a:gradFill>
            <a:gsLst>
              <a:gs pos="0">
                <a:srgbClr val="01C1B7">
                  <a:alpha val="14901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9"/>
          <p:cNvSpPr txBox="1"/>
          <p:nvPr>
            <p:ph type="ctrTitle"/>
          </p:nvPr>
        </p:nvSpPr>
        <p:spPr>
          <a:xfrm>
            <a:off x="729343" y="949391"/>
            <a:ext cx="9144000" cy="1426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"/>
              <a:buNone/>
            </a:pPr>
            <a:r>
              <a:rPr lang="en-US" sz="9600"/>
              <a:t>Thank You</a:t>
            </a:r>
            <a:endParaRPr b="1" sz="9600"/>
          </a:p>
        </p:txBody>
      </p:sp>
      <p:sp>
        <p:nvSpPr>
          <p:cNvPr id="527" name="Google Shape;527;p19"/>
          <p:cNvSpPr txBox="1"/>
          <p:nvPr/>
        </p:nvSpPr>
        <p:spPr>
          <a:xfrm>
            <a:off x="960360" y="4782457"/>
            <a:ext cx="439178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BCEAE5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BCEAE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BCEAE5"/>
                </a:solidFill>
                <a:latin typeface="Montserrat"/>
                <a:ea typeface="Montserrat"/>
                <a:cs typeface="Montserrat"/>
                <a:sym typeface="Montserrat"/>
              </a:rPr>
              <a:t>866-633-3548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BCEAE5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medicalsolutions.com</a:t>
            </a:r>
            <a:endParaRPr sz="1800">
              <a:solidFill>
                <a:srgbClr val="BCEA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8" name="Google Shape;5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752" y="3976089"/>
            <a:ext cx="2959583" cy="662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529" name="Google Shape;5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87467" y="321130"/>
            <a:ext cx="10836468" cy="8784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/>
          <p:nvPr/>
        </p:nvSpPr>
        <p:spPr>
          <a:xfrm>
            <a:off x="-1338623" y="2078381"/>
            <a:ext cx="6062790" cy="6106332"/>
          </a:xfrm>
          <a:prstGeom prst="donut">
            <a:avLst>
              <a:gd fmla="val 25000" name="adj"/>
            </a:avLst>
          </a:prstGeom>
          <a:gradFill>
            <a:gsLst>
              <a:gs pos="0">
                <a:srgbClr val="01C1B7">
                  <a:alpha val="11372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48881"/>
            <a:ext cx="12192000" cy="1492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"/>
          <p:cNvCxnSpPr/>
          <p:nvPr/>
        </p:nvCxnSpPr>
        <p:spPr>
          <a:xfrm>
            <a:off x="0" y="5439103"/>
            <a:ext cx="12192000" cy="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61" name="Google Shape;161;p2"/>
          <p:cNvSpPr/>
          <p:nvPr/>
        </p:nvSpPr>
        <p:spPr>
          <a:xfrm>
            <a:off x="667265" y="790832"/>
            <a:ext cx="6833286" cy="259492"/>
          </a:xfrm>
          <a:prstGeom prst="rect">
            <a:avLst/>
          </a:prstGeom>
          <a:solidFill>
            <a:schemeClr val="accent2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>
            <p:ph type="title"/>
          </p:nvPr>
        </p:nvSpPr>
        <p:spPr>
          <a:xfrm>
            <a:off x="578386" y="1969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dk2"/>
                </a:solidFill>
              </a:rPr>
              <a:t>About Medical Solutions</a:t>
            </a:r>
            <a:endParaRPr/>
          </a:p>
        </p:txBody>
      </p:sp>
      <p:sp>
        <p:nvSpPr>
          <p:cNvPr id="163" name="Google Shape;163;p2"/>
          <p:cNvSpPr txBox="1"/>
          <p:nvPr>
            <p:ph idx="1" type="body"/>
          </p:nvPr>
        </p:nvSpPr>
        <p:spPr>
          <a:xfrm>
            <a:off x="578385" y="1922450"/>
            <a:ext cx="11261517" cy="2660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Medical Solutions is one of the nation’s largest </a:t>
            </a:r>
            <a:r>
              <a:rPr b="1" lang="en-US" sz="1600">
                <a:latin typeface="Montserrat SemiBold"/>
                <a:ea typeface="Montserrat SemiBold"/>
                <a:cs typeface="Montserrat SemiBold"/>
                <a:sym typeface="Montserrat SemiBold"/>
              </a:rPr>
              <a:t>healthcare talent ecosystems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, connecting nurses and allied health clinicians to hospitals and healthcare systems with office locations across the U.S., from coast to coast. 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Through a strategic alignment of </a:t>
            </a:r>
            <a:r>
              <a:rPr b="1" lang="en-US" sz="1600">
                <a:latin typeface="Montserrat SemiBold"/>
                <a:ea typeface="Montserrat SemiBold"/>
                <a:cs typeface="Montserrat SemiBold"/>
                <a:sym typeface="Montserrat SemiBold"/>
              </a:rPr>
              <a:t>services, strategy, and technology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, Medical Solutions ensures you maintain long-term success while navigating the inevitable fluctuations of the healthcare industry.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Within our healthcare talent ecosystem and family of brands, our workforce solutions include a </a:t>
            </a:r>
            <a:r>
              <a:rPr b="1" lang="en-US" sz="1600">
                <a:latin typeface="Montserrat SemiBold"/>
                <a:ea typeface="Montserrat SemiBold"/>
                <a:cs typeface="Montserrat SemiBold"/>
                <a:sym typeface="Montserrat SemiBold"/>
              </a:rPr>
              <a:t>managed services program (MSP</a:t>
            </a:r>
            <a:r>
              <a:rPr b="1" lang="en-US" sz="1600">
                <a:latin typeface="Montserrat"/>
                <a:ea typeface="Montserrat"/>
                <a:cs typeface="Montserrat"/>
                <a:sym typeface="Montserrat"/>
              </a:rPr>
              <a:t>)</a:t>
            </a: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, which offers hospitals and health systems a streamlined approach to contingent workforce processes, helping facilities: </a:t>
            </a:r>
            <a:br>
              <a:rPr lang="en-US" sz="1600"/>
            </a:b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Gain Efficiencies 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Control Labor Costs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Enhance Patient </a:t>
            </a:r>
            <a:br>
              <a:rPr lang="en-US" sz="16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Care Standards 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/>
          <p:nvPr/>
        </p:nvSpPr>
        <p:spPr>
          <a:xfrm>
            <a:off x="5140411" y="1542154"/>
            <a:ext cx="4909024" cy="259492"/>
          </a:xfrm>
          <a:prstGeom prst="rect">
            <a:avLst/>
          </a:prstGeom>
          <a:solidFill>
            <a:schemeClr val="accent2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white background with dots and lines&#10;&#10;Description automatically generated" id="169" name="Google Shape;169;p3"/>
          <p:cNvPicPr preferRelativeResize="0"/>
          <p:nvPr/>
        </p:nvPicPr>
        <p:blipFill rotWithShape="1">
          <a:blip r:embed="rId3">
            <a:alphaModFix/>
          </a:blip>
          <a:srcRect b="4447" l="69629" r="0" t="7873"/>
          <a:stretch/>
        </p:blipFill>
        <p:spPr>
          <a:xfrm>
            <a:off x="-20527" y="-1"/>
            <a:ext cx="3750722" cy="68807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"/>
          <p:cNvSpPr txBox="1"/>
          <p:nvPr>
            <p:ph type="title"/>
          </p:nvPr>
        </p:nvSpPr>
        <p:spPr>
          <a:xfrm>
            <a:off x="4986862" y="1189374"/>
            <a:ext cx="5257800" cy="909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dk2"/>
                </a:solidFill>
              </a:rPr>
              <a:t>What You’ll Learn</a:t>
            </a:r>
            <a:endParaRPr/>
          </a:p>
        </p:txBody>
      </p:sp>
      <p:sp>
        <p:nvSpPr>
          <p:cNvPr id="171" name="Google Shape;171;p3"/>
          <p:cNvSpPr txBox="1"/>
          <p:nvPr>
            <p:ph idx="1" type="body"/>
          </p:nvPr>
        </p:nvSpPr>
        <p:spPr>
          <a:xfrm>
            <a:off x="4986862" y="2207038"/>
            <a:ext cx="5969000" cy="312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Montserrat Medium"/>
                <a:ea typeface="Montserrat Medium"/>
                <a:cs typeface="Montserrat Medium"/>
                <a:sym typeface="Montserrat Medium"/>
              </a:rPr>
              <a:t>Effective Recruitment Methods</a:t>
            </a:r>
            <a:endParaRPr/>
          </a:p>
          <a:p>
            <a:pPr indent="-22860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Montserrat Medium"/>
                <a:ea typeface="Montserrat Medium"/>
                <a:cs typeface="Montserrat Medium"/>
                <a:sym typeface="Montserrat Medium"/>
              </a:rPr>
              <a:t>Training and Retention Strategies</a:t>
            </a:r>
            <a:endParaRPr/>
          </a:p>
          <a:p>
            <a:pPr indent="-22860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Montserrat Medium"/>
                <a:ea typeface="Montserrat Medium"/>
                <a:cs typeface="Montserrat Medium"/>
                <a:sym typeface="Montserrat Medium"/>
              </a:rPr>
              <a:t>Temporary Staffing &amp; Contingent Labor Solutions</a:t>
            </a:r>
            <a:endParaRPr/>
          </a:p>
          <a:p>
            <a:pPr indent="-22860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Montserrat Medium"/>
                <a:ea typeface="Montserrat Medium"/>
                <a:cs typeface="Montserrat Medium"/>
                <a:sym typeface="Montserrat Medium"/>
              </a:rPr>
              <a:t>Temp-to-Perm Conversions</a:t>
            </a:r>
            <a:endParaRPr/>
          </a:p>
        </p:txBody>
      </p:sp>
      <p:sp>
        <p:nvSpPr>
          <p:cNvPr id="172" name="Google Shape;172;p3"/>
          <p:cNvSpPr txBox="1"/>
          <p:nvPr/>
        </p:nvSpPr>
        <p:spPr>
          <a:xfrm>
            <a:off x="304926" y="5924745"/>
            <a:ext cx="3735616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Brooke Coppock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Manager, Clinical Services</a:t>
            </a:r>
            <a:endParaRPr/>
          </a:p>
        </p:txBody>
      </p:sp>
      <p:cxnSp>
        <p:nvCxnSpPr>
          <p:cNvPr id="173" name="Google Shape;173;p3"/>
          <p:cNvCxnSpPr/>
          <p:nvPr/>
        </p:nvCxnSpPr>
        <p:spPr>
          <a:xfrm>
            <a:off x="3730194" y="-1"/>
            <a:ext cx="0" cy="6858001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p3"/>
          <p:cNvPicPr preferRelativeResize="0"/>
          <p:nvPr/>
        </p:nvPicPr>
        <p:blipFill rotWithShape="1">
          <a:blip r:embed="rId4">
            <a:alphaModFix/>
          </a:blip>
          <a:srcRect b="0" l="6124" r="6124" t="0"/>
          <a:stretch/>
        </p:blipFill>
        <p:spPr>
          <a:xfrm>
            <a:off x="464711" y="456201"/>
            <a:ext cx="3735615" cy="52298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96579" sx="101000" rotWithShape="0" algn="tl" sy="101000">
              <a:schemeClr val="dk2">
                <a:alpha val="13725"/>
              </a:scheme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/>
          <p:nvPr/>
        </p:nvSpPr>
        <p:spPr>
          <a:xfrm>
            <a:off x="337558" y="854367"/>
            <a:ext cx="6607862" cy="259492"/>
          </a:xfrm>
          <a:prstGeom prst="rect">
            <a:avLst/>
          </a:prstGeom>
          <a:solidFill>
            <a:schemeClr val="accent2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spot in the dark&#10;&#10;Description automatically generated" id="181" name="Google Shape;18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728365"/>
            <a:ext cx="4838352" cy="4838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circle in the dark&#10;&#10;Description automatically generated" id="182" name="Google Shape;1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007" y="3084135"/>
            <a:ext cx="4126813" cy="4126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in the dark&#10;&#10;Description automatically generated" id="183" name="Google Shape;18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8162" y="502009"/>
            <a:ext cx="3846775" cy="38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"/>
          <p:cNvSpPr txBox="1"/>
          <p:nvPr>
            <p:ph type="title"/>
          </p:nvPr>
        </p:nvSpPr>
        <p:spPr>
          <a:xfrm>
            <a:off x="276593" y="2896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ontserrat"/>
              <a:buNone/>
            </a:pPr>
            <a:r>
              <a:rPr lang="en-US">
                <a:solidFill>
                  <a:schemeClr val="dk2"/>
                </a:solidFill>
              </a:rPr>
              <a:t>Rural Hospital Statistics</a:t>
            </a:r>
            <a:endParaRPr/>
          </a:p>
        </p:txBody>
      </p:sp>
      <p:sp>
        <p:nvSpPr>
          <p:cNvPr id="185" name="Google Shape;185;p4"/>
          <p:cNvSpPr/>
          <p:nvPr/>
        </p:nvSpPr>
        <p:spPr>
          <a:xfrm>
            <a:off x="2135129" y="3835856"/>
            <a:ext cx="2176529" cy="2176529"/>
          </a:xfrm>
          <a:prstGeom prst="ellipse">
            <a:avLst/>
          </a:prstGeom>
          <a:noFill/>
          <a:ln cap="flat" cmpd="sng" w="41275">
            <a:solidFill>
              <a:srgbClr val="BCEAE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"/>
          <p:cNvSpPr txBox="1"/>
          <p:nvPr/>
        </p:nvSpPr>
        <p:spPr>
          <a:xfrm>
            <a:off x="1815449" y="1736229"/>
            <a:ext cx="3003998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</a:t>
            </a:r>
            <a:r>
              <a:rPr b="0" baseline="30000" lang="en-US" sz="4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U.S. population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live in rural areas.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(Source: U.S. Census Bureau)</a:t>
            </a:r>
            <a:endParaRPr/>
          </a:p>
        </p:txBody>
      </p:sp>
      <p:sp>
        <p:nvSpPr>
          <p:cNvPr id="187" name="Google Shape;187;p4"/>
          <p:cNvSpPr txBox="1"/>
          <p:nvPr/>
        </p:nvSpPr>
        <p:spPr>
          <a:xfrm>
            <a:off x="1171506" y="4181116"/>
            <a:ext cx="4291885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Rural hospitals support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</a:t>
            </a:r>
            <a:r>
              <a:rPr b="1" baseline="30000" i="0" lang="en-US" sz="4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</a:t>
            </a:r>
            <a:r>
              <a:rPr b="1" i="0" lang="en-US" sz="5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12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jobs in their area.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(Source: American Hospital Association, 2022)</a:t>
            </a:r>
            <a:endParaRPr/>
          </a:p>
        </p:txBody>
      </p:sp>
      <p:sp>
        <p:nvSpPr>
          <p:cNvPr id="188" name="Google Shape;188;p4"/>
          <p:cNvSpPr txBox="1"/>
          <p:nvPr/>
        </p:nvSpPr>
        <p:spPr>
          <a:xfrm>
            <a:off x="6297299" y="4042615"/>
            <a:ext cx="4291885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Rural hospitals contributed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baseline="30000" i="0" lang="en-US" sz="4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</a:t>
            </a:r>
            <a:r>
              <a:rPr b="1" i="0" lang="en-US" sz="5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220 Billion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economic activity within their communities in 2020.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(Source: American Hospital Association, 2022)</a:t>
            </a:r>
            <a:endParaRPr/>
          </a:p>
        </p:txBody>
      </p:sp>
      <p:grpSp>
        <p:nvGrpSpPr>
          <p:cNvPr id="189" name="Google Shape;189;p4"/>
          <p:cNvGrpSpPr/>
          <p:nvPr/>
        </p:nvGrpSpPr>
        <p:grpSpPr>
          <a:xfrm>
            <a:off x="6297299" y="943378"/>
            <a:ext cx="4394916" cy="2485622"/>
            <a:chOff x="6358944" y="943378"/>
            <a:chExt cx="4394916" cy="2485622"/>
          </a:xfrm>
        </p:grpSpPr>
        <p:sp>
          <p:nvSpPr>
            <p:cNvPr id="190" name="Google Shape;190;p4"/>
            <p:cNvSpPr txBox="1"/>
            <p:nvPr/>
          </p:nvSpPr>
          <p:spPr>
            <a:xfrm>
              <a:off x="6358944" y="1710458"/>
              <a:ext cx="4394916" cy="1692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35</a:t>
              </a:r>
              <a:r>
                <a:rPr b="0" baseline="30000" lang="en-US" sz="4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%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all U.S. hospitals and health systems are rural.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</a:pPr>
              <a:r>
                <a:rPr b="0" lang="en-US"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(Source: American Hospital Association, 2022)</a:t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 rot="5400000">
              <a:off x="7168125" y="943378"/>
              <a:ext cx="2485622" cy="2485622"/>
            </a:xfrm>
            <a:prstGeom prst="donut">
              <a:avLst>
                <a:gd fmla="val 25000" name="adj"/>
              </a:avLst>
            </a:prstGeom>
            <a:gradFill>
              <a:gsLst>
                <a:gs pos="0">
                  <a:srgbClr val="02B8AF">
                    <a:alpha val="40784"/>
                  </a:srgbClr>
                </a:gs>
                <a:gs pos="100000">
                  <a:srgbClr val="32CB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 txBox="1"/>
          <p:nvPr>
            <p:ph type="ctrTitle"/>
          </p:nvPr>
        </p:nvSpPr>
        <p:spPr>
          <a:xfrm>
            <a:off x="1852326" y="2233513"/>
            <a:ext cx="9294757" cy="4012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Montserrat SemiBold"/>
              <a:buNone/>
            </a:pPr>
            <a:r>
              <a:rPr b="1" lang="en-US" sz="48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Are the Biggest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Recruitment and Retention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Challenges You Have Faced?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1C1B7">
                <a:alpha val="30588"/>
              </a:srgbClr>
            </a:gs>
            <a:gs pos="100000">
              <a:srgbClr val="3DFDF4">
                <a:alpha val="0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6"/>
          <p:cNvGrpSpPr/>
          <p:nvPr/>
        </p:nvGrpSpPr>
        <p:grpSpPr>
          <a:xfrm>
            <a:off x="3363131" y="2843709"/>
            <a:ext cx="5439905" cy="1263341"/>
            <a:chOff x="3363131" y="2843709"/>
            <a:chExt cx="5439905" cy="1263341"/>
          </a:xfrm>
        </p:grpSpPr>
        <p:sp>
          <p:nvSpPr>
            <p:cNvPr id="203" name="Google Shape;203;p6"/>
            <p:cNvSpPr/>
            <p:nvPr/>
          </p:nvSpPr>
          <p:spPr>
            <a:xfrm>
              <a:off x="3363131" y="2843709"/>
              <a:ext cx="5439905" cy="224954"/>
            </a:xfrm>
            <a:prstGeom prst="rect">
              <a:avLst/>
            </a:prstGeom>
            <a:solidFill>
              <a:schemeClr val="accent2">
                <a:alpha val="2235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149996" y="3339655"/>
              <a:ext cx="3885051" cy="224954"/>
            </a:xfrm>
            <a:prstGeom prst="rect">
              <a:avLst/>
            </a:prstGeom>
            <a:solidFill>
              <a:schemeClr val="accent2">
                <a:alpha val="2235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560323" y="3882096"/>
              <a:ext cx="5136205" cy="224954"/>
            </a:xfrm>
            <a:prstGeom prst="rect">
              <a:avLst/>
            </a:prstGeom>
            <a:solidFill>
              <a:schemeClr val="accent2">
                <a:alpha val="2235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6"/>
          <p:cNvSpPr txBox="1"/>
          <p:nvPr>
            <p:ph type="title"/>
          </p:nvPr>
        </p:nvSpPr>
        <p:spPr>
          <a:xfrm>
            <a:off x="2738699" y="2732183"/>
            <a:ext cx="671460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/>
              <a:t>Common Challenges Faced By Rural Healthcare Facilities</a:t>
            </a:r>
            <a:endParaRPr/>
          </a:p>
        </p:txBody>
      </p:sp>
      <p:grpSp>
        <p:nvGrpSpPr>
          <p:cNvPr id="207" name="Google Shape;207;p6"/>
          <p:cNvGrpSpPr/>
          <p:nvPr/>
        </p:nvGrpSpPr>
        <p:grpSpPr>
          <a:xfrm>
            <a:off x="739727" y="1047236"/>
            <a:ext cx="2089597" cy="2108780"/>
            <a:chOff x="1037972" y="2393424"/>
            <a:chExt cx="2089597" cy="2108780"/>
          </a:xfrm>
        </p:grpSpPr>
        <p:grpSp>
          <p:nvGrpSpPr>
            <p:cNvPr id="208" name="Google Shape;208;p6"/>
            <p:cNvGrpSpPr/>
            <p:nvPr/>
          </p:nvGrpSpPr>
          <p:grpSpPr>
            <a:xfrm>
              <a:off x="1356130" y="2393424"/>
              <a:ext cx="1481840" cy="1481840"/>
              <a:chOff x="1356130" y="2393424"/>
              <a:chExt cx="1481840" cy="1481840"/>
            </a:xfrm>
          </p:grpSpPr>
          <p:sp>
            <p:nvSpPr>
              <p:cNvPr id="209" name="Google Shape;209;p6"/>
              <p:cNvSpPr/>
              <p:nvPr/>
            </p:nvSpPr>
            <p:spPr>
              <a:xfrm>
                <a:off x="1356130" y="2393424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0" name="Google Shape;210;p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639850" y="267714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1" name="Google Shape;211;p6"/>
            <p:cNvSpPr txBox="1"/>
            <p:nvPr/>
          </p:nvSpPr>
          <p:spPr>
            <a:xfrm>
              <a:off x="1037972" y="3578874"/>
              <a:ext cx="2089597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Limited Access to Healthcare Professionals</a:t>
              </a: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3617066" y="305591"/>
            <a:ext cx="1973688" cy="1887663"/>
            <a:chOff x="3974107" y="2563905"/>
            <a:chExt cx="1973688" cy="1887663"/>
          </a:xfrm>
        </p:grpSpPr>
        <p:grpSp>
          <p:nvGrpSpPr>
            <p:cNvPr id="213" name="Google Shape;213;p6"/>
            <p:cNvGrpSpPr/>
            <p:nvPr/>
          </p:nvGrpSpPr>
          <p:grpSpPr>
            <a:xfrm>
              <a:off x="4223317" y="2563905"/>
              <a:ext cx="1481840" cy="1481840"/>
              <a:chOff x="4223317" y="2563905"/>
              <a:chExt cx="1481840" cy="1481840"/>
            </a:xfrm>
          </p:grpSpPr>
          <p:sp>
            <p:nvSpPr>
              <p:cNvPr id="214" name="Google Shape;214;p6"/>
              <p:cNvSpPr/>
              <p:nvPr/>
            </p:nvSpPr>
            <p:spPr>
              <a:xfrm>
                <a:off x="4223317" y="2563905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5" name="Google Shape;215;p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507037" y="284762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6" name="Google Shape;216;p6"/>
            <p:cNvSpPr txBox="1"/>
            <p:nvPr/>
          </p:nvSpPr>
          <p:spPr>
            <a:xfrm>
              <a:off x="3974107" y="3805237"/>
              <a:ext cx="19736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Attraction and Retention</a:t>
              </a: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>
            <a:off x="7029978" y="305591"/>
            <a:ext cx="1497949" cy="1533968"/>
            <a:chOff x="4780647" y="4795663"/>
            <a:chExt cx="1497949" cy="1533968"/>
          </a:xfrm>
        </p:grpSpPr>
        <p:grpSp>
          <p:nvGrpSpPr>
            <p:cNvPr id="218" name="Google Shape;218;p6"/>
            <p:cNvGrpSpPr/>
            <p:nvPr/>
          </p:nvGrpSpPr>
          <p:grpSpPr>
            <a:xfrm>
              <a:off x="4796756" y="4795663"/>
              <a:ext cx="1481840" cy="1481840"/>
              <a:chOff x="4796756" y="4795663"/>
              <a:chExt cx="1481840" cy="1481840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4796756" y="4795663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0" name="Google Shape;220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080476" y="507938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1" name="Google Shape;221;p6"/>
            <p:cNvSpPr txBox="1"/>
            <p:nvPr/>
          </p:nvSpPr>
          <p:spPr>
            <a:xfrm>
              <a:off x="4780647" y="5963445"/>
              <a:ext cx="1419896" cy="3661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Workload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6"/>
          <p:cNvGrpSpPr/>
          <p:nvPr/>
        </p:nvGrpSpPr>
        <p:grpSpPr>
          <a:xfrm>
            <a:off x="3856408" y="4686988"/>
            <a:ext cx="1495004" cy="1843906"/>
            <a:chOff x="2644826" y="4625182"/>
            <a:chExt cx="1495004" cy="1843906"/>
          </a:xfrm>
        </p:grpSpPr>
        <p:grpSp>
          <p:nvGrpSpPr>
            <p:cNvPr id="223" name="Google Shape;223;p6"/>
            <p:cNvGrpSpPr/>
            <p:nvPr/>
          </p:nvGrpSpPr>
          <p:grpSpPr>
            <a:xfrm>
              <a:off x="2657990" y="4625182"/>
              <a:ext cx="1481840" cy="1481840"/>
              <a:chOff x="2657990" y="4625182"/>
              <a:chExt cx="1481840" cy="1481840"/>
            </a:xfrm>
          </p:grpSpPr>
          <p:sp>
            <p:nvSpPr>
              <p:cNvPr id="224" name="Google Shape;224;p6"/>
              <p:cNvSpPr/>
              <p:nvPr/>
            </p:nvSpPr>
            <p:spPr>
              <a:xfrm>
                <a:off x="2657990" y="4625182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5" name="Google Shape;225;p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941710" y="49089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6" name="Google Shape;226;p6"/>
            <p:cNvSpPr txBox="1"/>
            <p:nvPr/>
          </p:nvSpPr>
          <p:spPr>
            <a:xfrm>
              <a:off x="2644826" y="5822757"/>
              <a:ext cx="14198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Limited Resources</a:t>
              </a:r>
              <a:endParaRPr/>
            </a:p>
          </p:txBody>
        </p:sp>
      </p:grpSp>
      <p:grpSp>
        <p:nvGrpSpPr>
          <p:cNvPr id="227" name="Google Shape;227;p6"/>
          <p:cNvGrpSpPr/>
          <p:nvPr/>
        </p:nvGrpSpPr>
        <p:grpSpPr>
          <a:xfrm>
            <a:off x="797681" y="3920016"/>
            <a:ext cx="1973688" cy="2281722"/>
            <a:chOff x="6907791" y="2393424"/>
            <a:chExt cx="1973688" cy="2281722"/>
          </a:xfrm>
        </p:grpSpPr>
        <p:grpSp>
          <p:nvGrpSpPr>
            <p:cNvPr id="228" name="Google Shape;228;p6"/>
            <p:cNvGrpSpPr/>
            <p:nvPr/>
          </p:nvGrpSpPr>
          <p:grpSpPr>
            <a:xfrm>
              <a:off x="7121500" y="2393424"/>
              <a:ext cx="1481840" cy="1481840"/>
              <a:chOff x="7121500" y="2393424"/>
              <a:chExt cx="1481840" cy="1481840"/>
            </a:xfrm>
          </p:grpSpPr>
          <p:sp>
            <p:nvSpPr>
              <p:cNvPr id="229" name="Google Shape;229;p6"/>
              <p:cNvSpPr/>
              <p:nvPr/>
            </p:nvSpPr>
            <p:spPr>
              <a:xfrm>
                <a:off x="7121500" y="2393424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0" name="Google Shape;230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405220" y="267714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1" name="Google Shape;231;p6"/>
            <p:cNvSpPr txBox="1"/>
            <p:nvPr/>
          </p:nvSpPr>
          <p:spPr>
            <a:xfrm>
              <a:off x="6907791" y="3751816"/>
              <a:ext cx="19736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Professional Development and Training</a:t>
              </a:r>
              <a:endParaRPr/>
            </a:p>
          </p:txBody>
        </p:sp>
      </p:grpSp>
      <p:grpSp>
        <p:nvGrpSpPr>
          <p:cNvPr id="232" name="Google Shape;232;p6"/>
          <p:cNvGrpSpPr/>
          <p:nvPr/>
        </p:nvGrpSpPr>
        <p:grpSpPr>
          <a:xfrm>
            <a:off x="6978852" y="4664747"/>
            <a:ext cx="1600200" cy="1983392"/>
            <a:chOff x="6571812" y="4485696"/>
            <a:chExt cx="1600200" cy="1983392"/>
          </a:xfrm>
        </p:grpSpPr>
        <p:grpSp>
          <p:nvGrpSpPr>
            <p:cNvPr id="233" name="Google Shape;233;p6"/>
            <p:cNvGrpSpPr/>
            <p:nvPr/>
          </p:nvGrpSpPr>
          <p:grpSpPr>
            <a:xfrm>
              <a:off x="6610056" y="4485696"/>
              <a:ext cx="1481840" cy="1481840"/>
              <a:chOff x="6610056" y="4485696"/>
              <a:chExt cx="1481840" cy="1481840"/>
            </a:xfrm>
          </p:grpSpPr>
          <p:sp>
            <p:nvSpPr>
              <p:cNvPr id="234" name="Google Shape;234;p6"/>
              <p:cNvSpPr/>
              <p:nvPr/>
            </p:nvSpPr>
            <p:spPr>
              <a:xfrm>
                <a:off x="6610056" y="4485696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5" name="Google Shape;235;p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6893776" y="476941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6" name="Google Shape;236;p6"/>
            <p:cNvSpPr txBox="1"/>
            <p:nvPr/>
          </p:nvSpPr>
          <p:spPr>
            <a:xfrm>
              <a:off x="6571812" y="5822757"/>
              <a:ext cx="1600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Community Factors</a:t>
              </a:r>
              <a:endParaRPr/>
            </a:p>
          </p:txBody>
        </p:sp>
      </p:grpSp>
      <p:grpSp>
        <p:nvGrpSpPr>
          <p:cNvPr id="237" name="Google Shape;237;p6"/>
          <p:cNvGrpSpPr/>
          <p:nvPr/>
        </p:nvGrpSpPr>
        <p:grpSpPr>
          <a:xfrm>
            <a:off x="9583087" y="3820323"/>
            <a:ext cx="1973688" cy="1998890"/>
            <a:chOff x="8661945" y="4470198"/>
            <a:chExt cx="1973688" cy="1998890"/>
          </a:xfrm>
        </p:grpSpPr>
        <p:grpSp>
          <p:nvGrpSpPr>
            <p:cNvPr id="238" name="Google Shape;238;p6"/>
            <p:cNvGrpSpPr/>
            <p:nvPr/>
          </p:nvGrpSpPr>
          <p:grpSpPr>
            <a:xfrm>
              <a:off x="8872809" y="4470198"/>
              <a:ext cx="1481840" cy="1481840"/>
              <a:chOff x="8872809" y="4470198"/>
              <a:chExt cx="1481840" cy="1481840"/>
            </a:xfrm>
          </p:grpSpPr>
          <p:sp>
            <p:nvSpPr>
              <p:cNvPr id="239" name="Google Shape;239;p6"/>
              <p:cNvSpPr/>
              <p:nvPr/>
            </p:nvSpPr>
            <p:spPr>
              <a:xfrm>
                <a:off x="8872809" y="4470198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0" name="Google Shape;240;p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156529" y="475391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1" name="Google Shape;241;p6"/>
            <p:cNvSpPr txBox="1"/>
            <p:nvPr/>
          </p:nvSpPr>
          <p:spPr>
            <a:xfrm>
              <a:off x="8661945" y="5822757"/>
              <a:ext cx="19736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Financial Considerations</a:t>
              </a:r>
              <a:endParaRPr/>
            </a:p>
          </p:txBody>
        </p:sp>
      </p:grpSp>
      <p:grpSp>
        <p:nvGrpSpPr>
          <p:cNvPr id="242" name="Google Shape;242;p6"/>
          <p:cNvGrpSpPr/>
          <p:nvPr/>
        </p:nvGrpSpPr>
        <p:grpSpPr>
          <a:xfrm>
            <a:off x="9829011" y="1047236"/>
            <a:ext cx="1481840" cy="1718983"/>
            <a:chOff x="10097175" y="2734387"/>
            <a:chExt cx="1481840" cy="1718983"/>
          </a:xfrm>
        </p:grpSpPr>
        <p:grpSp>
          <p:nvGrpSpPr>
            <p:cNvPr id="243" name="Google Shape;243;p6"/>
            <p:cNvGrpSpPr/>
            <p:nvPr/>
          </p:nvGrpSpPr>
          <p:grpSpPr>
            <a:xfrm>
              <a:off x="10097175" y="2734387"/>
              <a:ext cx="1481840" cy="1481840"/>
              <a:chOff x="10097175" y="2734387"/>
              <a:chExt cx="1481840" cy="1481840"/>
            </a:xfrm>
          </p:grpSpPr>
          <p:sp>
            <p:nvSpPr>
              <p:cNvPr id="244" name="Google Shape;244;p6"/>
              <p:cNvSpPr/>
              <p:nvPr/>
            </p:nvSpPr>
            <p:spPr>
              <a:xfrm>
                <a:off x="10097175" y="2734387"/>
                <a:ext cx="1481840" cy="1481840"/>
              </a:xfrm>
              <a:prstGeom prst="ellipse">
                <a:avLst/>
              </a:prstGeom>
              <a:solidFill>
                <a:schemeClr val="lt1">
                  <a:alpha val="4000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5" name="Google Shape;245;p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0380895" y="3018107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6" name="Google Shape;246;p6"/>
            <p:cNvSpPr txBox="1"/>
            <p:nvPr/>
          </p:nvSpPr>
          <p:spPr>
            <a:xfrm>
              <a:off x="10351116" y="4084038"/>
              <a:ext cx="914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Scope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 txBox="1"/>
          <p:nvPr>
            <p:ph type="title"/>
          </p:nvPr>
        </p:nvSpPr>
        <p:spPr>
          <a:xfrm>
            <a:off x="928717" y="1178418"/>
            <a:ext cx="659638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/>
              <a:t>Attracting Healthcare Staff to Rural Areas</a:t>
            </a:r>
            <a:br>
              <a:rPr lang="en-US"/>
            </a:br>
            <a:r>
              <a:rPr lang="en-US" sz="3600">
                <a:solidFill>
                  <a:schemeClr val="accent3"/>
                </a:solidFill>
              </a:rPr>
              <a:t>Financial Considerations</a:t>
            </a:r>
            <a:endParaRPr/>
          </a:p>
        </p:txBody>
      </p:sp>
      <p:grpSp>
        <p:nvGrpSpPr>
          <p:cNvPr id="253" name="Google Shape;253;p7"/>
          <p:cNvGrpSpPr/>
          <p:nvPr/>
        </p:nvGrpSpPr>
        <p:grpSpPr>
          <a:xfrm>
            <a:off x="976393" y="3232170"/>
            <a:ext cx="3158564" cy="3041543"/>
            <a:chOff x="387458" y="2895137"/>
            <a:chExt cx="3158564" cy="3041543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387458" y="2895137"/>
              <a:ext cx="3158564" cy="2665709"/>
              <a:chOff x="838200" y="3053166"/>
              <a:chExt cx="3158564" cy="2665709"/>
            </a:xfrm>
          </p:grpSpPr>
          <p:sp>
            <p:nvSpPr>
              <p:cNvPr id="255" name="Google Shape;255;p7"/>
              <p:cNvSpPr/>
              <p:nvPr/>
            </p:nvSpPr>
            <p:spPr>
              <a:xfrm>
                <a:off x="838200" y="3053166"/>
                <a:ext cx="3158564" cy="2665709"/>
              </a:xfrm>
              <a:prstGeom prst="roundRect">
                <a:avLst>
                  <a:gd fmla="val 6335" name="adj"/>
                </a:avLst>
              </a:prstGeom>
              <a:gradFill>
                <a:gsLst>
                  <a:gs pos="0">
                    <a:srgbClr val="01C1B7">
                      <a:alpha val="24705"/>
                    </a:srgbClr>
                  </a:gs>
                  <a:gs pos="99000">
                    <a:srgbClr val="3DFDF4">
                      <a:alpha val="0"/>
                    </a:srgbClr>
                  </a:gs>
                  <a:gs pos="100000">
                    <a:srgbClr val="3DFDF4">
                      <a:alpha val="0"/>
                    </a:srgbClr>
                  </a:gs>
                </a:gsLst>
                <a:lin ang="36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7"/>
              <p:cNvSpPr txBox="1"/>
              <p:nvPr/>
            </p:nvSpPr>
            <p:spPr>
              <a:xfrm>
                <a:off x="1238850" y="3429000"/>
                <a:ext cx="2565889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Incentives and Benefits Package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Compensation Housing</a:t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Loan Forgiveness</a:t>
                </a:r>
                <a:endParaRPr/>
              </a:p>
            </p:txBody>
          </p:sp>
        </p:grpSp>
        <p:pic>
          <p:nvPicPr>
            <p:cNvPr id="257" name="Google Shape;257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39597" y="502228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8" name="Google Shape;258;p7"/>
          <p:cNvGrpSpPr/>
          <p:nvPr/>
        </p:nvGrpSpPr>
        <p:grpSpPr>
          <a:xfrm>
            <a:off x="7198961" y="3232170"/>
            <a:ext cx="3471620" cy="3041543"/>
            <a:chOff x="6610026" y="2895137"/>
            <a:chExt cx="3471620" cy="3041543"/>
          </a:xfrm>
        </p:grpSpPr>
        <p:grpSp>
          <p:nvGrpSpPr>
            <p:cNvPr id="259" name="Google Shape;259;p7"/>
            <p:cNvGrpSpPr/>
            <p:nvPr/>
          </p:nvGrpSpPr>
          <p:grpSpPr>
            <a:xfrm>
              <a:off x="6610026" y="2895137"/>
              <a:ext cx="3471620" cy="2665709"/>
              <a:chOff x="7060768" y="3053166"/>
              <a:chExt cx="3471620" cy="2665709"/>
            </a:xfrm>
          </p:grpSpPr>
          <p:sp>
            <p:nvSpPr>
              <p:cNvPr id="260" name="Google Shape;260;p7"/>
              <p:cNvSpPr/>
              <p:nvPr/>
            </p:nvSpPr>
            <p:spPr>
              <a:xfrm>
                <a:off x="7060768" y="3053166"/>
                <a:ext cx="3471620" cy="2665709"/>
              </a:xfrm>
              <a:prstGeom prst="roundRect">
                <a:avLst>
                  <a:gd fmla="val 5922" name="adj"/>
                </a:avLst>
              </a:prstGeom>
              <a:gradFill>
                <a:gsLst>
                  <a:gs pos="0">
                    <a:srgbClr val="02B8AF">
                      <a:alpha val="22352"/>
                    </a:srgbClr>
                  </a:gs>
                  <a:gs pos="99000">
                    <a:srgbClr val="3DFDF4">
                      <a:alpha val="0"/>
                    </a:srgbClr>
                  </a:gs>
                  <a:gs pos="100000">
                    <a:srgbClr val="3DFDF4">
                      <a:alpha val="0"/>
                    </a:srgbClr>
                  </a:gs>
                </a:gsLst>
                <a:lin ang="36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7"/>
              <p:cNvSpPr txBox="1"/>
              <p:nvPr/>
            </p:nvSpPr>
            <p:spPr>
              <a:xfrm>
                <a:off x="7313535" y="3429000"/>
                <a:ext cx="3097263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Networking and Referral Programs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Leverage Existing Staff</a:t>
                </a:r>
                <a:endParaRPr/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</a:pP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Offer Referral Bonuses</a:t>
                </a:r>
                <a:endParaRPr/>
              </a:p>
            </p:txBody>
          </p:sp>
        </p:grpSp>
        <p:pic>
          <p:nvPicPr>
            <p:cNvPr id="262" name="Google Shape;262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5657" y="502228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3" name="Google Shape;263;p7"/>
          <p:cNvGrpSpPr/>
          <p:nvPr/>
        </p:nvGrpSpPr>
        <p:grpSpPr>
          <a:xfrm>
            <a:off x="4341855" y="3232170"/>
            <a:ext cx="2662087" cy="3029919"/>
            <a:chOff x="3752920" y="2895137"/>
            <a:chExt cx="2662087" cy="3029919"/>
          </a:xfrm>
        </p:grpSpPr>
        <p:grpSp>
          <p:nvGrpSpPr>
            <p:cNvPr id="264" name="Google Shape;264;p7"/>
            <p:cNvGrpSpPr/>
            <p:nvPr/>
          </p:nvGrpSpPr>
          <p:grpSpPr>
            <a:xfrm>
              <a:off x="3752920" y="2895137"/>
              <a:ext cx="2662087" cy="2665709"/>
              <a:chOff x="4203662" y="3053166"/>
              <a:chExt cx="2662087" cy="2665709"/>
            </a:xfrm>
          </p:grpSpPr>
          <p:sp>
            <p:nvSpPr>
              <p:cNvPr id="265" name="Google Shape;265;p7"/>
              <p:cNvSpPr/>
              <p:nvPr/>
            </p:nvSpPr>
            <p:spPr>
              <a:xfrm>
                <a:off x="4203662" y="3053166"/>
                <a:ext cx="2662087" cy="2665709"/>
              </a:xfrm>
              <a:prstGeom prst="roundRect">
                <a:avLst>
                  <a:gd fmla="val 6321" name="adj"/>
                </a:avLst>
              </a:prstGeom>
              <a:gradFill>
                <a:gsLst>
                  <a:gs pos="0">
                    <a:srgbClr val="02B8AF">
                      <a:alpha val="22352"/>
                    </a:srgbClr>
                  </a:gs>
                  <a:gs pos="99000">
                    <a:srgbClr val="3DFDF4">
                      <a:alpha val="0"/>
                    </a:srgbClr>
                  </a:gs>
                  <a:gs pos="100000">
                    <a:srgbClr val="3DFDF4">
                      <a:alpha val="0"/>
                    </a:srgbClr>
                  </a:gs>
                </a:gsLst>
                <a:lin ang="36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7"/>
              <p:cNvSpPr txBox="1"/>
              <p:nvPr/>
            </p:nvSpPr>
            <p:spPr>
              <a:xfrm>
                <a:off x="4632055" y="3429000"/>
                <a:ext cx="2065149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Marketing Efforts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Career Path </a:t>
                </a:r>
                <a:b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en-US" sz="18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vs. Job</a:t>
                </a:r>
                <a:endParaRPr/>
              </a:p>
            </p:txBody>
          </p:sp>
        </p:grpSp>
        <p:pic>
          <p:nvPicPr>
            <p:cNvPr id="267" name="Google Shape;267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61303" y="50106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7"/>
          <p:cNvGrpSpPr/>
          <p:nvPr/>
        </p:nvGrpSpPr>
        <p:grpSpPr>
          <a:xfrm>
            <a:off x="976393" y="1332966"/>
            <a:ext cx="5578953" cy="740534"/>
            <a:chOff x="976393" y="1332966"/>
            <a:chExt cx="5578953" cy="740534"/>
          </a:xfrm>
        </p:grpSpPr>
        <p:sp>
          <p:nvSpPr>
            <p:cNvPr id="269" name="Google Shape;269;p7"/>
            <p:cNvSpPr/>
            <p:nvPr/>
          </p:nvSpPr>
          <p:spPr>
            <a:xfrm>
              <a:off x="976393" y="1332966"/>
              <a:ext cx="5578953" cy="199621"/>
            </a:xfrm>
            <a:prstGeom prst="rect">
              <a:avLst/>
            </a:prstGeom>
            <a:solidFill>
              <a:schemeClr val="accent2">
                <a:alpha val="2235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976393" y="1873879"/>
              <a:ext cx="4973845" cy="199621"/>
            </a:xfrm>
            <a:prstGeom prst="rect">
              <a:avLst/>
            </a:prstGeom>
            <a:solidFill>
              <a:schemeClr val="accent2">
                <a:alpha val="2235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2FDF7">
                <a:alpha val="51372"/>
              </a:srgbClr>
            </a:gs>
            <a:gs pos="99000">
              <a:srgbClr val="3DFDF4">
                <a:alpha val="0"/>
              </a:srgbClr>
            </a:gs>
            <a:gs pos="100000">
              <a:srgbClr val="3DFDF4">
                <a:alpha val="0"/>
              </a:srgbClr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8"/>
          <p:cNvCxnSpPr/>
          <p:nvPr/>
        </p:nvCxnSpPr>
        <p:spPr>
          <a:xfrm flipH="1" rot="10800000">
            <a:off x="3816968" y="441705"/>
            <a:ext cx="6076764" cy="5404557"/>
          </a:xfrm>
          <a:prstGeom prst="straightConnector1">
            <a:avLst/>
          </a:prstGeom>
          <a:noFill/>
          <a:ln cap="flat" cmpd="sng" w="660400">
            <a:solidFill>
              <a:srgbClr val="01C1B7">
                <a:alpha val="164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8"/>
          <p:cNvCxnSpPr/>
          <p:nvPr/>
        </p:nvCxnSpPr>
        <p:spPr>
          <a:xfrm flipH="1" rot="10800000">
            <a:off x="5330225" y="-630622"/>
            <a:ext cx="6076764" cy="5404557"/>
          </a:xfrm>
          <a:prstGeom prst="straightConnector1">
            <a:avLst/>
          </a:prstGeom>
          <a:noFill/>
          <a:ln cap="flat" cmpd="sng" w="660400">
            <a:solidFill>
              <a:srgbClr val="B2FDF7">
                <a:alpha val="5686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8" name="Google Shape;278;p8"/>
          <p:cNvCxnSpPr/>
          <p:nvPr/>
        </p:nvCxnSpPr>
        <p:spPr>
          <a:xfrm flipH="1" rot="10800000">
            <a:off x="6878060" y="-1699323"/>
            <a:ext cx="6076764" cy="5404557"/>
          </a:xfrm>
          <a:prstGeom prst="straightConnector1">
            <a:avLst/>
          </a:prstGeom>
          <a:noFill/>
          <a:ln cap="flat" cmpd="sng" w="660400">
            <a:solidFill>
              <a:srgbClr val="01C1B7">
                <a:alpha val="164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79" name="Google Shape;279;p8"/>
          <p:cNvGrpSpPr/>
          <p:nvPr/>
        </p:nvGrpSpPr>
        <p:grpSpPr>
          <a:xfrm>
            <a:off x="1380373" y="981844"/>
            <a:ext cx="5595622" cy="745356"/>
            <a:chOff x="1380373" y="981844"/>
            <a:chExt cx="5595622" cy="745356"/>
          </a:xfrm>
        </p:grpSpPr>
        <p:sp>
          <p:nvSpPr>
            <p:cNvPr id="280" name="Google Shape;280;p8"/>
            <p:cNvSpPr/>
            <p:nvPr/>
          </p:nvSpPr>
          <p:spPr>
            <a:xfrm>
              <a:off x="1380373" y="981844"/>
              <a:ext cx="5595622" cy="280899"/>
            </a:xfrm>
            <a:prstGeom prst="rect">
              <a:avLst/>
            </a:prstGeom>
            <a:solidFill>
              <a:schemeClr val="accent2">
                <a:alpha val="2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380373" y="1446301"/>
              <a:ext cx="4969156" cy="280899"/>
            </a:xfrm>
            <a:prstGeom prst="rect">
              <a:avLst/>
            </a:prstGeom>
            <a:solidFill>
              <a:schemeClr val="accent2">
                <a:alpha val="2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2" name="Google Shape;282;p8"/>
          <p:cNvCxnSpPr/>
          <p:nvPr/>
        </p:nvCxnSpPr>
        <p:spPr>
          <a:xfrm>
            <a:off x="1338028" y="4158950"/>
            <a:ext cx="3688010" cy="3656681"/>
          </a:xfrm>
          <a:prstGeom prst="straightConnector1">
            <a:avLst/>
          </a:prstGeom>
          <a:noFill/>
          <a:ln cap="flat" cmpd="sng" w="660400">
            <a:solidFill>
              <a:srgbClr val="B2FDF7">
                <a:alpha val="51372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3" name="Google Shape;283;p8"/>
          <p:cNvSpPr txBox="1"/>
          <p:nvPr>
            <p:ph type="title"/>
          </p:nvPr>
        </p:nvSpPr>
        <p:spPr>
          <a:xfrm>
            <a:off x="1380373" y="447883"/>
            <a:ext cx="6751046" cy="24797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/>
              <a:t>Attracting Healthcare Staff to Rural Areas</a:t>
            </a:r>
            <a:br>
              <a:rPr lang="en-US" sz="4000"/>
            </a:br>
            <a:r>
              <a:rPr lang="en-US" sz="3200">
                <a:solidFill>
                  <a:schemeClr val="accent3"/>
                </a:solidFill>
              </a:rPr>
              <a:t>Locating and Cultivating Potential Candidates</a:t>
            </a:r>
            <a:endParaRPr/>
          </a:p>
        </p:txBody>
      </p:sp>
      <p:sp>
        <p:nvSpPr>
          <p:cNvPr id="284" name="Google Shape;284;p8"/>
          <p:cNvSpPr txBox="1"/>
          <p:nvPr/>
        </p:nvSpPr>
        <p:spPr>
          <a:xfrm>
            <a:off x="7456924" y="3324149"/>
            <a:ext cx="297567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Outreach Programs &amp; Community Engagement</a:t>
            </a:r>
            <a:endParaRPr/>
          </a:p>
        </p:txBody>
      </p:sp>
      <p:sp>
        <p:nvSpPr>
          <p:cNvPr id="285" name="Google Shape;285;p8"/>
          <p:cNvSpPr txBox="1"/>
          <p:nvPr/>
        </p:nvSpPr>
        <p:spPr>
          <a:xfrm>
            <a:off x="1895228" y="4177748"/>
            <a:ext cx="28155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Pipeline Development through High School and College Programs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4405469" y="5402353"/>
            <a:ext cx="297567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 Feeder Programs to Grow Their Career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5887425" y="4210972"/>
            <a:ext cx="2815520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Clinical Practicum Sites for Meeting with Students on Rotations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7784" y="4270683"/>
            <a:ext cx="701820" cy="70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8473" y="5350336"/>
            <a:ext cx="701820" cy="70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1712" y="4127463"/>
            <a:ext cx="701820" cy="70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4310" y="3235096"/>
            <a:ext cx="701820" cy="70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 b="0" l="-266" r="-373" t="34901"/>
          <a:stretch/>
        </p:blipFill>
        <p:spPr>
          <a:xfrm rot="5400000">
            <a:off x="7309564" y="2116261"/>
            <a:ext cx="7208436" cy="2625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9"/>
          <p:cNvCxnSpPr/>
          <p:nvPr/>
        </p:nvCxnSpPr>
        <p:spPr>
          <a:xfrm rot="10800000">
            <a:off x="9601045" y="-1"/>
            <a:ext cx="0" cy="6858001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299" name="Google Shape;299;p9"/>
          <p:cNvGrpSpPr/>
          <p:nvPr/>
        </p:nvGrpSpPr>
        <p:grpSpPr>
          <a:xfrm>
            <a:off x="836023" y="1066193"/>
            <a:ext cx="5538651" cy="749545"/>
            <a:chOff x="836023" y="1066193"/>
            <a:chExt cx="5538651" cy="749545"/>
          </a:xfrm>
        </p:grpSpPr>
        <p:sp>
          <p:nvSpPr>
            <p:cNvPr id="300" name="Google Shape;300;p9"/>
            <p:cNvSpPr/>
            <p:nvPr/>
          </p:nvSpPr>
          <p:spPr>
            <a:xfrm>
              <a:off x="836023" y="1066193"/>
              <a:ext cx="5538651" cy="20090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024" y="1614833"/>
              <a:ext cx="4835434" cy="20090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9"/>
          <p:cNvSpPr/>
          <p:nvPr/>
        </p:nvSpPr>
        <p:spPr>
          <a:xfrm rot="-5400000">
            <a:off x="2505965" y="1284622"/>
            <a:ext cx="3301139" cy="6641022"/>
          </a:xfrm>
          <a:prstGeom prst="round2SameRect">
            <a:avLst>
              <a:gd fmla="val 8984" name="adj1"/>
              <a:gd fmla="val 6738" name="adj2"/>
            </a:avLst>
          </a:prstGeom>
          <a:gradFill>
            <a:gsLst>
              <a:gs pos="0">
                <a:srgbClr val="01C1B7">
                  <a:alpha val="21568"/>
                </a:srgbClr>
              </a:gs>
              <a:gs pos="99000">
                <a:srgbClr val="3DFDF4">
                  <a:alpha val="0"/>
                </a:srgbClr>
              </a:gs>
              <a:gs pos="100000">
                <a:srgbClr val="3DFDF4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3836" y="2749209"/>
            <a:ext cx="4131435" cy="2753168"/>
          </a:xfrm>
          <a:prstGeom prst="round2DiagRect">
            <a:avLst>
              <a:gd fmla="val 10115" name="adj1"/>
              <a:gd fmla="val 0" name="adj2"/>
            </a:avLst>
          </a:prstGeom>
          <a:noFill/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chemeClr val="dk2">
                <a:alpha val="26666"/>
              </a:schemeClr>
            </a:outerShdw>
          </a:effectLst>
        </p:spPr>
      </p:pic>
      <p:sp>
        <p:nvSpPr>
          <p:cNvPr id="304" name="Google Shape;304;p9"/>
          <p:cNvSpPr txBox="1"/>
          <p:nvPr>
            <p:ph idx="1" type="body"/>
          </p:nvPr>
        </p:nvSpPr>
        <p:spPr>
          <a:xfrm>
            <a:off x="1377640" y="3302299"/>
            <a:ext cx="4718360" cy="2605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Rural communities </a:t>
            </a:r>
            <a:r>
              <a:rPr lang="en-US" sz="2000"/>
              <a:t>foster a more relaxed pace of life. Nurses and allied health professionals in rural hospital settings enjoy an unmatched </a:t>
            </a:r>
            <a:r>
              <a:rPr b="1"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work/life balance</a:t>
            </a:r>
            <a:r>
              <a:rPr lang="en-US" sz="2000"/>
              <a:t>, tight-knit </a:t>
            </a:r>
            <a:r>
              <a:rPr b="1"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collaboration</a:t>
            </a:r>
            <a:r>
              <a:rPr lang="en-US" sz="2000"/>
              <a:t> with their coworkers, and a greater sense of </a:t>
            </a:r>
            <a:r>
              <a:rPr b="1"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community</a:t>
            </a:r>
            <a:r>
              <a:rPr b="1" lang="en-US" sz="2000"/>
              <a:t> </a:t>
            </a:r>
            <a:r>
              <a:rPr lang="en-US" sz="2000"/>
              <a:t>in their surroundings. </a:t>
            </a:r>
            <a:endParaRPr/>
          </a:p>
        </p:txBody>
      </p:sp>
      <p:sp>
        <p:nvSpPr>
          <p:cNvPr id="305" name="Google Shape;305;p9"/>
          <p:cNvSpPr txBox="1"/>
          <p:nvPr/>
        </p:nvSpPr>
        <p:spPr>
          <a:xfrm>
            <a:off x="720955" y="959538"/>
            <a:ext cx="664102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Attracting Healthcare Staff to Rural Areas</a:t>
            </a:r>
            <a:br>
              <a:rPr lang="en-US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Promoting an Inviting Culture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Medical Solutions Client Template">
  <a:themeElements>
    <a:clrScheme name="MedSol Colors">
      <a:dk1>
        <a:srgbClr val="263348"/>
      </a:dk1>
      <a:lt1>
        <a:srgbClr val="FFFFFF"/>
      </a:lt1>
      <a:dk2>
        <a:srgbClr val="263348"/>
      </a:dk2>
      <a:lt2>
        <a:srgbClr val="E6E7EB"/>
      </a:lt2>
      <a:accent1>
        <a:srgbClr val="263348"/>
      </a:accent1>
      <a:accent2>
        <a:srgbClr val="60A50C"/>
      </a:accent2>
      <a:accent3>
        <a:srgbClr val="02B8AF"/>
      </a:accent3>
      <a:accent4>
        <a:srgbClr val="0176BF"/>
      </a:accent4>
      <a:accent5>
        <a:srgbClr val="8D4296"/>
      </a:accent5>
      <a:accent6>
        <a:srgbClr val="969AA3"/>
      </a:accent6>
      <a:hlink>
        <a:srgbClr val="01A69E"/>
      </a:hlink>
      <a:folHlink>
        <a:srgbClr val="6B7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Medical Solutions Client Template">
  <a:themeElements>
    <a:clrScheme name="MedSol Colors">
      <a:dk1>
        <a:srgbClr val="263348"/>
      </a:dk1>
      <a:lt1>
        <a:srgbClr val="FFFFFF"/>
      </a:lt1>
      <a:dk2>
        <a:srgbClr val="263348"/>
      </a:dk2>
      <a:lt2>
        <a:srgbClr val="E6E7EB"/>
      </a:lt2>
      <a:accent1>
        <a:srgbClr val="263348"/>
      </a:accent1>
      <a:accent2>
        <a:srgbClr val="60A50C"/>
      </a:accent2>
      <a:accent3>
        <a:srgbClr val="02B8AF"/>
      </a:accent3>
      <a:accent4>
        <a:srgbClr val="0176BF"/>
      </a:accent4>
      <a:accent5>
        <a:srgbClr val="8D4296"/>
      </a:accent5>
      <a:accent6>
        <a:srgbClr val="969AA3"/>
      </a:accent6>
      <a:hlink>
        <a:srgbClr val="01A69E"/>
      </a:hlink>
      <a:folHlink>
        <a:srgbClr val="6B7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dical Solutions Client Template">
  <a:themeElements>
    <a:clrScheme name="MedSol Colors">
      <a:dk1>
        <a:srgbClr val="263348"/>
      </a:dk1>
      <a:lt1>
        <a:srgbClr val="FFFFFF"/>
      </a:lt1>
      <a:dk2>
        <a:srgbClr val="263348"/>
      </a:dk2>
      <a:lt2>
        <a:srgbClr val="E6E7EB"/>
      </a:lt2>
      <a:accent1>
        <a:srgbClr val="263348"/>
      </a:accent1>
      <a:accent2>
        <a:srgbClr val="60A50C"/>
      </a:accent2>
      <a:accent3>
        <a:srgbClr val="02B8AF"/>
      </a:accent3>
      <a:accent4>
        <a:srgbClr val="0176BF"/>
      </a:accent4>
      <a:accent5>
        <a:srgbClr val="8D4296"/>
      </a:accent5>
      <a:accent6>
        <a:srgbClr val="969AA3"/>
      </a:accent6>
      <a:hlink>
        <a:srgbClr val="01A69E"/>
      </a:hlink>
      <a:folHlink>
        <a:srgbClr val="6B7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Medical Solutions Client Template">
  <a:themeElements>
    <a:clrScheme name="MedSol Colors">
      <a:dk1>
        <a:srgbClr val="263348"/>
      </a:dk1>
      <a:lt1>
        <a:srgbClr val="FFFFFF"/>
      </a:lt1>
      <a:dk2>
        <a:srgbClr val="263348"/>
      </a:dk2>
      <a:lt2>
        <a:srgbClr val="E6E7EB"/>
      </a:lt2>
      <a:accent1>
        <a:srgbClr val="263348"/>
      </a:accent1>
      <a:accent2>
        <a:srgbClr val="60A50C"/>
      </a:accent2>
      <a:accent3>
        <a:srgbClr val="02B8AF"/>
      </a:accent3>
      <a:accent4>
        <a:srgbClr val="0176BF"/>
      </a:accent4>
      <a:accent5>
        <a:srgbClr val="8D4296"/>
      </a:accent5>
      <a:accent6>
        <a:srgbClr val="969AA3"/>
      </a:accent6>
      <a:hlink>
        <a:srgbClr val="01A69E"/>
      </a:hlink>
      <a:folHlink>
        <a:srgbClr val="6B7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2024-02-20T19:59:02Z</dcterms:created>
  <dc:creator>Andy Barba</dc:creator>
</cp:coreProperties>
</file>