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4" r:id="rId4"/>
    <p:sldId id="265" r:id="rId5"/>
    <p:sldId id="267" r:id="rId6"/>
    <p:sldId id="257" r:id="rId7"/>
    <p:sldId id="258" r:id="rId8"/>
    <p:sldId id="260" r:id="rId9"/>
    <p:sldId id="261" r:id="rId10"/>
    <p:sldId id="262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6DE-8D30-4473-BD3E-0E8F6A06CF1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211D-FC79-4DB3-9B62-B2F3B534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6DE-8D30-4473-BD3E-0E8F6A06CF1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211D-FC79-4DB3-9B62-B2F3B534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6DE-8D30-4473-BD3E-0E8F6A06CF1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211D-FC79-4DB3-9B62-B2F3B534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itle Page Rule Line"/>
          <p:cNvCxnSpPr/>
          <p:nvPr/>
        </p:nvCxnSpPr>
        <p:spPr>
          <a:xfrm>
            <a:off x="628650" y="2443431"/>
            <a:ext cx="788670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ster Title"/>
          <p:cNvSpPr>
            <a:spLocks noGrp="1"/>
          </p:cNvSpPr>
          <p:nvPr>
            <p:ph type="title" hasCustomPrompt="1"/>
          </p:nvPr>
        </p:nvSpPr>
        <p:spPr>
          <a:xfrm>
            <a:off x="628650" y="7011"/>
            <a:ext cx="7886700" cy="241792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400">
                <a:solidFill>
                  <a:srgbClr val="03608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628650" y="2587768"/>
            <a:ext cx="7886700" cy="192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>
                <a:solidFill>
                  <a:srgbClr val="7E9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890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/>
    </mc:Choice>
    <mc:Fallback>
      <p:transition advClick="0" advTm="10000"/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6DE-8D30-4473-BD3E-0E8F6A06CF1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211D-FC79-4DB3-9B62-B2F3B534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6DE-8D30-4473-BD3E-0E8F6A06CF1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211D-FC79-4DB3-9B62-B2F3B534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6DE-8D30-4473-BD3E-0E8F6A06CF1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211D-FC79-4DB3-9B62-B2F3B534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6DE-8D30-4473-BD3E-0E8F6A06CF1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211D-FC79-4DB3-9B62-B2F3B534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6DE-8D30-4473-BD3E-0E8F6A06CF1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211D-FC79-4DB3-9B62-B2F3B534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6DE-8D30-4473-BD3E-0E8F6A06CF1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211D-FC79-4DB3-9B62-B2F3B534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6DE-8D30-4473-BD3E-0E8F6A06CF1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211D-FC79-4DB3-9B62-B2F3B534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6DE-8D30-4473-BD3E-0E8F6A06CF1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211D-FC79-4DB3-9B62-B2F3B5344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26DE-8D30-4473-BD3E-0E8F6A06CF1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211D-FC79-4DB3-9B62-B2F3B5344B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1/2020.12.10.2024700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1/2020.06.08.201253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1/2020.12.09.202467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213/ane.000000000000529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1/2020.12.13.2024814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1/2020.12.10.2024594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037"/>
                    </a14:imgEffect>
                    <a14:imgEffect>
                      <a14:saturation sat="5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351168" cy="6850989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  <a:effectLst>
            <a:glow>
              <a:schemeClr val="accent4">
                <a:lumMod val="40000"/>
                <a:lumOff val="60000"/>
              </a:schemeClr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53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Covid-19 Webex Update </a:t>
            </a:r>
            <a:r>
              <a:rPr lang="en-US" sz="53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/>
            </a:r>
            <a:br>
              <a:rPr lang="en-US" sz="53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en-US" sz="53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12-16-2020</a:t>
            </a:r>
            <a:endParaRPr lang="en-US" sz="53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05125"/>
            <a:ext cx="8362950" cy="230505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Tom Safranek, MD, State Epidemiologist</a:t>
            </a:r>
          </a:p>
          <a:p>
            <a:pPr>
              <a:buNone/>
            </a:pPr>
            <a:endParaRPr lang="en-US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Louis Safranek, MD, PhD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Board certified specialist, Infectious Disease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E-mail: idmd4u-corona.2020@yahoo.com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​​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66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Convalescent plasma or </a:t>
            </a:r>
            <a:r>
              <a:rPr lang="en-US" b="1" dirty="0" err="1"/>
              <a:t>hyperimmune</a:t>
            </a:r>
            <a:r>
              <a:rPr lang="en-US" b="1" dirty="0"/>
              <a:t> immunoglobulin for people with COVID-19: a living systematic </a:t>
            </a:r>
            <a:r>
              <a:rPr lang="en-US" b="1" dirty="0" smtClean="0"/>
              <a:t>review (</a:t>
            </a:r>
            <a:r>
              <a:rPr lang="en-US" b="1" dirty="0" err="1" smtClean="0"/>
              <a:t>july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We </a:t>
            </a:r>
            <a:r>
              <a:rPr lang="en-US" dirty="0"/>
              <a:t>are very uncertain whether convalescent plasma is beneficial for people admitted to hospital with COVID-19.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only very low-certainty evidence for safety of convalescent plasma for COVID-19</a:t>
            </a:r>
            <a:r>
              <a:rPr lang="en-US" dirty="0" smtClean="0"/>
              <a:t>.</a:t>
            </a:r>
          </a:p>
          <a:p>
            <a:r>
              <a:rPr lang="en-US" dirty="0" err="1"/>
              <a:t>doi</a:t>
            </a:r>
            <a:r>
              <a:rPr lang="en-US" dirty="0"/>
              <a:t>: 10.1002/14651858.CD013600.pub2.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b="1" dirty="0"/>
              <a:t>Kinetics of SARS-CoV-2 antibody responses pre- and post- COVID-19 convalescent plasma transfusion in patients with severe respiratory failure: an observational case-control study</a:t>
            </a:r>
          </a:p>
          <a:p>
            <a:r>
              <a:rPr lang="en-US" dirty="0"/>
              <a:t>Hospitalized COVID-19 patients with severe respiratory failure transfused with CCP presented with high titers of SARS-CoV-2 </a:t>
            </a:r>
            <a:r>
              <a:rPr lang="en-US" dirty="0" err="1"/>
              <a:t>IgG</a:t>
            </a:r>
            <a:r>
              <a:rPr lang="en-US" dirty="0"/>
              <a:t> antibodies before transfusion and did not show improved survival at 30 days.</a:t>
            </a:r>
            <a:br>
              <a:rPr lang="en-US" dirty="0"/>
            </a:b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://doi.org/10.1101/2020.12.10.20247007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antibody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Bamlanivimab</a:t>
            </a:r>
            <a:r>
              <a:rPr lang="en-US" dirty="0" smtClean="0"/>
              <a:t> </a:t>
            </a:r>
            <a:r>
              <a:rPr lang="en-US" dirty="0"/>
              <a:t>is authorized for patients with positive results of direct SARS-CoV-2 viral testing who are 12 years of age and older weighing at least 40 kilograms (about 88 pounds), and who are at high risk for progressing to severe COVID-19 and/or hospitalization.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includes those who are 65 years of age or older, or who have certain chronic medical conditions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antibody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Casirivimab</a:t>
            </a:r>
            <a:r>
              <a:rPr lang="en-US" dirty="0" smtClean="0"/>
              <a:t>/</a:t>
            </a:r>
            <a:r>
              <a:rPr lang="en-US" dirty="0" err="1" smtClean="0"/>
              <a:t>imdevimab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Fort treatment </a:t>
            </a:r>
            <a:r>
              <a:rPr lang="en-US" dirty="0"/>
              <a:t>of mild to moderate COVID-19 in adults and pediatric patients (12 years of age or older weighing at least 40 kilograms [about 88 pounds]) with positive results of direct SARS-CoV-2 viral testing and who are at high risk for progressing to severe COVID-19.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includes those who are 65 years of age or older or who have certain chronic medical conditions.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b="1" dirty="0"/>
              <a:t>Shedding of infectious virus in hospitalized patients with </a:t>
            </a:r>
            <a:r>
              <a:rPr lang="en-US" b="1" dirty="0" err="1"/>
              <a:t>coronavirus</a:t>
            </a:r>
            <a:r>
              <a:rPr lang="en-US" b="1" dirty="0"/>
              <a:t> disease-2019 (COVID-19): duration and key determinants</a:t>
            </a:r>
          </a:p>
          <a:p>
            <a:r>
              <a:rPr lang="en-US" dirty="0"/>
              <a:t>Infectious virus shedding was detected in 23 of the 129 patients (17,8</a:t>
            </a:r>
            <a:r>
              <a:rPr lang="en-US" dirty="0" smtClean="0"/>
              <a:t>%), most in ICU, correlating with magnitude  of the viral load and the level of neutralizing antibody.</a:t>
            </a:r>
          </a:p>
          <a:p>
            <a:r>
              <a:rPr lang="en-US" dirty="0" smtClean="0"/>
              <a:t>The </a:t>
            </a:r>
            <a:r>
              <a:rPr lang="en-US" dirty="0"/>
              <a:t>median duration of shedding was 8 days post onset of symptoms (IQR 5-11) and the probability of detecting infectious virus dropped below 5% after </a:t>
            </a:r>
            <a:r>
              <a:rPr lang="en-US" dirty="0" smtClean="0"/>
              <a:t>15 days </a:t>
            </a:r>
            <a:r>
              <a:rPr lang="en-US" dirty="0"/>
              <a:t>post onset of symptoms (95% confidence interval (CI) 13,4-17,2). </a:t>
            </a:r>
            <a:endParaRPr lang="en-US" dirty="0" smtClean="0"/>
          </a:p>
          <a:p>
            <a:r>
              <a:rPr lang="en-US" dirty="0" smtClean="0"/>
              <a:t>One patient harbored infectious virus on day 20 of illness.</a:t>
            </a:r>
          </a:p>
          <a:p>
            <a:r>
              <a:rPr lang="en-US" dirty="0" smtClean="0"/>
              <a:t>Patients who are severely ill may shed infectious virus for longer periods of time than mildly ill patients.</a:t>
            </a:r>
            <a:endParaRPr lang="en-US" dirty="0"/>
          </a:p>
          <a:p>
            <a:r>
              <a:rPr lang="en-US" b="1" dirty="0" err="1"/>
              <a:t>doi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u="sng" dirty="0">
                <a:hlinkClick r:id="rId2"/>
              </a:rPr>
              <a:t>https://doi.org/10.1101/2020.06.08.20125310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COVID-19 Test Strategy to Guide Quarantine Interval in University Student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Asymptomatic University of Kentucky students who were contacts of a PCR confirmed case were quarantined for 14 days, tested on days 3 or 4, day 5, day 7, day 10, day 14.</a:t>
            </a:r>
          </a:p>
          <a:p>
            <a:r>
              <a:rPr lang="en-US" dirty="0"/>
              <a:t>Overall, 14 of 90 (16%) had at least one positive test while in quarantine.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the 14 students testing positive, 7 individuals tested positive initially on day 3 or 4, 5 individuals on day 5, and 2 individuals on day 7. No students tested positive initially on day 10 or 14.</a:t>
            </a:r>
          </a:p>
          <a:p>
            <a:r>
              <a:rPr lang="en-US" dirty="0"/>
              <a:t>Duration of unmasked exposure </a:t>
            </a:r>
            <a:r>
              <a:rPr lang="en-US" dirty="0" smtClean="0"/>
              <a:t>was </a:t>
            </a:r>
            <a:r>
              <a:rPr lang="en-US" dirty="0"/>
              <a:t>the major risk factor.</a:t>
            </a:r>
          </a:p>
          <a:p>
            <a:r>
              <a:rPr lang="en-US" dirty="0"/>
              <a:t>If the indication for quarantine was exposure to an asymptomatic individual (33/90), the risk of infection was low (1/33, 3%).</a:t>
            </a:r>
          </a:p>
          <a:p>
            <a:r>
              <a:rPr lang="en-US" dirty="0"/>
              <a:t>"Since quarantine times are poorly adhered to, with only 10.9% of quarantining individuals remaining at home in one </a:t>
            </a:r>
            <a:r>
              <a:rPr lang="en-US" dirty="0" smtClean="0"/>
              <a:t>report, </a:t>
            </a:r>
            <a:r>
              <a:rPr lang="en-US" dirty="0"/>
              <a:t>a testing strategy that allows for a reduction in quarantine time could lead to improved compliance. "</a:t>
            </a:r>
          </a:p>
          <a:p>
            <a:r>
              <a:rPr lang="en-US" dirty="0"/>
              <a:t> </a:t>
            </a:r>
            <a:r>
              <a:rPr lang="en-US" u="sng" dirty="0">
                <a:hlinkClick r:id="rId2"/>
              </a:rPr>
              <a:t>https://doi.org/10.1101/2020.12.09.20246785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Aspirin Use is Associated with Decreased Mechanical Ventilation, ICU Admission, and In-Hospital Mortality in Hospitalized Patients with COVID-19</a:t>
            </a:r>
          </a:p>
          <a:p>
            <a:r>
              <a:rPr lang="en-US" dirty="0"/>
              <a:t>After adjusting for 8 confounding variables, aspirin use was independently associated with decreased risk of mechanical </a:t>
            </a:r>
            <a:r>
              <a:rPr lang="en-US" dirty="0" smtClean="0"/>
              <a:t>ventilation, </a:t>
            </a:r>
            <a:r>
              <a:rPr lang="en-US" dirty="0"/>
              <a:t>ICU </a:t>
            </a:r>
            <a:r>
              <a:rPr lang="en-US" dirty="0" smtClean="0"/>
              <a:t>admission, </a:t>
            </a:r>
            <a:r>
              <a:rPr lang="en-US" dirty="0"/>
              <a:t>and in-hospital </a:t>
            </a:r>
            <a:r>
              <a:rPr lang="en-US" dirty="0" smtClean="0"/>
              <a:t>mortality. </a:t>
            </a:r>
          </a:p>
          <a:p>
            <a:r>
              <a:rPr lang="en-US" dirty="0" smtClean="0"/>
              <a:t>There </a:t>
            </a:r>
            <a:r>
              <a:rPr lang="en-US" dirty="0"/>
              <a:t>were no differences in major bleeding </a:t>
            </a:r>
            <a:r>
              <a:rPr lang="en-US" dirty="0" smtClean="0"/>
              <a:t>or </a:t>
            </a:r>
            <a:r>
              <a:rPr lang="en-US" dirty="0"/>
              <a:t>overt thrombosis </a:t>
            </a:r>
            <a:r>
              <a:rPr lang="en-US" dirty="0" smtClean="0"/>
              <a:t>between </a:t>
            </a:r>
            <a:r>
              <a:rPr lang="en-US" dirty="0"/>
              <a:t>aspirin users and non-aspirin users.</a:t>
            </a:r>
            <a:br>
              <a:rPr lang="en-US" dirty="0"/>
            </a:br>
            <a:r>
              <a:rPr lang="en-US" dirty="0"/>
              <a:t> DOI: </a:t>
            </a:r>
            <a:r>
              <a:rPr lang="en-US" u="sng" dirty="0">
                <a:hlinkClick r:id="rId2"/>
              </a:rPr>
              <a:t>10.1213/ANE.0000000000005292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b="1" dirty="0"/>
              <a:t>Association of Mortality and Aspirin Prescription for COVID-19 Patients at the Veterans Health Administration</a:t>
            </a:r>
          </a:p>
          <a:p>
            <a:r>
              <a:rPr lang="en-US" dirty="0"/>
              <a:t>Among COVID-19 positive Veterans, preexisting aspirin prescription was associated with a statistically and clinically significant decrease in overall mortality at 14-days </a:t>
            </a:r>
            <a:r>
              <a:rPr lang="en-US" dirty="0" smtClean="0"/>
              <a:t>and </a:t>
            </a:r>
            <a:r>
              <a:rPr lang="en-US" dirty="0"/>
              <a:t>at </a:t>
            </a:r>
            <a:r>
              <a:rPr lang="en-US" dirty="0" smtClean="0"/>
              <a:t>30-days cutting </a:t>
            </a:r>
            <a:r>
              <a:rPr lang="en-US" dirty="0"/>
              <a:t>the odds of mortality by more than half. </a:t>
            </a:r>
            <a:endParaRPr lang="en-US" dirty="0" smtClean="0"/>
          </a:p>
          <a:p>
            <a:r>
              <a:rPr lang="en-US" dirty="0" smtClean="0"/>
              <a:t>Findings </a:t>
            </a:r>
            <a:r>
              <a:rPr lang="en-US" dirty="0"/>
              <a:t>demonstrated that pre-diagnosis aspirin prescription was strongly associated with decreased mortality rates for Veterans diagnosed with COVID-19.</a:t>
            </a:r>
            <a:br>
              <a:rPr lang="en-US" dirty="0"/>
            </a:br>
            <a:endParaRPr lang="en-US" dirty="0"/>
          </a:p>
          <a:p>
            <a:r>
              <a:rPr lang="en-US" b="1" dirty="0" err="1"/>
              <a:t>doi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u="sng" dirty="0">
                <a:hlinkClick r:id="rId2"/>
              </a:rPr>
              <a:t>https://doi.org/10.1101/2020.12.13.20248147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Indomethacin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Efficacy and Safety of </a:t>
            </a:r>
            <a:r>
              <a:rPr lang="en-US" dirty="0" err="1" smtClean="0"/>
              <a:t>Indomethacin</a:t>
            </a:r>
            <a:r>
              <a:rPr lang="en-US" dirty="0" smtClean="0"/>
              <a:t> in </a:t>
            </a:r>
            <a:r>
              <a:rPr lang="en-US" dirty="0" err="1" smtClean="0"/>
              <a:t>Covid</a:t>
            </a:r>
            <a:r>
              <a:rPr lang="en-US" dirty="0" smtClean="0"/>
              <a:t> -19 patients</a:t>
            </a:r>
          </a:p>
          <a:p>
            <a:r>
              <a:rPr lang="en-US" dirty="0" err="1" smtClean="0"/>
              <a:t>Indomethacin</a:t>
            </a:r>
            <a:r>
              <a:rPr lang="en-US" dirty="0" smtClean="0"/>
              <a:t> 75 mg SR</a:t>
            </a:r>
          </a:p>
          <a:p>
            <a:r>
              <a:rPr lang="en-US" dirty="0" smtClean="0"/>
              <a:t>Only one out of 72 patients in the </a:t>
            </a:r>
            <a:r>
              <a:rPr lang="en-US" dirty="0" err="1" smtClean="0"/>
              <a:t>Indomethacin</a:t>
            </a:r>
            <a:r>
              <a:rPr lang="en-US" dirty="0" smtClean="0"/>
              <a:t> arm of the first group required supplementary oxygen while 28 of the 72 patients required supplementary oxygen in the </a:t>
            </a:r>
            <a:r>
              <a:rPr lang="en-US" dirty="0" err="1" smtClean="0"/>
              <a:t>paracetamol</a:t>
            </a:r>
            <a:r>
              <a:rPr lang="en-US" dirty="0" smtClean="0"/>
              <a:t> arm.</a:t>
            </a:r>
          </a:p>
          <a:p>
            <a:r>
              <a:rPr lang="en-US" dirty="0" smtClean="0"/>
              <a:t> No one in the second group deteriorated enough to require mechanical ventilation. </a:t>
            </a:r>
          </a:p>
          <a:p>
            <a:r>
              <a:rPr lang="en-US" dirty="0" smtClean="0"/>
              <a:t>There was no evidence of adverse reaction to </a:t>
            </a:r>
            <a:r>
              <a:rPr lang="en-US" dirty="0" err="1" smtClean="0"/>
              <a:t>indomethacin</a:t>
            </a:r>
            <a:r>
              <a:rPr lang="en-US" dirty="0" smtClean="0"/>
              <a:t> or deterioration of renal or liver function.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 err="1"/>
              <a:t>Azithromycin</a:t>
            </a:r>
            <a:r>
              <a:rPr lang="en-US" dirty="0"/>
              <a:t> in </a:t>
            </a:r>
            <a:r>
              <a:rPr lang="en-US" dirty="0" err="1"/>
              <a:t>Hospitalised</a:t>
            </a:r>
            <a:r>
              <a:rPr lang="en-US" dirty="0"/>
              <a:t> Patients with COVID-19 (RECOVERY): a </a:t>
            </a:r>
            <a:r>
              <a:rPr lang="en-US" dirty="0" err="1"/>
              <a:t>randomised</a:t>
            </a:r>
            <a:r>
              <a:rPr lang="en-US" dirty="0"/>
              <a:t>, controlled, open-label, platform trial</a:t>
            </a:r>
            <a:endParaRPr lang="en-US" b="1" dirty="0"/>
          </a:p>
          <a:p>
            <a:r>
              <a:rPr lang="en-US" dirty="0"/>
              <a:t>In patients </a:t>
            </a:r>
            <a:r>
              <a:rPr lang="en-US" dirty="0" err="1"/>
              <a:t>hospitalised</a:t>
            </a:r>
            <a:r>
              <a:rPr lang="en-US" dirty="0"/>
              <a:t> with COVID-19, </a:t>
            </a:r>
            <a:r>
              <a:rPr lang="en-US" dirty="0" err="1"/>
              <a:t>azithromycin</a:t>
            </a:r>
            <a:r>
              <a:rPr lang="en-US" dirty="0"/>
              <a:t> did not provide any clinical benefit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Azithromycin</a:t>
            </a:r>
            <a:r>
              <a:rPr lang="en-US" dirty="0"/>
              <a:t> use in patients </a:t>
            </a:r>
            <a:r>
              <a:rPr lang="en-US" dirty="0" err="1"/>
              <a:t>hospitalised</a:t>
            </a:r>
            <a:r>
              <a:rPr lang="en-US" dirty="0"/>
              <a:t> with COVID-19 should be restricted to patients where there is a clear antimicrobial indication.</a:t>
            </a:r>
            <a:br>
              <a:rPr lang="en-US" dirty="0"/>
            </a:br>
            <a:endParaRPr lang="en-US" dirty="0"/>
          </a:p>
          <a:p>
            <a:r>
              <a:rPr lang="en-US" b="1" dirty="0" err="1"/>
              <a:t>doi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u="sng" dirty="0">
                <a:hlinkClick r:id="rId2"/>
              </a:rPr>
              <a:t>https://doi.org/10.1101/2020.12.10.20245944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Impact of Convalescent Plasma Transfusion (CCP) In Patients With Previous Circulating Neutralizing Antibodies (</a:t>
            </a:r>
            <a:r>
              <a:rPr lang="en-US" b="1" dirty="0" err="1"/>
              <a:t>nAb</a:t>
            </a:r>
            <a:r>
              <a:rPr lang="en-US" b="1" dirty="0"/>
              <a:t>) to COVID-19</a:t>
            </a:r>
          </a:p>
          <a:p>
            <a:r>
              <a:rPr lang="en-US" dirty="0"/>
              <a:t>Administration of CCP after 10 days of symptom onset was associated with increases in ICU length of stay (p&lt;0.001).</a:t>
            </a:r>
            <a:br>
              <a:rPr lang="en-US" dirty="0"/>
            </a:br>
            <a:r>
              <a:rPr lang="en-US" b="1" dirty="0" err="1" smtClean="0"/>
              <a:t>doi</a:t>
            </a:r>
            <a:r>
              <a:rPr lang="en-US" b="1" dirty="0"/>
              <a:t>:</a:t>
            </a:r>
            <a:r>
              <a:rPr lang="en-US" dirty="0"/>
              <a:t> https://doi.org/10.1101/2020.12.08.20246173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Randomized Trial of Convalescent Plasma in Covid-19 Severe </a:t>
            </a:r>
            <a:r>
              <a:rPr lang="en-US" dirty="0" smtClean="0"/>
              <a:t>Pneumonia</a:t>
            </a:r>
          </a:p>
          <a:p>
            <a:r>
              <a:rPr lang="en-US" dirty="0"/>
              <a:t>No significant differences were observed in clinical status or overall mortality between patients treated with convalescent plasma and those who received </a:t>
            </a:r>
            <a:r>
              <a:rPr lang="en-US" dirty="0" smtClean="0"/>
              <a:t>placebo.</a:t>
            </a:r>
            <a:endParaRPr lang="en-US" dirty="0"/>
          </a:p>
          <a:p>
            <a:r>
              <a:rPr lang="en-US" dirty="0"/>
              <a:t>DOI: </a:t>
            </a:r>
            <a:r>
              <a:rPr lang="en-US" dirty="0" smtClean="0"/>
              <a:t>10.1056/NEJMoa2031304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649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Covid-19 Webex Update  12-16-2020</vt:lpstr>
      <vt:lpstr>Epidemiology</vt:lpstr>
      <vt:lpstr>Epidemiology</vt:lpstr>
      <vt:lpstr>Treatment</vt:lpstr>
      <vt:lpstr>Treatment</vt:lpstr>
      <vt:lpstr>Indomethacin</vt:lpstr>
      <vt:lpstr>Treatment</vt:lpstr>
      <vt:lpstr>Treatment</vt:lpstr>
      <vt:lpstr>Treatment</vt:lpstr>
      <vt:lpstr>Treatment</vt:lpstr>
      <vt:lpstr>Treatment</vt:lpstr>
      <vt:lpstr>Monoclonal antibody therapies</vt:lpstr>
      <vt:lpstr>Monoclonal antibody therapy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Covid-19 Webex Update  12-16-2020</dc:title>
  <dc:creator>Louis</dc:creator>
  <cp:lastModifiedBy>Louis</cp:lastModifiedBy>
  <cp:revision>1</cp:revision>
  <dcterms:created xsi:type="dcterms:W3CDTF">2020-12-16T15:54:00Z</dcterms:created>
  <dcterms:modified xsi:type="dcterms:W3CDTF">2020-12-16T17:36:14Z</dcterms:modified>
</cp:coreProperties>
</file>