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 bookmarkIdSeed="3">
  <p:sldMasterIdLst>
    <p:sldMasterId id="2147483684" r:id="rId4"/>
    <p:sldMasterId id="2147483715" r:id="rId5"/>
    <p:sldMasterId id="2147483728" r:id="rId6"/>
    <p:sldMasterId id="2147483776" r:id="rId7"/>
    <p:sldMasterId id="2147483773" r:id="rId8"/>
  </p:sldMasterIdLst>
  <p:notesMasterIdLst>
    <p:notesMasterId r:id="rId38"/>
  </p:notesMasterIdLst>
  <p:handoutMasterIdLst>
    <p:handoutMasterId r:id="rId39"/>
  </p:handoutMasterIdLst>
  <p:sldIdLst>
    <p:sldId id="4460" r:id="rId9"/>
    <p:sldId id="4461" r:id="rId10"/>
    <p:sldId id="4425" r:id="rId11"/>
    <p:sldId id="4426" r:id="rId12"/>
    <p:sldId id="4427" r:id="rId13"/>
    <p:sldId id="4465" r:id="rId14"/>
    <p:sldId id="4428" r:id="rId15"/>
    <p:sldId id="4429" r:id="rId16"/>
    <p:sldId id="4430" r:id="rId17"/>
    <p:sldId id="4431" r:id="rId18"/>
    <p:sldId id="4464" r:id="rId19"/>
    <p:sldId id="4432" r:id="rId20"/>
    <p:sldId id="4440" r:id="rId21"/>
    <p:sldId id="4450" r:id="rId22"/>
    <p:sldId id="4435" r:id="rId23"/>
    <p:sldId id="4437" r:id="rId24"/>
    <p:sldId id="4438" r:id="rId25"/>
    <p:sldId id="4439" r:id="rId26"/>
    <p:sldId id="4442" r:id="rId27"/>
    <p:sldId id="4441" r:id="rId28"/>
    <p:sldId id="4444" r:id="rId29"/>
    <p:sldId id="4445" r:id="rId30"/>
    <p:sldId id="4453" r:id="rId31"/>
    <p:sldId id="4454" r:id="rId32"/>
    <p:sldId id="4451" r:id="rId33"/>
    <p:sldId id="4462" r:id="rId34"/>
    <p:sldId id="4466" r:id="rId35"/>
    <p:sldId id="4463" r:id="rId36"/>
    <p:sldId id="1563" r:id="rId3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6" userDrawn="1">
          <p15:clr>
            <a:srgbClr val="A4A3A4"/>
          </p15:clr>
        </p15:guide>
        <p15:guide id="2" orient="horz" pos="600" userDrawn="1">
          <p15:clr>
            <a:srgbClr val="A4A3A4"/>
          </p15:clr>
        </p15:guide>
        <p15:guide id="3" orient="horz" pos="4248" userDrawn="1">
          <p15:clr>
            <a:srgbClr val="A4A3A4"/>
          </p15:clr>
        </p15:guide>
        <p15:guide id="4" orient="horz" pos="4103" userDrawn="1">
          <p15:clr>
            <a:srgbClr val="A4A3A4"/>
          </p15:clr>
        </p15:guide>
        <p15:guide id="5" pos="352" userDrawn="1">
          <p15:clr>
            <a:srgbClr val="A4A3A4"/>
          </p15:clr>
        </p15:guide>
        <p15:guide id="6" pos="7456" userDrawn="1">
          <p15:clr>
            <a:srgbClr val="A4A3A4"/>
          </p15:clr>
        </p15:guide>
        <p15:guide id="7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5619" userDrawn="1">
          <p15:clr>
            <a:srgbClr val="A4A3A4"/>
          </p15:clr>
        </p15:guide>
        <p15:guide id="2" orient="horz" pos="295" userDrawn="1">
          <p15:clr>
            <a:srgbClr val="A4A3A4"/>
          </p15:clr>
        </p15:guide>
        <p15:guide id="3" pos="298" userDrawn="1">
          <p15:clr>
            <a:srgbClr val="A4A3A4"/>
          </p15:clr>
        </p15:guide>
        <p15:guide id="4" pos="4176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D7BE27-2F3A-65E1-28C6-352B3DB15309}" name="Joey Sandlin" initials="JS" userId="S::JSandlin@pyapc.com::f71aed08-4da0-416a-8386-bdd8992d29fb" providerId="AD"/>
  <p188:author id="{7BCAF62F-EE6C-7528-BF59-C58E91F04390}" name="Jason Hardin" initials="JH" userId="S::jhardin@pyapc.com::8db66c76-7e34-4580-8fef-c892294a01d9" providerId="AD"/>
  <p188:author id="{83C793A7-FAF2-5D6C-B2D8-A761F51FA0B6}" name="Shannon Sumner" initials="SS" userId="S::ssumner@pyapc.com::e84cfcbd-7759-4636-a497-3c5c407e5332" providerId="AD"/>
  <p188:author id="{1120E6D7-9B82-E7E7-6603-12C99A4CCC5D}" name="Jennifer Toolan" initials="JT" userId="S::Jtoolan@pyapc.com::ec8a707c-c2fd-4b96-b0de-fd815dd977e6" providerId="AD"/>
  <p188:author id="{8EAB81E5-3E9A-B6F8-BEDD-8122FA56E482}" name="Traci Waugh" initials="TW" userId="S::twaugh@pyapc.com::557f245b-9df3-4815-ac37-817fbd5127f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llary R. Burkett" initials="HRB" lastIdx="12" clrIdx="0"/>
  <p:cmAuthor id="1" name="David McMillan" initials="DM" lastIdx="9" clrIdx="1">
    <p:extLst>
      <p:ext uri="{19B8F6BF-5375-455C-9EA6-DF929625EA0E}">
        <p15:presenceInfo xmlns:p15="http://schemas.microsoft.com/office/powerpoint/2012/main" userId="S::dmcmillan@pyapc.com::07506c43-2ef8-40f5-beb6-e919a2206e9e" providerId="AD"/>
      </p:ext>
    </p:extLst>
  </p:cmAuthor>
  <p:cmAuthor id="2" name="Martie Ross" initials="MR" lastIdx="18" clrIdx="2">
    <p:extLst>
      <p:ext uri="{19B8F6BF-5375-455C-9EA6-DF929625EA0E}">
        <p15:presenceInfo xmlns:p15="http://schemas.microsoft.com/office/powerpoint/2012/main" userId="S::mross@pyapc.com::dd48205e-c347-4f9f-82c9-99427906d9f2" providerId="AD"/>
      </p:ext>
    </p:extLst>
  </p:cmAuthor>
  <p:cmAuthor id="3" name="Tynan Kugler" initials="TK" lastIdx="111" clrIdx="3">
    <p:extLst>
      <p:ext uri="{19B8F6BF-5375-455C-9EA6-DF929625EA0E}">
        <p15:presenceInfo xmlns:p15="http://schemas.microsoft.com/office/powerpoint/2012/main" userId="S-1-5-21-113512897-2933391711-3595678401-12436" providerId="AD"/>
      </p:ext>
    </p:extLst>
  </p:cmAuthor>
  <p:cmAuthor id="4" name="Kristina  M. McClelland" initials="KMM" lastIdx="162" clrIdx="4">
    <p:extLst>
      <p:ext uri="{19B8F6BF-5375-455C-9EA6-DF929625EA0E}">
        <p15:presenceInfo xmlns:p15="http://schemas.microsoft.com/office/powerpoint/2012/main" userId="S::KMcClelland@pyapc.com::7cb1b8b0-9fda-4453-9a5c-a057db8dd80d" providerId="AD"/>
      </p:ext>
    </p:extLst>
  </p:cmAuthor>
  <p:cmAuthor id="5" name="Kathryn Culver" initials="KC" lastIdx="25" clrIdx="5">
    <p:extLst>
      <p:ext uri="{19B8F6BF-5375-455C-9EA6-DF929625EA0E}">
        <p15:presenceInfo xmlns:p15="http://schemas.microsoft.com/office/powerpoint/2012/main" userId="S::kculver@pyapc.com::cf405123-84dc-4618-b97f-9a1dd1191926" providerId="AD"/>
      </p:ext>
    </p:extLst>
  </p:cmAuthor>
  <p:cmAuthor id="6" name="Angie Caldwell" initials="AC" lastIdx="65" clrIdx="6">
    <p:extLst>
      <p:ext uri="{19B8F6BF-5375-455C-9EA6-DF929625EA0E}">
        <p15:presenceInfo xmlns:p15="http://schemas.microsoft.com/office/powerpoint/2012/main" userId="S::acaldwell@pyapc.com::e0012b62-3636-44af-b4b9-1408822c206c" providerId="AD"/>
      </p:ext>
    </p:extLst>
  </p:cmAuthor>
  <p:cmAuthor id="7" name="Jennifer Toolan" initials="JT" lastIdx="48" clrIdx="7">
    <p:extLst>
      <p:ext uri="{19B8F6BF-5375-455C-9EA6-DF929625EA0E}">
        <p15:presenceInfo xmlns:p15="http://schemas.microsoft.com/office/powerpoint/2012/main" userId="S::Jtoolan@pyapc.com::ec8a707c-c2fd-4b96-b0de-fd815dd977e6" providerId="AD"/>
      </p:ext>
    </p:extLst>
  </p:cmAuthor>
  <p:cmAuthor id="8" name="Tynan Kugler" initials="TK [2]" lastIdx="27" clrIdx="8">
    <p:extLst>
      <p:ext uri="{19B8F6BF-5375-455C-9EA6-DF929625EA0E}">
        <p15:presenceInfo xmlns:p15="http://schemas.microsoft.com/office/powerpoint/2012/main" userId="S::TKugler@pyapc.com::81bbf3d2-0618-40b2-9c6b-fa05d804a778" providerId="AD"/>
      </p:ext>
    </p:extLst>
  </p:cmAuthor>
  <p:cmAuthor id="9" name="Emily Grover" initials="EG" lastIdx="2" clrIdx="9">
    <p:extLst>
      <p:ext uri="{19B8F6BF-5375-455C-9EA6-DF929625EA0E}">
        <p15:presenceInfo xmlns:p15="http://schemas.microsoft.com/office/powerpoint/2012/main" userId="S::egrover@pyapc.com::85706b50-670d-4794-b2de-b2bfec4d9176" providerId="AD"/>
      </p:ext>
    </p:extLst>
  </p:cmAuthor>
  <p:cmAuthor id="10" name="Aaron Newcomer" initials="AN" lastIdx="13" clrIdx="10">
    <p:extLst>
      <p:ext uri="{19B8F6BF-5375-455C-9EA6-DF929625EA0E}">
        <p15:presenceInfo xmlns:p15="http://schemas.microsoft.com/office/powerpoint/2012/main" userId="S::anewcomer@pyapc.com::62965682-cb96-4a47-b237-2a0310776855" providerId="AD"/>
      </p:ext>
    </p:extLst>
  </p:cmAuthor>
  <p:cmAuthor id="11" name="Kristen Lilly-Davidson" initials="KL" lastIdx="24" clrIdx="11">
    <p:extLst>
      <p:ext uri="{19B8F6BF-5375-455C-9EA6-DF929625EA0E}">
        <p15:presenceInfo xmlns:p15="http://schemas.microsoft.com/office/powerpoint/2012/main" userId="S::klilly@pyapc.com::8275fbcc-a954-4f8c-97a3-d8f3937d71fa" providerId="AD"/>
      </p:ext>
    </p:extLst>
  </p:cmAuthor>
  <p:cmAuthor id="12" name="Shannon Sumner" initials="SS" lastIdx="3" clrIdx="12">
    <p:extLst>
      <p:ext uri="{19B8F6BF-5375-455C-9EA6-DF929625EA0E}">
        <p15:presenceInfo xmlns:p15="http://schemas.microsoft.com/office/powerpoint/2012/main" userId="S::ssumner@pyapc.com::e84cfcbd-7759-4636-a497-3c5c407e5332" providerId="AD"/>
      </p:ext>
    </p:extLst>
  </p:cmAuthor>
  <p:cmAuthor id="13" name="Katie Croswell" initials="KC" lastIdx="6" clrIdx="13">
    <p:extLst>
      <p:ext uri="{19B8F6BF-5375-455C-9EA6-DF929625EA0E}">
        <p15:presenceInfo xmlns:p15="http://schemas.microsoft.com/office/powerpoint/2012/main" userId="S::KCroswell@pyapc.com::97a8d96a-46d6-44b1-9f40-f12357bb83fa" providerId="AD"/>
      </p:ext>
    </p:extLst>
  </p:cmAuthor>
  <p:cmAuthor id="14" name="Erin M. Walker" initials="EMW" lastIdx="15" clrIdx="14">
    <p:extLst>
      <p:ext uri="{19B8F6BF-5375-455C-9EA6-DF929625EA0E}">
        <p15:presenceInfo xmlns:p15="http://schemas.microsoft.com/office/powerpoint/2012/main" userId="S::ewalker@pyapc.com::762355bc-5b0a-4dc7-8305-404af7332520" providerId="AD"/>
      </p:ext>
    </p:extLst>
  </p:cmAuthor>
  <p:cmAuthor id="15" name="Traci Waugh" initials="TW" lastIdx="6" clrIdx="15">
    <p:extLst>
      <p:ext uri="{19B8F6BF-5375-455C-9EA6-DF929625EA0E}">
        <p15:presenceInfo xmlns:p15="http://schemas.microsoft.com/office/powerpoint/2012/main" userId="S::twaugh@pyapc.com::557f245b-9df3-4815-ac37-817fbd5127f1" providerId="AD"/>
      </p:ext>
    </p:extLst>
  </p:cmAuthor>
  <p:cmAuthor id="16" name="Jason Hardin" initials="JH" lastIdx="1" clrIdx="16">
    <p:extLst>
      <p:ext uri="{19B8F6BF-5375-455C-9EA6-DF929625EA0E}">
        <p15:presenceInfo xmlns:p15="http://schemas.microsoft.com/office/powerpoint/2012/main" userId="S::jhardin@pyapc.com::8db66c76-7e34-4580-8fef-c892294a01d9" providerId="AD"/>
      </p:ext>
    </p:extLst>
  </p:cmAuthor>
  <p:cmAuthor id="17" name="Kathy Reep" initials="KR" lastIdx="5" clrIdx="17">
    <p:extLst>
      <p:ext uri="{19B8F6BF-5375-455C-9EA6-DF929625EA0E}">
        <p15:presenceInfo xmlns:p15="http://schemas.microsoft.com/office/powerpoint/2012/main" userId="S::kreep@pyapc.com::76831eca-cfa6-4b29-af11-02efc2c7f8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5F5F5F"/>
    <a:srgbClr val="007A3D"/>
    <a:srgbClr val="0054A0"/>
    <a:srgbClr val="96A2B6"/>
    <a:srgbClr val="00334C"/>
    <a:srgbClr val="C2DFF5"/>
    <a:srgbClr val="D35C2B"/>
    <a:srgbClr val="DCF6C9"/>
    <a:srgbClr val="D1D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84785" autoAdjust="0"/>
  </p:normalViewPr>
  <p:slideViewPr>
    <p:cSldViewPr snapToGrid="0" showGuides="1">
      <p:cViewPr varScale="1">
        <p:scale>
          <a:sx n="89" d="100"/>
          <a:sy n="89" d="100"/>
        </p:scale>
        <p:origin x="1338" y="66"/>
      </p:cViewPr>
      <p:guideLst>
        <p:guide orient="horz" pos="4056"/>
        <p:guide orient="horz" pos="600"/>
        <p:guide orient="horz" pos="4248"/>
        <p:guide orient="horz" pos="4103"/>
        <p:guide pos="352"/>
        <p:guide pos="7456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162" y="84"/>
      </p:cViewPr>
      <p:guideLst>
        <p:guide orient="horz" pos="5619"/>
        <p:guide orient="horz" pos="295"/>
        <p:guide pos="298"/>
        <p:guide pos="4176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commentAuthors" Target="commentAuthor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hyperlink" Target="mailto:kreep@pyapc.com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5" Type="http://schemas.openxmlformats.org/officeDocument/2006/relationships/image" Target="../media/image48.jpeg"/><Relationship Id="rId4" Type="http://schemas.openxmlformats.org/officeDocument/2006/relationships/image" Target="../media/image4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hyperlink" Target="mailto:kreep@pyapc.com" TargetMode="External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5" Type="http://schemas.openxmlformats.org/officeDocument/2006/relationships/image" Target="../media/image48.jpeg"/><Relationship Id="rId4" Type="http://schemas.openxmlformats.org/officeDocument/2006/relationships/image" Target="../media/image4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97E0F8-FEA3-476A-B026-B6C54D4A7A13}" type="doc">
      <dgm:prSet loTypeId="urn:microsoft.com/office/officeart/2005/8/layout/hierarchy2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46A016E-2B2D-4881-80ED-AC9F2C4777C6}">
      <dgm:prSet/>
      <dgm:spPr/>
      <dgm:t>
        <a:bodyPr/>
        <a:lstStyle/>
        <a:p>
          <a:r>
            <a:rPr lang="en-US" b="0" i="0"/>
            <a:t>Commission strongly supports the inclusion of private plans in Medicare</a:t>
          </a:r>
          <a:endParaRPr lang="en-US"/>
        </a:p>
      </dgm:t>
    </dgm:pt>
    <dgm:pt modelId="{7F979D3D-E8CC-4E98-9940-FF2948E8D468}" type="parTrans" cxnId="{7C1ECB25-C27C-47E8-8E9C-DBDC5056B1AF}">
      <dgm:prSet/>
      <dgm:spPr/>
      <dgm:t>
        <a:bodyPr/>
        <a:lstStyle/>
        <a:p>
          <a:endParaRPr lang="en-US"/>
        </a:p>
      </dgm:t>
    </dgm:pt>
    <dgm:pt modelId="{8081527B-3B2C-4B85-BE72-2F6C4BFA98DC}" type="sibTrans" cxnId="{7C1ECB25-C27C-47E8-8E9C-DBDC5056B1AF}">
      <dgm:prSet/>
      <dgm:spPr/>
      <dgm:t>
        <a:bodyPr/>
        <a:lstStyle/>
        <a:p>
          <a:endParaRPr lang="en-US"/>
        </a:p>
      </dgm:t>
    </dgm:pt>
    <dgm:pt modelId="{977C464D-5C1A-4E40-B465-C75F1E997661}">
      <dgm:prSet/>
      <dgm:spPr/>
      <dgm:t>
        <a:bodyPr/>
        <a:lstStyle/>
        <a:p>
          <a:r>
            <a:rPr lang="en-US" b="0" i="0"/>
            <a:t>MedPAC estimates that Medicare spends approximately 22% more for MA enrollees than if those same beneficiaries were enrolled in FFS  </a:t>
          </a:r>
          <a:endParaRPr lang="en-US"/>
        </a:p>
      </dgm:t>
    </dgm:pt>
    <dgm:pt modelId="{7721CA4A-72D5-452C-B5BB-4BB5FE03E340}" type="parTrans" cxnId="{ABDBD446-5E80-4FBB-8C68-B1DA9CDD108B}">
      <dgm:prSet/>
      <dgm:spPr/>
      <dgm:t>
        <a:bodyPr/>
        <a:lstStyle/>
        <a:p>
          <a:endParaRPr lang="en-US"/>
        </a:p>
      </dgm:t>
    </dgm:pt>
    <dgm:pt modelId="{C1193DC9-9824-4A11-BAF1-ED09F9D2DD0C}" type="sibTrans" cxnId="{ABDBD446-5E80-4FBB-8C68-B1DA9CDD108B}">
      <dgm:prSet/>
      <dgm:spPr/>
      <dgm:t>
        <a:bodyPr/>
        <a:lstStyle/>
        <a:p>
          <a:endParaRPr lang="en-US"/>
        </a:p>
      </dgm:t>
    </dgm:pt>
    <dgm:pt modelId="{1A5FEE3C-0B51-4821-AF44-808CA3FC3DA9}">
      <dgm:prSet/>
      <dgm:spPr/>
      <dgm:t>
        <a:bodyPr/>
        <a:lstStyle/>
        <a:p>
          <a:r>
            <a:rPr lang="en-US" b="0" i="0"/>
            <a:t>Equivalent to $83B in 2024</a:t>
          </a:r>
          <a:endParaRPr lang="en-US"/>
        </a:p>
      </dgm:t>
    </dgm:pt>
    <dgm:pt modelId="{85F3490A-E8A2-4EA9-9BF0-B607A838366F}" type="parTrans" cxnId="{304A2924-F35C-44C2-9652-0FBA333A8656}">
      <dgm:prSet/>
      <dgm:spPr/>
      <dgm:t>
        <a:bodyPr/>
        <a:lstStyle/>
        <a:p>
          <a:endParaRPr lang="en-US"/>
        </a:p>
      </dgm:t>
    </dgm:pt>
    <dgm:pt modelId="{3B873DF8-2714-4B16-9B54-F7E87322A4EB}" type="sibTrans" cxnId="{304A2924-F35C-44C2-9652-0FBA333A8656}">
      <dgm:prSet/>
      <dgm:spPr/>
      <dgm:t>
        <a:bodyPr/>
        <a:lstStyle/>
        <a:p>
          <a:endParaRPr lang="en-US"/>
        </a:p>
      </dgm:t>
    </dgm:pt>
    <dgm:pt modelId="{C1D50B5D-0609-4A80-8F58-E3CC811A48BB}">
      <dgm:prSet/>
      <dgm:spPr/>
      <dgm:t>
        <a:bodyPr/>
        <a:lstStyle/>
        <a:p>
          <a:r>
            <a:rPr lang="en-US" b="0" i="0"/>
            <a:t>Some of these dollars are used for supplemental benefits and better financial protection for MA enrollees</a:t>
          </a:r>
          <a:endParaRPr lang="en-US"/>
        </a:p>
      </dgm:t>
    </dgm:pt>
    <dgm:pt modelId="{B6F19DBD-3560-4BFE-A8ED-9B76D426535B}" type="parTrans" cxnId="{4E778F86-B962-428F-A9C2-B2D5779C01E9}">
      <dgm:prSet/>
      <dgm:spPr/>
      <dgm:t>
        <a:bodyPr/>
        <a:lstStyle/>
        <a:p>
          <a:endParaRPr lang="en-US"/>
        </a:p>
      </dgm:t>
    </dgm:pt>
    <dgm:pt modelId="{BBF9D050-D5F2-45BF-88F7-A7C605BDA979}" type="sibTrans" cxnId="{4E778F86-B962-428F-A9C2-B2D5779C01E9}">
      <dgm:prSet/>
      <dgm:spPr/>
      <dgm:t>
        <a:bodyPr/>
        <a:lstStyle/>
        <a:p>
          <a:endParaRPr lang="en-US"/>
        </a:p>
      </dgm:t>
    </dgm:pt>
    <dgm:pt modelId="{B88D99F5-3DC6-4BC2-890A-486E105B33C3}">
      <dgm:prSet/>
      <dgm:spPr/>
      <dgm:t>
        <a:bodyPr/>
        <a:lstStyle/>
        <a:p>
          <a:r>
            <a:rPr lang="en-US" b="0" i="0"/>
            <a:t>Originally, risk-based payment for private plans set at 95% of FFS; averages 122% today</a:t>
          </a:r>
          <a:endParaRPr lang="en-US"/>
        </a:p>
      </dgm:t>
    </dgm:pt>
    <dgm:pt modelId="{901BA1B6-0EF8-4554-82BE-17A78EB5FAB7}" type="parTrans" cxnId="{820F628A-D7A4-4AEA-887D-DF5D3639CA9B}">
      <dgm:prSet/>
      <dgm:spPr/>
      <dgm:t>
        <a:bodyPr/>
        <a:lstStyle/>
        <a:p>
          <a:endParaRPr lang="en-US"/>
        </a:p>
      </dgm:t>
    </dgm:pt>
    <dgm:pt modelId="{3FF36E50-6965-40A4-A76C-F275E1340D33}" type="sibTrans" cxnId="{820F628A-D7A4-4AEA-887D-DF5D3639CA9B}">
      <dgm:prSet/>
      <dgm:spPr/>
      <dgm:t>
        <a:bodyPr/>
        <a:lstStyle/>
        <a:p>
          <a:endParaRPr lang="en-US"/>
        </a:p>
      </dgm:t>
    </dgm:pt>
    <dgm:pt modelId="{2E2BC360-971B-4E24-BE55-AB14D199AF0E}">
      <dgm:prSet/>
      <dgm:spPr/>
      <dgm:t>
        <a:bodyPr/>
        <a:lstStyle/>
        <a:p>
          <a:r>
            <a:rPr lang="en-US" b="0" i="0"/>
            <a:t>Calls for “a major overhaul” of MA policies </a:t>
          </a:r>
          <a:endParaRPr lang="en-US"/>
        </a:p>
      </dgm:t>
    </dgm:pt>
    <dgm:pt modelId="{994FF3A7-F5FC-4228-B194-90102D74A88C}" type="parTrans" cxnId="{36A5D2B3-B430-49B4-9FF6-03998A2402C0}">
      <dgm:prSet/>
      <dgm:spPr/>
      <dgm:t>
        <a:bodyPr/>
        <a:lstStyle/>
        <a:p>
          <a:endParaRPr lang="en-US"/>
        </a:p>
      </dgm:t>
    </dgm:pt>
    <dgm:pt modelId="{877AF9F2-D1B0-4718-8C5D-9B6FE87F635A}" type="sibTrans" cxnId="{36A5D2B3-B430-49B4-9FF6-03998A2402C0}">
      <dgm:prSet/>
      <dgm:spPr/>
      <dgm:t>
        <a:bodyPr/>
        <a:lstStyle/>
        <a:p>
          <a:endParaRPr lang="en-US"/>
        </a:p>
      </dgm:t>
    </dgm:pt>
    <dgm:pt modelId="{D70A4600-A80B-48D6-BEF3-3BDA427553A8}" type="pres">
      <dgm:prSet presAssocID="{5497E0F8-FEA3-476A-B026-B6C54D4A7A1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0F0C95A-8540-47A4-9458-39EF86BB4DC3}" type="pres">
      <dgm:prSet presAssocID="{B46A016E-2B2D-4881-80ED-AC9F2C4777C6}" presName="root1" presStyleCnt="0"/>
      <dgm:spPr/>
    </dgm:pt>
    <dgm:pt modelId="{2B0E10EE-C992-4D30-86E4-438C60BDE38F}" type="pres">
      <dgm:prSet presAssocID="{B46A016E-2B2D-4881-80ED-AC9F2C4777C6}" presName="LevelOneTextNode" presStyleLbl="node0" presStyleIdx="0" presStyleCnt="3">
        <dgm:presLayoutVars>
          <dgm:chPref val="3"/>
        </dgm:presLayoutVars>
      </dgm:prSet>
      <dgm:spPr/>
    </dgm:pt>
    <dgm:pt modelId="{6D65D407-2497-4360-8E26-3793454F7024}" type="pres">
      <dgm:prSet presAssocID="{B46A016E-2B2D-4881-80ED-AC9F2C4777C6}" presName="level2hierChild" presStyleCnt="0"/>
      <dgm:spPr/>
    </dgm:pt>
    <dgm:pt modelId="{C482461A-C67D-47B2-B092-B8AEB50E7CCC}" type="pres">
      <dgm:prSet presAssocID="{977C464D-5C1A-4E40-B465-C75F1E997661}" presName="root1" presStyleCnt="0"/>
      <dgm:spPr/>
    </dgm:pt>
    <dgm:pt modelId="{635B9CBB-247B-469A-9E9D-6EB7190D15DD}" type="pres">
      <dgm:prSet presAssocID="{977C464D-5C1A-4E40-B465-C75F1E997661}" presName="LevelOneTextNode" presStyleLbl="node0" presStyleIdx="1" presStyleCnt="3">
        <dgm:presLayoutVars>
          <dgm:chPref val="3"/>
        </dgm:presLayoutVars>
      </dgm:prSet>
      <dgm:spPr/>
    </dgm:pt>
    <dgm:pt modelId="{4481FC9D-1F43-4AD8-BF3E-74A4A7F21106}" type="pres">
      <dgm:prSet presAssocID="{977C464D-5C1A-4E40-B465-C75F1E997661}" presName="level2hierChild" presStyleCnt="0"/>
      <dgm:spPr/>
    </dgm:pt>
    <dgm:pt modelId="{DB418A90-A321-4B7A-B578-12BB613EDD57}" type="pres">
      <dgm:prSet presAssocID="{85F3490A-E8A2-4EA9-9BF0-B607A838366F}" presName="conn2-1" presStyleLbl="parChTrans1D2" presStyleIdx="0" presStyleCnt="3"/>
      <dgm:spPr/>
    </dgm:pt>
    <dgm:pt modelId="{254D7FE3-7A6D-4E29-9430-448926FD6274}" type="pres">
      <dgm:prSet presAssocID="{85F3490A-E8A2-4EA9-9BF0-B607A838366F}" presName="connTx" presStyleLbl="parChTrans1D2" presStyleIdx="0" presStyleCnt="3"/>
      <dgm:spPr/>
    </dgm:pt>
    <dgm:pt modelId="{8DF9BCF1-57D1-4C72-A00A-B73D025ED3CB}" type="pres">
      <dgm:prSet presAssocID="{1A5FEE3C-0B51-4821-AF44-808CA3FC3DA9}" presName="root2" presStyleCnt="0"/>
      <dgm:spPr/>
    </dgm:pt>
    <dgm:pt modelId="{4BAE4CB6-7537-4F07-B9B5-2BC8079A095A}" type="pres">
      <dgm:prSet presAssocID="{1A5FEE3C-0B51-4821-AF44-808CA3FC3DA9}" presName="LevelTwoTextNode" presStyleLbl="node2" presStyleIdx="0" presStyleCnt="3">
        <dgm:presLayoutVars>
          <dgm:chPref val="3"/>
        </dgm:presLayoutVars>
      </dgm:prSet>
      <dgm:spPr/>
    </dgm:pt>
    <dgm:pt modelId="{B7A52E87-C250-47E8-AAE1-B16F921ADD36}" type="pres">
      <dgm:prSet presAssocID="{1A5FEE3C-0B51-4821-AF44-808CA3FC3DA9}" presName="level3hierChild" presStyleCnt="0"/>
      <dgm:spPr/>
    </dgm:pt>
    <dgm:pt modelId="{62D64517-83E7-4967-98BD-EABE1E1603DD}" type="pres">
      <dgm:prSet presAssocID="{B6F19DBD-3560-4BFE-A8ED-9B76D426535B}" presName="conn2-1" presStyleLbl="parChTrans1D2" presStyleIdx="1" presStyleCnt="3"/>
      <dgm:spPr/>
    </dgm:pt>
    <dgm:pt modelId="{A2438D2E-99DD-4FE6-A765-55BBBB79CF24}" type="pres">
      <dgm:prSet presAssocID="{B6F19DBD-3560-4BFE-A8ED-9B76D426535B}" presName="connTx" presStyleLbl="parChTrans1D2" presStyleIdx="1" presStyleCnt="3"/>
      <dgm:spPr/>
    </dgm:pt>
    <dgm:pt modelId="{62CA7F3A-F5D3-4FDA-A47D-73633A3A1BBC}" type="pres">
      <dgm:prSet presAssocID="{C1D50B5D-0609-4A80-8F58-E3CC811A48BB}" presName="root2" presStyleCnt="0"/>
      <dgm:spPr/>
    </dgm:pt>
    <dgm:pt modelId="{B5C0F1EA-9BF9-4513-AD37-EF36628AD6CC}" type="pres">
      <dgm:prSet presAssocID="{C1D50B5D-0609-4A80-8F58-E3CC811A48BB}" presName="LevelTwoTextNode" presStyleLbl="node2" presStyleIdx="1" presStyleCnt="3">
        <dgm:presLayoutVars>
          <dgm:chPref val="3"/>
        </dgm:presLayoutVars>
      </dgm:prSet>
      <dgm:spPr/>
    </dgm:pt>
    <dgm:pt modelId="{EB3239F6-9AC1-4088-97A6-DBC447B21EE2}" type="pres">
      <dgm:prSet presAssocID="{C1D50B5D-0609-4A80-8F58-E3CC811A48BB}" presName="level3hierChild" presStyleCnt="0"/>
      <dgm:spPr/>
    </dgm:pt>
    <dgm:pt modelId="{1EFCD5EC-3063-43CB-B603-142592A13CD1}" type="pres">
      <dgm:prSet presAssocID="{901BA1B6-0EF8-4554-82BE-17A78EB5FAB7}" presName="conn2-1" presStyleLbl="parChTrans1D2" presStyleIdx="2" presStyleCnt="3"/>
      <dgm:spPr/>
    </dgm:pt>
    <dgm:pt modelId="{1154A7AB-3D7D-4622-A881-3D0A64E71FE3}" type="pres">
      <dgm:prSet presAssocID="{901BA1B6-0EF8-4554-82BE-17A78EB5FAB7}" presName="connTx" presStyleLbl="parChTrans1D2" presStyleIdx="2" presStyleCnt="3"/>
      <dgm:spPr/>
    </dgm:pt>
    <dgm:pt modelId="{A7E6CADC-3D46-4792-BA20-8D45E8C26432}" type="pres">
      <dgm:prSet presAssocID="{B88D99F5-3DC6-4BC2-890A-486E105B33C3}" presName="root2" presStyleCnt="0"/>
      <dgm:spPr/>
    </dgm:pt>
    <dgm:pt modelId="{D27BE88A-8355-4FFC-97AE-95E2CF433075}" type="pres">
      <dgm:prSet presAssocID="{B88D99F5-3DC6-4BC2-890A-486E105B33C3}" presName="LevelTwoTextNode" presStyleLbl="node2" presStyleIdx="2" presStyleCnt="3">
        <dgm:presLayoutVars>
          <dgm:chPref val="3"/>
        </dgm:presLayoutVars>
      </dgm:prSet>
      <dgm:spPr/>
    </dgm:pt>
    <dgm:pt modelId="{5EE4F07D-D625-44F2-904C-8C46B335A4F7}" type="pres">
      <dgm:prSet presAssocID="{B88D99F5-3DC6-4BC2-890A-486E105B33C3}" presName="level3hierChild" presStyleCnt="0"/>
      <dgm:spPr/>
    </dgm:pt>
    <dgm:pt modelId="{8BA4253D-24F7-4E3B-B763-18B68E98A4D6}" type="pres">
      <dgm:prSet presAssocID="{2E2BC360-971B-4E24-BE55-AB14D199AF0E}" presName="root1" presStyleCnt="0"/>
      <dgm:spPr/>
    </dgm:pt>
    <dgm:pt modelId="{B0B3D32D-221B-49EF-9194-3FEAA327CCE9}" type="pres">
      <dgm:prSet presAssocID="{2E2BC360-971B-4E24-BE55-AB14D199AF0E}" presName="LevelOneTextNode" presStyleLbl="node0" presStyleIdx="2" presStyleCnt="3">
        <dgm:presLayoutVars>
          <dgm:chPref val="3"/>
        </dgm:presLayoutVars>
      </dgm:prSet>
      <dgm:spPr/>
    </dgm:pt>
    <dgm:pt modelId="{3B057006-4467-4687-B331-90D934BD108C}" type="pres">
      <dgm:prSet presAssocID="{2E2BC360-971B-4E24-BE55-AB14D199AF0E}" presName="level2hierChild" presStyleCnt="0"/>
      <dgm:spPr/>
    </dgm:pt>
  </dgm:ptLst>
  <dgm:cxnLst>
    <dgm:cxn modelId="{9A0B601C-9812-4D05-A304-EF7AAA3E46D2}" type="presOf" srcId="{85F3490A-E8A2-4EA9-9BF0-B607A838366F}" destId="{254D7FE3-7A6D-4E29-9430-448926FD6274}" srcOrd="1" destOrd="0" presId="urn:microsoft.com/office/officeart/2005/8/layout/hierarchy2"/>
    <dgm:cxn modelId="{304A2924-F35C-44C2-9652-0FBA333A8656}" srcId="{977C464D-5C1A-4E40-B465-C75F1E997661}" destId="{1A5FEE3C-0B51-4821-AF44-808CA3FC3DA9}" srcOrd="0" destOrd="0" parTransId="{85F3490A-E8A2-4EA9-9BF0-B607A838366F}" sibTransId="{3B873DF8-2714-4B16-9B54-F7E87322A4EB}"/>
    <dgm:cxn modelId="{7C1ECB25-C27C-47E8-8E9C-DBDC5056B1AF}" srcId="{5497E0F8-FEA3-476A-B026-B6C54D4A7A13}" destId="{B46A016E-2B2D-4881-80ED-AC9F2C4777C6}" srcOrd="0" destOrd="0" parTransId="{7F979D3D-E8CC-4E98-9940-FF2948E8D468}" sibTransId="{8081527B-3B2C-4B85-BE72-2F6C4BFA98DC}"/>
    <dgm:cxn modelId="{F21B7F30-E7FF-43B0-8B47-98FF326A0FC6}" type="presOf" srcId="{1A5FEE3C-0B51-4821-AF44-808CA3FC3DA9}" destId="{4BAE4CB6-7537-4F07-B9B5-2BC8079A095A}" srcOrd="0" destOrd="0" presId="urn:microsoft.com/office/officeart/2005/8/layout/hierarchy2"/>
    <dgm:cxn modelId="{EF3D8C5B-5108-4ACE-B435-F92DAC0DCCDD}" type="presOf" srcId="{901BA1B6-0EF8-4554-82BE-17A78EB5FAB7}" destId="{1EFCD5EC-3063-43CB-B603-142592A13CD1}" srcOrd="0" destOrd="0" presId="urn:microsoft.com/office/officeart/2005/8/layout/hierarchy2"/>
    <dgm:cxn modelId="{96B8DB5F-CCE8-4672-A287-1AC839A2F3F8}" type="presOf" srcId="{2E2BC360-971B-4E24-BE55-AB14D199AF0E}" destId="{B0B3D32D-221B-49EF-9194-3FEAA327CCE9}" srcOrd="0" destOrd="0" presId="urn:microsoft.com/office/officeart/2005/8/layout/hierarchy2"/>
    <dgm:cxn modelId="{EEF72A44-1298-405F-AF14-5A79E1F62E84}" type="presOf" srcId="{5497E0F8-FEA3-476A-B026-B6C54D4A7A13}" destId="{D70A4600-A80B-48D6-BEF3-3BDA427553A8}" srcOrd="0" destOrd="0" presId="urn:microsoft.com/office/officeart/2005/8/layout/hierarchy2"/>
    <dgm:cxn modelId="{ABDBD446-5E80-4FBB-8C68-B1DA9CDD108B}" srcId="{5497E0F8-FEA3-476A-B026-B6C54D4A7A13}" destId="{977C464D-5C1A-4E40-B465-C75F1E997661}" srcOrd="1" destOrd="0" parTransId="{7721CA4A-72D5-452C-B5BB-4BB5FE03E340}" sibTransId="{C1193DC9-9824-4A11-BAF1-ED09F9D2DD0C}"/>
    <dgm:cxn modelId="{1292B349-998D-4867-9FE5-D66FC912057B}" type="presOf" srcId="{977C464D-5C1A-4E40-B465-C75F1E997661}" destId="{635B9CBB-247B-469A-9E9D-6EB7190D15DD}" srcOrd="0" destOrd="0" presId="urn:microsoft.com/office/officeart/2005/8/layout/hierarchy2"/>
    <dgm:cxn modelId="{69FAF483-2ADB-460F-B789-586661BC79BD}" type="presOf" srcId="{B6F19DBD-3560-4BFE-A8ED-9B76D426535B}" destId="{A2438D2E-99DD-4FE6-A765-55BBBB79CF24}" srcOrd="1" destOrd="0" presId="urn:microsoft.com/office/officeart/2005/8/layout/hierarchy2"/>
    <dgm:cxn modelId="{4E778F86-B962-428F-A9C2-B2D5779C01E9}" srcId="{977C464D-5C1A-4E40-B465-C75F1E997661}" destId="{C1D50B5D-0609-4A80-8F58-E3CC811A48BB}" srcOrd="1" destOrd="0" parTransId="{B6F19DBD-3560-4BFE-A8ED-9B76D426535B}" sibTransId="{BBF9D050-D5F2-45BF-88F7-A7C605BDA979}"/>
    <dgm:cxn modelId="{820F628A-D7A4-4AEA-887D-DF5D3639CA9B}" srcId="{977C464D-5C1A-4E40-B465-C75F1E997661}" destId="{B88D99F5-3DC6-4BC2-890A-486E105B33C3}" srcOrd="2" destOrd="0" parTransId="{901BA1B6-0EF8-4554-82BE-17A78EB5FAB7}" sibTransId="{3FF36E50-6965-40A4-A76C-F275E1340D33}"/>
    <dgm:cxn modelId="{ADB53398-AFE2-448F-836B-E3D74DAA6BC5}" type="presOf" srcId="{B46A016E-2B2D-4881-80ED-AC9F2C4777C6}" destId="{2B0E10EE-C992-4D30-86E4-438C60BDE38F}" srcOrd="0" destOrd="0" presId="urn:microsoft.com/office/officeart/2005/8/layout/hierarchy2"/>
    <dgm:cxn modelId="{A6695499-4C9A-4482-A883-D7880B0F5E93}" type="presOf" srcId="{85F3490A-E8A2-4EA9-9BF0-B607A838366F}" destId="{DB418A90-A321-4B7A-B578-12BB613EDD57}" srcOrd="0" destOrd="0" presId="urn:microsoft.com/office/officeart/2005/8/layout/hierarchy2"/>
    <dgm:cxn modelId="{36A5D2B3-B430-49B4-9FF6-03998A2402C0}" srcId="{5497E0F8-FEA3-476A-B026-B6C54D4A7A13}" destId="{2E2BC360-971B-4E24-BE55-AB14D199AF0E}" srcOrd="2" destOrd="0" parTransId="{994FF3A7-F5FC-4228-B194-90102D74A88C}" sibTransId="{877AF9F2-D1B0-4718-8C5D-9B6FE87F635A}"/>
    <dgm:cxn modelId="{ACACF7B8-2645-496E-8BD2-83E5920791A3}" type="presOf" srcId="{901BA1B6-0EF8-4554-82BE-17A78EB5FAB7}" destId="{1154A7AB-3D7D-4622-A881-3D0A64E71FE3}" srcOrd="1" destOrd="0" presId="urn:microsoft.com/office/officeart/2005/8/layout/hierarchy2"/>
    <dgm:cxn modelId="{BE3D28C9-68E2-45B3-AE29-10BA880395C1}" type="presOf" srcId="{C1D50B5D-0609-4A80-8F58-E3CC811A48BB}" destId="{B5C0F1EA-9BF9-4513-AD37-EF36628AD6CC}" srcOrd="0" destOrd="0" presId="urn:microsoft.com/office/officeart/2005/8/layout/hierarchy2"/>
    <dgm:cxn modelId="{F78C74E9-FDE5-499F-B1DF-35A2D2E4D377}" type="presOf" srcId="{B88D99F5-3DC6-4BC2-890A-486E105B33C3}" destId="{D27BE88A-8355-4FFC-97AE-95E2CF433075}" srcOrd="0" destOrd="0" presId="urn:microsoft.com/office/officeart/2005/8/layout/hierarchy2"/>
    <dgm:cxn modelId="{46563EF6-4DC0-4714-99FD-90740283D96E}" type="presOf" srcId="{B6F19DBD-3560-4BFE-A8ED-9B76D426535B}" destId="{62D64517-83E7-4967-98BD-EABE1E1603DD}" srcOrd="0" destOrd="0" presId="urn:microsoft.com/office/officeart/2005/8/layout/hierarchy2"/>
    <dgm:cxn modelId="{5FD3026B-272F-47DE-A0B4-F05D025C8C3A}" type="presParOf" srcId="{D70A4600-A80B-48D6-BEF3-3BDA427553A8}" destId="{40F0C95A-8540-47A4-9458-39EF86BB4DC3}" srcOrd="0" destOrd="0" presId="urn:microsoft.com/office/officeart/2005/8/layout/hierarchy2"/>
    <dgm:cxn modelId="{61079E85-468A-445F-88FA-D843F0445125}" type="presParOf" srcId="{40F0C95A-8540-47A4-9458-39EF86BB4DC3}" destId="{2B0E10EE-C992-4D30-86E4-438C60BDE38F}" srcOrd="0" destOrd="0" presId="urn:microsoft.com/office/officeart/2005/8/layout/hierarchy2"/>
    <dgm:cxn modelId="{3FD25753-45BA-4E0D-B79B-1CD90FB47B7B}" type="presParOf" srcId="{40F0C95A-8540-47A4-9458-39EF86BB4DC3}" destId="{6D65D407-2497-4360-8E26-3793454F7024}" srcOrd="1" destOrd="0" presId="urn:microsoft.com/office/officeart/2005/8/layout/hierarchy2"/>
    <dgm:cxn modelId="{6EEDDE56-EC1C-4DAB-8A22-FC133E996219}" type="presParOf" srcId="{D70A4600-A80B-48D6-BEF3-3BDA427553A8}" destId="{C482461A-C67D-47B2-B092-B8AEB50E7CCC}" srcOrd="1" destOrd="0" presId="urn:microsoft.com/office/officeart/2005/8/layout/hierarchy2"/>
    <dgm:cxn modelId="{F465C80E-C28D-4D76-977C-979A45352DEF}" type="presParOf" srcId="{C482461A-C67D-47B2-B092-B8AEB50E7CCC}" destId="{635B9CBB-247B-469A-9E9D-6EB7190D15DD}" srcOrd="0" destOrd="0" presId="urn:microsoft.com/office/officeart/2005/8/layout/hierarchy2"/>
    <dgm:cxn modelId="{4451F435-611D-47D2-BA01-B41A70602AA0}" type="presParOf" srcId="{C482461A-C67D-47B2-B092-B8AEB50E7CCC}" destId="{4481FC9D-1F43-4AD8-BF3E-74A4A7F21106}" srcOrd="1" destOrd="0" presId="urn:microsoft.com/office/officeart/2005/8/layout/hierarchy2"/>
    <dgm:cxn modelId="{912FB94F-CA6C-443E-99F9-AF1DB9CAFE67}" type="presParOf" srcId="{4481FC9D-1F43-4AD8-BF3E-74A4A7F21106}" destId="{DB418A90-A321-4B7A-B578-12BB613EDD57}" srcOrd="0" destOrd="0" presId="urn:microsoft.com/office/officeart/2005/8/layout/hierarchy2"/>
    <dgm:cxn modelId="{2FC83389-F884-4698-AD70-2233575A9FAA}" type="presParOf" srcId="{DB418A90-A321-4B7A-B578-12BB613EDD57}" destId="{254D7FE3-7A6D-4E29-9430-448926FD6274}" srcOrd="0" destOrd="0" presId="urn:microsoft.com/office/officeart/2005/8/layout/hierarchy2"/>
    <dgm:cxn modelId="{9ADD265E-A25B-4D84-8605-8E4396AC1A63}" type="presParOf" srcId="{4481FC9D-1F43-4AD8-BF3E-74A4A7F21106}" destId="{8DF9BCF1-57D1-4C72-A00A-B73D025ED3CB}" srcOrd="1" destOrd="0" presId="urn:microsoft.com/office/officeart/2005/8/layout/hierarchy2"/>
    <dgm:cxn modelId="{F2758D64-1B54-46F0-A1B0-722DD0880717}" type="presParOf" srcId="{8DF9BCF1-57D1-4C72-A00A-B73D025ED3CB}" destId="{4BAE4CB6-7537-4F07-B9B5-2BC8079A095A}" srcOrd="0" destOrd="0" presId="urn:microsoft.com/office/officeart/2005/8/layout/hierarchy2"/>
    <dgm:cxn modelId="{334F966E-3E80-40D7-A4AB-F1CEC3AFC6DA}" type="presParOf" srcId="{8DF9BCF1-57D1-4C72-A00A-B73D025ED3CB}" destId="{B7A52E87-C250-47E8-AAE1-B16F921ADD36}" srcOrd="1" destOrd="0" presId="urn:microsoft.com/office/officeart/2005/8/layout/hierarchy2"/>
    <dgm:cxn modelId="{AC43F88A-2D2F-4A78-8D35-E389788A2EAC}" type="presParOf" srcId="{4481FC9D-1F43-4AD8-BF3E-74A4A7F21106}" destId="{62D64517-83E7-4967-98BD-EABE1E1603DD}" srcOrd="2" destOrd="0" presId="urn:microsoft.com/office/officeart/2005/8/layout/hierarchy2"/>
    <dgm:cxn modelId="{5BFE7C33-E427-43D6-A9BE-4E891A06713A}" type="presParOf" srcId="{62D64517-83E7-4967-98BD-EABE1E1603DD}" destId="{A2438D2E-99DD-4FE6-A765-55BBBB79CF24}" srcOrd="0" destOrd="0" presId="urn:microsoft.com/office/officeart/2005/8/layout/hierarchy2"/>
    <dgm:cxn modelId="{2DA1A806-10E5-4B1F-82DC-A38320F09D02}" type="presParOf" srcId="{4481FC9D-1F43-4AD8-BF3E-74A4A7F21106}" destId="{62CA7F3A-F5D3-4FDA-A47D-73633A3A1BBC}" srcOrd="3" destOrd="0" presId="urn:microsoft.com/office/officeart/2005/8/layout/hierarchy2"/>
    <dgm:cxn modelId="{889183BB-D831-424B-AA94-65141055EA5C}" type="presParOf" srcId="{62CA7F3A-F5D3-4FDA-A47D-73633A3A1BBC}" destId="{B5C0F1EA-9BF9-4513-AD37-EF36628AD6CC}" srcOrd="0" destOrd="0" presId="urn:microsoft.com/office/officeart/2005/8/layout/hierarchy2"/>
    <dgm:cxn modelId="{59CDACBF-E3C6-4FAE-B6F8-04E8B97BE03F}" type="presParOf" srcId="{62CA7F3A-F5D3-4FDA-A47D-73633A3A1BBC}" destId="{EB3239F6-9AC1-4088-97A6-DBC447B21EE2}" srcOrd="1" destOrd="0" presId="urn:microsoft.com/office/officeart/2005/8/layout/hierarchy2"/>
    <dgm:cxn modelId="{17E67DB6-37D0-4F72-BDF3-B62B58455CE7}" type="presParOf" srcId="{4481FC9D-1F43-4AD8-BF3E-74A4A7F21106}" destId="{1EFCD5EC-3063-43CB-B603-142592A13CD1}" srcOrd="4" destOrd="0" presId="urn:microsoft.com/office/officeart/2005/8/layout/hierarchy2"/>
    <dgm:cxn modelId="{92F9728C-60E8-4885-B70D-64BE0864B310}" type="presParOf" srcId="{1EFCD5EC-3063-43CB-B603-142592A13CD1}" destId="{1154A7AB-3D7D-4622-A881-3D0A64E71FE3}" srcOrd="0" destOrd="0" presId="urn:microsoft.com/office/officeart/2005/8/layout/hierarchy2"/>
    <dgm:cxn modelId="{549C7103-D774-4440-9840-687C04E7A671}" type="presParOf" srcId="{4481FC9D-1F43-4AD8-BF3E-74A4A7F21106}" destId="{A7E6CADC-3D46-4792-BA20-8D45E8C26432}" srcOrd="5" destOrd="0" presId="urn:microsoft.com/office/officeart/2005/8/layout/hierarchy2"/>
    <dgm:cxn modelId="{75CA6F3E-3FAA-4399-AC8E-4F635FDFAEDC}" type="presParOf" srcId="{A7E6CADC-3D46-4792-BA20-8D45E8C26432}" destId="{D27BE88A-8355-4FFC-97AE-95E2CF433075}" srcOrd="0" destOrd="0" presId="urn:microsoft.com/office/officeart/2005/8/layout/hierarchy2"/>
    <dgm:cxn modelId="{284A9B7A-C04E-4AC8-9028-CFC9DCD7AB4D}" type="presParOf" srcId="{A7E6CADC-3D46-4792-BA20-8D45E8C26432}" destId="{5EE4F07D-D625-44F2-904C-8C46B335A4F7}" srcOrd="1" destOrd="0" presId="urn:microsoft.com/office/officeart/2005/8/layout/hierarchy2"/>
    <dgm:cxn modelId="{17D3A8E6-0350-46D7-AE65-2E3EAD94B766}" type="presParOf" srcId="{D70A4600-A80B-48D6-BEF3-3BDA427553A8}" destId="{8BA4253D-24F7-4E3B-B763-18B68E98A4D6}" srcOrd="2" destOrd="0" presId="urn:microsoft.com/office/officeart/2005/8/layout/hierarchy2"/>
    <dgm:cxn modelId="{67004D40-2DAC-4FA4-8453-45508D24CA15}" type="presParOf" srcId="{8BA4253D-24F7-4E3B-B763-18B68E98A4D6}" destId="{B0B3D32D-221B-49EF-9194-3FEAA327CCE9}" srcOrd="0" destOrd="0" presId="urn:microsoft.com/office/officeart/2005/8/layout/hierarchy2"/>
    <dgm:cxn modelId="{F8772FD2-C848-49A3-BE76-6CEB1F885ECA}" type="presParOf" srcId="{8BA4253D-24F7-4E3B-B763-18B68E98A4D6}" destId="{3B057006-4467-4687-B331-90D934BD108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DF56FF-A4BD-4F1E-99A1-2FF27E46C12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CFBD2C7-F709-437A-8213-AE6162408B76}">
      <dgm:prSet/>
      <dgm:spPr/>
      <dgm:t>
        <a:bodyPr/>
        <a:lstStyle/>
        <a:p>
          <a:r>
            <a:rPr lang="en-US"/>
            <a:t>FAQs to plans issued February 6, 2024</a:t>
          </a:r>
        </a:p>
      </dgm:t>
    </dgm:pt>
    <dgm:pt modelId="{46619FD4-4055-42A8-A2AF-D4BF32B91FAE}" type="parTrans" cxnId="{18E23045-24C4-434B-B733-BC54FB2A6762}">
      <dgm:prSet/>
      <dgm:spPr/>
      <dgm:t>
        <a:bodyPr/>
        <a:lstStyle/>
        <a:p>
          <a:endParaRPr lang="en-US"/>
        </a:p>
      </dgm:t>
    </dgm:pt>
    <dgm:pt modelId="{8C4F30E9-53FE-4196-8D88-D2214024EF85}" type="sibTrans" cxnId="{18E23045-24C4-434B-B733-BC54FB2A6762}">
      <dgm:prSet/>
      <dgm:spPr/>
      <dgm:t>
        <a:bodyPr/>
        <a:lstStyle/>
        <a:p>
          <a:endParaRPr lang="en-US"/>
        </a:p>
      </dgm:t>
    </dgm:pt>
    <dgm:pt modelId="{48C99B02-5BB7-4B7A-9712-8D66F0F3DBDB}">
      <dgm:prSet/>
      <dgm:spPr/>
      <dgm:t>
        <a:bodyPr/>
        <a:lstStyle/>
        <a:p>
          <a:r>
            <a:rPr lang="en-US" dirty="0"/>
            <a:t>Addresses questions about the Coverage Criteria and Utilization Management Requirements in CMS-4201-1 issued April 2023</a:t>
          </a:r>
        </a:p>
      </dgm:t>
    </dgm:pt>
    <dgm:pt modelId="{DDF4ED43-9DEC-4221-B1D9-DD21D1E32C95}" type="parTrans" cxnId="{A3FC363F-D17D-48EA-9063-88C7AA72C6E0}">
      <dgm:prSet/>
      <dgm:spPr/>
      <dgm:t>
        <a:bodyPr/>
        <a:lstStyle/>
        <a:p>
          <a:endParaRPr lang="en-US"/>
        </a:p>
      </dgm:t>
    </dgm:pt>
    <dgm:pt modelId="{2BE4D08F-32C6-4BF9-A53F-87D635EA9BAE}" type="sibTrans" cxnId="{A3FC363F-D17D-48EA-9063-88C7AA72C6E0}">
      <dgm:prSet/>
      <dgm:spPr/>
      <dgm:t>
        <a:bodyPr/>
        <a:lstStyle/>
        <a:p>
          <a:endParaRPr lang="en-US"/>
        </a:p>
      </dgm:t>
    </dgm:pt>
    <dgm:pt modelId="{5067911C-849D-4D74-B478-F9903D653A9B}">
      <dgm:prSet/>
      <dgm:spPr/>
      <dgm:t>
        <a:bodyPr/>
        <a:lstStyle/>
        <a:p>
          <a:r>
            <a:rPr lang="en-US"/>
            <a:t>Recommend keeping copy for dealing with plan issues (contact </a:t>
          </a:r>
          <a:r>
            <a:rPr lang="en-US">
              <a:hlinkClick xmlns:r="http://schemas.openxmlformats.org/officeDocument/2006/relationships" r:id="rId1"/>
            </a:rPr>
            <a:t>kreep@pyapc.com</a:t>
          </a:r>
          <a:r>
            <a:rPr lang="en-US"/>
            <a:t> if needed)</a:t>
          </a:r>
        </a:p>
      </dgm:t>
    </dgm:pt>
    <dgm:pt modelId="{A0659E4B-26D7-4B87-99A0-E37BA3A867C6}" type="parTrans" cxnId="{978D3E46-E48D-4E24-BFE2-BCBE3CFDB6FA}">
      <dgm:prSet/>
      <dgm:spPr/>
      <dgm:t>
        <a:bodyPr/>
        <a:lstStyle/>
        <a:p>
          <a:endParaRPr lang="en-US"/>
        </a:p>
      </dgm:t>
    </dgm:pt>
    <dgm:pt modelId="{F5AC356E-BC18-47C8-8969-A526A7A90F5C}" type="sibTrans" cxnId="{978D3E46-E48D-4E24-BFE2-BCBE3CFDB6FA}">
      <dgm:prSet/>
      <dgm:spPr/>
      <dgm:t>
        <a:bodyPr/>
        <a:lstStyle/>
        <a:p>
          <a:endParaRPr lang="en-US"/>
        </a:p>
      </dgm:t>
    </dgm:pt>
    <dgm:pt modelId="{2C949550-C0A4-474C-BBB1-884B3123C6E7}" type="pres">
      <dgm:prSet presAssocID="{B2DF56FF-A4BD-4F1E-99A1-2FF27E46C12A}" presName="root" presStyleCnt="0">
        <dgm:presLayoutVars>
          <dgm:dir/>
          <dgm:resizeHandles val="exact"/>
        </dgm:presLayoutVars>
      </dgm:prSet>
      <dgm:spPr/>
    </dgm:pt>
    <dgm:pt modelId="{3511AD15-83A6-41DD-9754-7778B87C1848}" type="pres">
      <dgm:prSet presAssocID="{CCFBD2C7-F709-437A-8213-AE6162408B76}" presName="compNode" presStyleCnt="0"/>
      <dgm:spPr/>
    </dgm:pt>
    <dgm:pt modelId="{2FDB9745-E279-4E29-8678-79A3630F1F4D}" type="pres">
      <dgm:prSet presAssocID="{CCFBD2C7-F709-437A-8213-AE6162408B76}" presName="bgRect" presStyleLbl="bgShp" presStyleIdx="0" presStyleCnt="3"/>
      <dgm:spPr/>
    </dgm:pt>
    <dgm:pt modelId="{EFA9BBE3-EAED-4B20-BE37-52AE2A269A74}" type="pres">
      <dgm:prSet presAssocID="{CCFBD2C7-F709-437A-8213-AE6162408B76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6AD50131-8B55-4D85-A9BC-45F7C4CF41F1}" type="pres">
      <dgm:prSet presAssocID="{CCFBD2C7-F709-437A-8213-AE6162408B76}" presName="spaceRect" presStyleCnt="0"/>
      <dgm:spPr/>
    </dgm:pt>
    <dgm:pt modelId="{E9C24BD2-329B-4E0A-9465-06443DBDD782}" type="pres">
      <dgm:prSet presAssocID="{CCFBD2C7-F709-437A-8213-AE6162408B76}" presName="parTx" presStyleLbl="revTx" presStyleIdx="0" presStyleCnt="3">
        <dgm:presLayoutVars>
          <dgm:chMax val="0"/>
          <dgm:chPref val="0"/>
        </dgm:presLayoutVars>
      </dgm:prSet>
      <dgm:spPr/>
    </dgm:pt>
    <dgm:pt modelId="{194CADC2-DBB4-4D2C-99B4-83D3D5A1B0C9}" type="pres">
      <dgm:prSet presAssocID="{8C4F30E9-53FE-4196-8D88-D2214024EF85}" presName="sibTrans" presStyleCnt="0"/>
      <dgm:spPr/>
    </dgm:pt>
    <dgm:pt modelId="{C4CA51EC-D2EE-49EC-927C-7E7843143C39}" type="pres">
      <dgm:prSet presAssocID="{48C99B02-5BB7-4B7A-9712-8D66F0F3DBDB}" presName="compNode" presStyleCnt="0"/>
      <dgm:spPr/>
    </dgm:pt>
    <dgm:pt modelId="{0C6C0C85-18B2-4ECE-B608-71BA21D3C15A}" type="pres">
      <dgm:prSet presAssocID="{48C99B02-5BB7-4B7A-9712-8D66F0F3DBDB}" presName="bgRect" presStyleLbl="bgShp" presStyleIdx="1" presStyleCnt="3"/>
      <dgm:spPr/>
    </dgm:pt>
    <dgm:pt modelId="{C796C6F6-776C-4BBF-907C-170133BD5F0F}" type="pres">
      <dgm:prSet presAssocID="{48C99B02-5BB7-4B7A-9712-8D66F0F3DBDB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39B8CAD7-6392-4406-A60C-514A42015931}" type="pres">
      <dgm:prSet presAssocID="{48C99B02-5BB7-4B7A-9712-8D66F0F3DBDB}" presName="spaceRect" presStyleCnt="0"/>
      <dgm:spPr/>
    </dgm:pt>
    <dgm:pt modelId="{56531449-C3B5-471B-9C9C-A45BB49E0FBD}" type="pres">
      <dgm:prSet presAssocID="{48C99B02-5BB7-4B7A-9712-8D66F0F3DBDB}" presName="parTx" presStyleLbl="revTx" presStyleIdx="1" presStyleCnt="3">
        <dgm:presLayoutVars>
          <dgm:chMax val="0"/>
          <dgm:chPref val="0"/>
        </dgm:presLayoutVars>
      </dgm:prSet>
      <dgm:spPr/>
    </dgm:pt>
    <dgm:pt modelId="{8F93D822-3F04-47C6-9C80-1782527E2CE3}" type="pres">
      <dgm:prSet presAssocID="{2BE4D08F-32C6-4BF9-A53F-87D635EA9BAE}" presName="sibTrans" presStyleCnt="0"/>
      <dgm:spPr/>
    </dgm:pt>
    <dgm:pt modelId="{88064A2D-0DF1-4986-A478-FC64471DB362}" type="pres">
      <dgm:prSet presAssocID="{5067911C-849D-4D74-B478-F9903D653A9B}" presName="compNode" presStyleCnt="0"/>
      <dgm:spPr/>
    </dgm:pt>
    <dgm:pt modelId="{EBDC7C91-9833-4BB2-A3B6-FD4B55B3EB88}" type="pres">
      <dgm:prSet presAssocID="{5067911C-849D-4D74-B478-F9903D653A9B}" presName="bgRect" presStyleLbl="bgShp" presStyleIdx="2" presStyleCnt="3"/>
      <dgm:spPr/>
    </dgm:pt>
    <dgm:pt modelId="{A59399B2-3D41-4D79-AAB1-ACB7FD3A280F}" type="pres">
      <dgm:prSet presAssocID="{5067911C-849D-4D74-B478-F9903D653A9B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C6A341C9-C620-4372-8611-8040FD6F140C}" type="pres">
      <dgm:prSet presAssocID="{5067911C-849D-4D74-B478-F9903D653A9B}" presName="spaceRect" presStyleCnt="0"/>
      <dgm:spPr/>
    </dgm:pt>
    <dgm:pt modelId="{5A02E0B7-8EB7-4774-BBBA-9A7F4AAC0E97}" type="pres">
      <dgm:prSet presAssocID="{5067911C-849D-4D74-B478-F9903D653A9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BA4442C-07BD-48CE-9671-DD98E601C09A}" type="presOf" srcId="{48C99B02-5BB7-4B7A-9712-8D66F0F3DBDB}" destId="{56531449-C3B5-471B-9C9C-A45BB49E0FBD}" srcOrd="0" destOrd="0" presId="urn:microsoft.com/office/officeart/2018/2/layout/IconVerticalSolidList"/>
    <dgm:cxn modelId="{A3FC363F-D17D-48EA-9063-88C7AA72C6E0}" srcId="{B2DF56FF-A4BD-4F1E-99A1-2FF27E46C12A}" destId="{48C99B02-5BB7-4B7A-9712-8D66F0F3DBDB}" srcOrd="1" destOrd="0" parTransId="{DDF4ED43-9DEC-4221-B1D9-DD21D1E32C95}" sibTransId="{2BE4D08F-32C6-4BF9-A53F-87D635EA9BAE}"/>
    <dgm:cxn modelId="{18E23045-24C4-434B-B733-BC54FB2A6762}" srcId="{B2DF56FF-A4BD-4F1E-99A1-2FF27E46C12A}" destId="{CCFBD2C7-F709-437A-8213-AE6162408B76}" srcOrd="0" destOrd="0" parTransId="{46619FD4-4055-42A8-A2AF-D4BF32B91FAE}" sibTransId="{8C4F30E9-53FE-4196-8D88-D2214024EF85}"/>
    <dgm:cxn modelId="{978D3E46-E48D-4E24-BFE2-BCBE3CFDB6FA}" srcId="{B2DF56FF-A4BD-4F1E-99A1-2FF27E46C12A}" destId="{5067911C-849D-4D74-B478-F9903D653A9B}" srcOrd="2" destOrd="0" parTransId="{A0659E4B-26D7-4B87-99A0-E37BA3A867C6}" sibTransId="{F5AC356E-BC18-47C8-8969-A526A7A90F5C}"/>
    <dgm:cxn modelId="{A3D0F976-5EC3-4D8F-B4BD-85AD83D1B3A4}" type="presOf" srcId="{5067911C-849D-4D74-B478-F9903D653A9B}" destId="{5A02E0B7-8EB7-4774-BBBA-9A7F4AAC0E97}" srcOrd="0" destOrd="0" presId="urn:microsoft.com/office/officeart/2018/2/layout/IconVerticalSolidList"/>
    <dgm:cxn modelId="{B891377E-396B-4C43-B7B7-47189FB1EE93}" type="presOf" srcId="{B2DF56FF-A4BD-4F1E-99A1-2FF27E46C12A}" destId="{2C949550-C0A4-474C-BBB1-884B3123C6E7}" srcOrd="0" destOrd="0" presId="urn:microsoft.com/office/officeart/2018/2/layout/IconVerticalSolidList"/>
    <dgm:cxn modelId="{D991AEE8-EE78-4C7A-B120-C5C7582F5C0A}" type="presOf" srcId="{CCFBD2C7-F709-437A-8213-AE6162408B76}" destId="{E9C24BD2-329B-4E0A-9465-06443DBDD782}" srcOrd="0" destOrd="0" presId="urn:microsoft.com/office/officeart/2018/2/layout/IconVerticalSolidList"/>
    <dgm:cxn modelId="{8408B3B5-810C-44FA-8A73-9C5EFB111DE9}" type="presParOf" srcId="{2C949550-C0A4-474C-BBB1-884B3123C6E7}" destId="{3511AD15-83A6-41DD-9754-7778B87C1848}" srcOrd="0" destOrd="0" presId="urn:microsoft.com/office/officeart/2018/2/layout/IconVerticalSolidList"/>
    <dgm:cxn modelId="{7E0D2673-3FE0-460D-8ED7-6C2D5824A1DC}" type="presParOf" srcId="{3511AD15-83A6-41DD-9754-7778B87C1848}" destId="{2FDB9745-E279-4E29-8678-79A3630F1F4D}" srcOrd="0" destOrd="0" presId="urn:microsoft.com/office/officeart/2018/2/layout/IconVerticalSolidList"/>
    <dgm:cxn modelId="{96C2DCB7-8EDD-47A7-BE35-CBF72B60FAE3}" type="presParOf" srcId="{3511AD15-83A6-41DD-9754-7778B87C1848}" destId="{EFA9BBE3-EAED-4B20-BE37-52AE2A269A74}" srcOrd="1" destOrd="0" presId="urn:microsoft.com/office/officeart/2018/2/layout/IconVerticalSolidList"/>
    <dgm:cxn modelId="{64EE5580-1A7F-4443-A97C-27FF867C359C}" type="presParOf" srcId="{3511AD15-83A6-41DD-9754-7778B87C1848}" destId="{6AD50131-8B55-4D85-A9BC-45F7C4CF41F1}" srcOrd="2" destOrd="0" presId="urn:microsoft.com/office/officeart/2018/2/layout/IconVerticalSolidList"/>
    <dgm:cxn modelId="{250C87AA-90E2-428C-9A02-84E3DF4B4887}" type="presParOf" srcId="{3511AD15-83A6-41DD-9754-7778B87C1848}" destId="{E9C24BD2-329B-4E0A-9465-06443DBDD782}" srcOrd="3" destOrd="0" presId="urn:microsoft.com/office/officeart/2018/2/layout/IconVerticalSolidList"/>
    <dgm:cxn modelId="{E7C85F5F-FFD3-4641-A726-71B1A9247DB7}" type="presParOf" srcId="{2C949550-C0A4-474C-BBB1-884B3123C6E7}" destId="{194CADC2-DBB4-4D2C-99B4-83D3D5A1B0C9}" srcOrd="1" destOrd="0" presId="urn:microsoft.com/office/officeart/2018/2/layout/IconVerticalSolidList"/>
    <dgm:cxn modelId="{3C7A86A7-434D-4FA3-AFF7-E0E3415290D4}" type="presParOf" srcId="{2C949550-C0A4-474C-BBB1-884B3123C6E7}" destId="{C4CA51EC-D2EE-49EC-927C-7E7843143C39}" srcOrd="2" destOrd="0" presId="urn:microsoft.com/office/officeart/2018/2/layout/IconVerticalSolidList"/>
    <dgm:cxn modelId="{BBEFE964-757F-4FEF-B6E0-494D872DDF58}" type="presParOf" srcId="{C4CA51EC-D2EE-49EC-927C-7E7843143C39}" destId="{0C6C0C85-18B2-4ECE-B608-71BA21D3C15A}" srcOrd="0" destOrd="0" presId="urn:microsoft.com/office/officeart/2018/2/layout/IconVerticalSolidList"/>
    <dgm:cxn modelId="{7568A3E8-2A90-49B7-AA7C-BA558BE0A265}" type="presParOf" srcId="{C4CA51EC-D2EE-49EC-927C-7E7843143C39}" destId="{C796C6F6-776C-4BBF-907C-170133BD5F0F}" srcOrd="1" destOrd="0" presId="urn:microsoft.com/office/officeart/2018/2/layout/IconVerticalSolidList"/>
    <dgm:cxn modelId="{A3F4A2C7-FD1C-4170-87C5-86EE0D092F36}" type="presParOf" srcId="{C4CA51EC-D2EE-49EC-927C-7E7843143C39}" destId="{39B8CAD7-6392-4406-A60C-514A42015931}" srcOrd="2" destOrd="0" presId="urn:microsoft.com/office/officeart/2018/2/layout/IconVerticalSolidList"/>
    <dgm:cxn modelId="{E230B0B9-574C-42DA-B9AC-22304637E73B}" type="presParOf" srcId="{C4CA51EC-D2EE-49EC-927C-7E7843143C39}" destId="{56531449-C3B5-471B-9C9C-A45BB49E0FBD}" srcOrd="3" destOrd="0" presId="urn:microsoft.com/office/officeart/2018/2/layout/IconVerticalSolidList"/>
    <dgm:cxn modelId="{0E995F24-BEC9-45E0-A97E-5DA823A109A7}" type="presParOf" srcId="{2C949550-C0A4-474C-BBB1-884B3123C6E7}" destId="{8F93D822-3F04-47C6-9C80-1782527E2CE3}" srcOrd="3" destOrd="0" presId="urn:microsoft.com/office/officeart/2018/2/layout/IconVerticalSolidList"/>
    <dgm:cxn modelId="{2E6196F3-F402-4612-862E-FC8BE21DDFB5}" type="presParOf" srcId="{2C949550-C0A4-474C-BBB1-884B3123C6E7}" destId="{88064A2D-0DF1-4986-A478-FC64471DB362}" srcOrd="4" destOrd="0" presId="urn:microsoft.com/office/officeart/2018/2/layout/IconVerticalSolidList"/>
    <dgm:cxn modelId="{950E1C49-80F4-454E-9EC1-8D6CB4EF7836}" type="presParOf" srcId="{88064A2D-0DF1-4986-A478-FC64471DB362}" destId="{EBDC7C91-9833-4BB2-A3B6-FD4B55B3EB88}" srcOrd="0" destOrd="0" presId="urn:microsoft.com/office/officeart/2018/2/layout/IconVerticalSolidList"/>
    <dgm:cxn modelId="{A25F4993-5D4A-452E-9867-18E2FE112479}" type="presParOf" srcId="{88064A2D-0DF1-4986-A478-FC64471DB362}" destId="{A59399B2-3D41-4D79-AAB1-ACB7FD3A280F}" srcOrd="1" destOrd="0" presId="urn:microsoft.com/office/officeart/2018/2/layout/IconVerticalSolidList"/>
    <dgm:cxn modelId="{277FA539-324B-453C-8E6A-C5FDF57E7084}" type="presParOf" srcId="{88064A2D-0DF1-4986-A478-FC64471DB362}" destId="{C6A341C9-C620-4372-8611-8040FD6F140C}" srcOrd="2" destOrd="0" presId="urn:microsoft.com/office/officeart/2018/2/layout/IconVerticalSolidList"/>
    <dgm:cxn modelId="{2ABFDFE1-BEB3-41B3-B302-3F27818A8C1C}" type="presParOf" srcId="{88064A2D-0DF1-4986-A478-FC64471DB362}" destId="{5A02E0B7-8EB7-4774-BBBA-9A7F4AAC0E9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952F28-EFF6-43D1-A6A5-FF3AC03F354C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AD309D1-1F08-4709-A873-2D79E30A15A7}">
      <dgm:prSet custT="1"/>
      <dgm:spPr>
        <a:solidFill>
          <a:srgbClr val="0054A0"/>
        </a:solidFill>
      </dgm:spPr>
      <dgm:t>
        <a:bodyPr anchor="t"/>
        <a:lstStyle/>
        <a:p>
          <a:r>
            <a:rPr lang="en-US" sz="2400" b="1" dirty="0"/>
            <a:t>Compliance Statement</a:t>
          </a:r>
        </a:p>
      </dgm:t>
    </dgm:pt>
    <dgm:pt modelId="{6A4324A4-6198-43AD-AB4F-69B928314160}" type="parTrans" cxnId="{E781455F-616D-4306-80BF-0D6BDC0374E3}">
      <dgm:prSet/>
      <dgm:spPr/>
      <dgm:t>
        <a:bodyPr/>
        <a:lstStyle/>
        <a:p>
          <a:endParaRPr lang="en-US"/>
        </a:p>
      </dgm:t>
    </dgm:pt>
    <dgm:pt modelId="{5EDCEA27-2064-4A1E-B518-83F4BE0DA0CA}" type="sibTrans" cxnId="{E781455F-616D-4306-80BF-0D6BDC0374E3}">
      <dgm:prSet/>
      <dgm:spPr/>
      <dgm:t>
        <a:bodyPr/>
        <a:lstStyle/>
        <a:p>
          <a:endParaRPr lang="en-US"/>
        </a:p>
      </dgm:t>
    </dgm:pt>
    <dgm:pt modelId="{1B8D3D89-F8A3-454C-8679-C73E59892D6F}">
      <dgm:prSet custT="1"/>
      <dgm:spPr>
        <a:solidFill>
          <a:srgbClr val="FEFFFF">
            <a:alpha val="85098"/>
          </a:srgbClr>
        </a:solidFill>
      </dgm:spPr>
      <dgm:t>
        <a:bodyPr/>
        <a:lstStyle/>
        <a:p>
          <a:r>
            <a:rPr lang="en-US" sz="2400" dirty="0">
              <a:solidFill>
                <a:srgbClr val="00334C"/>
              </a:solidFill>
            </a:rPr>
            <a:t>To the best of its knowledge and belief, this hospital has included </a:t>
          </a:r>
          <a:br>
            <a:rPr lang="en-US" sz="2400" dirty="0">
              <a:solidFill>
                <a:srgbClr val="00334C"/>
              </a:solidFill>
            </a:rPr>
          </a:br>
          <a:r>
            <a:rPr lang="en-US" sz="2400" dirty="0">
              <a:solidFill>
                <a:srgbClr val="00334C"/>
              </a:solidFill>
            </a:rPr>
            <a:t>all applicable standard charge information in accordance with </a:t>
          </a:r>
          <a:br>
            <a:rPr lang="en-US" sz="2400" dirty="0">
              <a:solidFill>
                <a:srgbClr val="00334C"/>
              </a:solidFill>
            </a:rPr>
          </a:br>
          <a:r>
            <a:rPr lang="en-US" sz="2400" dirty="0">
              <a:solidFill>
                <a:srgbClr val="00334C"/>
              </a:solidFill>
            </a:rPr>
            <a:t>the requirements of 45 C.F.R. §180.50 and the information encoded </a:t>
          </a:r>
          <a:br>
            <a:rPr lang="en-US" sz="2400" dirty="0">
              <a:solidFill>
                <a:srgbClr val="00334C"/>
              </a:solidFill>
            </a:rPr>
          </a:br>
          <a:r>
            <a:rPr lang="en-US" sz="2400" dirty="0">
              <a:solidFill>
                <a:srgbClr val="00334C"/>
              </a:solidFill>
            </a:rPr>
            <a:t>in this machine-readable file is true, accurate and complete as of </a:t>
          </a:r>
          <a:br>
            <a:rPr lang="en-US" sz="2400" dirty="0">
              <a:solidFill>
                <a:srgbClr val="00334C"/>
              </a:solidFill>
            </a:rPr>
          </a:br>
          <a:r>
            <a:rPr lang="en-US" sz="2400" dirty="0">
              <a:solidFill>
                <a:srgbClr val="00334C"/>
              </a:solidFill>
            </a:rPr>
            <a:t>the date indicated in this file.</a:t>
          </a:r>
        </a:p>
      </dgm:t>
    </dgm:pt>
    <dgm:pt modelId="{8AAB7816-AAA1-4B10-A5CF-F218982BC57C}" type="parTrans" cxnId="{2F5454C5-25CE-4B67-B5DE-E2AD64BEE5DA}">
      <dgm:prSet/>
      <dgm:spPr/>
      <dgm:t>
        <a:bodyPr/>
        <a:lstStyle/>
        <a:p>
          <a:endParaRPr lang="en-US"/>
        </a:p>
      </dgm:t>
    </dgm:pt>
    <dgm:pt modelId="{D8F34DF2-23EC-4C87-A80A-A1EC0558D2C4}" type="sibTrans" cxnId="{2F5454C5-25CE-4B67-B5DE-E2AD64BEE5DA}">
      <dgm:prSet/>
      <dgm:spPr/>
      <dgm:t>
        <a:bodyPr/>
        <a:lstStyle/>
        <a:p>
          <a:endParaRPr lang="en-US"/>
        </a:p>
      </dgm:t>
    </dgm:pt>
    <dgm:pt modelId="{0CFABA21-FF81-42F9-B03A-7E21F0D3AEEA}">
      <dgm:prSet custT="1"/>
      <dgm:spPr/>
      <dgm:t>
        <a:bodyPr/>
        <a:lstStyle/>
        <a:p>
          <a:r>
            <a:rPr lang="en-US" sz="2800" dirty="0"/>
            <a:t>Effective date </a:t>
          </a:r>
          <a:r>
            <a:rPr lang="en-US" sz="2800" b="1" dirty="0"/>
            <a:t>July 1, 2024</a:t>
          </a:r>
        </a:p>
        <a:p>
          <a:r>
            <a:rPr lang="en-US" sz="2800" b="1" dirty="0"/>
            <a:t>Value of “true” or “false” entered by the hospital</a:t>
          </a:r>
        </a:p>
      </dgm:t>
    </dgm:pt>
    <dgm:pt modelId="{864C54E4-76D4-4695-A563-E1BE1D14E691}" type="parTrans" cxnId="{588DEC4A-7D0B-420C-92FD-18E965FA2CA1}">
      <dgm:prSet/>
      <dgm:spPr/>
      <dgm:t>
        <a:bodyPr/>
        <a:lstStyle/>
        <a:p>
          <a:endParaRPr lang="en-US"/>
        </a:p>
      </dgm:t>
    </dgm:pt>
    <dgm:pt modelId="{AF3CE497-CBE9-48E8-903F-574B2E11FB5F}" type="sibTrans" cxnId="{588DEC4A-7D0B-420C-92FD-18E965FA2CA1}">
      <dgm:prSet/>
      <dgm:spPr/>
      <dgm:t>
        <a:bodyPr/>
        <a:lstStyle/>
        <a:p>
          <a:endParaRPr lang="en-US"/>
        </a:p>
      </dgm:t>
    </dgm:pt>
    <dgm:pt modelId="{100506B2-8F73-4601-8F23-155F0441A72F}" type="pres">
      <dgm:prSet presAssocID="{66952F28-EFF6-43D1-A6A5-FF3AC03F354C}" presName="Name0" presStyleCnt="0">
        <dgm:presLayoutVars>
          <dgm:dir/>
          <dgm:animLvl val="lvl"/>
          <dgm:resizeHandles val="exact"/>
        </dgm:presLayoutVars>
      </dgm:prSet>
      <dgm:spPr/>
    </dgm:pt>
    <dgm:pt modelId="{2A8D4535-BA61-40E3-8F9B-DCA168EEB013}" type="pres">
      <dgm:prSet presAssocID="{0CFABA21-FF81-42F9-B03A-7E21F0D3AEEA}" presName="boxAndChildren" presStyleCnt="0"/>
      <dgm:spPr/>
    </dgm:pt>
    <dgm:pt modelId="{C9978CC9-7208-446F-9F96-E85154680576}" type="pres">
      <dgm:prSet presAssocID="{0CFABA21-FF81-42F9-B03A-7E21F0D3AEEA}" presName="parentTextBox" presStyleLbl="node1" presStyleIdx="0" presStyleCnt="2" custScaleY="59349" custLinFactNeighborY="-15554"/>
      <dgm:spPr/>
    </dgm:pt>
    <dgm:pt modelId="{5DACC467-8E2C-4517-A32A-50EFC1B27516}" type="pres">
      <dgm:prSet presAssocID="{5EDCEA27-2064-4A1E-B518-83F4BE0DA0CA}" presName="sp" presStyleCnt="0"/>
      <dgm:spPr/>
    </dgm:pt>
    <dgm:pt modelId="{9F391388-4660-461A-B622-AA22EEBD3007}" type="pres">
      <dgm:prSet presAssocID="{7AD309D1-1F08-4709-A873-2D79E30A15A7}" presName="arrowAndChildren" presStyleCnt="0"/>
      <dgm:spPr/>
    </dgm:pt>
    <dgm:pt modelId="{F393B01D-0BCD-426A-BFC7-9744B90F102A}" type="pres">
      <dgm:prSet presAssocID="{7AD309D1-1F08-4709-A873-2D79E30A15A7}" presName="parentTextArrow" presStyleLbl="node1" presStyleIdx="0" presStyleCnt="2"/>
      <dgm:spPr/>
    </dgm:pt>
    <dgm:pt modelId="{0A9AF473-036F-4660-8403-A6A809B3B834}" type="pres">
      <dgm:prSet presAssocID="{7AD309D1-1F08-4709-A873-2D79E30A15A7}" presName="arrow" presStyleLbl="node1" presStyleIdx="1" presStyleCnt="2"/>
      <dgm:spPr/>
    </dgm:pt>
    <dgm:pt modelId="{45A95961-6C38-45CB-A545-600C682E3E75}" type="pres">
      <dgm:prSet presAssocID="{7AD309D1-1F08-4709-A873-2D79E30A15A7}" presName="descendantArrow" presStyleCnt="0"/>
      <dgm:spPr/>
    </dgm:pt>
    <dgm:pt modelId="{09200D6C-6CF2-46D9-9B3E-F2F1A98599F9}" type="pres">
      <dgm:prSet presAssocID="{1B8D3D89-F8A3-454C-8679-C73E59892D6F}" presName="childTextArrow" presStyleLbl="fgAccFollowNode1" presStyleIdx="0" presStyleCnt="1" custScaleX="95393" custScaleY="152870" custLinFactNeighborX="135" custLinFactNeighborY="-42338">
        <dgm:presLayoutVars>
          <dgm:bulletEnabled val="1"/>
        </dgm:presLayoutVars>
      </dgm:prSet>
      <dgm:spPr/>
    </dgm:pt>
  </dgm:ptLst>
  <dgm:cxnLst>
    <dgm:cxn modelId="{1DDB3F10-7AED-40BF-9EF0-882AB43BE0EB}" type="presOf" srcId="{66952F28-EFF6-43D1-A6A5-FF3AC03F354C}" destId="{100506B2-8F73-4601-8F23-155F0441A72F}" srcOrd="0" destOrd="0" presId="urn:microsoft.com/office/officeart/2005/8/layout/process4"/>
    <dgm:cxn modelId="{8FDD0D3A-B410-4307-8B47-C4CF57A103FA}" type="presOf" srcId="{1B8D3D89-F8A3-454C-8679-C73E59892D6F}" destId="{09200D6C-6CF2-46D9-9B3E-F2F1A98599F9}" srcOrd="0" destOrd="0" presId="urn:microsoft.com/office/officeart/2005/8/layout/process4"/>
    <dgm:cxn modelId="{E781455F-616D-4306-80BF-0D6BDC0374E3}" srcId="{66952F28-EFF6-43D1-A6A5-FF3AC03F354C}" destId="{7AD309D1-1F08-4709-A873-2D79E30A15A7}" srcOrd="0" destOrd="0" parTransId="{6A4324A4-6198-43AD-AB4F-69B928314160}" sibTransId="{5EDCEA27-2064-4A1E-B518-83F4BE0DA0CA}"/>
    <dgm:cxn modelId="{588DEC4A-7D0B-420C-92FD-18E965FA2CA1}" srcId="{66952F28-EFF6-43D1-A6A5-FF3AC03F354C}" destId="{0CFABA21-FF81-42F9-B03A-7E21F0D3AEEA}" srcOrd="1" destOrd="0" parTransId="{864C54E4-76D4-4695-A563-E1BE1D14E691}" sibTransId="{AF3CE497-CBE9-48E8-903F-574B2E11FB5F}"/>
    <dgm:cxn modelId="{DA91269D-852F-47E3-B6E8-E99D9E30E186}" type="presOf" srcId="{0CFABA21-FF81-42F9-B03A-7E21F0D3AEEA}" destId="{C9978CC9-7208-446F-9F96-E85154680576}" srcOrd="0" destOrd="0" presId="urn:microsoft.com/office/officeart/2005/8/layout/process4"/>
    <dgm:cxn modelId="{2F5454C5-25CE-4B67-B5DE-E2AD64BEE5DA}" srcId="{7AD309D1-1F08-4709-A873-2D79E30A15A7}" destId="{1B8D3D89-F8A3-454C-8679-C73E59892D6F}" srcOrd="0" destOrd="0" parTransId="{8AAB7816-AAA1-4B10-A5CF-F218982BC57C}" sibTransId="{D8F34DF2-23EC-4C87-A80A-A1EC0558D2C4}"/>
    <dgm:cxn modelId="{466B21D4-0E92-4F36-96E1-EBD3904E63B3}" type="presOf" srcId="{7AD309D1-1F08-4709-A873-2D79E30A15A7}" destId="{F393B01D-0BCD-426A-BFC7-9744B90F102A}" srcOrd="0" destOrd="0" presId="urn:microsoft.com/office/officeart/2005/8/layout/process4"/>
    <dgm:cxn modelId="{D7F561D5-3685-4C08-9FDD-7889A72C9DC3}" type="presOf" srcId="{7AD309D1-1F08-4709-A873-2D79E30A15A7}" destId="{0A9AF473-036F-4660-8403-A6A809B3B834}" srcOrd="1" destOrd="0" presId="urn:microsoft.com/office/officeart/2005/8/layout/process4"/>
    <dgm:cxn modelId="{AF0C4EEF-2579-47C8-96E9-16411C147138}" type="presParOf" srcId="{100506B2-8F73-4601-8F23-155F0441A72F}" destId="{2A8D4535-BA61-40E3-8F9B-DCA168EEB013}" srcOrd="0" destOrd="0" presId="urn:microsoft.com/office/officeart/2005/8/layout/process4"/>
    <dgm:cxn modelId="{FC1D7AF4-BCAE-4943-BDD2-E16B9C4CE51C}" type="presParOf" srcId="{2A8D4535-BA61-40E3-8F9B-DCA168EEB013}" destId="{C9978CC9-7208-446F-9F96-E85154680576}" srcOrd="0" destOrd="0" presId="urn:microsoft.com/office/officeart/2005/8/layout/process4"/>
    <dgm:cxn modelId="{E0B420A1-0C81-469E-B598-854B71DB4B54}" type="presParOf" srcId="{100506B2-8F73-4601-8F23-155F0441A72F}" destId="{5DACC467-8E2C-4517-A32A-50EFC1B27516}" srcOrd="1" destOrd="0" presId="urn:microsoft.com/office/officeart/2005/8/layout/process4"/>
    <dgm:cxn modelId="{91F51D30-84CE-491B-AF8B-CB2218C9F9AA}" type="presParOf" srcId="{100506B2-8F73-4601-8F23-155F0441A72F}" destId="{9F391388-4660-461A-B622-AA22EEBD3007}" srcOrd="2" destOrd="0" presId="urn:microsoft.com/office/officeart/2005/8/layout/process4"/>
    <dgm:cxn modelId="{5C5D4497-68BF-43BE-B3AD-69993838247D}" type="presParOf" srcId="{9F391388-4660-461A-B622-AA22EEBD3007}" destId="{F393B01D-0BCD-426A-BFC7-9744B90F102A}" srcOrd="0" destOrd="0" presId="urn:microsoft.com/office/officeart/2005/8/layout/process4"/>
    <dgm:cxn modelId="{1BF69E81-D902-4CFC-8109-B11243D67721}" type="presParOf" srcId="{9F391388-4660-461A-B622-AA22EEBD3007}" destId="{0A9AF473-036F-4660-8403-A6A809B3B834}" srcOrd="1" destOrd="0" presId="urn:microsoft.com/office/officeart/2005/8/layout/process4"/>
    <dgm:cxn modelId="{9B306687-6C0B-4156-BAF7-8A9976C64D63}" type="presParOf" srcId="{9F391388-4660-461A-B622-AA22EEBD3007}" destId="{45A95961-6C38-45CB-A545-600C682E3E75}" srcOrd="2" destOrd="0" presId="urn:microsoft.com/office/officeart/2005/8/layout/process4"/>
    <dgm:cxn modelId="{049084D6-CAA1-4FA4-A210-103303420FB1}" type="presParOf" srcId="{45A95961-6C38-45CB-A545-600C682E3E75}" destId="{09200D6C-6CF2-46D9-9B3E-F2F1A98599F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889578-C98E-436E-A2B7-C43E91F1879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3CFA6E6-30D4-4C06-B785-0CED725ED4C7}">
      <dgm:prSet/>
      <dgm:spPr/>
      <dgm:t>
        <a:bodyPr/>
        <a:lstStyle/>
        <a:p>
          <a:r>
            <a:rPr lang="en-US"/>
            <a:t>Report an “estimated allowed amount” when the payer negotiated rate is based on an algorithm or percentage </a:t>
          </a:r>
        </a:p>
      </dgm:t>
    </dgm:pt>
    <dgm:pt modelId="{20D38CAC-7991-4C1B-9C80-959C972780E7}" type="parTrans" cxnId="{389CE97E-EAA2-4D40-AFC6-DB5D3641068E}">
      <dgm:prSet/>
      <dgm:spPr/>
      <dgm:t>
        <a:bodyPr/>
        <a:lstStyle/>
        <a:p>
          <a:endParaRPr lang="en-US"/>
        </a:p>
      </dgm:t>
    </dgm:pt>
    <dgm:pt modelId="{D81A9774-2442-4F18-BA72-1FD3800244E2}" type="sibTrans" cxnId="{389CE97E-EAA2-4D40-AFC6-DB5D3641068E}">
      <dgm:prSet/>
      <dgm:spPr/>
      <dgm:t>
        <a:bodyPr/>
        <a:lstStyle/>
        <a:p>
          <a:endParaRPr lang="en-US"/>
        </a:p>
      </dgm:t>
    </dgm:pt>
    <dgm:pt modelId="{31E2A91F-402B-4675-948C-BB7EBA792CFF}">
      <dgm:prSet/>
      <dgm:spPr/>
      <dgm:t>
        <a:bodyPr/>
        <a:lstStyle/>
        <a:p>
          <a:r>
            <a:rPr lang="en-US"/>
            <a:t>Estimated allowed amount: The average reimbursement in dollars that has been received from the payer in the past for an item or service</a:t>
          </a:r>
        </a:p>
      </dgm:t>
    </dgm:pt>
    <dgm:pt modelId="{93282715-A804-431C-92D1-D0949482B044}" type="parTrans" cxnId="{C9A002A0-EF5C-4497-AFEA-65E0F56A6717}">
      <dgm:prSet/>
      <dgm:spPr/>
      <dgm:t>
        <a:bodyPr/>
        <a:lstStyle/>
        <a:p>
          <a:endParaRPr lang="en-US"/>
        </a:p>
      </dgm:t>
    </dgm:pt>
    <dgm:pt modelId="{59C3259A-E355-48DF-9657-F0D3D6676F0B}" type="sibTrans" cxnId="{C9A002A0-EF5C-4497-AFEA-65E0F56A6717}">
      <dgm:prSet/>
      <dgm:spPr/>
      <dgm:t>
        <a:bodyPr/>
        <a:lstStyle/>
        <a:p>
          <a:endParaRPr lang="en-US"/>
        </a:p>
      </dgm:t>
    </dgm:pt>
    <dgm:pt modelId="{61A28B17-C5E2-4CFF-A789-AB05D06E7A7D}">
      <dgm:prSet/>
      <dgm:spPr/>
      <dgm:t>
        <a:bodyPr/>
        <a:lstStyle/>
        <a:p>
          <a:r>
            <a:rPr lang="en-US"/>
            <a:t>Drug unit and type of measurement</a:t>
          </a:r>
        </a:p>
      </dgm:t>
    </dgm:pt>
    <dgm:pt modelId="{F78393F7-CEB6-492E-888E-D9A9A39972F7}" type="parTrans" cxnId="{7153F09A-9E4D-4820-BA04-BD5AF063340A}">
      <dgm:prSet/>
      <dgm:spPr/>
      <dgm:t>
        <a:bodyPr/>
        <a:lstStyle/>
        <a:p>
          <a:endParaRPr lang="en-US"/>
        </a:p>
      </dgm:t>
    </dgm:pt>
    <dgm:pt modelId="{1852B6DD-64A2-48FA-95DE-C7997DDFD468}" type="sibTrans" cxnId="{7153F09A-9E4D-4820-BA04-BD5AF063340A}">
      <dgm:prSet/>
      <dgm:spPr/>
      <dgm:t>
        <a:bodyPr/>
        <a:lstStyle/>
        <a:p>
          <a:endParaRPr lang="en-US"/>
        </a:p>
      </dgm:t>
    </dgm:pt>
    <dgm:pt modelId="{7EB30F5B-EBF7-4986-8F7E-2D8BDF4185C4}">
      <dgm:prSet/>
      <dgm:spPr/>
      <dgm:t>
        <a:bodyPr/>
        <a:lstStyle/>
        <a:p>
          <a:r>
            <a:rPr lang="en-US"/>
            <a:t>Modifiers impacting the “standard” charge, including a description of the modifier and how it would change the standard charge </a:t>
          </a:r>
        </a:p>
      </dgm:t>
    </dgm:pt>
    <dgm:pt modelId="{F8A313CD-E56E-4C57-9F2C-893652A43E7B}" type="parTrans" cxnId="{CABED359-AD53-4A83-ABA5-CD5800D67AE0}">
      <dgm:prSet/>
      <dgm:spPr/>
      <dgm:t>
        <a:bodyPr/>
        <a:lstStyle/>
        <a:p>
          <a:endParaRPr lang="en-US"/>
        </a:p>
      </dgm:t>
    </dgm:pt>
    <dgm:pt modelId="{D22EBC1C-3DEF-4275-852D-AFFF1081963C}" type="sibTrans" cxnId="{CABED359-AD53-4A83-ABA5-CD5800D67AE0}">
      <dgm:prSet/>
      <dgm:spPr/>
      <dgm:t>
        <a:bodyPr/>
        <a:lstStyle/>
        <a:p>
          <a:endParaRPr lang="en-US"/>
        </a:p>
      </dgm:t>
    </dgm:pt>
    <dgm:pt modelId="{EF151CE2-B3CA-4655-B736-5B85499BD304}" type="pres">
      <dgm:prSet presAssocID="{D0889578-C98E-436E-A2B7-C43E91F1879C}" presName="root" presStyleCnt="0">
        <dgm:presLayoutVars>
          <dgm:dir/>
          <dgm:resizeHandles val="exact"/>
        </dgm:presLayoutVars>
      </dgm:prSet>
      <dgm:spPr/>
    </dgm:pt>
    <dgm:pt modelId="{4D3BA4C7-8D57-4988-BFD9-85494226049B}" type="pres">
      <dgm:prSet presAssocID="{53CFA6E6-30D4-4C06-B785-0CED725ED4C7}" presName="compNode" presStyleCnt="0"/>
      <dgm:spPr/>
    </dgm:pt>
    <dgm:pt modelId="{BE22EE49-353F-41E7-B408-08B915829D11}" type="pres">
      <dgm:prSet presAssocID="{53CFA6E6-30D4-4C06-B785-0CED725ED4C7}" presName="bgRect" presStyleLbl="bgShp" presStyleIdx="0" presStyleCnt="3"/>
      <dgm:spPr/>
    </dgm:pt>
    <dgm:pt modelId="{9A3A4120-E5AB-4B68-B080-E4EF2F3E88EB}" type="pres">
      <dgm:prSet presAssocID="{53CFA6E6-30D4-4C06-B785-0CED725ED4C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09E40710-9382-4BEC-B0EB-11EA0DD76847}" type="pres">
      <dgm:prSet presAssocID="{53CFA6E6-30D4-4C06-B785-0CED725ED4C7}" presName="spaceRect" presStyleCnt="0"/>
      <dgm:spPr/>
    </dgm:pt>
    <dgm:pt modelId="{47A71F8B-7AE8-4192-B8F9-88CA92642ADD}" type="pres">
      <dgm:prSet presAssocID="{53CFA6E6-30D4-4C06-B785-0CED725ED4C7}" presName="parTx" presStyleLbl="revTx" presStyleIdx="0" presStyleCnt="4">
        <dgm:presLayoutVars>
          <dgm:chMax val="0"/>
          <dgm:chPref val="0"/>
        </dgm:presLayoutVars>
      </dgm:prSet>
      <dgm:spPr/>
    </dgm:pt>
    <dgm:pt modelId="{FF8213B3-A34C-48F9-9351-E9E05F8F5B7F}" type="pres">
      <dgm:prSet presAssocID="{53CFA6E6-30D4-4C06-B785-0CED725ED4C7}" presName="desTx" presStyleLbl="revTx" presStyleIdx="1" presStyleCnt="4">
        <dgm:presLayoutVars/>
      </dgm:prSet>
      <dgm:spPr/>
    </dgm:pt>
    <dgm:pt modelId="{1624B9F1-C1B9-4F7B-B411-82BAE9524FE1}" type="pres">
      <dgm:prSet presAssocID="{D81A9774-2442-4F18-BA72-1FD3800244E2}" presName="sibTrans" presStyleCnt="0"/>
      <dgm:spPr/>
    </dgm:pt>
    <dgm:pt modelId="{85357DD7-F440-40E3-9433-2A9FC99ADB8D}" type="pres">
      <dgm:prSet presAssocID="{61A28B17-C5E2-4CFF-A789-AB05D06E7A7D}" presName="compNode" presStyleCnt="0"/>
      <dgm:spPr/>
    </dgm:pt>
    <dgm:pt modelId="{BCD86089-DF79-47EC-9566-26ADD4D6F039}" type="pres">
      <dgm:prSet presAssocID="{61A28B17-C5E2-4CFF-A789-AB05D06E7A7D}" presName="bgRect" presStyleLbl="bgShp" presStyleIdx="1" presStyleCnt="3"/>
      <dgm:spPr/>
    </dgm:pt>
    <dgm:pt modelId="{1FD33E8E-8CFD-40AF-841A-86DAF8E47C2A}" type="pres">
      <dgm:prSet presAssocID="{61A28B17-C5E2-4CFF-A789-AB05D06E7A7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51612D48-7302-491E-A695-9E01037BC512}" type="pres">
      <dgm:prSet presAssocID="{61A28B17-C5E2-4CFF-A789-AB05D06E7A7D}" presName="spaceRect" presStyleCnt="0"/>
      <dgm:spPr/>
    </dgm:pt>
    <dgm:pt modelId="{3422CD7B-D38B-49F2-AE0F-D9B006A6D045}" type="pres">
      <dgm:prSet presAssocID="{61A28B17-C5E2-4CFF-A789-AB05D06E7A7D}" presName="parTx" presStyleLbl="revTx" presStyleIdx="2" presStyleCnt="4">
        <dgm:presLayoutVars>
          <dgm:chMax val="0"/>
          <dgm:chPref val="0"/>
        </dgm:presLayoutVars>
      </dgm:prSet>
      <dgm:spPr/>
    </dgm:pt>
    <dgm:pt modelId="{6BAC05B5-4632-4812-B09B-E9CB0C121253}" type="pres">
      <dgm:prSet presAssocID="{1852B6DD-64A2-48FA-95DE-C7997DDFD468}" presName="sibTrans" presStyleCnt="0"/>
      <dgm:spPr/>
    </dgm:pt>
    <dgm:pt modelId="{EEA0548C-AD6D-4584-B0D5-CA17FBD25A76}" type="pres">
      <dgm:prSet presAssocID="{7EB30F5B-EBF7-4986-8F7E-2D8BDF4185C4}" presName="compNode" presStyleCnt="0"/>
      <dgm:spPr/>
    </dgm:pt>
    <dgm:pt modelId="{6361C38E-87BE-4353-B3CC-0C1CA24912B5}" type="pres">
      <dgm:prSet presAssocID="{7EB30F5B-EBF7-4986-8F7E-2D8BDF4185C4}" presName="bgRect" presStyleLbl="bgShp" presStyleIdx="2" presStyleCnt="3"/>
      <dgm:spPr/>
    </dgm:pt>
    <dgm:pt modelId="{C75B82FE-9916-45AF-8C59-7E89794FEBFB}" type="pres">
      <dgm:prSet presAssocID="{7EB30F5B-EBF7-4986-8F7E-2D8BDF4185C4}" presName="iconRect" presStyleLbl="node1" presStyleIdx="2" presStyleCnt="3" custLinFactNeighborX="3957"/>
      <dgm:spPr>
        <a:blipFill rotWithShape="1">
          <a:blip xmlns:r="http://schemas.openxmlformats.org/officeDocument/2006/relationships" r:embed="rId5"/>
          <a:srcRect/>
          <a:stretch>
            <a:fillRect l="-4000" r="-4000"/>
          </a:stretch>
        </a:blipFill>
        <a:ln>
          <a:noFill/>
        </a:ln>
      </dgm:spPr>
    </dgm:pt>
    <dgm:pt modelId="{3F4001D7-4229-439C-B210-C2483FDBC23A}" type="pres">
      <dgm:prSet presAssocID="{7EB30F5B-EBF7-4986-8F7E-2D8BDF4185C4}" presName="spaceRect" presStyleCnt="0"/>
      <dgm:spPr/>
    </dgm:pt>
    <dgm:pt modelId="{D8E7FFAB-7781-4344-B1C2-1E5113694F6C}" type="pres">
      <dgm:prSet presAssocID="{7EB30F5B-EBF7-4986-8F7E-2D8BDF4185C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59FA439-446B-411F-9C35-A2DC14C1B9F2}" type="presOf" srcId="{31E2A91F-402B-4675-948C-BB7EBA792CFF}" destId="{FF8213B3-A34C-48F9-9351-E9E05F8F5B7F}" srcOrd="0" destOrd="0" presId="urn:microsoft.com/office/officeart/2018/2/layout/IconVerticalSolidList"/>
    <dgm:cxn modelId="{B9369D61-A9F2-4302-867D-C5FE3DC865A5}" type="presOf" srcId="{D0889578-C98E-436E-A2B7-C43E91F1879C}" destId="{EF151CE2-B3CA-4655-B736-5B85499BD304}" srcOrd="0" destOrd="0" presId="urn:microsoft.com/office/officeart/2018/2/layout/IconVerticalSolidList"/>
    <dgm:cxn modelId="{CABED359-AD53-4A83-ABA5-CD5800D67AE0}" srcId="{D0889578-C98E-436E-A2B7-C43E91F1879C}" destId="{7EB30F5B-EBF7-4986-8F7E-2D8BDF4185C4}" srcOrd="2" destOrd="0" parTransId="{F8A313CD-E56E-4C57-9F2C-893652A43E7B}" sibTransId="{D22EBC1C-3DEF-4275-852D-AFFF1081963C}"/>
    <dgm:cxn modelId="{389CE97E-EAA2-4D40-AFC6-DB5D3641068E}" srcId="{D0889578-C98E-436E-A2B7-C43E91F1879C}" destId="{53CFA6E6-30D4-4C06-B785-0CED725ED4C7}" srcOrd="0" destOrd="0" parTransId="{20D38CAC-7991-4C1B-9C80-959C972780E7}" sibTransId="{D81A9774-2442-4F18-BA72-1FD3800244E2}"/>
    <dgm:cxn modelId="{1971E584-6A6B-44EC-98ED-276F38308ECB}" type="presOf" srcId="{61A28B17-C5E2-4CFF-A789-AB05D06E7A7D}" destId="{3422CD7B-D38B-49F2-AE0F-D9B006A6D045}" srcOrd="0" destOrd="0" presId="urn:microsoft.com/office/officeart/2018/2/layout/IconVerticalSolidList"/>
    <dgm:cxn modelId="{A4F28396-B567-4352-BB8B-F271143C5BFD}" type="presOf" srcId="{53CFA6E6-30D4-4C06-B785-0CED725ED4C7}" destId="{47A71F8B-7AE8-4192-B8F9-88CA92642ADD}" srcOrd="0" destOrd="0" presId="urn:microsoft.com/office/officeart/2018/2/layout/IconVerticalSolidList"/>
    <dgm:cxn modelId="{7153F09A-9E4D-4820-BA04-BD5AF063340A}" srcId="{D0889578-C98E-436E-A2B7-C43E91F1879C}" destId="{61A28B17-C5E2-4CFF-A789-AB05D06E7A7D}" srcOrd="1" destOrd="0" parTransId="{F78393F7-CEB6-492E-888E-D9A9A39972F7}" sibTransId="{1852B6DD-64A2-48FA-95DE-C7997DDFD468}"/>
    <dgm:cxn modelId="{A81A829E-A7B1-46E8-B0EB-AB8056C621CF}" type="presOf" srcId="{7EB30F5B-EBF7-4986-8F7E-2D8BDF4185C4}" destId="{D8E7FFAB-7781-4344-B1C2-1E5113694F6C}" srcOrd="0" destOrd="0" presId="urn:microsoft.com/office/officeart/2018/2/layout/IconVerticalSolidList"/>
    <dgm:cxn modelId="{C9A002A0-EF5C-4497-AFEA-65E0F56A6717}" srcId="{53CFA6E6-30D4-4C06-B785-0CED725ED4C7}" destId="{31E2A91F-402B-4675-948C-BB7EBA792CFF}" srcOrd="0" destOrd="0" parTransId="{93282715-A804-431C-92D1-D0949482B044}" sibTransId="{59C3259A-E355-48DF-9657-F0D3D6676F0B}"/>
    <dgm:cxn modelId="{48B85D30-C125-4403-BC1D-2064E0250CD5}" type="presParOf" srcId="{EF151CE2-B3CA-4655-B736-5B85499BD304}" destId="{4D3BA4C7-8D57-4988-BFD9-85494226049B}" srcOrd="0" destOrd="0" presId="urn:microsoft.com/office/officeart/2018/2/layout/IconVerticalSolidList"/>
    <dgm:cxn modelId="{00FD5AD6-BBB1-4A27-8AA3-7FF7408B4018}" type="presParOf" srcId="{4D3BA4C7-8D57-4988-BFD9-85494226049B}" destId="{BE22EE49-353F-41E7-B408-08B915829D11}" srcOrd="0" destOrd="0" presId="urn:microsoft.com/office/officeart/2018/2/layout/IconVerticalSolidList"/>
    <dgm:cxn modelId="{6D00C87D-141D-42B9-B574-0352BBB99446}" type="presParOf" srcId="{4D3BA4C7-8D57-4988-BFD9-85494226049B}" destId="{9A3A4120-E5AB-4B68-B080-E4EF2F3E88EB}" srcOrd="1" destOrd="0" presId="urn:microsoft.com/office/officeart/2018/2/layout/IconVerticalSolidList"/>
    <dgm:cxn modelId="{3231853F-C8FE-4AC4-B011-4F682A5F4169}" type="presParOf" srcId="{4D3BA4C7-8D57-4988-BFD9-85494226049B}" destId="{09E40710-9382-4BEC-B0EB-11EA0DD76847}" srcOrd="2" destOrd="0" presId="urn:microsoft.com/office/officeart/2018/2/layout/IconVerticalSolidList"/>
    <dgm:cxn modelId="{F43EED9D-F393-4F72-8CBC-601029B63295}" type="presParOf" srcId="{4D3BA4C7-8D57-4988-BFD9-85494226049B}" destId="{47A71F8B-7AE8-4192-B8F9-88CA92642ADD}" srcOrd="3" destOrd="0" presId="urn:microsoft.com/office/officeart/2018/2/layout/IconVerticalSolidList"/>
    <dgm:cxn modelId="{53B87645-3CE3-46B4-BF1C-0D06B02EC388}" type="presParOf" srcId="{4D3BA4C7-8D57-4988-BFD9-85494226049B}" destId="{FF8213B3-A34C-48F9-9351-E9E05F8F5B7F}" srcOrd="4" destOrd="0" presId="urn:microsoft.com/office/officeart/2018/2/layout/IconVerticalSolidList"/>
    <dgm:cxn modelId="{1BAC2B2D-0C36-42D9-B50D-65462A2649A1}" type="presParOf" srcId="{EF151CE2-B3CA-4655-B736-5B85499BD304}" destId="{1624B9F1-C1B9-4F7B-B411-82BAE9524FE1}" srcOrd="1" destOrd="0" presId="urn:microsoft.com/office/officeart/2018/2/layout/IconVerticalSolidList"/>
    <dgm:cxn modelId="{014FE6EA-D0A8-4B8B-981D-B4B4B8900CEC}" type="presParOf" srcId="{EF151CE2-B3CA-4655-B736-5B85499BD304}" destId="{85357DD7-F440-40E3-9433-2A9FC99ADB8D}" srcOrd="2" destOrd="0" presId="urn:microsoft.com/office/officeart/2018/2/layout/IconVerticalSolidList"/>
    <dgm:cxn modelId="{700FFA50-79BB-45E3-A212-3DD9EB344C35}" type="presParOf" srcId="{85357DD7-F440-40E3-9433-2A9FC99ADB8D}" destId="{BCD86089-DF79-47EC-9566-26ADD4D6F039}" srcOrd="0" destOrd="0" presId="urn:microsoft.com/office/officeart/2018/2/layout/IconVerticalSolidList"/>
    <dgm:cxn modelId="{660C676F-CAC4-49DD-972C-86548656FB13}" type="presParOf" srcId="{85357DD7-F440-40E3-9433-2A9FC99ADB8D}" destId="{1FD33E8E-8CFD-40AF-841A-86DAF8E47C2A}" srcOrd="1" destOrd="0" presId="urn:microsoft.com/office/officeart/2018/2/layout/IconVerticalSolidList"/>
    <dgm:cxn modelId="{D3F252CE-4380-4FCC-BD5A-36125FA5C9A6}" type="presParOf" srcId="{85357DD7-F440-40E3-9433-2A9FC99ADB8D}" destId="{51612D48-7302-491E-A695-9E01037BC512}" srcOrd="2" destOrd="0" presId="urn:microsoft.com/office/officeart/2018/2/layout/IconVerticalSolidList"/>
    <dgm:cxn modelId="{AC45D219-ACA9-4DF3-8BBF-10D6FE1FC792}" type="presParOf" srcId="{85357DD7-F440-40E3-9433-2A9FC99ADB8D}" destId="{3422CD7B-D38B-49F2-AE0F-D9B006A6D045}" srcOrd="3" destOrd="0" presId="urn:microsoft.com/office/officeart/2018/2/layout/IconVerticalSolidList"/>
    <dgm:cxn modelId="{99B6EF86-541D-4C0E-B595-BD2B2F13D735}" type="presParOf" srcId="{EF151CE2-B3CA-4655-B736-5B85499BD304}" destId="{6BAC05B5-4632-4812-B09B-E9CB0C121253}" srcOrd="3" destOrd="0" presId="urn:microsoft.com/office/officeart/2018/2/layout/IconVerticalSolidList"/>
    <dgm:cxn modelId="{EE3F99D9-DB94-4C38-A845-9F7F8D2BB042}" type="presParOf" srcId="{EF151CE2-B3CA-4655-B736-5B85499BD304}" destId="{EEA0548C-AD6D-4584-B0D5-CA17FBD25A76}" srcOrd="4" destOrd="0" presId="urn:microsoft.com/office/officeart/2018/2/layout/IconVerticalSolidList"/>
    <dgm:cxn modelId="{B0AB0953-6BFB-4115-94ED-7435D6ABF2B1}" type="presParOf" srcId="{EEA0548C-AD6D-4584-B0D5-CA17FBD25A76}" destId="{6361C38E-87BE-4353-B3CC-0C1CA24912B5}" srcOrd="0" destOrd="0" presId="urn:microsoft.com/office/officeart/2018/2/layout/IconVerticalSolidList"/>
    <dgm:cxn modelId="{8388EA39-599F-450C-B4A3-276FA874F599}" type="presParOf" srcId="{EEA0548C-AD6D-4584-B0D5-CA17FBD25A76}" destId="{C75B82FE-9916-45AF-8C59-7E89794FEBFB}" srcOrd="1" destOrd="0" presId="urn:microsoft.com/office/officeart/2018/2/layout/IconVerticalSolidList"/>
    <dgm:cxn modelId="{F234470F-C3B5-47C8-A010-819C43B78E3C}" type="presParOf" srcId="{EEA0548C-AD6D-4584-B0D5-CA17FBD25A76}" destId="{3F4001D7-4229-439C-B210-C2483FDBC23A}" srcOrd="2" destOrd="0" presId="urn:microsoft.com/office/officeart/2018/2/layout/IconVerticalSolidList"/>
    <dgm:cxn modelId="{4B7D7959-34DE-40C6-B03B-3D4F71C46537}" type="presParOf" srcId="{EEA0548C-AD6D-4584-B0D5-CA17FBD25A76}" destId="{D8E7FFAB-7781-4344-B1C2-1E5113694F6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E10EE-C992-4D30-86E4-438C60BDE38F}">
      <dsp:nvSpPr>
        <dsp:cNvPr id="0" name=""/>
        <dsp:cNvSpPr/>
      </dsp:nvSpPr>
      <dsp:spPr>
        <a:xfrm>
          <a:off x="2383033" y="2080"/>
          <a:ext cx="2579965" cy="12899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Commission strongly supports the inclusion of private plans in Medicare</a:t>
          </a:r>
          <a:endParaRPr lang="en-US" sz="1500" kern="1200"/>
        </a:p>
      </dsp:txBody>
      <dsp:txXfrm>
        <a:off x="2420815" y="39862"/>
        <a:ext cx="2504401" cy="1214418"/>
      </dsp:txXfrm>
    </dsp:sp>
    <dsp:sp modelId="{635B9CBB-247B-469A-9E9D-6EB7190D15DD}">
      <dsp:nvSpPr>
        <dsp:cNvPr id="0" name=""/>
        <dsp:cNvSpPr/>
      </dsp:nvSpPr>
      <dsp:spPr>
        <a:xfrm>
          <a:off x="2383033" y="1485560"/>
          <a:ext cx="2579965" cy="12899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MedPAC estimates that Medicare spends approximately 22% more for MA enrollees than if those same beneficiaries were enrolled in FFS  </a:t>
          </a:r>
          <a:endParaRPr lang="en-US" sz="1500" kern="1200"/>
        </a:p>
      </dsp:txBody>
      <dsp:txXfrm>
        <a:off x="2420815" y="1523342"/>
        <a:ext cx="2504401" cy="1214418"/>
      </dsp:txXfrm>
    </dsp:sp>
    <dsp:sp modelId="{DB418A90-A321-4B7A-B578-12BB613EDD57}">
      <dsp:nvSpPr>
        <dsp:cNvPr id="0" name=""/>
        <dsp:cNvSpPr/>
      </dsp:nvSpPr>
      <dsp:spPr>
        <a:xfrm rot="18289469">
          <a:off x="4575428" y="1361565"/>
          <a:ext cx="180712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807127" y="27246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5433813" y="1343633"/>
        <a:ext cx="90356" cy="90356"/>
      </dsp:txXfrm>
    </dsp:sp>
    <dsp:sp modelId="{4BAE4CB6-7537-4F07-B9B5-2BC8079A095A}">
      <dsp:nvSpPr>
        <dsp:cNvPr id="0" name=""/>
        <dsp:cNvSpPr/>
      </dsp:nvSpPr>
      <dsp:spPr>
        <a:xfrm>
          <a:off x="5994985" y="2080"/>
          <a:ext cx="2579965" cy="12899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Equivalent to $83B in 2024</a:t>
          </a:r>
          <a:endParaRPr lang="en-US" sz="1500" kern="1200"/>
        </a:p>
      </dsp:txBody>
      <dsp:txXfrm>
        <a:off x="6032767" y="39862"/>
        <a:ext cx="2504401" cy="1214418"/>
      </dsp:txXfrm>
    </dsp:sp>
    <dsp:sp modelId="{62D64517-83E7-4967-98BD-EABE1E1603DD}">
      <dsp:nvSpPr>
        <dsp:cNvPr id="0" name=""/>
        <dsp:cNvSpPr/>
      </dsp:nvSpPr>
      <dsp:spPr>
        <a:xfrm>
          <a:off x="4962998" y="2103305"/>
          <a:ext cx="103198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31986" y="27246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53192" y="2104752"/>
        <a:ext cx="51599" cy="51599"/>
      </dsp:txXfrm>
    </dsp:sp>
    <dsp:sp modelId="{B5C0F1EA-9BF9-4513-AD37-EF36628AD6CC}">
      <dsp:nvSpPr>
        <dsp:cNvPr id="0" name=""/>
        <dsp:cNvSpPr/>
      </dsp:nvSpPr>
      <dsp:spPr>
        <a:xfrm>
          <a:off x="5994985" y="1485560"/>
          <a:ext cx="2579965" cy="12899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Some of these dollars are used for supplemental benefits and better financial protection for MA enrollees</a:t>
          </a:r>
          <a:endParaRPr lang="en-US" sz="1500" kern="1200"/>
        </a:p>
      </dsp:txBody>
      <dsp:txXfrm>
        <a:off x="6032767" y="1523342"/>
        <a:ext cx="2504401" cy="1214418"/>
      </dsp:txXfrm>
    </dsp:sp>
    <dsp:sp modelId="{1EFCD5EC-3063-43CB-B603-142592A13CD1}">
      <dsp:nvSpPr>
        <dsp:cNvPr id="0" name=""/>
        <dsp:cNvSpPr/>
      </dsp:nvSpPr>
      <dsp:spPr>
        <a:xfrm rot="3310531">
          <a:off x="4575428" y="2845045"/>
          <a:ext cx="180712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807127" y="27246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5433813" y="2827113"/>
        <a:ext cx="90356" cy="90356"/>
      </dsp:txXfrm>
    </dsp:sp>
    <dsp:sp modelId="{D27BE88A-8355-4FFC-97AE-95E2CF433075}">
      <dsp:nvSpPr>
        <dsp:cNvPr id="0" name=""/>
        <dsp:cNvSpPr/>
      </dsp:nvSpPr>
      <dsp:spPr>
        <a:xfrm>
          <a:off x="5994985" y="2969040"/>
          <a:ext cx="2579965" cy="12899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Originally, risk-based payment for private plans set at 95% of FFS; averages 122% today</a:t>
          </a:r>
          <a:endParaRPr lang="en-US" sz="1500" kern="1200"/>
        </a:p>
      </dsp:txBody>
      <dsp:txXfrm>
        <a:off x="6032767" y="3006822"/>
        <a:ext cx="2504401" cy="1214418"/>
      </dsp:txXfrm>
    </dsp:sp>
    <dsp:sp modelId="{B0B3D32D-221B-49EF-9194-3FEAA327CCE9}">
      <dsp:nvSpPr>
        <dsp:cNvPr id="0" name=""/>
        <dsp:cNvSpPr/>
      </dsp:nvSpPr>
      <dsp:spPr>
        <a:xfrm>
          <a:off x="2383033" y="2969040"/>
          <a:ext cx="2579965" cy="12899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Calls for “a major overhaul” of MA policies </a:t>
          </a:r>
          <a:endParaRPr lang="en-US" sz="1500" kern="1200"/>
        </a:p>
      </dsp:txBody>
      <dsp:txXfrm>
        <a:off x="2420815" y="3006822"/>
        <a:ext cx="2504401" cy="1214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B9745-E279-4E29-8678-79A3630F1F4D}">
      <dsp:nvSpPr>
        <dsp:cNvPr id="0" name=""/>
        <dsp:cNvSpPr/>
      </dsp:nvSpPr>
      <dsp:spPr>
        <a:xfrm>
          <a:off x="0" y="633"/>
          <a:ext cx="10543963" cy="14829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9BBE3-EAED-4B20-BE37-52AE2A269A74}">
      <dsp:nvSpPr>
        <dsp:cNvPr id="0" name=""/>
        <dsp:cNvSpPr/>
      </dsp:nvSpPr>
      <dsp:spPr>
        <a:xfrm>
          <a:off x="448595" y="334299"/>
          <a:ext cx="815627" cy="8156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24BD2-329B-4E0A-9465-06443DBDD782}">
      <dsp:nvSpPr>
        <dsp:cNvPr id="0" name=""/>
        <dsp:cNvSpPr/>
      </dsp:nvSpPr>
      <dsp:spPr>
        <a:xfrm>
          <a:off x="1712818" y="633"/>
          <a:ext cx="8831144" cy="148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947" tIns="156947" rIns="156947" bIns="15694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FAQs to plans issued February 6, 2024</a:t>
          </a:r>
        </a:p>
      </dsp:txBody>
      <dsp:txXfrm>
        <a:off x="1712818" y="633"/>
        <a:ext cx="8831144" cy="1482959"/>
      </dsp:txXfrm>
    </dsp:sp>
    <dsp:sp modelId="{0C6C0C85-18B2-4ECE-B608-71BA21D3C15A}">
      <dsp:nvSpPr>
        <dsp:cNvPr id="0" name=""/>
        <dsp:cNvSpPr/>
      </dsp:nvSpPr>
      <dsp:spPr>
        <a:xfrm>
          <a:off x="0" y="1854333"/>
          <a:ext cx="10543963" cy="14829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C6F6-776C-4BBF-907C-170133BD5F0F}">
      <dsp:nvSpPr>
        <dsp:cNvPr id="0" name=""/>
        <dsp:cNvSpPr/>
      </dsp:nvSpPr>
      <dsp:spPr>
        <a:xfrm>
          <a:off x="448595" y="2187999"/>
          <a:ext cx="815627" cy="8156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31449-C3B5-471B-9C9C-A45BB49E0FBD}">
      <dsp:nvSpPr>
        <dsp:cNvPr id="0" name=""/>
        <dsp:cNvSpPr/>
      </dsp:nvSpPr>
      <dsp:spPr>
        <a:xfrm>
          <a:off x="1712818" y="1854333"/>
          <a:ext cx="8831144" cy="148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947" tIns="156947" rIns="156947" bIns="15694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Addresses questions about the Coverage Criteria and Utilization Management Requirements in CMS-4201-1 issued April 2023</a:t>
          </a:r>
        </a:p>
      </dsp:txBody>
      <dsp:txXfrm>
        <a:off x="1712818" y="1854333"/>
        <a:ext cx="8831144" cy="1482959"/>
      </dsp:txXfrm>
    </dsp:sp>
    <dsp:sp modelId="{EBDC7C91-9833-4BB2-A3B6-FD4B55B3EB88}">
      <dsp:nvSpPr>
        <dsp:cNvPr id="0" name=""/>
        <dsp:cNvSpPr/>
      </dsp:nvSpPr>
      <dsp:spPr>
        <a:xfrm>
          <a:off x="0" y="3708033"/>
          <a:ext cx="10543963" cy="14829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399B2-3D41-4D79-AAB1-ACB7FD3A280F}">
      <dsp:nvSpPr>
        <dsp:cNvPr id="0" name=""/>
        <dsp:cNvSpPr/>
      </dsp:nvSpPr>
      <dsp:spPr>
        <a:xfrm>
          <a:off x="448595" y="4041699"/>
          <a:ext cx="815627" cy="8156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2E0B7-8EB7-4774-BBBA-9A7F4AAC0E97}">
      <dsp:nvSpPr>
        <dsp:cNvPr id="0" name=""/>
        <dsp:cNvSpPr/>
      </dsp:nvSpPr>
      <dsp:spPr>
        <a:xfrm>
          <a:off x="1712818" y="3708033"/>
          <a:ext cx="8831144" cy="148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947" tIns="156947" rIns="156947" bIns="15694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Recommend keeping copy for dealing with plan issues (contact </a:t>
          </a:r>
          <a:r>
            <a:rPr lang="en-US" sz="2500" kern="1200">
              <a:hlinkClick xmlns:r="http://schemas.openxmlformats.org/officeDocument/2006/relationships" r:id="rId7"/>
            </a:rPr>
            <a:t>kreep@pyapc.com</a:t>
          </a:r>
          <a:r>
            <a:rPr lang="en-US" sz="2500" kern="1200"/>
            <a:t> if needed)</a:t>
          </a:r>
        </a:p>
      </dsp:txBody>
      <dsp:txXfrm>
        <a:off x="1712818" y="3708033"/>
        <a:ext cx="8831144" cy="1482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78CC9-7208-446F-9F96-E85154680576}">
      <dsp:nvSpPr>
        <dsp:cNvPr id="0" name=""/>
        <dsp:cNvSpPr/>
      </dsp:nvSpPr>
      <dsp:spPr>
        <a:xfrm>
          <a:off x="0" y="3354499"/>
          <a:ext cx="10544175" cy="14551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Effective date </a:t>
          </a:r>
          <a:r>
            <a:rPr lang="en-US" sz="2800" b="1" kern="1200" dirty="0"/>
            <a:t>July 1, 2024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Value of “true” or “false” entered by the hospital</a:t>
          </a:r>
        </a:p>
      </dsp:txBody>
      <dsp:txXfrm>
        <a:off x="0" y="3354499"/>
        <a:ext cx="10544175" cy="1455138"/>
      </dsp:txXfrm>
    </dsp:sp>
    <dsp:sp modelId="{0A9AF473-036F-4660-8403-A6A809B3B834}">
      <dsp:nvSpPr>
        <dsp:cNvPr id="0" name=""/>
        <dsp:cNvSpPr/>
      </dsp:nvSpPr>
      <dsp:spPr>
        <a:xfrm rot="10800000">
          <a:off x="0" y="1716"/>
          <a:ext cx="10544175" cy="3770918"/>
        </a:xfrm>
        <a:prstGeom prst="upArrowCallout">
          <a:avLst/>
        </a:prstGeom>
        <a:solidFill>
          <a:srgbClr val="0054A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Compliance Statement</a:t>
          </a:r>
        </a:p>
      </dsp:txBody>
      <dsp:txXfrm rot="-10800000">
        <a:off x="0" y="1716"/>
        <a:ext cx="10544175" cy="1323592"/>
      </dsp:txXfrm>
    </dsp:sp>
    <dsp:sp modelId="{09200D6C-6CF2-46D9-9B3E-F2F1A98599F9}">
      <dsp:nvSpPr>
        <dsp:cNvPr id="0" name=""/>
        <dsp:cNvSpPr/>
      </dsp:nvSpPr>
      <dsp:spPr>
        <a:xfrm>
          <a:off x="257119" y="549890"/>
          <a:ext cx="10058404" cy="1723616"/>
        </a:xfrm>
        <a:prstGeom prst="rect">
          <a:avLst/>
        </a:prstGeom>
        <a:solidFill>
          <a:srgbClr val="FEFFFF">
            <a:alpha val="85098"/>
          </a:srgbClr>
        </a:solidFill>
        <a:ln w="100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334C"/>
              </a:solidFill>
            </a:rPr>
            <a:t>To the best of its knowledge and belief, this hospital has included </a:t>
          </a:r>
          <a:br>
            <a:rPr lang="en-US" sz="2400" kern="1200" dirty="0">
              <a:solidFill>
                <a:srgbClr val="00334C"/>
              </a:solidFill>
            </a:rPr>
          </a:br>
          <a:r>
            <a:rPr lang="en-US" sz="2400" kern="1200" dirty="0">
              <a:solidFill>
                <a:srgbClr val="00334C"/>
              </a:solidFill>
            </a:rPr>
            <a:t>all applicable standard charge information in accordance with </a:t>
          </a:r>
          <a:br>
            <a:rPr lang="en-US" sz="2400" kern="1200" dirty="0">
              <a:solidFill>
                <a:srgbClr val="00334C"/>
              </a:solidFill>
            </a:rPr>
          </a:br>
          <a:r>
            <a:rPr lang="en-US" sz="2400" kern="1200" dirty="0">
              <a:solidFill>
                <a:srgbClr val="00334C"/>
              </a:solidFill>
            </a:rPr>
            <a:t>the requirements of 45 C.F.R. §180.50 and the information encoded </a:t>
          </a:r>
          <a:br>
            <a:rPr lang="en-US" sz="2400" kern="1200" dirty="0">
              <a:solidFill>
                <a:srgbClr val="00334C"/>
              </a:solidFill>
            </a:rPr>
          </a:br>
          <a:r>
            <a:rPr lang="en-US" sz="2400" kern="1200" dirty="0">
              <a:solidFill>
                <a:srgbClr val="00334C"/>
              </a:solidFill>
            </a:rPr>
            <a:t>in this machine-readable file is true, accurate and complete as of </a:t>
          </a:r>
          <a:br>
            <a:rPr lang="en-US" sz="2400" kern="1200" dirty="0">
              <a:solidFill>
                <a:srgbClr val="00334C"/>
              </a:solidFill>
            </a:rPr>
          </a:br>
          <a:r>
            <a:rPr lang="en-US" sz="2400" kern="1200" dirty="0">
              <a:solidFill>
                <a:srgbClr val="00334C"/>
              </a:solidFill>
            </a:rPr>
            <a:t>the date indicated in this file.</a:t>
          </a:r>
        </a:p>
      </dsp:txBody>
      <dsp:txXfrm>
        <a:off x="257119" y="549890"/>
        <a:ext cx="10058404" cy="17236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2EE49-353F-41E7-B408-08B915829D11}">
      <dsp:nvSpPr>
        <dsp:cNvPr id="0" name=""/>
        <dsp:cNvSpPr/>
      </dsp:nvSpPr>
      <dsp:spPr>
        <a:xfrm>
          <a:off x="0" y="633"/>
          <a:ext cx="10543963" cy="14829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A4120-E5AB-4B68-B080-E4EF2F3E88EB}">
      <dsp:nvSpPr>
        <dsp:cNvPr id="0" name=""/>
        <dsp:cNvSpPr/>
      </dsp:nvSpPr>
      <dsp:spPr>
        <a:xfrm>
          <a:off x="448595" y="334299"/>
          <a:ext cx="815627" cy="8156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71F8B-7AE8-4192-B8F9-88CA92642ADD}">
      <dsp:nvSpPr>
        <dsp:cNvPr id="0" name=""/>
        <dsp:cNvSpPr/>
      </dsp:nvSpPr>
      <dsp:spPr>
        <a:xfrm>
          <a:off x="1712818" y="633"/>
          <a:ext cx="4744783" cy="148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947" tIns="156947" rIns="156947" bIns="1569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Report an “estimated allowed amount” when the payer negotiated rate is based on an algorithm or percentage </a:t>
          </a:r>
        </a:p>
      </dsp:txBody>
      <dsp:txXfrm>
        <a:off x="1712818" y="633"/>
        <a:ext cx="4744783" cy="1482959"/>
      </dsp:txXfrm>
    </dsp:sp>
    <dsp:sp modelId="{FF8213B3-A34C-48F9-9351-E9E05F8F5B7F}">
      <dsp:nvSpPr>
        <dsp:cNvPr id="0" name=""/>
        <dsp:cNvSpPr/>
      </dsp:nvSpPr>
      <dsp:spPr>
        <a:xfrm>
          <a:off x="6457601" y="633"/>
          <a:ext cx="4086361" cy="148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947" tIns="156947" rIns="156947" bIns="15694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Estimated allowed amount: The average reimbursement in dollars that has been received from the payer in the past for an item or service</a:t>
          </a:r>
        </a:p>
      </dsp:txBody>
      <dsp:txXfrm>
        <a:off x="6457601" y="633"/>
        <a:ext cx="4086361" cy="1482959"/>
      </dsp:txXfrm>
    </dsp:sp>
    <dsp:sp modelId="{BCD86089-DF79-47EC-9566-26ADD4D6F039}">
      <dsp:nvSpPr>
        <dsp:cNvPr id="0" name=""/>
        <dsp:cNvSpPr/>
      </dsp:nvSpPr>
      <dsp:spPr>
        <a:xfrm>
          <a:off x="0" y="1854333"/>
          <a:ext cx="10543963" cy="14829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33E8E-8CFD-40AF-841A-86DAF8E47C2A}">
      <dsp:nvSpPr>
        <dsp:cNvPr id="0" name=""/>
        <dsp:cNvSpPr/>
      </dsp:nvSpPr>
      <dsp:spPr>
        <a:xfrm>
          <a:off x="448595" y="2187999"/>
          <a:ext cx="815627" cy="8156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2CD7B-D38B-49F2-AE0F-D9B006A6D045}">
      <dsp:nvSpPr>
        <dsp:cNvPr id="0" name=""/>
        <dsp:cNvSpPr/>
      </dsp:nvSpPr>
      <dsp:spPr>
        <a:xfrm>
          <a:off x="1712818" y="1854333"/>
          <a:ext cx="8831144" cy="148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947" tIns="156947" rIns="156947" bIns="1569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Drug unit and type of measurement</a:t>
          </a:r>
        </a:p>
      </dsp:txBody>
      <dsp:txXfrm>
        <a:off x="1712818" y="1854333"/>
        <a:ext cx="8831144" cy="1482959"/>
      </dsp:txXfrm>
    </dsp:sp>
    <dsp:sp modelId="{6361C38E-87BE-4353-B3CC-0C1CA24912B5}">
      <dsp:nvSpPr>
        <dsp:cNvPr id="0" name=""/>
        <dsp:cNvSpPr/>
      </dsp:nvSpPr>
      <dsp:spPr>
        <a:xfrm>
          <a:off x="0" y="3708033"/>
          <a:ext cx="10543963" cy="14829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B82FE-9916-45AF-8C59-7E89794FEBFB}">
      <dsp:nvSpPr>
        <dsp:cNvPr id="0" name=""/>
        <dsp:cNvSpPr/>
      </dsp:nvSpPr>
      <dsp:spPr>
        <a:xfrm>
          <a:off x="480869" y="4041699"/>
          <a:ext cx="815627" cy="815627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l="-4000" r="-4000"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7FFAB-7781-4344-B1C2-1E5113694F6C}">
      <dsp:nvSpPr>
        <dsp:cNvPr id="0" name=""/>
        <dsp:cNvSpPr/>
      </dsp:nvSpPr>
      <dsp:spPr>
        <a:xfrm>
          <a:off x="1712818" y="3708033"/>
          <a:ext cx="8831144" cy="148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947" tIns="156947" rIns="156947" bIns="1569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Modifiers impacting the “standard” charge, including a description of the modifier and how it would change the standard charge </a:t>
          </a:r>
        </a:p>
      </dsp:txBody>
      <dsp:txXfrm>
        <a:off x="1712818" y="3708033"/>
        <a:ext cx="8831144" cy="1482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536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04788" y="468313"/>
            <a:ext cx="7512051" cy="422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1068" tIns="40534" rIns="81068" bIns="40534" rtlCol="0" anchor="ctr"/>
          <a:lstStyle/>
          <a:p>
            <a:endParaRPr lang="en-US" dirty="0"/>
          </a:p>
        </p:txBody>
      </p:sp>
      <p:sp>
        <p:nvSpPr>
          <p:cNvPr id="11" name="Notes Placeholder 10"/>
          <p:cNvSpPr>
            <a:spLocks noGrp="1"/>
          </p:cNvSpPr>
          <p:nvPr>
            <p:ph type="body" sz="quarter" idx="3"/>
          </p:nvPr>
        </p:nvSpPr>
        <p:spPr>
          <a:xfrm>
            <a:off x="710248" y="5144102"/>
            <a:ext cx="5681980" cy="3755390"/>
          </a:xfrm>
          <a:prstGeom prst="rect">
            <a:avLst/>
          </a:prstGeom>
        </p:spPr>
        <p:txBody>
          <a:bodyPr vert="horz" lIns="81068" tIns="40534" rIns="81068" bIns="40534" rtlCol="0"/>
          <a:lstStyle/>
          <a:p>
            <a:r>
              <a:rPr lang="en-US" dirty="0"/>
              <a:t>Bulleted text – Arial 14pt Regular</a:t>
            </a:r>
          </a:p>
          <a:p>
            <a:r>
              <a:rPr lang="en-US" dirty="0"/>
              <a:t>Space between bullets is set to 6pt</a:t>
            </a:r>
          </a:p>
          <a:p>
            <a:r>
              <a:rPr lang="en-US" dirty="0"/>
              <a:t>Five bullet levels are built in (hit Enter then Tab to get to the next bullet level)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3141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69863" indent="-169863" algn="l" defTabSz="914400" rtl="0" eaLnBrk="1" latinLnBrk="0" hangingPunct="1">
      <a:spcBef>
        <a:spcPts val="600"/>
      </a:spcBef>
      <a:buClrTx/>
      <a:buSzPct val="100000"/>
      <a:buFont typeface="Arial" pitchFamily="34" charset="0"/>
      <a:buChar char="•"/>
      <a:defRPr kumimoji="0" lang="en-US" sz="1400" kern="1200" dirty="0" smtClean="0">
        <a:solidFill>
          <a:schemeClr val="tx1"/>
        </a:solidFill>
        <a:latin typeface="Helvetica Neue"/>
        <a:ea typeface="+mn-ea"/>
        <a:cs typeface="+mn-cs"/>
      </a:defRPr>
    </a:lvl1pPr>
    <a:lvl2pPr marL="339725" indent="-169863" algn="l" defTabSz="914400" rtl="0" eaLnBrk="1" latinLnBrk="0" hangingPunct="1">
      <a:spcBef>
        <a:spcPts val="600"/>
      </a:spcBef>
      <a:buClrTx/>
      <a:buSzPct val="100000"/>
      <a:buFont typeface="Arial" pitchFamily="34" charset="0"/>
      <a:buChar char="•"/>
      <a:defRPr kumimoji="0" lang="en-US" sz="1400" kern="1200" dirty="0" smtClean="0">
        <a:solidFill>
          <a:schemeClr val="tx1"/>
        </a:solidFill>
        <a:latin typeface="Helvetica Neue"/>
        <a:ea typeface="+mn-ea"/>
        <a:cs typeface="+mn-cs"/>
      </a:defRPr>
    </a:lvl2pPr>
    <a:lvl3pPr marL="509588" indent="-169863" algn="l" defTabSz="914400" rtl="0" eaLnBrk="1" latinLnBrk="0" hangingPunct="1">
      <a:spcBef>
        <a:spcPts val="600"/>
      </a:spcBef>
      <a:buClrTx/>
      <a:buSzPct val="100000"/>
      <a:buFont typeface="Arial" pitchFamily="34" charset="0"/>
      <a:buChar char="•"/>
      <a:defRPr kumimoji="0" lang="en-US" sz="1400" kern="1200" dirty="0" smtClean="0">
        <a:solidFill>
          <a:schemeClr val="tx1"/>
        </a:solidFill>
        <a:latin typeface="Helvetica Neue"/>
        <a:ea typeface="+mn-ea"/>
        <a:cs typeface="+mn-cs"/>
      </a:defRPr>
    </a:lvl3pPr>
    <a:lvl4pPr marL="690563" indent="-180975" algn="l" defTabSz="914400" rtl="0" eaLnBrk="1" latinLnBrk="0" hangingPunct="1">
      <a:spcBef>
        <a:spcPts val="600"/>
      </a:spcBef>
      <a:buClrTx/>
      <a:buSzPct val="100000"/>
      <a:buFont typeface="Arial" pitchFamily="34" charset="0"/>
      <a:buChar char="•"/>
      <a:defRPr kumimoji="0" lang="en-US" sz="1400" kern="1200" dirty="0" smtClean="0">
        <a:solidFill>
          <a:schemeClr val="tx1"/>
        </a:solidFill>
        <a:latin typeface="Helvetica Neue"/>
        <a:ea typeface="+mn-ea"/>
        <a:cs typeface="+mn-cs"/>
      </a:defRPr>
    </a:lvl4pPr>
    <a:lvl5pPr marL="862013" indent="-171450" algn="l" defTabSz="914400" rtl="0" eaLnBrk="1" latinLnBrk="0" hangingPunct="1">
      <a:spcBef>
        <a:spcPts val="600"/>
      </a:spcBef>
      <a:buClrTx/>
      <a:buSzPct val="100000"/>
      <a:buFont typeface="Arial" pitchFamily="34" charset="0"/>
      <a:buChar char="•"/>
      <a:defRPr kumimoji="0" lang="en-US" sz="1400" kern="1200" dirty="0">
        <a:solidFill>
          <a:schemeClr val="tx1"/>
        </a:solidFill>
        <a:latin typeface="Helvetica Neue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07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3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71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639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030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3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60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923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695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916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317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62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83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39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only-blank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4A8AEAC-7BE3-4858-B202-A120298C9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41" y="409906"/>
            <a:ext cx="10004575" cy="352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8382F6B-36CB-4FEC-8833-355CFC5B75C8}"/>
              </a:ext>
            </a:extLst>
          </p:cNvPr>
          <p:cNvSpPr txBox="1">
            <a:spLocks/>
          </p:cNvSpPr>
          <p:nvPr userDrawn="1"/>
        </p:nvSpPr>
        <p:spPr>
          <a:xfrm>
            <a:off x="667465" y="1022687"/>
            <a:ext cx="10543963" cy="5191627"/>
          </a:xfrm>
          <a:prstGeom prst="rect">
            <a:avLst/>
          </a:prstGeom>
        </p:spPr>
        <p:txBody>
          <a:bodyPr vert="horz">
            <a:noAutofit/>
          </a:bodyPr>
          <a:lstStyle>
            <a:lvl1pPr marL="257162" marR="0" indent="-257162" algn="l" defTabSz="685766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54A0"/>
              </a:buClr>
              <a:buSzPct val="100000"/>
              <a:buFont typeface="Arial" panose="020B0604020202020204" pitchFamily="34" charset="0"/>
              <a:buChar char="•"/>
              <a:tabLst/>
              <a:defRPr kumimoji="0" sz="2000" b="0" i="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1pPr>
            <a:lvl2pPr marL="471464" indent="-211921" algn="l" rtl="0" eaLnBrk="1" latinLnBrk="0" hangingPunct="1">
              <a:spcBef>
                <a:spcPts val="450"/>
              </a:spcBef>
              <a:spcAft>
                <a:spcPts val="450"/>
              </a:spcAft>
              <a:buClr>
                <a:srgbClr val="007A3D"/>
              </a:buClr>
              <a:buSzPct val="100000"/>
              <a:buFont typeface="Arial" panose="020B0604020202020204" pitchFamily="34" charset="0"/>
              <a:buChar char="•"/>
              <a:defRPr kumimoji="0" sz="1800" b="0" i="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2pPr>
            <a:lvl3pPr marL="729818" indent="-170252" algn="l" rtl="0" eaLnBrk="1" latinLnBrk="0" hangingPunct="1"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kumimoji="0" sz="1600" b="0" i="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3pPr>
            <a:lvl4pPr marL="1031030" indent="-219065" algn="l" rtl="0" eaLnBrk="1" latinLnBrk="0" hangingPunct="1">
              <a:spcBef>
                <a:spcPts val="450"/>
              </a:spcBef>
              <a:spcAft>
                <a:spcPts val="45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kumimoji="0" sz="1600" b="0" i="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4pPr>
            <a:lvl5pPr marL="1283430" indent="-170252" algn="l" rtl="0" eaLnBrk="1" latinLnBrk="0" hangingPunct="1"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1600" b="0" i="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5pPr>
            <a:lvl6pPr marL="1577261" indent="-17144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2992" indent="-171442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8721" indent="-17144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451" indent="-1714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62" marR="0" lvl="0" indent="-257162" algn="l" defTabSz="685766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54A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4656C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First Level</a:t>
            </a:r>
          </a:p>
          <a:p>
            <a:pPr marL="471464" marR="0" lvl="1" indent="-211921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7A3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656C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Second level</a:t>
            </a:r>
          </a:p>
          <a:p>
            <a:pPr marL="729818" marR="0" lvl="2" indent="-170252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CDE95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4656C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Third level</a:t>
            </a:r>
          </a:p>
          <a:p>
            <a:pPr marL="1031030" marR="0" lvl="3" indent="-219065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B9DFE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4656C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Fourth level</a:t>
            </a:r>
          </a:p>
          <a:p>
            <a:pPr marL="1283430" marR="0" lvl="4" indent="-170252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16558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4656C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662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32891" y="1294014"/>
            <a:ext cx="5304367" cy="4681250"/>
          </a:xfrm>
        </p:spPr>
        <p:txBody>
          <a:bodyPr/>
          <a:lstStyle>
            <a:lvl2pPr>
              <a:defRPr sz="1800"/>
            </a:lvl2pPr>
            <a:lvl3pPr>
              <a:defRPr sz="1650"/>
            </a:lvl3pPr>
            <a:lvl4pPr>
              <a:buClr>
                <a:schemeClr val="accent5"/>
              </a:buClr>
              <a:defRPr sz="1650"/>
            </a:lvl4pPr>
            <a:lvl5pPr>
              <a:buClr>
                <a:schemeClr val="accent1"/>
              </a:buClr>
              <a:defRPr sz="157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6266925" y="1303914"/>
            <a:ext cx="5304367" cy="4681250"/>
          </a:xfrm>
        </p:spPr>
        <p:txBody>
          <a:bodyPr/>
          <a:lstStyle>
            <a:lvl1pPr>
              <a:defRPr/>
            </a:lvl1pPr>
            <a:lvl2pPr>
              <a:defRPr sz="1800"/>
            </a:lvl2pPr>
            <a:lvl3pPr>
              <a:defRPr sz="1650"/>
            </a:lvl3pPr>
            <a:lvl4pPr>
              <a:buClr>
                <a:schemeClr val="accent5"/>
              </a:buClr>
              <a:defRPr sz="1650"/>
            </a:lvl4pPr>
            <a:lvl5pPr>
              <a:buClr>
                <a:schemeClr val="accent1"/>
              </a:buClr>
              <a:defRPr sz="157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163832" y="6080760"/>
            <a:ext cx="4414345" cy="320040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600" baseline="0">
                <a:latin typeface="+mn-lt"/>
              </a:defRPr>
            </a:lvl1pPr>
            <a:lvl2pPr algn="l">
              <a:buNone/>
              <a:defRPr sz="450"/>
            </a:lvl2pPr>
            <a:lvl3pPr algn="l">
              <a:buNone/>
              <a:defRPr sz="450"/>
            </a:lvl3pPr>
            <a:lvl4pPr algn="l">
              <a:buNone/>
              <a:defRPr sz="450"/>
            </a:lvl4pPr>
            <a:lvl5pPr algn="l">
              <a:buNone/>
              <a:defRPr sz="450"/>
            </a:lvl5pPr>
          </a:lstStyle>
          <a:p>
            <a:pPr lvl="0"/>
            <a:r>
              <a:rPr lang="en-US" dirty="0"/>
              <a:t>Source: Click to add source. Use a single space after “Source:” and a period at the end of the source. Stretch the box to the left as needed.</a:t>
            </a: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11719" y="6080760"/>
            <a:ext cx="5488516" cy="320040"/>
          </a:xfrm>
          <a:prstGeom prst="rect">
            <a:avLst/>
          </a:prstGeom>
        </p:spPr>
        <p:txBody>
          <a:bodyPr lIns="45720" rIns="45720" anchor="b">
            <a:noAutofit/>
          </a:bodyPr>
          <a:lstStyle>
            <a:lvl1pPr marL="126200" indent="-126200" algn="l" defTabSz="68577">
              <a:spcBef>
                <a:spcPts val="0"/>
              </a:spcBef>
              <a:buClr>
                <a:schemeClr val="tx1"/>
              </a:buClr>
              <a:buFont typeface="+mj-lt"/>
              <a:buAutoNum type="arabicParenR"/>
              <a:defRPr sz="600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450">
                <a:solidFill>
                  <a:schemeClr val="tx1"/>
                </a:solidFill>
              </a:defRPr>
            </a:lvl2pPr>
            <a:lvl3pPr>
              <a:buNone/>
              <a:defRPr sz="450">
                <a:solidFill>
                  <a:schemeClr val="tx1"/>
                </a:solidFill>
              </a:defRPr>
            </a:lvl3pPr>
            <a:lvl4pPr>
              <a:buNone/>
              <a:defRPr sz="450">
                <a:solidFill>
                  <a:schemeClr val="tx1"/>
                </a:solidFill>
              </a:defRPr>
            </a:lvl4pPr>
            <a:lvl5pPr>
              <a:buNone/>
              <a:defRPr sz="4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footnote. Numbers appear automatically (no additional space or tab needed). Use a period at the end of each footnote. Stretch the box to the right as needed.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1B6565-3B20-654E-8541-714EAAD7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269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01133" y="1318525"/>
            <a:ext cx="10957984" cy="45953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4665" y="6080760"/>
            <a:ext cx="4414345" cy="320040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600" baseline="0">
                <a:latin typeface="+mn-lt"/>
              </a:defRPr>
            </a:lvl1pPr>
            <a:lvl2pPr algn="l">
              <a:buNone/>
              <a:defRPr sz="450"/>
            </a:lvl2pPr>
            <a:lvl3pPr algn="l">
              <a:buNone/>
              <a:defRPr sz="450"/>
            </a:lvl3pPr>
            <a:lvl4pPr algn="l">
              <a:buNone/>
              <a:defRPr sz="450"/>
            </a:lvl4pPr>
            <a:lvl5pPr algn="l">
              <a:buNone/>
              <a:defRPr sz="450"/>
            </a:lvl5pPr>
          </a:lstStyle>
          <a:p>
            <a:pPr lvl="0"/>
            <a:r>
              <a:rPr lang="en-US" dirty="0"/>
              <a:t>Source: Click to add source. Use a single space after “Source:” and a period at the end of the source. Stretch the box to the left as needed.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6059BE-9C63-E046-BFDF-8E5894C9B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247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26893" y="1329688"/>
            <a:ext cx="12218893" cy="46910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40320" y="6057010"/>
            <a:ext cx="4414345" cy="320040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600" baseline="0">
                <a:latin typeface="+mn-lt"/>
              </a:defRPr>
            </a:lvl1pPr>
            <a:lvl2pPr algn="l">
              <a:buNone/>
              <a:defRPr sz="450"/>
            </a:lvl2pPr>
            <a:lvl3pPr algn="l">
              <a:buNone/>
              <a:defRPr sz="450"/>
            </a:lvl3pPr>
            <a:lvl4pPr algn="l">
              <a:buNone/>
              <a:defRPr sz="450"/>
            </a:lvl4pPr>
            <a:lvl5pPr algn="l">
              <a:buNone/>
              <a:defRPr sz="450"/>
            </a:lvl5pPr>
          </a:lstStyle>
          <a:p>
            <a:pPr lvl="0"/>
            <a:r>
              <a:rPr lang="en-US" dirty="0"/>
              <a:t>Source: Click to add source. Use a single space after “Source:” and a period at the end of the source. Stretch the box to the left as needed.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2514B7-DC7A-FA4E-9BBD-F8CB6FE4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43" y="409906"/>
            <a:ext cx="10132972" cy="3528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85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641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475" y="4975750"/>
            <a:ext cx="1929144" cy="582168"/>
          </a:xfrm>
          <a:prstGeom prst="rect">
            <a:avLst/>
          </a:prstGeom>
        </p:spPr>
      </p:pic>
      <p:pic>
        <p:nvPicPr>
          <p:cNvPr id="4" name="Picture 3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5838825"/>
            <a:ext cx="11810019" cy="104206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 bwMode="gray">
          <a:xfrm>
            <a:off x="1553670" y="5557919"/>
            <a:ext cx="9294421" cy="724129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US" sz="1400" dirty="0">
                <a:solidFill>
                  <a:srgbClr val="0054A0"/>
                </a:solidFill>
                <a:latin typeface="+mn-lt"/>
              </a:rPr>
              <a:t>PYA</a:t>
            </a:r>
            <a:r>
              <a:rPr lang="en-US" sz="1400" baseline="0" dirty="0">
                <a:solidFill>
                  <a:srgbClr val="0054A0"/>
                </a:solidFill>
                <a:latin typeface="+mn-lt"/>
              </a:rPr>
              <a:t>, P.C.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54A0"/>
                </a:solidFill>
              </a:rPr>
              <a:t>800.270.9629   |  www.pyapc.com</a:t>
            </a:r>
          </a:p>
          <a:p>
            <a:pPr algn="ctr">
              <a:spcBef>
                <a:spcPts val="400"/>
              </a:spcBef>
            </a:pPr>
            <a:r>
              <a:rPr lang="en-US" sz="1400" baseline="0" dirty="0">
                <a:solidFill>
                  <a:srgbClr val="0054A0"/>
                </a:solidFill>
                <a:latin typeface="+mn-lt"/>
              </a:rPr>
              <a:t>  </a:t>
            </a:r>
            <a:endParaRPr lang="en-US" sz="1400" dirty="0">
              <a:solidFill>
                <a:srgbClr val="0054A0"/>
              </a:solidFill>
              <a:latin typeface="+mn-lt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632885" y="1294014"/>
            <a:ext cx="3207596" cy="3453246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 marL="346075" indent="0">
              <a:buFontTx/>
              <a:buNone/>
              <a:defRPr/>
            </a:lvl2pPr>
            <a:lvl3pPr marL="746125" indent="0">
              <a:buFontTx/>
              <a:buNone/>
              <a:defRPr/>
            </a:lvl3pPr>
            <a:lvl4pPr marL="1082675" indent="0">
              <a:buFontTx/>
              <a:buNone/>
              <a:defRPr/>
            </a:lvl4pPr>
            <a:lvl5pPr marL="1484312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name/email/ </a:t>
            </a:r>
            <a:r>
              <a:rPr lang="en-US" dirty="0" err="1"/>
              <a:t>linkedin</a:t>
            </a:r>
            <a:r>
              <a:rPr lang="en-US" dirty="0"/>
              <a:t>/twitter (all separate lines)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486065" y="1294014"/>
            <a:ext cx="3207596" cy="345324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6075" indent="0">
              <a:buFontTx/>
              <a:buNone/>
              <a:defRPr/>
            </a:lvl2pPr>
            <a:lvl3pPr marL="746125" indent="0">
              <a:buFontTx/>
              <a:buNone/>
              <a:defRPr/>
            </a:lvl3pPr>
            <a:lvl4pPr marL="1082675" indent="0">
              <a:buFontTx/>
              <a:buNone/>
              <a:defRPr/>
            </a:lvl4pPr>
            <a:lvl5pPr marL="1484312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name/email/ </a:t>
            </a:r>
            <a:r>
              <a:rPr lang="en-US" dirty="0" err="1"/>
              <a:t>linkedin</a:t>
            </a:r>
            <a:r>
              <a:rPr lang="en-US" dirty="0"/>
              <a:t>/twitter (all separate lines)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8351945" y="1294014"/>
            <a:ext cx="3207596" cy="345324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6075" indent="0">
              <a:buFontTx/>
              <a:buNone/>
              <a:defRPr/>
            </a:lvl2pPr>
            <a:lvl3pPr marL="746125" indent="0">
              <a:buFontTx/>
              <a:buNone/>
              <a:defRPr/>
            </a:lvl3pPr>
            <a:lvl4pPr marL="1082675" indent="0">
              <a:buFontTx/>
              <a:buNone/>
              <a:defRPr/>
            </a:lvl4pPr>
            <a:lvl5pPr marL="1484312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name/email/ </a:t>
            </a:r>
            <a:r>
              <a:rPr lang="en-US" dirty="0" err="1"/>
              <a:t>linkedin</a:t>
            </a:r>
            <a:r>
              <a:rPr lang="en-US" dirty="0"/>
              <a:t>/twitter (all separate lines)</a:t>
            </a:r>
          </a:p>
        </p:txBody>
      </p:sp>
    </p:spTree>
    <p:extLst>
      <p:ext uri="{BB962C8B-B14F-4D97-AF65-F5344CB8AC3E}">
        <p14:creationId xmlns:p14="http://schemas.microsoft.com/office/powerpoint/2010/main" val="656578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E41C87-F518-504F-B94B-CBE06EF7F008}"/>
              </a:ext>
            </a:extLst>
          </p:cNvPr>
          <p:cNvSpPr/>
          <p:nvPr userDrawn="1"/>
        </p:nvSpPr>
        <p:spPr bwMode="gray">
          <a:xfrm>
            <a:off x="0" y="0"/>
            <a:ext cx="11714923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defTabSz="1463675"/>
            <a:endParaRPr lang="en-US" sz="14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3F241-6AC9-1942-B6A9-9513241116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248"/>
          <a:stretch/>
        </p:blipFill>
        <p:spPr>
          <a:xfrm>
            <a:off x="7866804" y="0"/>
            <a:ext cx="4320644" cy="6858000"/>
          </a:xfrm>
          <a:prstGeom prst="rect">
            <a:avLst/>
          </a:prstGeom>
        </p:spPr>
      </p:pic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4D1C5894-E149-4B41-8EAD-AD13205276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4101" y="3227075"/>
            <a:ext cx="6746067" cy="765566"/>
          </a:xfrm>
        </p:spPr>
        <p:txBody>
          <a:bodyPr/>
          <a:lstStyle>
            <a:lvl1pPr marL="0" indent="0">
              <a:buNone/>
              <a:defRPr sz="2000" b="0" i="0" cap="none" baseline="0">
                <a:solidFill>
                  <a:srgbClr val="54666C"/>
                </a:solidFill>
                <a:latin typeface="+mj-lt"/>
                <a:cs typeface="Helvetica Neue"/>
              </a:defRPr>
            </a:lvl1pPr>
            <a:lvl2pPr>
              <a:defRPr sz="1200" b="1" i="0">
                <a:latin typeface="Helvetica Neue"/>
                <a:cs typeface="Helvetica Neue"/>
              </a:defRPr>
            </a:lvl2pPr>
            <a:lvl3pPr>
              <a:defRPr sz="1200" b="1" i="0">
                <a:latin typeface="Helvetica Neue"/>
                <a:cs typeface="Helvetica Neue"/>
              </a:defRPr>
            </a:lvl3pPr>
            <a:lvl4pPr>
              <a:defRPr sz="1200" b="1" i="0">
                <a:latin typeface="Helvetica Neue"/>
                <a:cs typeface="Helvetica Neue"/>
              </a:defRPr>
            </a:lvl4pPr>
            <a:lvl5pPr>
              <a:defRPr sz="1200" b="1" i="0"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CFF207B-91BB-894C-A0DD-B72C931A14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4102" y="2489242"/>
            <a:ext cx="6893550" cy="600674"/>
          </a:xfrm>
        </p:spPr>
        <p:txBody>
          <a:bodyPr anchor="ctr"/>
          <a:lstStyle>
            <a:lvl1pPr marL="0" indent="0">
              <a:buNone/>
              <a:defRPr sz="3600" b="0">
                <a:solidFill>
                  <a:srgbClr val="1656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2C16587-76E2-934B-8642-FC8E80A3AD94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962089" y="4033142"/>
            <a:ext cx="173234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BF5BE907-A0ED-7541-87A0-350C30C1CF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3600" y="4106666"/>
            <a:ext cx="1644650" cy="4079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465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Month XX, XXXX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100446-0C3D-0F49-BA5F-ADFF35263CAD}"/>
              </a:ext>
            </a:extLst>
          </p:cNvPr>
          <p:cNvSpPr txBox="1"/>
          <p:nvPr userDrawn="1"/>
        </p:nvSpPr>
        <p:spPr bwMode="gray">
          <a:xfrm>
            <a:off x="864101" y="5917546"/>
            <a:ext cx="1643385" cy="274320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l">
              <a:spcBef>
                <a:spcPts val="400"/>
              </a:spcBef>
            </a:pPr>
            <a:r>
              <a:rPr lang="en-US" sz="800" dirty="0">
                <a:latin typeface="+mn-lt"/>
              </a:rPr>
              <a:t>© 2024 PYA, P.C.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CAD276-FC81-1B40-97B7-7F69837FA5BF}"/>
              </a:ext>
            </a:extLst>
          </p:cNvPr>
          <p:cNvSpPr txBox="1"/>
          <p:nvPr userDrawn="1"/>
        </p:nvSpPr>
        <p:spPr bwMode="gray">
          <a:xfrm>
            <a:off x="864101" y="6152389"/>
            <a:ext cx="7182619" cy="278386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AN INDEPENDENT MEMBER OF </a:t>
            </a:r>
            <a:r>
              <a:rPr lang="en-US" sz="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HLB</a:t>
            </a:r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—THE GLOBAL ADVISORY AND ACCOUNTING NETWORK</a:t>
            </a:r>
          </a:p>
        </p:txBody>
      </p:sp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9CFF3BA3-5A47-F94A-4CE7-F6E1B9B1E2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7268" y="831700"/>
            <a:ext cx="1973442" cy="667808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F3D5FA3B-07E9-FD11-37E2-08430BAD153B}"/>
              </a:ext>
            </a:extLst>
          </p:cNvPr>
          <p:cNvSpPr/>
          <p:nvPr userDrawn="1"/>
        </p:nvSpPr>
        <p:spPr bwMode="gray">
          <a:xfrm>
            <a:off x="7024931" y="-403221"/>
            <a:ext cx="5167069" cy="7664442"/>
          </a:xfrm>
          <a:custGeom>
            <a:avLst/>
            <a:gdLst>
              <a:gd name="connsiteX0" fmla="*/ 2227007 w 6105833"/>
              <a:gd name="connsiteY0" fmla="*/ 58994 h 8303342"/>
              <a:gd name="connsiteX1" fmla="*/ 0 w 6105833"/>
              <a:gd name="connsiteY1" fmla="*/ 8303342 h 8303342"/>
              <a:gd name="connsiteX2" fmla="*/ 6105833 w 6105833"/>
              <a:gd name="connsiteY2" fmla="*/ 8303342 h 8303342"/>
              <a:gd name="connsiteX3" fmla="*/ 6105833 w 6105833"/>
              <a:gd name="connsiteY3" fmla="*/ 0 h 8303342"/>
              <a:gd name="connsiteX4" fmla="*/ 5958349 w 6105833"/>
              <a:gd name="connsiteY4" fmla="*/ 0 h 8303342"/>
              <a:gd name="connsiteX5" fmla="*/ 2227007 w 6105833"/>
              <a:gd name="connsiteY5" fmla="*/ 58994 h 8303342"/>
              <a:gd name="connsiteX0" fmla="*/ 2592438 w 6105833"/>
              <a:gd name="connsiteY0" fmla="*/ 11061 h 8303342"/>
              <a:gd name="connsiteX1" fmla="*/ 0 w 6105833"/>
              <a:gd name="connsiteY1" fmla="*/ 8303342 h 8303342"/>
              <a:gd name="connsiteX2" fmla="*/ 6105833 w 6105833"/>
              <a:gd name="connsiteY2" fmla="*/ 8303342 h 8303342"/>
              <a:gd name="connsiteX3" fmla="*/ 6105833 w 6105833"/>
              <a:gd name="connsiteY3" fmla="*/ 0 h 8303342"/>
              <a:gd name="connsiteX4" fmla="*/ 5958349 w 6105833"/>
              <a:gd name="connsiteY4" fmla="*/ 0 h 8303342"/>
              <a:gd name="connsiteX5" fmla="*/ 2592438 w 6105833"/>
              <a:gd name="connsiteY5" fmla="*/ 11061 h 83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5833" h="8303342">
                <a:moveTo>
                  <a:pt x="2592438" y="11061"/>
                </a:moveTo>
                <a:lnTo>
                  <a:pt x="0" y="8303342"/>
                </a:lnTo>
                <a:lnTo>
                  <a:pt x="6105833" y="8303342"/>
                </a:lnTo>
                <a:lnTo>
                  <a:pt x="6105833" y="0"/>
                </a:lnTo>
                <a:lnTo>
                  <a:pt x="5958349" y="0"/>
                </a:lnTo>
                <a:lnTo>
                  <a:pt x="2592438" y="11061"/>
                </a:lnTo>
                <a:close/>
              </a:path>
            </a:pathLst>
          </a:custGeom>
          <a:gradFill>
            <a:gsLst>
              <a:gs pos="0">
                <a:srgbClr val="1870A3"/>
              </a:gs>
              <a:gs pos="99000">
                <a:srgbClr val="03253D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defTabSz="1463675"/>
            <a:endParaRPr lang="en-US" sz="14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996F6C-DE9C-8881-38BC-6094F12E0C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7609622">
            <a:off x="5564522" y="676240"/>
            <a:ext cx="9589863" cy="55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08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E41C87-F518-504F-B94B-CBE06EF7F008}"/>
              </a:ext>
            </a:extLst>
          </p:cNvPr>
          <p:cNvSpPr/>
          <p:nvPr userDrawn="1"/>
        </p:nvSpPr>
        <p:spPr bwMode="gray">
          <a:xfrm>
            <a:off x="0" y="0"/>
            <a:ext cx="11714923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defTabSz="1463675"/>
            <a:endParaRPr lang="en-US" sz="14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3F241-6AC9-1942-B6A9-9513241116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248"/>
          <a:stretch/>
        </p:blipFill>
        <p:spPr>
          <a:xfrm>
            <a:off x="7866804" y="0"/>
            <a:ext cx="4320644" cy="6858000"/>
          </a:xfrm>
          <a:prstGeom prst="rect">
            <a:avLst/>
          </a:prstGeom>
        </p:spPr>
      </p:pic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4D1C5894-E149-4B41-8EAD-AD13205276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4101" y="3227075"/>
            <a:ext cx="6746067" cy="765566"/>
          </a:xfrm>
        </p:spPr>
        <p:txBody>
          <a:bodyPr/>
          <a:lstStyle>
            <a:lvl1pPr marL="0" indent="0">
              <a:buNone/>
              <a:defRPr sz="2000" b="0" i="0" cap="none" baseline="0">
                <a:solidFill>
                  <a:srgbClr val="54666C"/>
                </a:solidFill>
                <a:latin typeface="+mj-lt"/>
                <a:cs typeface="Helvetica Neue"/>
              </a:defRPr>
            </a:lvl1pPr>
            <a:lvl2pPr>
              <a:defRPr sz="1200" b="1" i="0">
                <a:latin typeface="Helvetica Neue"/>
                <a:cs typeface="Helvetica Neue"/>
              </a:defRPr>
            </a:lvl2pPr>
            <a:lvl3pPr>
              <a:defRPr sz="1200" b="1" i="0">
                <a:latin typeface="Helvetica Neue"/>
                <a:cs typeface="Helvetica Neue"/>
              </a:defRPr>
            </a:lvl3pPr>
            <a:lvl4pPr>
              <a:defRPr sz="1200" b="1" i="0">
                <a:latin typeface="Helvetica Neue"/>
                <a:cs typeface="Helvetica Neue"/>
              </a:defRPr>
            </a:lvl4pPr>
            <a:lvl5pPr>
              <a:defRPr sz="1200" b="1" i="0"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/>
              <a:t>Subtitle If </a:t>
            </a:r>
            <a:r>
              <a:rPr lang="en-US" dirty="0" err="1"/>
              <a:t>Neededv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CFF207B-91BB-894C-A0DD-B72C931A14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4102" y="2489242"/>
            <a:ext cx="6893550" cy="600674"/>
          </a:xfrm>
        </p:spPr>
        <p:txBody>
          <a:bodyPr anchor="ctr"/>
          <a:lstStyle>
            <a:lvl1pPr marL="0" indent="0">
              <a:buNone/>
              <a:defRPr sz="3600" b="0">
                <a:solidFill>
                  <a:srgbClr val="1656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2C16587-76E2-934B-8642-FC8E80A3AD94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962089" y="4033142"/>
            <a:ext cx="173234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BF5BE907-A0ED-7541-87A0-350C30C1CF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3600" y="4106666"/>
            <a:ext cx="1644650" cy="4079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465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Month XX, XXXX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100446-0C3D-0F49-BA5F-ADFF35263CAD}"/>
              </a:ext>
            </a:extLst>
          </p:cNvPr>
          <p:cNvSpPr txBox="1"/>
          <p:nvPr userDrawn="1"/>
        </p:nvSpPr>
        <p:spPr bwMode="gray">
          <a:xfrm>
            <a:off x="864101" y="5917546"/>
            <a:ext cx="1643385" cy="274320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l">
              <a:spcBef>
                <a:spcPts val="400"/>
              </a:spcBef>
            </a:pPr>
            <a:r>
              <a:rPr lang="en-US" sz="800" dirty="0">
                <a:latin typeface="+mn-lt"/>
              </a:rPr>
              <a:t>© 2024 PYA, P.C.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CAD276-FC81-1B40-97B7-7F69837FA5BF}"/>
              </a:ext>
            </a:extLst>
          </p:cNvPr>
          <p:cNvSpPr txBox="1"/>
          <p:nvPr userDrawn="1"/>
        </p:nvSpPr>
        <p:spPr bwMode="gray">
          <a:xfrm>
            <a:off x="864101" y="6152389"/>
            <a:ext cx="7182619" cy="278386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AN INDEPENDENT MEMBER OF </a:t>
            </a:r>
            <a:r>
              <a:rPr lang="en-US" sz="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HLB</a:t>
            </a:r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—THE GLOBAL ADVISORY AND ACCOUNTING NETWORK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E3F28D-CC10-9397-77C1-715C521C6A6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093065" y="993383"/>
            <a:ext cx="0" cy="52527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24EC011F-6CE0-7486-6EAD-DD1E020748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30847" y="993383"/>
            <a:ext cx="1400935" cy="439245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Client Logo</a:t>
            </a:r>
          </a:p>
        </p:txBody>
      </p:sp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9CFF3BA3-5A47-F94A-4CE7-F6E1B9B1E2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7268" y="831700"/>
            <a:ext cx="1973442" cy="667808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F3D5FA3B-07E9-FD11-37E2-08430BAD153B}"/>
              </a:ext>
            </a:extLst>
          </p:cNvPr>
          <p:cNvSpPr/>
          <p:nvPr userDrawn="1"/>
        </p:nvSpPr>
        <p:spPr bwMode="gray">
          <a:xfrm>
            <a:off x="7024931" y="-403221"/>
            <a:ext cx="5167069" cy="7664442"/>
          </a:xfrm>
          <a:custGeom>
            <a:avLst/>
            <a:gdLst>
              <a:gd name="connsiteX0" fmla="*/ 2227007 w 6105833"/>
              <a:gd name="connsiteY0" fmla="*/ 58994 h 8303342"/>
              <a:gd name="connsiteX1" fmla="*/ 0 w 6105833"/>
              <a:gd name="connsiteY1" fmla="*/ 8303342 h 8303342"/>
              <a:gd name="connsiteX2" fmla="*/ 6105833 w 6105833"/>
              <a:gd name="connsiteY2" fmla="*/ 8303342 h 8303342"/>
              <a:gd name="connsiteX3" fmla="*/ 6105833 w 6105833"/>
              <a:gd name="connsiteY3" fmla="*/ 0 h 8303342"/>
              <a:gd name="connsiteX4" fmla="*/ 5958349 w 6105833"/>
              <a:gd name="connsiteY4" fmla="*/ 0 h 8303342"/>
              <a:gd name="connsiteX5" fmla="*/ 2227007 w 6105833"/>
              <a:gd name="connsiteY5" fmla="*/ 58994 h 8303342"/>
              <a:gd name="connsiteX0" fmla="*/ 2592438 w 6105833"/>
              <a:gd name="connsiteY0" fmla="*/ 11061 h 8303342"/>
              <a:gd name="connsiteX1" fmla="*/ 0 w 6105833"/>
              <a:gd name="connsiteY1" fmla="*/ 8303342 h 8303342"/>
              <a:gd name="connsiteX2" fmla="*/ 6105833 w 6105833"/>
              <a:gd name="connsiteY2" fmla="*/ 8303342 h 8303342"/>
              <a:gd name="connsiteX3" fmla="*/ 6105833 w 6105833"/>
              <a:gd name="connsiteY3" fmla="*/ 0 h 8303342"/>
              <a:gd name="connsiteX4" fmla="*/ 5958349 w 6105833"/>
              <a:gd name="connsiteY4" fmla="*/ 0 h 8303342"/>
              <a:gd name="connsiteX5" fmla="*/ 2592438 w 6105833"/>
              <a:gd name="connsiteY5" fmla="*/ 11061 h 83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5833" h="8303342">
                <a:moveTo>
                  <a:pt x="2592438" y="11061"/>
                </a:moveTo>
                <a:lnTo>
                  <a:pt x="0" y="8303342"/>
                </a:lnTo>
                <a:lnTo>
                  <a:pt x="6105833" y="8303342"/>
                </a:lnTo>
                <a:lnTo>
                  <a:pt x="6105833" y="0"/>
                </a:lnTo>
                <a:lnTo>
                  <a:pt x="5958349" y="0"/>
                </a:lnTo>
                <a:lnTo>
                  <a:pt x="2592438" y="11061"/>
                </a:lnTo>
                <a:close/>
              </a:path>
            </a:pathLst>
          </a:custGeom>
          <a:gradFill>
            <a:gsLst>
              <a:gs pos="0">
                <a:srgbClr val="1870A3"/>
              </a:gs>
              <a:gs pos="99000">
                <a:srgbClr val="03253D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defTabSz="1463675"/>
            <a:endParaRPr lang="en-US" sz="14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996F6C-DE9C-8881-38BC-6094F12E0C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7609622">
            <a:off x="5564522" y="676240"/>
            <a:ext cx="9589863" cy="55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85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E41C87-F518-504F-B94B-CBE06EF7F008}"/>
              </a:ext>
            </a:extLst>
          </p:cNvPr>
          <p:cNvSpPr/>
          <p:nvPr userDrawn="1"/>
        </p:nvSpPr>
        <p:spPr bwMode="gray">
          <a:xfrm>
            <a:off x="0" y="308761"/>
            <a:ext cx="12585701" cy="7367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defTabSz="1463675"/>
            <a:endParaRPr lang="en-US" sz="140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3F241-6AC9-1942-B6A9-9513241116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248"/>
          <a:stretch/>
        </p:blipFill>
        <p:spPr>
          <a:xfrm>
            <a:off x="8265057" y="-1"/>
            <a:ext cx="4320644" cy="7367755"/>
          </a:xfrm>
          <a:prstGeom prst="rect">
            <a:avLst/>
          </a:prstGeom>
        </p:spPr>
      </p:pic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4D1C5894-E149-4B41-8EAD-AD13205276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4101" y="3227075"/>
            <a:ext cx="8084827" cy="765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cap="none" baseline="0">
                <a:solidFill>
                  <a:srgbClr val="54666C"/>
                </a:solidFill>
                <a:latin typeface="+mj-lt"/>
                <a:cs typeface="Helvetica Neue"/>
              </a:defRPr>
            </a:lvl1pPr>
            <a:lvl2pPr>
              <a:defRPr sz="1200" b="1" i="0">
                <a:latin typeface="Helvetica Neue"/>
                <a:cs typeface="Helvetica Neue"/>
              </a:defRPr>
            </a:lvl2pPr>
            <a:lvl3pPr>
              <a:defRPr sz="1200" b="1" i="0">
                <a:latin typeface="Helvetica Neue"/>
                <a:cs typeface="Helvetica Neue"/>
              </a:defRPr>
            </a:lvl3pPr>
            <a:lvl4pPr>
              <a:defRPr sz="1200" b="1" i="0">
                <a:latin typeface="Helvetica Neue"/>
                <a:cs typeface="Helvetica Neue"/>
              </a:defRPr>
            </a:lvl4pPr>
            <a:lvl5pPr>
              <a:defRPr sz="1200" b="1" i="0">
                <a:latin typeface="Helvetica Neue"/>
                <a:cs typeface="Helvetica Neue"/>
              </a:defRPr>
            </a:lvl5pPr>
          </a:lstStyle>
          <a:p>
            <a:pPr lvl="0"/>
            <a:r>
              <a:rPr lang="en-US"/>
              <a:t>Subtitle If Needed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CFF207B-91BB-894C-A0DD-B72C931A14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4101" y="2489242"/>
            <a:ext cx="8694427" cy="60067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0">
                <a:solidFill>
                  <a:srgbClr val="1656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2C16587-76E2-934B-8642-FC8E80A3AD94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962089" y="4033142"/>
            <a:ext cx="173234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BF5BE907-A0ED-7541-87A0-350C30C1CF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3600" y="4106666"/>
            <a:ext cx="1644650" cy="4079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465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Month XX, XXXX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100446-0C3D-0F49-BA5F-ADFF35263CAD}"/>
              </a:ext>
            </a:extLst>
          </p:cNvPr>
          <p:cNvSpPr txBox="1"/>
          <p:nvPr userDrawn="1"/>
        </p:nvSpPr>
        <p:spPr bwMode="gray">
          <a:xfrm>
            <a:off x="864101" y="5959419"/>
            <a:ext cx="1643385" cy="232446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l">
              <a:spcBef>
                <a:spcPts val="400"/>
              </a:spcBef>
            </a:pPr>
            <a:r>
              <a:rPr lang="en-US" sz="800" dirty="0">
                <a:latin typeface="+mn-lt"/>
              </a:rPr>
              <a:t>© 2024 PYA, P.C.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CAD276-FC81-1B40-97B7-7F69837FA5BF}"/>
              </a:ext>
            </a:extLst>
          </p:cNvPr>
          <p:cNvSpPr txBox="1"/>
          <p:nvPr userDrawn="1"/>
        </p:nvSpPr>
        <p:spPr bwMode="gray">
          <a:xfrm>
            <a:off x="864101" y="6152389"/>
            <a:ext cx="7182619" cy="278386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AN INDEPENDENT MEMBER OF </a:t>
            </a:r>
            <a:r>
              <a:rPr lang="en-US" sz="7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HLB</a:t>
            </a:r>
            <a:r>
              <a:rPr lang="en-US" sz="7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—THE GLOBAL ADVISORY AND ACCOUNTING NETWORK</a:t>
            </a:r>
          </a:p>
        </p:txBody>
      </p:sp>
      <p:pic>
        <p:nvPicPr>
          <p:cNvPr id="2" name="Picture 1" descr="A blue and green logo&#10;&#10;Description automatically generated">
            <a:extLst>
              <a:ext uri="{FF2B5EF4-FFF2-40B4-BE49-F238E27FC236}">
                <a16:creationId xmlns:a16="http://schemas.microsoft.com/office/drawing/2014/main" id="{0A593B1A-3C09-1113-FB14-0275DE88A5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7268" y="831700"/>
            <a:ext cx="1973442" cy="66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57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FCED5EA-22FA-7945-BC82-A8CB9A962D21}"/>
              </a:ext>
            </a:extLst>
          </p:cNvPr>
          <p:cNvSpPr/>
          <p:nvPr userDrawn="1"/>
        </p:nvSpPr>
        <p:spPr bwMode="gray">
          <a:xfrm>
            <a:off x="130805" y="0"/>
            <a:ext cx="1193039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defTabSz="1463675"/>
            <a:endParaRPr lang="en-US" sz="1400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64101" y="3227075"/>
            <a:ext cx="8084827" cy="765566"/>
          </a:xfrm>
        </p:spPr>
        <p:txBody>
          <a:bodyPr/>
          <a:lstStyle>
            <a:lvl1pPr marL="0" indent="0">
              <a:buNone/>
              <a:defRPr sz="2000" b="0" i="0" cap="none" baseline="0">
                <a:solidFill>
                  <a:srgbClr val="54666C"/>
                </a:solidFill>
                <a:latin typeface="+mj-lt"/>
                <a:cs typeface="Helvetica Neue"/>
              </a:defRPr>
            </a:lvl1pPr>
            <a:lvl2pPr>
              <a:defRPr sz="1200" b="1" i="0">
                <a:latin typeface="Helvetica Neue"/>
                <a:cs typeface="Helvetica Neue"/>
              </a:defRPr>
            </a:lvl2pPr>
            <a:lvl3pPr>
              <a:defRPr sz="1200" b="1" i="0">
                <a:latin typeface="Helvetica Neue"/>
                <a:cs typeface="Helvetica Neue"/>
              </a:defRPr>
            </a:lvl3pPr>
            <a:lvl4pPr>
              <a:defRPr sz="1200" b="1" i="0">
                <a:latin typeface="Helvetica Neue"/>
                <a:cs typeface="Helvetica Neue"/>
              </a:defRPr>
            </a:lvl4pPr>
            <a:lvl5pPr>
              <a:defRPr sz="1200" b="1" i="0"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864101" y="2489242"/>
            <a:ext cx="8694427" cy="600674"/>
          </a:xfrm>
        </p:spPr>
        <p:txBody>
          <a:bodyPr anchor="ctr"/>
          <a:lstStyle>
            <a:lvl1pPr marL="0" indent="0">
              <a:buNone/>
              <a:defRPr sz="3600" b="0">
                <a:solidFill>
                  <a:srgbClr val="1656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8784B4-8D10-D84C-A089-89F53B9AB177}"/>
              </a:ext>
            </a:extLst>
          </p:cNvPr>
          <p:cNvSpPr txBox="1"/>
          <p:nvPr userDrawn="1"/>
        </p:nvSpPr>
        <p:spPr bwMode="gray">
          <a:xfrm>
            <a:off x="5788232" y="4998603"/>
            <a:ext cx="1873955" cy="620673"/>
          </a:xfrm>
          <a:prstGeom prst="rect">
            <a:avLst/>
          </a:prstGeom>
          <a:noFill/>
        </p:spPr>
        <p:txBody>
          <a:bodyPr wrap="square" lIns="45720" rIns="45720" rtlCol="0" anchor="ctr">
            <a:noAutofit/>
          </a:bodyPr>
          <a:lstStyle/>
          <a:p>
            <a:pPr algn="l">
              <a:spcBef>
                <a:spcPts val="400"/>
              </a:spcBef>
            </a:pPr>
            <a:endParaRPr lang="en-US" sz="1400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97659C-5845-E444-A275-A6323B1F90C9}"/>
              </a:ext>
            </a:extLst>
          </p:cNvPr>
          <p:cNvSpPr txBox="1"/>
          <p:nvPr userDrawn="1"/>
        </p:nvSpPr>
        <p:spPr bwMode="gray">
          <a:xfrm>
            <a:off x="864101" y="5917546"/>
            <a:ext cx="1643385" cy="274320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l">
              <a:spcBef>
                <a:spcPts val="400"/>
              </a:spcBef>
            </a:pPr>
            <a:r>
              <a:rPr lang="en-US" sz="800" dirty="0">
                <a:latin typeface="+mn-lt"/>
              </a:rPr>
              <a:t>© 2024 PYA, P.C.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6334A7-E41B-7C43-AB84-B169FF1C93C9}"/>
              </a:ext>
            </a:extLst>
          </p:cNvPr>
          <p:cNvSpPr txBox="1"/>
          <p:nvPr userDrawn="1"/>
        </p:nvSpPr>
        <p:spPr bwMode="gray">
          <a:xfrm>
            <a:off x="864101" y="6152389"/>
            <a:ext cx="7182619" cy="278386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AN INDEPENDENT MEMBER OF </a:t>
            </a:r>
            <a:r>
              <a:rPr lang="en-US" sz="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HLB</a:t>
            </a:r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—THE GLOBAL ADVISORY AND ACCOUNTING NETWORK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BFCF05-882F-1F41-BB14-F79A179199E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562114" y="985780"/>
            <a:ext cx="0" cy="52527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84DC8FC-32F1-EB4F-8196-28E96DDC1DFE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962089" y="4033142"/>
            <a:ext cx="173234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9023E2F-AD7B-954D-8D52-289B2B4A6B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3600" y="4106666"/>
            <a:ext cx="1644650" cy="4079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465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Month XX, XXXX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B90C47A-3203-3640-BAD7-C0D6BB2429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988"/>
          <a:stretch/>
        </p:blipFill>
        <p:spPr>
          <a:xfrm>
            <a:off x="7857068" y="0"/>
            <a:ext cx="4334932" cy="68580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70C86A3-57FF-67A7-15A2-0E5D3868AA9C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093065" y="993383"/>
            <a:ext cx="0" cy="52527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F7A460D-A742-EB38-0A8A-BB91B8FF2E5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30847" y="993383"/>
            <a:ext cx="1400935" cy="439245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Client Logo</a:t>
            </a:r>
          </a:p>
        </p:txBody>
      </p:sp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B835BFAE-58B8-C90D-1B17-3CC4D206DD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7268" y="831700"/>
            <a:ext cx="1973442" cy="66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72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2 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A6BD908-D53B-4D4D-92BE-F4FCE96559E9}"/>
              </a:ext>
            </a:extLst>
          </p:cNvPr>
          <p:cNvSpPr/>
          <p:nvPr userDrawn="1"/>
        </p:nvSpPr>
        <p:spPr bwMode="gray">
          <a:xfrm>
            <a:off x="0" y="0"/>
            <a:ext cx="11926957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defTabSz="1463675"/>
            <a:endParaRPr lang="en-US" sz="1400" dirty="0"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2F3739-5AC7-0B45-9E5C-14F9B597D4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53222" y="-82029"/>
            <a:ext cx="3087280" cy="7027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4A1AF8-BC73-E04C-82EF-D7F74BE091B8}"/>
              </a:ext>
            </a:extLst>
          </p:cNvPr>
          <p:cNvSpPr txBox="1"/>
          <p:nvPr userDrawn="1"/>
        </p:nvSpPr>
        <p:spPr bwMode="gray">
          <a:xfrm>
            <a:off x="1327775" y="5778001"/>
            <a:ext cx="10241280" cy="274688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r">
              <a:spcBef>
                <a:spcPts val="400"/>
              </a:spcBef>
            </a:pPr>
            <a:r>
              <a:rPr lang="en-US" sz="1200" spc="300" dirty="0">
                <a:latin typeface="+mn-lt"/>
              </a:rPr>
              <a:t>ATLANTA  |  CHARLOTTE  |  HELENA  |  KANSAS CITY  |  KNOXVILLE  |  NASHVILLE  |  TAMPA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8C044A8-6000-0B4B-B118-371F824CDBCF}"/>
              </a:ext>
            </a:extLst>
          </p:cNvPr>
          <p:cNvGrpSpPr/>
          <p:nvPr userDrawn="1"/>
        </p:nvGrpSpPr>
        <p:grpSpPr>
          <a:xfrm>
            <a:off x="5369164" y="4972690"/>
            <a:ext cx="2423614" cy="609638"/>
            <a:chOff x="5404513" y="4866312"/>
            <a:chExt cx="2423614" cy="60963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AEBE369-D40A-9040-9C29-4A8E49A2DA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4513" y="4936602"/>
              <a:ext cx="1079251" cy="43425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EF4804-8A00-7B47-9989-C8C96C5BB0AF}"/>
                </a:ext>
              </a:extLst>
            </p:cNvPr>
            <p:cNvSpPr txBox="1"/>
            <p:nvPr userDrawn="1"/>
          </p:nvSpPr>
          <p:spPr bwMode="gray">
            <a:xfrm>
              <a:off x="6638984" y="4866312"/>
              <a:ext cx="1189143" cy="609638"/>
            </a:xfrm>
            <a:prstGeom prst="rect">
              <a:avLst/>
            </a:prstGeom>
            <a:noFill/>
          </p:spPr>
          <p:txBody>
            <a:bodyPr wrap="square" lIns="45720" rIns="4572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rgbClr val="54666C"/>
                  </a:solidFill>
                </a:rPr>
                <a:t>pyapc.com</a:t>
              </a:r>
            </a:p>
            <a:p>
              <a:pPr algn="l">
                <a:spcBef>
                  <a:spcPts val="400"/>
                </a:spcBef>
                <a:defRPr/>
              </a:pPr>
              <a:r>
                <a:rPr lang="en-US" sz="1400" dirty="0">
                  <a:solidFill>
                    <a:srgbClr val="54666C"/>
                  </a:solidFill>
                </a:rPr>
                <a:t>800.270.9629</a:t>
              </a:r>
            </a:p>
          </p:txBody>
        </p:sp>
      </p:grp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2ECA1539-0643-E441-8F92-A897ED26F5CB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2622866" y="2410286"/>
            <a:ext cx="1439862" cy="1439862"/>
          </a:xfrm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Presenter Picture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BFF8BDFC-E4E6-6240-9A58-F1F35D43FE2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7208468" y="2410174"/>
            <a:ext cx="1439862" cy="1439862"/>
          </a:xfrm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Presenter Picture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8FBC82-9220-9A4C-838A-BD3FEE28C4D3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2997574" y="1550527"/>
            <a:ext cx="716679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53FFE88-7686-AC4E-BFF8-74995A8E76BD}"/>
              </a:ext>
            </a:extLst>
          </p:cNvPr>
          <p:cNvSpPr txBox="1"/>
          <p:nvPr userDrawn="1"/>
        </p:nvSpPr>
        <p:spPr bwMode="gray">
          <a:xfrm>
            <a:off x="2650910" y="971819"/>
            <a:ext cx="7860122" cy="466536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ctr">
              <a:spcBef>
                <a:spcPts val="400"/>
              </a:spcBef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65587"/>
                </a:solidFill>
                <a:effectLst/>
                <a:uLnTx/>
                <a:uFillTx/>
                <a:latin typeface="+mn-lt"/>
                <a:ea typeface="+mj-ea"/>
              </a:rPr>
              <a:t>Introductions</a:t>
            </a:r>
            <a:endParaRPr lang="en-US" sz="1400" dirty="0">
              <a:latin typeface="+mn-lt"/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6B2EE42-10DC-E845-AAFA-A72B84BFC7EB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202938" y="2718500"/>
            <a:ext cx="2062162" cy="800100"/>
          </a:xfrm>
        </p:spPr>
        <p:txBody>
          <a:bodyPr/>
          <a:lstStyle>
            <a:lvl1pPr>
              <a:spcAft>
                <a:spcPts val="0"/>
              </a:spcAft>
              <a:defRPr sz="1600"/>
            </a:lvl1pPr>
            <a:lvl2pPr marL="346075" indent="0">
              <a:buNone/>
              <a:defRPr sz="1400"/>
            </a:lvl2pPr>
            <a:lvl3pPr marL="746125" indent="0">
              <a:buNone/>
              <a:defRPr sz="1400"/>
            </a:lvl3pPr>
            <a:lvl4pPr marL="1082675" indent="0">
              <a:buNone/>
              <a:defRPr sz="1400"/>
            </a:lvl4pPr>
            <a:lvl5pPr marL="1484312" indent="0">
              <a:buNone/>
              <a:defRPr sz="1400"/>
            </a:lvl5pPr>
          </a:lstStyle>
          <a:p>
            <a:pPr lvl="0"/>
            <a:r>
              <a:rPr lang="en-US" dirty="0"/>
              <a:t>Name Here, CREDS</a:t>
            </a:r>
          </a:p>
          <a:p>
            <a:pPr lvl="0"/>
            <a:r>
              <a:rPr lang="en-US" dirty="0"/>
              <a:t>Title – Service Line</a:t>
            </a:r>
          </a:p>
          <a:p>
            <a:pPr lvl="0"/>
            <a:r>
              <a:rPr lang="en-US" dirty="0" err="1"/>
              <a:t>flast@pyapc.com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F7C0F1C-8AFF-A847-9603-0B97B90330E0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786227" y="2712323"/>
            <a:ext cx="2062162" cy="800100"/>
          </a:xfrm>
        </p:spPr>
        <p:txBody>
          <a:bodyPr/>
          <a:lstStyle>
            <a:lvl1pPr>
              <a:spcAft>
                <a:spcPts val="0"/>
              </a:spcAft>
              <a:defRPr sz="1600"/>
            </a:lvl1pPr>
            <a:lvl2pPr marL="346075" indent="0">
              <a:buNone/>
              <a:defRPr sz="1400"/>
            </a:lvl2pPr>
            <a:lvl3pPr marL="746125" indent="0">
              <a:buNone/>
              <a:defRPr sz="1400"/>
            </a:lvl3pPr>
            <a:lvl4pPr marL="1082675" indent="0">
              <a:buNone/>
              <a:defRPr sz="1400"/>
            </a:lvl4pPr>
            <a:lvl5pPr marL="1484312" indent="0">
              <a:buNone/>
              <a:defRPr sz="1400"/>
            </a:lvl5pPr>
          </a:lstStyle>
          <a:p>
            <a:pPr lvl="0"/>
            <a:r>
              <a:rPr lang="en-US" dirty="0"/>
              <a:t>Name Here, CREDS</a:t>
            </a:r>
          </a:p>
          <a:p>
            <a:pPr lvl="0"/>
            <a:r>
              <a:rPr lang="en-US" dirty="0"/>
              <a:t>Title – Service Line</a:t>
            </a:r>
          </a:p>
          <a:p>
            <a:pPr lvl="0"/>
            <a:r>
              <a:rPr lang="en-US" dirty="0" err="1"/>
              <a:t>flast@pyapc.com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6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FCED5EA-22FA-7945-BC82-A8CB9A962D21}"/>
              </a:ext>
            </a:extLst>
          </p:cNvPr>
          <p:cNvSpPr/>
          <p:nvPr userDrawn="1"/>
        </p:nvSpPr>
        <p:spPr bwMode="gray">
          <a:xfrm>
            <a:off x="1" y="0"/>
            <a:ext cx="12099235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defTabSz="1097702"/>
            <a:endParaRPr lang="en-US" sz="105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3F241-6AC9-1942-B6A9-9513241116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248"/>
          <a:stretch/>
        </p:blipFill>
        <p:spPr>
          <a:xfrm>
            <a:off x="7871359" y="0"/>
            <a:ext cx="4320644" cy="6858000"/>
          </a:xfrm>
          <a:prstGeom prst="rect">
            <a:avLst/>
          </a:prstGeom>
        </p:spPr>
      </p:pic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4D1C5894-E149-4B41-8EAD-AD13205276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4101" y="3227075"/>
            <a:ext cx="8084827" cy="765566"/>
          </a:xfrm>
        </p:spPr>
        <p:txBody>
          <a:bodyPr/>
          <a:lstStyle>
            <a:lvl1pPr marL="0" indent="0">
              <a:buNone/>
              <a:defRPr sz="1500" b="0" i="0" cap="none" baseline="0">
                <a:solidFill>
                  <a:srgbClr val="54666C"/>
                </a:solidFill>
                <a:latin typeface="+mj-lt"/>
                <a:cs typeface="Helvetica Neue"/>
              </a:defRPr>
            </a:lvl1pPr>
            <a:lvl2pPr>
              <a:defRPr sz="900" b="1" i="0">
                <a:latin typeface="Helvetica Neue"/>
                <a:cs typeface="Helvetica Neue"/>
              </a:defRPr>
            </a:lvl2pPr>
            <a:lvl3pPr>
              <a:defRPr sz="900" b="1" i="0">
                <a:latin typeface="Helvetica Neue"/>
                <a:cs typeface="Helvetica Neue"/>
              </a:defRPr>
            </a:lvl3pPr>
            <a:lvl4pPr>
              <a:defRPr sz="900" b="1" i="0">
                <a:latin typeface="Helvetica Neue"/>
                <a:cs typeface="Helvetica Neue"/>
              </a:defRPr>
            </a:lvl4pPr>
            <a:lvl5pPr>
              <a:defRPr sz="900" b="1" i="0"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CFF207B-91BB-894C-A0DD-B72C931A14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4101" y="2489242"/>
            <a:ext cx="8694427" cy="600674"/>
          </a:xfrm>
        </p:spPr>
        <p:txBody>
          <a:bodyPr anchor="ctr"/>
          <a:lstStyle>
            <a:lvl1pPr marL="0" indent="0">
              <a:buNone/>
              <a:defRPr sz="2700" b="0">
                <a:solidFill>
                  <a:srgbClr val="1656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2C16587-76E2-934B-8642-FC8E80A3AD94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962095" y="4033142"/>
            <a:ext cx="173234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BF5BE907-A0ED-7541-87A0-350C30C1CF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4106666"/>
            <a:ext cx="1644651" cy="407988"/>
          </a:xfr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/>
            </a:lvl1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465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Month XX, XXXX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512C0-523E-9B44-BBAA-C7B1727E1649}"/>
              </a:ext>
            </a:extLst>
          </p:cNvPr>
          <p:cNvSpPr txBox="1"/>
          <p:nvPr userDrawn="1"/>
        </p:nvSpPr>
        <p:spPr bwMode="gray">
          <a:xfrm>
            <a:off x="-519289" y="1027289"/>
            <a:ext cx="0" cy="0"/>
          </a:xfrm>
          <a:prstGeom prst="rect">
            <a:avLst/>
          </a:prstGeom>
          <a:noFill/>
        </p:spPr>
        <p:txBody>
          <a:bodyPr wrap="none" lIns="34290" rIns="34290" rtlCol="0">
            <a:noAutofit/>
          </a:bodyPr>
          <a:lstStyle/>
          <a:p>
            <a:pPr algn="l">
              <a:spcBef>
                <a:spcPts val="300"/>
              </a:spcBef>
            </a:pPr>
            <a:endParaRPr lang="en-US" sz="105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40E6B8-A620-494B-9941-664254F6B142}"/>
              </a:ext>
            </a:extLst>
          </p:cNvPr>
          <p:cNvSpPr txBox="1"/>
          <p:nvPr userDrawn="1"/>
        </p:nvSpPr>
        <p:spPr bwMode="gray">
          <a:xfrm>
            <a:off x="-1516567" y="267629"/>
            <a:ext cx="0" cy="0"/>
          </a:xfrm>
          <a:prstGeom prst="rect">
            <a:avLst/>
          </a:prstGeom>
          <a:noFill/>
        </p:spPr>
        <p:txBody>
          <a:bodyPr wrap="none" lIns="34290" rIns="34290" rtlCol="0">
            <a:noAutofit/>
          </a:bodyPr>
          <a:lstStyle/>
          <a:p>
            <a:pPr algn="l">
              <a:spcBef>
                <a:spcPts val="300"/>
              </a:spcBef>
            </a:pPr>
            <a:endParaRPr lang="en-US" sz="105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958DBC-547A-4F4F-BFE5-D52C09BFE0A4}"/>
              </a:ext>
            </a:extLst>
          </p:cNvPr>
          <p:cNvSpPr txBox="1"/>
          <p:nvPr userDrawn="1"/>
        </p:nvSpPr>
        <p:spPr bwMode="gray">
          <a:xfrm>
            <a:off x="-1616927" y="234176"/>
            <a:ext cx="0" cy="0"/>
          </a:xfrm>
          <a:prstGeom prst="rect">
            <a:avLst/>
          </a:prstGeom>
          <a:noFill/>
        </p:spPr>
        <p:txBody>
          <a:bodyPr wrap="none" lIns="34290" rIns="34290" rtlCol="0">
            <a:noAutofit/>
          </a:bodyPr>
          <a:lstStyle/>
          <a:p>
            <a:pPr algn="l">
              <a:spcBef>
                <a:spcPts val="300"/>
              </a:spcBef>
            </a:pPr>
            <a:endParaRPr lang="en-US" sz="105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8514EB-FAF3-9742-BFE0-D0FE3CC31641}"/>
              </a:ext>
            </a:extLst>
          </p:cNvPr>
          <p:cNvSpPr txBox="1"/>
          <p:nvPr userDrawn="1"/>
        </p:nvSpPr>
        <p:spPr bwMode="gray">
          <a:xfrm>
            <a:off x="-1360449" y="256478"/>
            <a:ext cx="0" cy="0"/>
          </a:xfrm>
          <a:prstGeom prst="rect">
            <a:avLst/>
          </a:prstGeom>
          <a:noFill/>
        </p:spPr>
        <p:txBody>
          <a:bodyPr wrap="none" lIns="34290" rIns="34290" rtlCol="0">
            <a:noAutofit/>
          </a:bodyPr>
          <a:lstStyle/>
          <a:p>
            <a:pPr algn="l">
              <a:spcBef>
                <a:spcPts val="300"/>
              </a:spcBef>
            </a:pPr>
            <a:endParaRPr lang="en-US" sz="1050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9C697E-3B73-754D-A4D0-1D491231C39A}"/>
              </a:ext>
            </a:extLst>
          </p:cNvPr>
          <p:cNvSpPr txBox="1"/>
          <p:nvPr userDrawn="1"/>
        </p:nvSpPr>
        <p:spPr bwMode="gray">
          <a:xfrm>
            <a:off x="864108" y="5942946"/>
            <a:ext cx="1643385" cy="274320"/>
          </a:xfrm>
          <a:prstGeom prst="rect">
            <a:avLst/>
          </a:prstGeom>
          <a:noFill/>
        </p:spPr>
        <p:txBody>
          <a:bodyPr wrap="square" lIns="34290" rIns="34290" rtlCol="0">
            <a:noAutofit/>
          </a:bodyPr>
          <a:lstStyle/>
          <a:p>
            <a:pPr algn="l">
              <a:spcBef>
                <a:spcPts val="300"/>
              </a:spcBef>
            </a:pPr>
            <a:r>
              <a:rPr lang="en-US" sz="800" dirty="0">
                <a:latin typeface="+mn-lt"/>
              </a:rPr>
              <a:t>© 2024 PYA, P.C.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2221F0-3177-C24E-8D16-747F85EAE31F}"/>
              </a:ext>
            </a:extLst>
          </p:cNvPr>
          <p:cNvSpPr txBox="1"/>
          <p:nvPr userDrawn="1"/>
        </p:nvSpPr>
        <p:spPr bwMode="gray">
          <a:xfrm>
            <a:off x="864101" y="6152389"/>
            <a:ext cx="7182619" cy="278386"/>
          </a:xfrm>
          <a:prstGeom prst="rect">
            <a:avLst/>
          </a:prstGeom>
          <a:noFill/>
        </p:spPr>
        <p:txBody>
          <a:bodyPr wrap="square" lIns="34290" rIns="34290" rtlCol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AN INDEPENDENT MEMBER OF HLB—THE GLOBAL ADVISORY AND ACCOUNTING NETWORK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F7404A-276A-4AB3-BB65-1AAEF457E5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57" y="894538"/>
            <a:ext cx="1831587" cy="76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02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A6BD908-D53B-4D4D-92BE-F4FCE96559E9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defTabSz="1463675"/>
            <a:endParaRPr lang="en-US" sz="14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64F1BE-E13C-F84B-96AF-F80E91E9C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714" r="9063" b="12571"/>
          <a:stretch/>
        </p:blipFill>
        <p:spPr>
          <a:xfrm rot="10800000" flipH="1">
            <a:off x="0" y="0"/>
            <a:ext cx="11087100" cy="2586502"/>
          </a:xfrm>
          <a:prstGeom prst="rect">
            <a:avLst/>
          </a:prstGeom>
        </p:spPr>
      </p:pic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2ECA1539-0643-E441-8F92-A897ED26F5CB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1885359" y="2586501"/>
            <a:ext cx="1439862" cy="1439862"/>
          </a:xfrm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Presenter Picture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BFF8BDFC-E4E6-6240-9A58-F1F35D43FE2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551494" y="2586501"/>
            <a:ext cx="1439862" cy="1439862"/>
          </a:xfrm>
        </p:spPr>
        <p:txBody>
          <a:bodyPr anchor="ctr"/>
          <a:lstStyle>
            <a:lvl1pPr marL="0" indent="0" algn="ctr">
              <a:buNone/>
              <a:defRPr sz="1500">
                <a:solidFill>
                  <a:srgbClr val="165687"/>
                </a:solidFill>
              </a:defRPr>
            </a:lvl1pPr>
          </a:lstStyle>
          <a:p>
            <a:r>
              <a:rPr lang="en-US" dirty="0"/>
              <a:t>Presenter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EF4804-8A00-7B47-9989-C8C96C5BB0AF}"/>
              </a:ext>
            </a:extLst>
          </p:cNvPr>
          <p:cNvSpPr txBox="1"/>
          <p:nvPr userDrawn="1"/>
        </p:nvSpPr>
        <p:spPr bwMode="gray">
          <a:xfrm>
            <a:off x="5446698" y="5325698"/>
            <a:ext cx="5396926" cy="519599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dirty="0" err="1">
                <a:solidFill>
                  <a:srgbClr val="54666C"/>
                </a:solidFill>
              </a:rPr>
              <a:t>pyapc.com</a:t>
            </a:r>
            <a:r>
              <a:rPr lang="en-US" sz="1700" dirty="0">
                <a:solidFill>
                  <a:srgbClr val="54666C"/>
                </a:solidFill>
              </a:rPr>
              <a:t>   |   800.270.9629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F407542-300A-E64A-AE8E-18603C4ECD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3533" y="2819584"/>
            <a:ext cx="2192267" cy="800100"/>
          </a:xfrm>
        </p:spPr>
        <p:txBody>
          <a:bodyPr/>
          <a:lstStyle>
            <a:lvl1pPr>
              <a:spcAft>
                <a:spcPts val="0"/>
              </a:spcAft>
              <a:defRPr sz="1600"/>
            </a:lvl1pPr>
            <a:lvl2pPr marL="346075" indent="0">
              <a:buNone/>
              <a:defRPr sz="1400"/>
            </a:lvl2pPr>
            <a:lvl3pPr marL="746125" indent="0">
              <a:buNone/>
              <a:defRPr sz="1400"/>
            </a:lvl3pPr>
            <a:lvl4pPr marL="1082675" indent="0">
              <a:buNone/>
              <a:defRPr sz="1400"/>
            </a:lvl4pPr>
            <a:lvl5pPr marL="1484312" indent="0">
              <a:buNone/>
              <a:defRPr sz="1400"/>
            </a:lvl5pPr>
          </a:lstStyle>
          <a:p>
            <a:pPr lvl="0"/>
            <a:r>
              <a:rPr lang="en-US" dirty="0"/>
              <a:t>Name Here, CREDS</a:t>
            </a:r>
          </a:p>
          <a:p>
            <a:pPr lvl="0"/>
            <a:r>
              <a:rPr lang="en-US" dirty="0"/>
              <a:t>Title – Service Line</a:t>
            </a:r>
          </a:p>
          <a:p>
            <a:pPr lvl="0"/>
            <a:r>
              <a:rPr lang="en-US" dirty="0" err="1"/>
              <a:t>flast@pyapc.com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509FD8C-618C-2041-80DD-761B183439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96517" y="2819584"/>
            <a:ext cx="2062162" cy="800100"/>
          </a:xfrm>
        </p:spPr>
        <p:txBody>
          <a:bodyPr/>
          <a:lstStyle>
            <a:lvl1pPr>
              <a:spcAft>
                <a:spcPts val="0"/>
              </a:spcAft>
              <a:defRPr sz="1600"/>
            </a:lvl1pPr>
            <a:lvl2pPr marL="346075" indent="0">
              <a:buNone/>
              <a:defRPr sz="1400"/>
            </a:lvl2pPr>
            <a:lvl3pPr marL="746125" indent="0">
              <a:buNone/>
              <a:defRPr sz="1400"/>
            </a:lvl3pPr>
            <a:lvl4pPr marL="1082675" indent="0">
              <a:buNone/>
              <a:defRPr sz="1400"/>
            </a:lvl4pPr>
            <a:lvl5pPr marL="1484312" indent="0">
              <a:buNone/>
              <a:defRPr sz="1400"/>
            </a:lvl5pPr>
          </a:lstStyle>
          <a:p>
            <a:pPr lvl="0"/>
            <a:r>
              <a:rPr lang="en-US" dirty="0"/>
              <a:t>Name Here, CREDS</a:t>
            </a:r>
          </a:p>
          <a:p>
            <a:pPr lvl="0"/>
            <a:r>
              <a:rPr lang="en-US" dirty="0"/>
              <a:t>Title – Service Line</a:t>
            </a:r>
          </a:p>
          <a:p>
            <a:pPr lvl="0"/>
            <a:r>
              <a:rPr lang="en-US" dirty="0" err="1"/>
              <a:t>flast@pyapc.com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0508BF-72C4-0042-88F1-38757D0077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7747" y="4850785"/>
            <a:ext cx="1001864" cy="4031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9EA275-144F-E9D4-B0DC-631535792D00}"/>
              </a:ext>
            </a:extLst>
          </p:cNvPr>
          <p:cNvSpPr txBox="1"/>
          <p:nvPr userDrawn="1"/>
        </p:nvSpPr>
        <p:spPr bwMode="gray">
          <a:xfrm>
            <a:off x="645160" y="5883966"/>
            <a:ext cx="10241280" cy="274688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r">
              <a:spcBef>
                <a:spcPts val="400"/>
              </a:spcBef>
            </a:pPr>
            <a:r>
              <a:rPr lang="en-US" sz="1200" spc="300" dirty="0">
                <a:latin typeface="+mn-lt"/>
              </a:rPr>
              <a:t>ATLANTA  |  CHARLOTTE  |  HELENA  |  KANSAS CITY  |  KNOXVILLE  |  NASHVILLE  |  TAMPA</a:t>
            </a:r>
          </a:p>
        </p:txBody>
      </p:sp>
    </p:spTree>
    <p:extLst>
      <p:ext uri="{BB962C8B-B14F-4D97-AF65-F5344CB8AC3E}">
        <p14:creationId xmlns:p14="http://schemas.microsoft.com/office/powerpoint/2010/main" val="3517072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2 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A6BD908-D53B-4D4D-92BE-F4FCE96559E9}"/>
              </a:ext>
            </a:extLst>
          </p:cNvPr>
          <p:cNvSpPr/>
          <p:nvPr userDrawn="1"/>
        </p:nvSpPr>
        <p:spPr bwMode="gray">
          <a:xfrm>
            <a:off x="0" y="0"/>
            <a:ext cx="12085983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defTabSz="1463675"/>
            <a:endParaRPr lang="en-US" sz="1400" dirty="0">
              <a:latin typeface="+mn-lt"/>
            </a:endParaRP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2ECA1539-0643-E441-8F92-A897ED26F5CB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2650910" y="2376260"/>
            <a:ext cx="1439862" cy="1439862"/>
          </a:xfrm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Presenter Picture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BFF8BDFC-E4E6-6240-9A58-F1F35D43FE2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7236512" y="2376148"/>
            <a:ext cx="1439862" cy="1439862"/>
          </a:xfrm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Presenter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1DE83E-2CC9-3D45-914A-E8D611BD00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42777" y="-60893"/>
            <a:ext cx="3060351" cy="697573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3E3731-E074-0E47-9412-7FE760CF9065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2997574" y="1550527"/>
            <a:ext cx="716679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09E71D0-6DD3-3849-9214-978C3CB921DC}"/>
              </a:ext>
            </a:extLst>
          </p:cNvPr>
          <p:cNvSpPr txBox="1"/>
          <p:nvPr userDrawn="1"/>
        </p:nvSpPr>
        <p:spPr bwMode="gray">
          <a:xfrm>
            <a:off x="2650910" y="971819"/>
            <a:ext cx="7860122" cy="466536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ctr">
              <a:spcBef>
                <a:spcPts val="400"/>
              </a:spcBef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65587"/>
                </a:solidFill>
                <a:effectLst/>
                <a:uLnTx/>
                <a:uFillTx/>
                <a:latin typeface="+mn-lt"/>
                <a:ea typeface="+mj-ea"/>
              </a:rPr>
              <a:t>Introductions</a:t>
            </a:r>
            <a:endParaRPr lang="en-US" sz="1400" dirty="0">
              <a:latin typeface="+mn-lt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07158E0-7D04-394C-BA35-F492D46B1D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8094" y="2673344"/>
            <a:ext cx="2062162" cy="800100"/>
          </a:xfrm>
        </p:spPr>
        <p:txBody>
          <a:bodyPr/>
          <a:lstStyle>
            <a:lvl1pPr>
              <a:spcAft>
                <a:spcPts val="0"/>
              </a:spcAft>
              <a:defRPr sz="1600"/>
            </a:lvl1pPr>
            <a:lvl2pPr marL="346075" indent="0">
              <a:buNone/>
              <a:defRPr sz="1400"/>
            </a:lvl2pPr>
            <a:lvl3pPr marL="746125" indent="0">
              <a:buNone/>
              <a:defRPr sz="1400"/>
            </a:lvl3pPr>
            <a:lvl4pPr marL="1082675" indent="0">
              <a:buNone/>
              <a:defRPr sz="1400"/>
            </a:lvl4pPr>
            <a:lvl5pPr marL="1484312" indent="0">
              <a:buNone/>
              <a:defRPr sz="1400"/>
            </a:lvl5pPr>
          </a:lstStyle>
          <a:p>
            <a:pPr lvl="0"/>
            <a:r>
              <a:rPr lang="en-US" dirty="0"/>
              <a:t>Name Here, CREDS</a:t>
            </a:r>
          </a:p>
          <a:p>
            <a:pPr lvl="0"/>
            <a:r>
              <a:rPr lang="en-US" dirty="0"/>
              <a:t>Title – Service Line</a:t>
            </a:r>
          </a:p>
          <a:p>
            <a:pPr lvl="0"/>
            <a:r>
              <a:rPr lang="en-US" dirty="0" err="1"/>
              <a:t>flast@pyapc.com</a:t>
            </a:r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4ADD0035-A2A8-DE42-9B2E-DCCF2D79F0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31383" y="2667167"/>
            <a:ext cx="2062162" cy="800100"/>
          </a:xfrm>
        </p:spPr>
        <p:txBody>
          <a:bodyPr/>
          <a:lstStyle>
            <a:lvl1pPr>
              <a:spcAft>
                <a:spcPts val="0"/>
              </a:spcAft>
              <a:defRPr sz="1600"/>
            </a:lvl1pPr>
            <a:lvl2pPr marL="346075" indent="0">
              <a:buNone/>
              <a:defRPr sz="1400"/>
            </a:lvl2pPr>
            <a:lvl3pPr marL="746125" indent="0">
              <a:buNone/>
              <a:defRPr sz="1400"/>
            </a:lvl3pPr>
            <a:lvl4pPr marL="1082675" indent="0">
              <a:buNone/>
              <a:defRPr sz="1400"/>
            </a:lvl4pPr>
            <a:lvl5pPr marL="1484312" indent="0">
              <a:buNone/>
              <a:defRPr sz="1400"/>
            </a:lvl5pPr>
          </a:lstStyle>
          <a:p>
            <a:pPr lvl="0"/>
            <a:r>
              <a:rPr lang="en-US" dirty="0"/>
              <a:t>Name Here, CREDS</a:t>
            </a:r>
          </a:p>
          <a:p>
            <a:pPr lvl="0"/>
            <a:r>
              <a:rPr lang="en-US" dirty="0"/>
              <a:t>Title – Service Line</a:t>
            </a:r>
          </a:p>
          <a:p>
            <a:pPr lvl="0"/>
            <a:r>
              <a:rPr lang="en-US" dirty="0" err="1"/>
              <a:t>flast@pyapc.com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68B753-CFF2-B529-ADF7-3CA62E027A70}"/>
              </a:ext>
            </a:extLst>
          </p:cNvPr>
          <p:cNvSpPr txBox="1"/>
          <p:nvPr userDrawn="1"/>
        </p:nvSpPr>
        <p:spPr bwMode="gray">
          <a:xfrm>
            <a:off x="1327775" y="5778001"/>
            <a:ext cx="10241280" cy="274688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r">
              <a:spcBef>
                <a:spcPts val="400"/>
              </a:spcBef>
            </a:pPr>
            <a:r>
              <a:rPr lang="en-US" sz="1200" spc="300" dirty="0">
                <a:latin typeface="+mn-lt"/>
              </a:rPr>
              <a:t>ATLANTA  |  CHARLOTTE  |  HELENA  |  KANSAS CITY  |  KNOXVILLE  |  NASHVILLE  |  TAMPA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AFFA53-C0CE-D4C1-FD72-8C14371EA301}"/>
              </a:ext>
            </a:extLst>
          </p:cNvPr>
          <p:cNvGrpSpPr/>
          <p:nvPr userDrawn="1"/>
        </p:nvGrpSpPr>
        <p:grpSpPr>
          <a:xfrm>
            <a:off x="5369164" y="4972690"/>
            <a:ext cx="2423614" cy="609638"/>
            <a:chOff x="5404513" y="4866312"/>
            <a:chExt cx="2423614" cy="6096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445CF12-C9FA-9D78-6771-2533D322C9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4513" y="4936602"/>
              <a:ext cx="1079251" cy="43425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42F1B5-9B72-33B8-366C-DED749C55749}"/>
                </a:ext>
              </a:extLst>
            </p:cNvPr>
            <p:cNvSpPr txBox="1"/>
            <p:nvPr userDrawn="1"/>
          </p:nvSpPr>
          <p:spPr bwMode="gray">
            <a:xfrm>
              <a:off x="6638984" y="4866312"/>
              <a:ext cx="1189143" cy="609638"/>
            </a:xfrm>
            <a:prstGeom prst="rect">
              <a:avLst/>
            </a:prstGeom>
            <a:noFill/>
          </p:spPr>
          <p:txBody>
            <a:bodyPr wrap="square" lIns="45720" rIns="4572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rgbClr val="54666C"/>
                  </a:solidFill>
                </a:rPr>
                <a:t>pyapc.com</a:t>
              </a:r>
            </a:p>
            <a:p>
              <a:pPr algn="l">
                <a:spcBef>
                  <a:spcPts val="400"/>
                </a:spcBef>
                <a:defRPr/>
              </a:pPr>
              <a:r>
                <a:rPr lang="en-US" sz="1400" dirty="0">
                  <a:solidFill>
                    <a:srgbClr val="54666C"/>
                  </a:solidFill>
                </a:rPr>
                <a:t>800.270.9629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8626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A6BD908-D53B-4D4D-92BE-F4FCE96559E9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defTabSz="1463675"/>
            <a:endParaRPr lang="en-US" sz="1400" dirty="0">
              <a:latin typeface="+mn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564ACB5-A5A0-7C4E-B1C8-43C776E4A7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034"/>
          <a:stretch/>
        </p:blipFill>
        <p:spPr>
          <a:xfrm rot="10800000" flipH="1">
            <a:off x="0" y="0"/>
            <a:ext cx="12192000" cy="5621196"/>
          </a:xfrm>
          <a:prstGeom prst="rect">
            <a:avLst/>
          </a:prstGeom>
        </p:spPr>
      </p:pic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2ECA1539-0643-E441-8F92-A897ED26F5CB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2332858" y="2101165"/>
            <a:ext cx="1439862" cy="1439862"/>
          </a:xfrm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Presenter Picture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BFF8BDFC-E4E6-6240-9A58-F1F35D43FE2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918460" y="2101053"/>
            <a:ext cx="1439862" cy="1439862"/>
          </a:xfrm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Presenter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F03775-AC30-9D46-B4D5-CBD3FB4D53B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909845" y="2420934"/>
            <a:ext cx="2062162" cy="800100"/>
          </a:xfrm>
        </p:spPr>
        <p:txBody>
          <a:bodyPr/>
          <a:lstStyle>
            <a:lvl1pPr>
              <a:spcAft>
                <a:spcPts val="0"/>
              </a:spcAft>
              <a:defRPr sz="1600"/>
            </a:lvl1pPr>
            <a:lvl2pPr marL="346075" indent="0">
              <a:buNone/>
              <a:defRPr sz="1400"/>
            </a:lvl2pPr>
            <a:lvl3pPr marL="746125" indent="0">
              <a:buNone/>
              <a:defRPr sz="1400"/>
            </a:lvl3pPr>
            <a:lvl4pPr marL="1082675" indent="0">
              <a:buNone/>
              <a:defRPr sz="1400"/>
            </a:lvl4pPr>
            <a:lvl5pPr marL="1484312" indent="0">
              <a:buNone/>
              <a:defRPr sz="1400"/>
            </a:lvl5pPr>
          </a:lstStyle>
          <a:p>
            <a:pPr lvl="0"/>
            <a:r>
              <a:rPr lang="en-US" dirty="0"/>
              <a:t>Name Here, CREDS</a:t>
            </a:r>
          </a:p>
          <a:p>
            <a:pPr lvl="0"/>
            <a:r>
              <a:rPr lang="en-US" dirty="0"/>
              <a:t>Title – Service Line</a:t>
            </a:r>
          </a:p>
          <a:p>
            <a:pPr lvl="0"/>
            <a:r>
              <a:rPr lang="en-US" dirty="0" err="1"/>
              <a:t>flast@pyapc.com</a:t>
            </a:r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6BC1E698-8F52-F64A-B8A1-BE5B2E433EC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493134" y="2414757"/>
            <a:ext cx="2062162" cy="800100"/>
          </a:xfrm>
        </p:spPr>
        <p:txBody>
          <a:bodyPr/>
          <a:lstStyle>
            <a:lvl1pPr>
              <a:spcAft>
                <a:spcPts val="0"/>
              </a:spcAft>
              <a:defRPr sz="1600"/>
            </a:lvl1pPr>
            <a:lvl2pPr marL="346075" indent="0">
              <a:buNone/>
              <a:defRPr sz="1400"/>
            </a:lvl2pPr>
            <a:lvl3pPr marL="746125" indent="0">
              <a:buNone/>
              <a:defRPr sz="1400"/>
            </a:lvl3pPr>
            <a:lvl4pPr marL="1082675" indent="0">
              <a:buNone/>
              <a:defRPr sz="1400"/>
            </a:lvl4pPr>
            <a:lvl5pPr marL="1484312" indent="0">
              <a:buNone/>
              <a:defRPr sz="1400"/>
            </a:lvl5pPr>
          </a:lstStyle>
          <a:p>
            <a:pPr lvl="0"/>
            <a:r>
              <a:rPr lang="en-US" dirty="0"/>
              <a:t>Name Here, CREDS</a:t>
            </a:r>
          </a:p>
          <a:p>
            <a:pPr lvl="0"/>
            <a:r>
              <a:rPr lang="en-US" dirty="0"/>
              <a:t>Title – Service Line</a:t>
            </a:r>
          </a:p>
          <a:p>
            <a:pPr lvl="0"/>
            <a:r>
              <a:rPr lang="en-US" dirty="0" err="1"/>
              <a:t>flast@pyapc.com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A0DD95-F861-B8D9-F3A7-3B74B0EBBEFD}"/>
              </a:ext>
            </a:extLst>
          </p:cNvPr>
          <p:cNvGrpSpPr/>
          <p:nvPr userDrawn="1"/>
        </p:nvGrpSpPr>
        <p:grpSpPr>
          <a:xfrm>
            <a:off x="4884193" y="4972690"/>
            <a:ext cx="2423614" cy="609638"/>
            <a:chOff x="5404513" y="4866312"/>
            <a:chExt cx="2423614" cy="60963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80B79D6-A8D0-FD0B-BF82-AA99E028BC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4513" y="4936602"/>
              <a:ext cx="1079251" cy="43425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ABFA57-D4C9-8647-D3D0-10C17E5D8B19}"/>
                </a:ext>
              </a:extLst>
            </p:cNvPr>
            <p:cNvSpPr txBox="1"/>
            <p:nvPr userDrawn="1"/>
          </p:nvSpPr>
          <p:spPr bwMode="gray">
            <a:xfrm>
              <a:off x="6638984" y="4866312"/>
              <a:ext cx="1189143" cy="609638"/>
            </a:xfrm>
            <a:prstGeom prst="rect">
              <a:avLst/>
            </a:prstGeom>
            <a:noFill/>
          </p:spPr>
          <p:txBody>
            <a:bodyPr wrap="square" lIns="45720" rIns="4572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rgbClr val="54666C"/>
                  </a:solidFill>
                </a:rPr>
                <a:t>pyapc.com</a:t>
              </a:r>
            </a:p>
            <a:p>
              <a:pPr algn="l">
                <a:spcBef>
                  <a:spcPts val="400"/>
                </a:spcBef>
                <a:defRPr/>
              </a:pPr>
              <a:r>
                <a:rPr lang="en-US" sz="1400" dirty="0">
                  <a:solidFill>
                    <a:srgbClr val="54666C"/>
                  </a:solidFill>
                </a:rPr>
                <a:t>800.270.9629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643AB3C-2080-7DC1-D2AF-6AE1E1048BDA}"/>
              </a:ext>
            </a:extLst>
          </p:cNvPr>
          <p:cNvSpPr txBox="1"/>
          <p:nvPr userDrawn="1"/>
        </p:nvSpPr>
        <p:spPr bwMode="gray">
          <a:xfrm>
            <a:off x="998024" y="5778001"/>
            <a:ext cx="10241280" cy="274688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r">
              <a:spcBef>
                <a:spcPts val="400"/>
              </a:spcBef>
            </a:pPr>
            <a:r>
              <a:rPr lang="en-US" sz="1200" spc="300" dirty="0">
                <a:latin typeface="+mn-lt"/>
              </a:rPr>
              <a:t>ATLANTA  |  CHARLOTTE  |  HELENA  |  KANSAS CITY  |  KNOXVILLE  |  NASHVILLE  |  TAMPA</a:t>
            </a:r>
          </a:p>
        </p:txBody>
      </p:sp>
    </p:spTree>
    <p:extLst>
      <p:ext uri="{BB962C8B-B14F-4D97-AF65-F5344CB8AC3E}">
        <p14:creationId xmlns:p14="http://schemas.microsoft.com/office/powerpoint/2010/main" val="682783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3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A6BD908-D53B-4D4D-92BE-F4FCE96559E9}"/>
              </a:ext>
            </a:extLst>
          </p:cNvPr>
          <p:cNvSpPr/>
          <p:nvPr userDrawn="1"/>
        </p:nvSpPr>
        <p:spPr bwMode="gray">
          <a:xfrm>
            <a:off x="0" y="14316"/>
            <a:ext cx="118872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defTabSz="1463675"/>
            <a:endParaRPr lang="en-US" sz="1400" dirty="0">
              <a:latin typeface="+mn-lt"/>
            </a:endParaRP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2ECA1539-0643-E441-8F92-A897ED26F5CB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2084141" y="1773626"/>
            <a:ext cx="1439862" cy="1439862"/>
          </a:xfrm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Presenter Picture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BFF8BDFC-E4E6-6240-9A58-F1F35D43FE2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750276" y="1773626"/>
            <a:ext cx="1439862" cy="1439862"/>
          </a:xfrm>
        </p:spPr>
        <p:txBody>
          <a:bodyPr anchor="ctr"/>
          <a:lstStyle>
            <a:lvl1pPr marL="0" indent="0" algn="ctr">
              <a:buNone/>
              <a:defRPr sz="1500">
                <a:solidFill>
                  <a:srgbClr val="165687"/>
                </a:solidFill>
              </a:defRPr>
            </a:lvl1pPr>
          </a:lstStyle>
          <a:p>
            <a:r>
              <a:rPr lang="en-US" dirty="0"/>
              <a:t>Presenter Picture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E68D25-6A0A-514A-8C1A-9039C175F34D}"/>
              </a:ext>
            </a:extLst>
          </p:cNvPr>
          <p:cNvGrpSpPr/>
          <p:nvPr userDrawn="1"/>
        </p:nvGrpSpPr>
        <p:grpSpPr>
          <a:xfrm>
            <a:off x="5446698" y="4699159"/>
            <a:ext cx="5396926" cy="1122288"/>
            <a:chOff x="5688631" y="4796915"/>
            <a:chExt cx="5396926" cy="112228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EF4804-8A00-7B47-9989-C8C96C5BB0AF}"/>
                </a:ext>
              </a:extLst>
            </p:cNvPr>
            <p:cNvSpPr txBox="1"/>
            <p:nvPr userDrawn="1"/>
          </p:nvSpPr>
          <p:spPr bwMode="gray">
            <a:xfrm>
              <a:off x="5688631" y="5399604"/>
              <a:ext cx="5396926" cy="519599"/>
            </a:xfrm>
            <a:prstGeom prst="rect">
              <a:avLst/>
            </a:prstGeom>
            <a:noFill/>
          </p:spPr>
          <p:txBody>
            <a:bodyPr wrap="square" lIns="45720" rIns="45720" rtlCol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700" dirty="0" err="1">
                  <a:solidFill>
                    <a:srgbClr val="54666C"/>
                  </a:solidFill>
                </a:rPr>
                <a:t>pyapc.com</a:t>
              </a:r>
              <a:r>
                <a:rPr lang="en-US" sz="1700" dirty="0">
                  <a:solidFill>
                    <a:srgbClr val="54666C"/>
                  </a:solidFill>
                </a:rPr>
                <a:t>   |   800.270.9629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1BD2EA3-8B58-0945-8FA6-97654884F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5668" y="4796915"/>
              <a:ext cx="1169889" cy="561320"/>
            </a:xfrm>
            <a:prstGeom prst="rect">
              <a:avLst/>
            </a:prstGeom>
          </p:spPr>
        </p:pic>
      </p:grp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B8FBE4AB-B736-FD4C-84EA-215B585251A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084141" y="3558646"/>
            <a:ext cx="1439862" cy="1439862"/>
          </a:xfrm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Presenter 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88DC24-1C92-D04C-8591-49EDC1CFAF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714" r="34346" b="16559"/>
          <a:stretch/>
        </p:blipFill>
        <p:spPr>
          <a:xfrm rot="10800000" flipH="1">
            <a:off x="0" y="-3"/>
            <a:ext cx="8004528" cy="2313023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9774807-AC37-7843-B0A0-8E61DC52FD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77359" y="2007410"/>
            <a:ext cx="2062162" cy="800100"/>
          </a:xfrm>
        </p:spPr>
        <p:txBody>
          <a:bodyPr/>
          <a:lstStyle>
            <a:lvl1pPr>
              <a:spcAft>
                <a:spcPts val="0"/>
              </a:spcAft>
              <a:defRPr sz="1600"/>
            </a:lvl1pPr>
            <a:lvl2pPr marL="346075" indent="0">
              <a:buNone/>
              <a:defRPr sz="1400"/>
            </a:lvl2pPr>
            <a:lvl3pPr marL="746125" indent="0">
              <a:buNone/>
              <a:defRPr sz="1400"/>
            </a:lvl3pPr>
            <a:lvl4pPr marL="1082675" indent="0">
              <a:buNone/>
              <a:defRPr sz="1400"/>
            </a:lvl4pPr>
            <a:lvl5pPr marL="1484312" indent="0">
              <a:buNone/>
              <a:defRPr sz="1400"/>
            </a:lvl5pPr>
          </a:lstStyle>
          <a:p>
            <a:pPr lvl="0"/>
            <a:r>
              <a:rPr lang="en-US" dirty="0"/>
              <a:t>Name Here, CREDS</a:t>
            </a:r>
          </a:p>
          <a:p>
            <a:pPr lvl="0"/>
            <a:r>
              <a:rPr lang="en-US" dirty="0"/>
              <a:t>Title – Service Line</a:t>
            </a:r>
          </a:p>
          <a:p>
            <a:pPr lvl="0"/>
            <a:r>
              <a:rPr lang="en-US" dirty="0" err="1"/>
              <a:t>flast@pyapc.com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478B567-D0F9-B843-9A31-1DA452A8DE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40905" y="2001233"/>
            <a:ext cx="2062162" cy="800100"/>
          </a:xfrm>
        </p:spPr>
        <p:txBody>
          <a:bodyPr/>
          <a:lstStyle>
            <a:lvl1pPr>
              <a:spcAft>
                <a:spcPts val="0"/>
              </a:spcAft>
              <a:defRPr sz="1600"/>
            </a:lvl1pPr>
            <a:lvl2pPr marL="346075" indent="0">
              <a:buNone/>
              <a:defRPr sz="1400"/>
            </a:lvl2pPr>
            <a:lvl3pPr marL="746125" indent="0">
              <a:buNone/>
              <a:defRPr sz="1400"/>
            </a:lvl3pPr>
            <a:lvl4pPr marL="1082675" indent="0">
              <a:buNone/>
              <a:defRPr sz="1400"/>
            </a:lvl4pPr>
            <a:lvl5pPr marL="1484312" indent="0">
              <a:buNone/>
              <a:defRPr sz="1400"/>
            </a:lvl5pPr>
          </a:lstStyle>
          <a:p>
            <a:pPr lvl="0"/>
            <a:r>
              <a:rPr lang="en-US" dirty="0"/>
              <a:t>Name Here, CREDS</a:t>
            </a:r>
          </a:p>
          <a:p>
            <a:pPr lvl="0"/>
            <a:r>
              <a:rPr lang="en-US" dirty="0"/>
              <a:t>Title – Service Line</a:t>
            </a:r>
          </a:p>
          <a:p>
            <a:pPr lvl="0"/>
            <a:r>
              <a:rPr lang="en-US" dirty="0" err="1"/>
              <a:t>flast@pyapc.com</a:t>
            </a:r>
            <a:endParaRPr 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4637696-5B4D-FE4F-90AA-67F7C86D45E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77359" y="3847499"/>
            <a:ext cx="2062162" cy="800100"/>
          </a:xfrm>
        </p:spPr>
        <p:txBody>
          <a:bodyPr/>
          <a:lstStyle>
            <a:lvl1pPr>
              <a:spcAft>
                <a:spcPts val="0"/>
              </a:spcAft>
              <a:defRPr sz="1600"/>
            </a:lvl1pPr>
            <a:lvl2pPr marL="346075" indent="0">
              <a:buNone/>
              <a:defRPr sz="1400"/>
            </a:lvl2pPr>
            <a:lvl3pPr marL="746125" indent="0">
              <a:buNone/>
              <a:defRPr sz="1400"/>
            </a:lvl3pPr>
            <a:lvl4pPr marL="1082675" indent="0">
              <a:buNone/>
              <a:defRPr sz="1400"/>
            </a:lvl4pPr>
            <a:lvl5pPr marL="1484312" indent="0">
              <a:buNone/>
              <a:defRPr sz="1400"/>
            </a:lvl5pPr>
          </a:lstStyle>
          <a:p>
            <a:pPr lvl="0"/>
            <a:r>
              <a:rPr lang="en-US" dirty="0"/>
              <a:t>Name Here, CREDS</a:t>
            </a:r>
          </a:p>
          <a:p>
            <a:pPr lvl="0"/>
            <a:r>
              <a:rPr lang="en-US" dirty="0"/>
              <a:t>Title – Service Line</a:t>
            </a:r>
          </a:p>
          <a:p>
            <a:pPr lvl="0"/>
            <a:r>
              <a:rPr lang="en-US" dirty="0" err="1"/>
              <a:t>flast@pyapc.com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1F3FE3-CBE1-FC76-57B1-7C48D0AB05BE}"/>
              </a:ext>
            </a:extLst>
          </p:cNvPr>
          <p:cNvSpPr txBox="1"/>
          <p:nvPr userDrawn="1"/>
        </p:nvSpPr>
        <p:spPr bwMode="gray">
          <a:xfrm>
            <a:off x="645160" y="5763809"/>
            <a:ext cx="10241280" cy="274688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r">
              <a:spcBef>
                <a:spcPts val="400"/>
              </a:spcBef>
            </a:pPr>
            <a:r>
              <a:rPr lang="en-US" sz="1200" spc="300" dirty="0">
                <a:latin typeface="+mn-lt"/>
              </a:rPr>
              <a:t>ATLANTA  |  CHARLOTTE  |  HELENA  |  KANSAS CITY  |  KNOXVILLE  |  NASHVILLE  |  TAMPA</a:t>
            </a:r>
          </a:p>
        </p:txBody>
      </p:sp>
    </p:spTree>
    <p:extLst>
      <p:ext uri="{BB962C8B-B14F-4D97-AF65-F5344CB8AC3E}">
        <p14:creationId xmlns:p14="http://schemas.microsoft.com/office/powerpoint/2010/main" val="3625293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3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DA936334-C862-564D-8242-7D875C26A6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7359" y="3802344"/>
            <a:ext cx="2062162" cy="80010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 marL="346075" indent="0">
              <a:buNone/>
              <a:defRPr sz="1400"/>
            </a:lvl2pPr>
            <a:lvl3pPr marL="746125" indent="0">
              <a:buNone/>
              <a:defRPr sz="1400"/>
            </a:lvl3pPr>
            <a:lvl4pPr marL="1082675" indent="0">
              <a:buNone/>
              <a:defRPr sz="1400"/>
            </a:lvl4pPr>
            <a:lvl5pPr marL="1484312" indent="0">
              <a:buNone/>
              <a:defRPr sz="1400"/>
            </a:lvl5pPr>
          </a:lstStyle>
          <a:p>
            <a:pPr lvl="0"/>
            <a:r>
              <a:rPr lang="en-US" dirty="0"/>
              <a:t>Name Here, CREDS</a:t>
            </a:r>
          </a:p>
          <a:p>
            <a:pPr lvl="0"/>
            <a:r>
              <a:rPr lang="en-US" dirty="0"/>
              <a:t>Title – Service Line</a:t>
            </a:r>
          </a:p>
          <a:p>
            <a:pPr lvl="0"/>
            <a:r>
              <a:rPr lang="en-US" dirty="0" err="1"/>
              <a:t>flast@pyapc.com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6BD908-D53B-4D4D-92BE-F4FCE96559E9}"/>
              </a:ext>
            </a:extLst>
          </p:cNvPr>
          <p:cNvSpPr/>
          <p:nvPr userDrawn="1"/>
        </p:nvSpPr>
        <p:spPr bwMode="gray">
          <a:xfrm>
            <a:off x="94090" y="0"/>
            <a:ext cx="1200647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defTabSz="1463675"/>
            <a:endParaRPr lang="en-US" sz="14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31C182-53F9-2C4C-9B38-81CA08F9E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034"/>
          <a:stretch/>
        </p:blipFill>
        <p:spPr>
          <a:xfrm rot="10800000" flipH="1">
            <a:off x="0" y="-9265"/>
            <a:ext cx="12192000" cy="5621196"/>
          </a:xfrm>
          <a:prstGeom prst="rect">
            <a:avLst/>
          </a:prstGeom>
        </p:spPr>
      </p:pic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2ECA1539-0643-E441-8F92-A897ED26F5CB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2084141" y="1773626"/>
            <a:ext cx="1439862" cy="1439862"/>
          </a:xfrm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Presenter Picture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BFF8BDFC-E4E6-6240-9A58-F1F35D43FE2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750276" y="1773626"/>
            <a:ext cx="1439862" cy="1439862"/>
          </a:xfrm>
        </p:spPr>
        <p:txBody>
          <a:bodyPr anchor="ctr"/>
          <a:lstStyle>
            <a:lvl1pPr marL="0" indent="0" algn="ctr">
              <a:buNone/>
              <a:defRPr sz="1500">
                <a:solidFill>
                  <a:srgbClr val="165687"/>
                </a:solidFill>
              </a:defRPr>
            </a:lvl1pPr>
          </a:lstStyle>
          <a:p>
            <a:r>
              <a:rPr lang="en-US" dirty="0"/>
              <a:t>Presenter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EF4804-8A00-7B47-9989-C8C96C5BB0AF}"/>
              </a:ext>
            </a:extLst>
          </p:cNvPr>
          <p:cNvSpPr txBox="1"/>
          <p:nvPr userDrawn="1"/>
        </p:nvSpPr>
        <p:spPr bwMode="gray">
          <a:xfrm>
            <a:off x="5446698" y="5301848"/>
            <a:ext cx="5396926" cy="519599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dirty="0" err="1">
                <a:solidFill>
                  <a:srgbClr val="54666C"/>
                </a:solidFill>
              </a:rPr>
              <a:t>pyapc.com</a:t>
            </a:r>
            <a:r>
              <a:rPr lang="en-US" sz="1700" dirty="0">
                <a:solidFill>
                  <a:srgbClr val="54666C"/>
                </a:solidFill>
              </a:rPr>
              <a:t>   |   800.270.9629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B8FBE4AB-B736-FD4C-84EA-215B585251A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084141" y="3558646"/>
            <a:ext cx="1439862" cy="1439862"/>
          </a:xfrm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Presenter Picture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A86D2163-D091-0F41-A151-6E3358A958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77359" y="2007410"/>
            <a:ext cx="2062162" cy="800100"/>
          </a:xfrm>
        </p:spPr>
        <p:txBody>
          <a:bodyPr/>
          <a:lstStyle>
            <a:lvl1pPr>
              <a:spcAft>
                <a:spcPts val="0"/>
              </a:spcAft>
              <a:defRPr sz="1600"/>
            </a:lvl1pPr>
            <a:lvl2pPr marL="346075" indent="0">
              <a:buNone/>
              <a:defRPr sz="1400"/>
            </a:lvl2pPr>
            <a:lvl3pPr marL="746125" indent="0">
              <a:buNone/>
              <a:defRPr sz="1400"/>
            </a:lvl3pPr>
            <a:lvl4pPr marL="1082675" indent="0">
              <a:buNone/>
              <a:defRPr sz="1400"/>
            </a:lvl4pPr>
            <a:lvl5pPr marL="1484312" indent="0">
              <a:buNone/>
              <a:defRPr sz="1400"/>
            </a:lvl5pPr>
          </a:lstStyle>
          <a:p>
            <a:pPr lvl="0"/>
            <a:r>
              <a:rPr lang="en-US" dirty="0"/>
              <a:t>Name Here, CREDS</a:t>
            </a:r>
          </a:p>
          <a:p>
            <a:pPr lvl="0"/>
            <a:r>
              <a:rPr lang="en-US" dirty="0"/>
              <a:t>Title – Service Line</a:t>
            </a:r>
          </a:p>
          <a:p>
            <a:pPr lvl="0"/>
            <a:r>
              <a:rPr lang="en-US" dirty="0" err="1"/>
              <a:t>flast@pyapc.com</a:t>
            </a:r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EBF2531-4144-334C-B36A-8138F90898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40905" y="2001233"/>
            <a:ext cx="2062162" cy="800100"/>
          </a:xfrm>
        </p:spPr>
        <p:txBody>
          <a:bodyPr/>
          <a:lstStyle>
            <a:lvl1pPr>
              <a:spcAft>
                <a:spcPts val="0"/>
              </a:spcAft>
              <a:defRPr sz="1600"/>
            </a:lvl1pPr>
            <a:lvl2pPr marL="346075" indent="0">
              <a:buNone/>
              <a:defRPr sz="1400"/>
            </a:lvl2pPr>
            <a:lvl3pPr marL="746125" indent="0">
              <a:buNone/>
              <a:defRPr sz="1400"/>
            </a:lvl3pPr>
            <a:lvl4pPr marL="1082675" indent="0">
              <a:buNone/>
              <a:defRPr sz="1400"/>
            </a:lvl4pPr>
            <a:lvl5pPr marL="1484312" indent="0">
              <a:buNone/>
              <a:defRPr sz="1400"/>
            </a:lvl5pPr>
          </a:lstStyle>
          <a:p>
            <a:pPr lvl="0"/>
            <a:r>
              <a:rPr lang="en-US" dirty="0"/>
              <a:t>Name Here, CREDS</a:t>
            </a:r>
          </a:p>
          <a:p>
            <a:pPr lvl="0"/>
            <a:r>
              <a:rPr lang="en-US" dirty="0"/>
              <a:t>Title – Service Line</a:t>
            </a:r>
          </a:p>
          <a:p>
            <a:pPr lvl="0"/>
            <a:r>
              <a:rPr lang="en-US" dirty="0" err="1"/>
              <a:t>flast@pyapc.com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42750E9-4072-A343-81A1-5842ADDFC2A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77359" y="3847499"/>
            <a:ext cx="2062162" cy="800100"/>
          </a:xfrm>
        </p:spPr>
        <p:txBody>
          <a:bodyPr/>
          <a:lstStyle>
            <a:lvl1pPr>
              <a:spcAft>
                <a:spcPts val="0"/>
              </a:spcAft>
              <a:defRPr sz="1600"/>
            </a:lvl1pPr>
            <a:lvl2pPr marL="346075" indent="0">
              <a:buNone/>
              <a:defRPr sz="1400"/>
            </a:lvl2pPr>
            <a:lvl3pPr marL="746125" indent="0">
              <a:buNone/>
              <a:defRPr sz="1400"/>
            </a:lvl3pPr>
            <a:lvl4pPr marL="1082675" indent="0">
              <a:buNone/>
              <a:defRPr sz="1400"/>
            </a:lvl4pPr>
            <a:lvl5pPr marL="1484312" indent="0">
              <a:buNone/>
              <a:defRPr sz="1400"/>
            </a:lvl5pPr>
          </a:lstStyle>
          <a:p>
            <a:pPr lvl="0"/>
            <a:r>
              <a:rPr lang="en-US" dirty="0"/>
              <a:t>Name Here, CREDS</a:t>
            </a:r>
          </a:p>
          <a:p>
            <a:pPr lvl="0"/>
            <a:r>
              <a:rPr lang="en-US" dirty="0"/>
              <a:t>Title – Service Line</a:t>
            </a:r>
          </a:p>
          <a:p>
            <a:pPr lvl="0"/>
            <a:r>
              <a:rPr lang="en-US" dirty="0" err="1"/>
              <a:t>flast@pyapc.com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33DD735-782A-5C4C-A445-49CE996C6E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3735" y="4699159"/>
            <a:ext cx="1169889" cy="561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B5D5BA-B8B1-1A4D-90E3-9E4EB6B4F7DD}"/>
              </a:ext>
            </a:extLst>
          </p:cNvPr>
          <p:cNvSpPr txBox="1"/>
          <p:nvPr userDrawn="1"/>
        </p:nvSpPr>
        <p:spPr bwMode="gray">
          <a:xfrm>
            <a:off x="645160" y="5763809"/>
            <a:ext cx="10241280" cy="274688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r">
              <a:spcBef>
                <a:spcPts val="400"/>
              </a:spcBef>
            </a:pPr>
            <a:r>
              <a:rPr lang="en-US" sz="1200" spc="300" dirty="0">
                <a:latin typeface="+mn-lt"/>
              </a:rPr>
              <a:t>ATLANTA  |  CHARLOTTE  |  HELENA  |  KANSAS CITY  |  KNOXVILLE  |  NASHVILLE  |  TAMPA</a:t>
            </a:r>
          </a:p>
        </p:txBody>
      </p:sp>
    </p:spTree>
    <p:extLst>
      <p:ext uri="{BB962C8B-B14F-4D97-AF65-F5344CB8AC3E}">
        <p14:creationId xmlns:p14="http://schemas.microsoft.com/office/powerpoint/2010/main" val="3937795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PYA - Health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BD7372-0ECD-764F-B332-D34C46EF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714" r="9063" b="12571"/>
          <a:stretch/>
        </p:blipFill>
        <p:spPr>
          <a:xfrm rot="10800000" flipH="1">
            <a:off x="0" y="-1"/>
            <a:ext cx="11087100" cy="258650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5D0979-B5D8-5B42-9309-F22295CE6A0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-1051746" y="1342968"/>
            <a:ext cx="0" cy="52527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644E548-D96C-F04C-BFA2-2E70334B2BC2}"/>
              </a:ext>
            </a:extLst>
          </p:cNvPr>
          <p:cNvSpPr/>
          <p:nvPr userDrawn="1"/>
        </p:nvSpPr>
        <p:spPr bwMode="gray">
          <a:xfrm>
            <a:off x="10309860" y="-2"/>
            <a:ext cx="1882140" cy="18173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defTabSz="1463675"/>
            <a:endParaRPr lang="en-US" sz="14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84DA77-9537-AA47-B01C-345B37E1383C}"/>
              </a:ext>
            </a:extLst>
          </p:cNvPr>
          <p:cNvSpPr/>
          <p:nvPr userDrawn="1"/>
        </p:nvSpPr>
        <p:spPr bwMode="gray">
          <a:xfrm>
            <a:off x="0" y="5532118"/>
            <a:ext cx="12192000" cy="13258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defTabSz="1463675"/>
            <a:endParaRPr lang="en-US" sz="14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5C126E-7AAA-9B40-A5FD-F000173EDD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04900" y="4785848"/>
            <a:ext cx="11087100" cy="20721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E920BAB-9B71-0748-B379-97794DDE69C6}"/>
              </a:ext>
            </a:extLst>
          </p:cNvPr>
          <p:cNvGrpSpPr/>
          <p:nvPr userDrawn="1"/>
        </p:nvGrpSpPr>
        <p:grpSpPr>
          <a:xfrm>
            <a:off x="3819293" y="3038658"/>
            <a:ext cx="6303829" cy="800219"/>
            <a:chOff x="4246061" y="2901498"/>
            <a:chExt cx="6303829" cy="8002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88D1230-30A7-E349-AD2C-A4E564FC978F}"/>
                </a:ext>
              </a:extLst>
            </p:cNvPr>
            <p:cNvSpPr/>
            <p:nvPr userDrawn="1"/>
          </p:nvSpPr>
          <p:spPr>
            <a:xfrm>
              <a:off x="4526280" y="2901498"/>
              <a:ext cx="602361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300" dirty="0"/>
                <a:t>A national healthcare advisory services firm providing consulting, audit, and tax services 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BF1488-8373-994E-90AF-3D5A831252C7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4246061" y="3043180"/>
              <a:ext cx="0" cy="5252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27AA959-3AE5-8941-BC1C-D765A54154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344" y="3171744"/>
            <a:ext cx="1327263" cy="53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68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PYA - Non-Health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BD7372-0ECD-764F-B332-D34C46EF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714" r="9063" b="12571"/>
          <a:stretch/>
        </p:blipFill>
        <p:spPr>
          <a:xfrm rot="10800000" flipH="1">
            <a:off x="0" y="-1"/>
            <a:ext cx="11087100" cy="258650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5D0979-B5D8-5B42-9309-F22295CE6A0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-1051746" y="1342968"/>
            <a:ext cx="0" cy="52527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644E548-D96C-F04C-BFA2-2E70334B2BC2}"/>
              </a:ext>
            </a:extLst>
          </p:cNvPr>
          <p:cNvSpPr/>
          <p:nvPr userDrawn="1"/>
        </p:nvSpPr>
        <p:spPr bwMode="gray">
          <a:xfrm>
            <a:off x="10309860" y="-2"/>
            <a:ext cx="1882140" cy="18173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defTabSz="1463675"/>
            <a:endParaRPr lang="en-US" sz="14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84DA77-9537-AA47-B01C-345B37E1383C}"/>
              </a:ext>
            </a:extLst>
          </p:cNvPr>
          <p:cNvSpPr/>
          <p:nvPr userDrawn="1"/>
        </p:nvSpPr>
        <p:spPr bwMode="gray">
          <a:xfrm>
            <a:off x="0" y="5532118"/>
            <a:ext cx="12192000" cy="13258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defTabSz="1463675"/>
            <a:endParaRPr lang="en-US" sz="14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5C126E-7AAA-9B40-A5FD-F000173EDD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04900" y="4785848"/>
            <a:ext cx="11087100" cy="20721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E920BAB-9B71-0748-B379-97794DDE69C6}"/>
              </a:ext>
            </a:extLst>
          </p:cNvPr>
          <p:cNvGrpSpPr/>
          <p:nvPr userDrawn="1"/>
        </p:nvGrpSpPr>
        <p:grpSpPr>
          <a:xfrm>
            <a:off x="3553479" y="3038658"/>
            <a:ext cx="6835455" cy="800219"/>
            <a:chOff x="4246061" y="2901498"/>
            <a:chExt cx="6835455" cy="8002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88D1230-30A7-E349-AD2C-A4E564FC978F}"/>
                </a:ext>
              </a:extLst>
            </p:cNvPr>
            <p:cNvSpPr/>
            <p:nvPr userDrawn="1"/>
          </p:nvSpPr>
          <p:spPr>
            <a:xfrm>
              <a:off x="4526280" y="2901498"/>
              <a:ext cx="6555236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300" dirty="0"/>
                <a:t>A national “Top 100” certified public accounting firm providing consulting, audit, and tax services 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BF1488-8373-994E-90AF-3D5A831252C7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4246061" y="3043180"/>
              <a:ext cx="0" cy="5252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D98EF05-73A4-9D40-8708-BC7E68FFB5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866" y="3171744"/>
            <a:ext cx="1327263" cy="53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34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A Cul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6D143DB-82FA-414B-86D9-22E507C17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5476" y="812933"/>
            <a:ext cx="9801048" cy="46653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Vision Beyond the Numbers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58879D-B637-6B43-B34C-DB9FF0135D4A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2512603" y="1482479"/>
            <a:ext cx="716679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D73BE3C-3053-3741-B6E8-8CAA84FC765D}"/>
              </a:ext>
            </a:extLst>
          </p:cNvPr>
          <p:cNvSpPr/>
          <p:nvPr userDrawn="1"/>
        </p:nvSpPr>
        <p:spPr>
          <a:xfrm>
            <a:off x="8495490" y="825766"/>
            <a:ext cx="462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6558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®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5A34BD-5576-F14C-B829-369A956E782B}"/>
              </a:ext>
            </a:extLst>
          </p:cNvPr>
          <p:cNvGrpSpPr/>
          <p:nvPr userDrawn="1"/>
        </p:nvGrpSpPr>
        <p:grpSpPr>
          <a:xfrm>
            <a:off x="1636200" y="3236338"/>
            <a:ext cx="8919600" cy="2431245"/>
            <a:chOff x="1636200" y="3236338"/>
            <a:chExt cx="8919600" cy="243124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354A8F6-786D-AE43-80F2-C136A5884A8D}"/>
                </a:ext>
              </a:extLst>
            </p:cNvPr>
            <p:cNvGrpSpPr/>
            <p:nvPr/>
          </p:nvGrpSpPr>
          <p:grpSpPr>
            <a:xfrm>
              <a:off x="1636200" y="3236338"/>
              <a:ext cx="2425700" cy="2431245"/>
              <a:chOff x="1636200" y="2818894"/>
              <a:chExt cx="2425700" cy="2431245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8D9150C-00DF-ED41-9C5E-BED250361E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74743" y="2818894"/>
                <a:ext cx="1948615" cy="1927662"/>
              </a:xfrm>
              <a:prstGeom prst="rect">
                <a:avLst/>
              </a:prstGeom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60202AE-FB56-F046-9AE0-E931CFE38E56}"/>
                  </a:ext>
                </a:extLst>
              </p:cNvPr>
              <p:cNvSpPr/>
              <p:nvPr/>
            </p:nvSpPr>
            <p:spPr>
              <a:xfrm>
                <a:off x="1636200" y="4880807"/>
                <a:ext cx="24257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pc="300" dirty="0">
                    <a:solidFill>
                      <a:srgbClr val="007A1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RESPONSIVE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8B3CFEE-F72A-1B48-BF61-A659607315FC}"/>
                </a:ext>
              </a:extLst>
            </p:cNvPr>
            <p:cNvGrpSpPr/>
            <p:nvPr/>
          </p:nvGrpSpPr>
          <p:grpSpPr>
            <a:xfrm>
              <a:off x="4848956" y="3236338"/>
              <a:ext cx="2425700" cy="2403107"/>
              <a:chOff x="4848956" y="2818894"/>
              <a:chExt cx="2425700" cy="2403107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6AA55EA-CFAA-1343-BA0A-6477BCBE1D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69612" y="2818894"/>
                <a:ext cx="1984389" cy="1963051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12BB0AC-67A9-C14C-A31E-8B0583BE997C}"/>
                  </a:ext>
                </a:extLst>
              </p:cNvPr>
              <p:cNvSpPr/>
              <p:nvPr/>
            </p:nvSpPr>
            <p:spPr>
              <a:xfrm>
                <a:off x="4848956" y="4852669"/>
                <a:ext cx="24257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pc="300" dirty="0">
                    <a:solidFill>
                      <a:srgbClr val="007A1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ACCESSIBLE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81AC033-D6E3-A94E-99BB-BDB4E5FABD0A}"/>
                </a:ext>
              </a:extLst>
            </p:cNvPr>
            <p:cNvGrpSpPr/>
            <p:nvPr/>
          </p:nvGrpSpPr>
          <p:grpSpPr>
            <a:xfrm>
              <a:off x="8130100" y="3236338"/>
              <a:ext cx="2425700" cy="2403107"/>
              <a:chOff x="8130100" y="2818894"/>
              <a:chExt cx="2425700" cy="240310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F15A2EA6-E7E1-3943-A90B-C94FB99739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40937" y="2818894"/>
                <a:ext cx="2404026" cy="1963051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8ABFE8B-049F-394F-AF10-16D8E2CB6695}"/>
                  </a:ext>
                </a:extLst>
              </p:cNvPr>
              <p:cNvSpPr/>
              <p:nvPr/>
            </p:nvSpPr>
            <p:spPr>
              <a:xfrm>
                <a:off x="8130100" y="4852669"/>
                <a:ext cx="24257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pc="300" dirty="0">
                    <a:solidFill>
                      <a:srgbClr val="007A1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COMMITTED</a:t>
                </a:r>
              </a:p>
            </p:txBody>
          </p:sp>
        </p:grpSp>
      </p:grp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525ED4E9-3F4B-BE41-A7EB-9581A0DB5428}"/>
              </a:ext>
            </a:extLst>
          </p:cNvPr>
          <p:cNvSpPr txBox="1">
            <a:spLocks/>
          </p:cNvSpPr>
          <p:nvPr userDrawn="1"/>
        </p:nvSpPr>
        <p:spPr>
          <a:xfrm>
            <a:off x="697442" y="1901920"/>
            <a:ext cx="10797117" cy="916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54A0"/>
              </a:buClr>
              <a:buSzPct val="100000"/>
              <a:buFont typeface="Arial" panose="020B0604020202020204" pitchFamily="34" charset="0"/>
              <a:buNone/>
              <a:tabLst/>
              <a:defRPr kumimoji="0" sz="2400" b="0" i="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1pPr>
            <a:lvl2pPr marL="628650" indent="-282575" algn="l" rtl="0" eaLnBrk="1" latinLnBrk="0" hangingPunct="1">
              <a:spcBef>
                <a:spcPts val="600"/>
              </a:spcBef>
              <a:buClr>
                <a:srgbClr val="007A3D"/>
              </a:buClr>
              <a:buSzPct val="100000"/>
              <a:buFont typeface="Arial" panose="020B0604020202020204" pitchFamily="34" charset="0"/>
              <a:buChar char="•"/>
              <a:defRPr kumimoji="0" sz="2000" b="0" i="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2pPr>
            <a:lvl3pPr marL="973138" indent="-227013" algn="l" rtl="0" eaLnBrk="1" latinLnBrk="0" hangingPunct="1">
              <a:spcBef>
                <a:spcPts val="60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kumimoji="0" sz="2000" b="0" i="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3pPr>
            <a:lvl4pPr marL="1374775" indent="-292100" algn="l" rtl="0" eaLnBrk="1" latinLnBrk="0" hangingPunct="1">
              <a:spcBef>
                <a:spcPts val="600"/>
              </a:spcBef>
              <a:buClr>
                <a:srgbClr val="56AA1C"/>
              </a:buClr>
              <a:buSzPct val="100000"/>
              <a:buFont typeface="Arial" panose="020B0604020202020204" pitchFamily="34" charset="0"/>
              <a:buChar char="•"/>
              <a:defRPr kumimoji="0" sz="2000" b="0" i="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4pPr>
            <a:lvl5pPr marL="1711325" indent="-227013" algn="l" rtl="0" eaLnBrk="1" latinLnBrk="0" hangingPunct="1">
              <a:spcBef>
                <a:spcPts val="6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2000" b="0" i="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dirty="0">
                <a:solidFill>
                  <a:srgbClr val="5466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measure our success based on the success of our clients. </a:t>
            </a:r>
          </a:p>
          <a:p>
            <a:pPr algn="ctr"/>
            <a:r>
              <a:rPr lang="en-US" sz="2100" dirty="0">
                <a:solidFill>
                  <a:srgbClr val="5466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culture of HELP and helpfulness is an intrinsic daily philosophy.</a:t>
            </a:r>
          </a:p>
        </p:txBody>
      </p:sp>
    </p:spTree>
    <p:extLst>
      <p:ext uri="{BB962C8B-B14F-4D97-AF65-F5344CB8AC3E}">
        <p14:creationId xmlns:p14="http://schemas.microsoft.com/office/powerpoint/2010/main" val="1726260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A15040-C46C-D646-AB0B-1ABEC31696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685925"/>
            <a:ext cx="12192000" cy="43773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58879D-B637-6B43-B34C-DB9FF0135D4A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2512603" y="1482479"/>
            <a:ext cx="716679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5" name="Title 7">
            <a:extLst>
              <a:ext uri="{FF2B5EF4-FFF2-40B4-BE49-F238E27FC236}">
                <a16:creationId xmlns:a16="http://schemas.microsoft.com/office/drawing/2014/main" id="{23252541-043B-DF4E-87C7-C198E7ECEE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5476" y="254000"/>
            <a:ext cx="9801048" cy="102546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(two lines if needed)</a:t>
            </a:r>
          </a:p>
        </p:txBody>
      </p:sp>
    </p:spTree>
    <p:extLst>
      <p:ext uri="{BB962C8B-B14F-4D97-AF65-F5344CB8AC3E}">
        <p14:creationId xmlns:p14="http://schemas.microsoft.com/office/powerpoint/2010/main" val="1632309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611717" y="1444751"/>
            <a:ext cx="10966453" cy="4288537"/>
          </a:xfrm>
        </p:spPr>
        <p:txBody>
          <a:bodyPr/>
          <a:lstStyle>
            <a:lvl1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 sz="2600"/>
            </a:lvl1pPr>
            <a:lvl2pPr>
              <a:spcAft>
                <a:spcPts val="600"/>
              </a:spcAft>
              <a:defRPr sz="2500"/>
            </a:lvl2pPr>
            <a:lvl3pPr>
              <a:spcAft>
                <a:spcPts val="600"/>
              </a:spcAft>
              <a:defRPr sz="2400"/>
            </a:lvl3pPr>
            <a:lvl4pPr>
              <a:spcAft>
                <a:spcPts val="600"/>
              </a:spcAft>
              <a:buClr>
                <a:schemeClr val="accent5"/>
              </a:buClr>
              <a:defRPr sz="2200"/>
            </a:lvl4pPr>
            <a:lvl5pPr>
              <a:spcAft>
                <a:spcPts val="600"/>
              </a:spcAft>
              <a:buClr>
                <a:schemeClr val="accent1"/>
              </a:buClr>
              <a:defRPr sz="22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163825" y="5829299"/>
            <a:ext cx="4414345" cy="320040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800" baseline="0">
                <a:latin typeface="+mn-lt"/>
              </a:defRPr>
            </a:lvl1pPr>
            <a:lvl2pPr algn="l">
              <a:buNone/>
              <a:defRPr sz="600"/>
            </a:lvl2pPr>
            <a:lvl3pPr algn="l">
              <a:buNone/>
              <a:defRPr sz="600"/>
            </a:lvl3pPr>
            <a:lvl4pPr algn="l">
              <a:buNone/>
              <a:defRPr sz="600"/>
            </a:lvl4pPr>
            <a:lvl5pPr algn="l">
              <a:buNone/>
              <a:defRPr sz="600"/>
            </a:lvl5pPr>
          </a:lstStyle>
          <a:p>
            <a:pPr lvl="0"/>
            <a:r>
              <a:rPr lang="en-US" dirty="0"/>
              <a:t>Source: Click to add source. Use a single space after “Source:” and a period at the end of the source. Stretch the box to the left as needed.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11717" y="5829299"/>
            <a:ext cx="5843752" cy="320040"/>
          </a:xfrm>
          <a:prstGeom prst="rect">
            <a:avLst/>
          </a:prstGeom>
        </p:spPr>
        <p:txBody>
          <a:bodyPr lIns="45720" rIns="45720" anchor="b">
            <a:noAutofit/>
          </a:bodyPr>
          <a:lstStyle>
            <a:lvl1pPr marL="168275" indent="-168275" algn="l" defTabSz="91440">
              <a:spcBef>
                <a:spcPts val="0"/>
              </a:spcBef>
              <a:buClr>
                <a:schemeClr val="tx1"/>
              </a:buClr>
              <a:buFont typeface="+mj-lt"/>
              <a:buAutoNum type="arabicParenR"/>
              <a:defRPr sz="800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600">
                <a:solidFill>
                  <a:schemeClr val="tx1"/>
                </a:solidFill>
              </a:defRPr>
            </a:lvl2pPr>
            <a:lvl3pPr>
              <a:buNone/>
              <a:defRPr sz="600">
                <a:solidFill>
                  <a:schemeClr val="tx1"/>
                </a:solidFill>
              </a:defRPr>
            </a:lvl3pPr>
            <a:lvl4pPr>
              <a:buNone/>
              <a:defRPr sz="600">
                <a:solidFill>
                  <a:schemeClr val="tx1"/>
                </a:solidFill>
              </a:defRPr>
            </a:lvl4pPr>
            <a:lvl5pPr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footnote. Numbers appear automatically (no additional space or tab needed). Use a period at the end of each footnote. Stretch the box to the right as needed.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73AE38-9092-C044-BF30-46E1D3B68689}"/>
              </a:ext>
            </a:extLst>
          </p:cNvPr>
          <p:cNvSpPr txBox="1"/>
          <p:nvPr userDrawn="1"/>
        </p:nvSpPr>
        <p:spPr bwMode="gray">
          <a:xfrm>
            <a:off x="3048000" y="6574536"/>
            <a:ext cx="0" cy="0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algn="l">
              <a:spcBef>
                <a:spcPts val="400"/>
              </a:spcBef>
            </a:pPr>
            <a:endParaRPr lang="en-US" sz="14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E3F82E-F355-C64C-9C87-C6CEB79F29BD}"/>
              </a:ext>
            </a:extLst>
          </p:cNvPr>
          <p:cNvSpPr txBox="1"/>
          <p:nvPr userDrawn="1"/>
        </p:nvSpPr>
        <p:spPr bwMode="gray">
          <a:xfrm>
            <a:off x="1182624" y="6574536"/>
            <a:ext cx="0" cy="0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algn="l">
              <a:spcBef>
                <a:spcPts val="400"/>
              </a:spcBef>
            </a:pPr>
            <a:endParaRPr lang="en-US" sz="1400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8FE7A6-9404-DB43-B293-CD29A3C302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540" y="409896"/>
            <a:ext cx="10543963" cy="833688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(two lines if needed)</a:t>
            </a:r>
          </a:p>
        </p:txBody>
      </p:sp>
    </p:spTree>
    <p:extLst>
      <p:ext uri="{BB962C8B-B14F-4D97-AF65-F5344CB8AC3E}">
        <p14:creationId xmlns:p14="http://schemas.microsoft.com/office/powerpoint/2010/main" val="335768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only-blank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A6BD908-D53B-4D4D-92BE-F4FCE96559E9}"/>
              </a:ext>
            </a:extLst>
          </p:cNvPr>
          <p:cNvSpPr/>
          <p:nvPr userDrawn="1"/>
        </p:nvSpPr>
        <p:spPr bwMode="gray">
          <a:xfrm>
            <a:off x="0" y="0"/>
            <a:ext cx="11926957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defTabSz="1097702"/>
            <a:endParaRPr lang="en-US" sz="1050" dirty="0"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2F3739-5AC7-0B45-9E5C-14F9B597D4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53223" y="-82029"/>
            <a:ext cx="3087280" cy="7027839"/>
          </a:xfrm>
          <a:prstGeom prst="rect">
            <a:avLst/>
          </a:prstGeom>
        </p:spPr>
      </p:pic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2ECA1539-0643-E441-8F92-A897ED26F5CB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2622871" y="2410286"/>
            <a:ext cx="1439863" cy="1439862"/>
          </a:xfrm>
        </p:spPr>
        <p:txBody>
          <a:bodyPr anchor="ctr"/>
          <a:lstStyle>
            <a:lvl1pPr marL="0" indent="0" algn="ctr">
              <a:buNone/>
              <a:defRPr sz="1125"/>
            </a:lvl1pPr>
          </a:lstStyle>
          <a:p>
            <a:r>
              <a:rPr lang="en-US" dirty="0"/>
              <a:t>Presenter Picture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FDB1ECCC-5826-3047-A997-83D73D02CE69}"/>
              </a:ext>
            </a:extLst>
          </p:cNvPr>
          <p:cNvSpPr>
            <a:spLocks noGrp="1"/>
          </p:cNvSpPr>
          <p:nvPr userDrawn="1">
            <p:ph sz="quarter" idx="12" hasCustomPrompt="1"/>
          </p:nvPr>
        </p:nvSpPr>
        <p:spPr>
          <a:xfrm>
            <a:off x="4199853" y="2647158"/>
            <a:ext cx="2062163" cy="800100"/>
          </a:xfrm>
        </p:spPr>
        <p:txBody>
          <a:bodyPr/>
          <a:lstStyle>
            <a:lvl1pPr>
              <a:spcBef>
                <a:spcPts val="225"/>
              </a:spcBef>
              <a:spcAft>
                <a:spcPts val="300"/>
              </a:spcAft>
              <a:defRPr sz="1050" b="0" i="0">
                <a:latin typeface="Adelle Condensed" panose="02000503000000020004" pitchFamily="2" charset="77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1200" b="1" dirty="0">
                <a:latin typeface="+mn-lt"/>
              </a:rPr>
              <a:t>Name Here</a:t>
            </a:r>
          </a:p>
          <a:p>
            <a:pPr>
              <a:spcAft>
                <a:spcPts val="300"/>
              </a:spcAft>
            </a:pPr>
            <a:r>
              <a:rPr lang="en-US" sz="1050" dirty="0">
                <a:latin typeface="+mn-lt"/>
              </a:rPr>
              <a:t>Principal</a:t>
            </a:r>
          </a:p>
          <a:p>
            <a:pPr>
              <a:spcAft>
                <a:spcPts val="300"/>
              </a:spcAft>
            </a:pPr>
            <a:r>
              <a:rPr lang="en-US" sz="1050" dirty="0" err="1">
                <a:latin typeface="+mn-lt"/>
              </a:rPr>
              <a:t>flast@pyapc.com</a:t>
            </a:r>
            <a:endParaRPr lang="en-US" sz="1050" dirty="0">
              <a:latin typeface="+mn-lt"/>
            </a:endParaRP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BFF8BDFC-E4E6-6240-9A58-F1F35D43FE2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7208474" y="2410174"/>
            <a:ext cx="1439863" cy="1439862"/>
          </a:xfrm>
        </p:spPr>
        <p:txBody>
          <a:bodyPr anchor="ctr"/>
          <a:lstStyle>
            <a:lvl1pPr marL="0" indent="0" algn="ctr">
              <a:buNone/>
              <a:defRPr sz="1125"/>
            </a:lvl1pPr>
          </a:lstStyle>
          <a:p>
            <a:r>
              <a:rPr lang="en-US" dirty="0"/>
              <a:t>Presenter Picture</a:t>
            </a:r>
          </a:p>
        </p:txBody>
      </p:sp>
      <p:sp>
        <p:nvSpPr>
          <p:cNvPr id="27" name="Content Placeholder 21">
            <a:extLst>
              <a:ext uri="{FF2B5EF4-FFF2-40B4-BE49-F238E27FC236}">
                <a16:creationId xmlns:a16="http://schemas.microsoft.com/office/drawing/2014/main" id="{6D7CBB5F-F4E4-F34E-BE92-298089F3B63B}"/>
              </a:ext>
            </a:extLst>
          </p:cNvPr>
          <p:cNvSpPr>
            <a:spLocks noGrp="1"/>
          </p:cNvSpPr>
          <p:nvPr userDrawn="1">
            <p:ph sz="quarter" idx="14" hasCustomPrompt="1"/>
          </p:nvPr>
        </p:nvSpPr>
        <p:spPr>
          <a:xfrm>
            <a:off x="8785457" y="2647046"/>
            <a:ext cx="2062163" cy="800100"/>
          </a:xfrm>
        </p:spPr>
        <p:txBody>
          <a:bodyPr/>
          <a:lstStyle>
            <a:lvl1pPr>
              <a:spcBef>
                <a:spcPts val="225"/>
              </a:spcBef>
              <a:spcAft>
                <a:spcPts val="300"/>
              </a:spcAft>
              <a:defRPr sz="1050" b="0" i="0">
                <a:latin typeface="Adelle Condensed" panose="02000503000000020004" pitchFamily="2" charset="77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1200" b="1" dirty="0">
                <a:latin typeface="+mn-lt"/>
              </a:rPr>
              <a:t>Name Here</a:t>
            </a:r>
          </a:p>
          <a:p>
            <a:pPr>
              <a:spcAft>
                <a:spcPts val="300"/>
              </a:spcAft>
            </a:pPr>
            <a:r>
              <a:rPr lang="en-US" sz="1050" dirty="0">
                <a:latin typeface="+mn-lt"/>
              </a:rPr>
              <a:t>Principal</a:t>
            </a:r>
          </a:p>
          <a:p>
            <a:pPr>
              <a:spcAft>
                <a:spcPts val="300"/>
              </a:spcAft>
            </a:pPr>
            <a:r>
              <a:rPr lang="en-US" sz="1050" dirty="0" err="1">
                <a:latin typeface="+mn-lt"/>
              </a:rPr>
              <a:t>flast@pyapc.com</a:t>
            </a:r>
            <a:endParaRPr lang="en-US" sz="1050" dirty="0">
              <a:latin typeface="+mn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8FBC82-9220-9A4C-838A-BD3FEE28C4D3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2997574" y="1550527"/>
            <a:ext cx="716679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53FFE88-7686-AC4E-BFF8-74995A8E76BD}"/>
              </a:ext>
            </a:extLst>
          </p:cNvPr>
          <p:cNvSpPr txBox="1"/>
          <p:nvPr userDrawn="1"/>
        </p:nvSpPr>
        <p:spPr bwMode="gray">
          <a:xfrm>
            <a:off x="2557638" y="971763"/>
            <a:ext cx="7860123" cy="466536"/>
          </a:xfrm>
          <a:prstGeom prst="rect">
            <a:avLst/>
          </a:prstGeom>
          <a:noFill/>
        </p:spPr>
        <p:txBody>
          <a:bodyPr wrap="square" lIns="34290" rIns="3429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5587"/>
                </a:solidFill>
                <a:effectLst/>
                <a:uLnTx/>
                <a:uFillTx/>
                <a:latin typeface="+mn-lt"/>
                <a:ea typeface="+mj-ea"/>
              </a:rPr>
              <a:t>Thank you!</a:t>
            </a:r>
            <a:endParaRPr lang="en-US" sz="1100" b="1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302A25-FD6E-49F6-A832-4626EFC92266}"/>
              </a:ext>
            </a:extLst>
          </p:cNvPr>
          <p:cNvSpPr txBox="1"/>
          <p:nvPr userDrawn="1"/>
        </p:nvSpPr>
        <p:spPr bwMode="gray">
          <a:xfrm>
            <a:off x="-53224" y="6016309"/>
            <a:ext cx="12245224" cy="274688"/>
          </a:xfrm>
          <a:prstGeom prst="rect">
            <a:avLst/>
          </a:prstGeom>
          <a:noFill/>
        </p:spPr>
        <p:txBody>
          <a:bodyPr wrap="square" lIns="34290" rIns="3429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900" spc="225" dirty="0">
                <a:latin typeface="+mn-lt"/>
              </a:rPr>
              <a:t>ATLANTA  |  CHARLOTTE  |  HELENA  |  KANSAS CITY  |  KNOXVILLE  |  NASHVILLE  |  TAMPA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B1B5B7-69FE-49B9-BEF8-274B3589ADA0}"/>
              </a:ext>
            </a:extLst>
          </p:cNvPr>
          <p:cNvGrpSpPr/>
          <p:nvPr userDrawn="1"/>
        </p:nvGrpSpPr>
        <p:grpSpPr>
          <a:xfrm>
            <a:off x="5399048" y="5424260"/>
            <a:ext cx="2315462" cy="609638"/>
            <a:chOff x="911273" y="5554320"/>
            <a:chExt cx="2494311" cy="6096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19BB45-A53E-4B66-9440-5236C965F708}"/>
                </a:ext>
              </a:extLst>
            </p:cNvPr>
            <p:cNvSpPr txBox="1"/>
            <p:nvPr userDrawn="1"/>
          </p:nvSpPr>
          <p:spPr bwMode="gray">
            <a:xfrm>
              <a:off x="2216441" y="5554320"/>
              <a:ext cx="1189143" cy="609638"/>
            </a:xfrm>
            <a:prstGeom prst="rect">
              <a:avLst/>
            </a:prstGeom>
            <a:noFill/>
          </p:spPr>
          <p:txBody>
            <a:bodyPr wrap="square" lIns="45720" rIns="45720" rtlCol="0">
              <a:noAutofit/>
            </a:bodyPr>
            <a:lstStyle/>
            <a:p>
              <a:pPr marL="0" marR="0" lvl="0" indent="0" algn="l" defTabSz="685766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rgbClr val="54666C"/>
                  </a:solidFill>
                </a:rPr>
                <a:t>pyapc.com</a:t>
              </a:r>
            </a:p>
            <a:p>
              <a:pPr algn="l">
                <a:spcBef>
                  <a:spcPts val="300"/>
                </a:spcBef>
                <a:defRPr/>
              </a:pPr>
              <a:r>
                <a:rPr lang="en-US" sz="1050" dirty="0">
                  <a:solidFill>
                    <a:srgbClr val="54666C"/>
                  </a:solidFill>
                </a:rPr>
                <a:t>800.270.9629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874902A-B51A-432D-BAEC-817088165F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273" y="5554321"/>
              <a:ext cx="1217512" cy="584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47729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32884" y="1416564"/>
            <a:ext cx="5304367" cy="4261104"/>
          </a:xfrm>
        </p:spPr>
        <p:txBody>
          <a:bodyPr/>
          <a:lstStyle>
            <a:lvl2pPr>
              <a:defRPr sz="2400"/>
            </a:lvl2pPr>
            <a:lvl3pPr>
              <a:defRPr sz="2200"/>
            </a:lvl3pPr>
            <a:lvl4pPr>
              <a:buClr>
                <a:schemeClr val="accent5"/>
              </a:buClr>
              <a:defRPr sz="2200"/>
            </a:lvl4pPr>
            <a:lvl5pPr>
              <a:buClr>
                <a:schemeClr val="accent1"/>
              </a:buCl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6266918" y="1426464"/>
            <a:ext cx="5304367" cy="4261104"/>
          </a:xfrm>
        </p:spPr>
        <p:txBody>
          <a:bodyPr/>
          <a:lstStyle>
            <a:lvl1pPr>
              <a:defRPr/>
            </a:lvl1pPr>
            <a:lvl2pPr>
              <a:defRPr sz="2400"/>
            </a:lvl2pPr>
            <a:lvl3pPr>
              <a:defRPr sz="2200"/>
            </a:lvl3pPr>
            <a:lvl4pPr>
              <a:buClr>
                <a:schemeClr val="accent5"/>
              </a:buClr>
              <a:defRPr sz="2200"/>
            </a:lvl4pPr>
            <a:lvl5pPr>
              <a:buClr>
                <a:schemeClr val="accent1"/>
              </a:buClr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163825" y="5850648"/>
            <a:ext cx="4414345" cy="320040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800" baseline="0">
                <a:latin typeface="+mn-lt"/>
              </a:defRPr>
            </a:lvl1pPr>
            <a:lvl2pPr algn="l">
              <a:buNone/>
              <a:defRPr sz="600"/>
            </a:lvl2pPr>
            <a:lvl3pPr algn="l">
              <a:buNone/>
              <a:defRPr sz="600"/>
            </a:lvl3pPr>
            <a:lvl4pPr algn="l">
              <a:buNone/>
              <a:defRPr sz="600"/>
            </a:lvl4pPr>
            <a:lvl5pPr algn="l">
              <a:buNone/>
              <a:defRPr sz="600"/>
            </a:lvl5pPr>
          </a:lstStyle>
          <a:p>
            <a:pPr lvl="0"/>
            <a:r>
              <a:rPr lang="en-US" dirty="0"/>
              <a:t>Source: Click to add source. Use a single space after “Source:” and a period at the end of the source. Stretch the box to the left as needed.</a:t>
            </a: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11718" y="5850648"/>
            <a:ext cx="5488516" cy="320040"/>
          </a:xfrm>
          <a:prstGeom prst="rect">
            <a:avLst/>
          </a:prstGeom>
        </p:spPr>
        <p:txBody>
          <a:bodyPr lIns="45720" rIns="45720" anchor="b">
            <a:noAutofit/>
          </a:bodyPr>
          <a:lstStyle>
            <a:lvl1pPr marL="168275" indent="-168275" algn="l" defTabSz="91440">
              <a:spcBef>
                <a:spcPts val="0"/>
              </a:spcBef>
              <a:buClr>
                <a:schemeClr val="tx1"/>
              </a:buClr>
              <a:buFont typeface="+mj-lt"/>
              <a:buAutoNum type="arabicParenR"/>
              <a:defRPr sz="800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600">
                <a:solidFill>
                  <a:schemeClr val="tx1"/>
                </a:solidFill>
              </a:defRPr>
            </a:lvl2pPr>
            <a:lvl3pPr>
              <a:buNone/>
              <a:defRPr sz="600">
                <a:solidFill>
                  <a:schemeClr val="tx1"/>
                </a:solidFill>
              </a:defRPr>
            </a:lvl3pPr>
            <a:lvl4pPr>
              <a:buNone/>
              <a:defRPr sz="600">
                <a:solidFill>
                  <a:schemeClr val="tx1"/>
                </a:solidFill>
              </a:defRPr>
            </a:lvl4pPr>
            <a:lvl5pPr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footnote. Numbers appear automatically (no additional space or tab needed). Use a period at the end of each footnote. Stretch the box to the right as needed.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2A5E63-DCB8-B84B-8E29-0F0BC90FAB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540" y="409896"/>
            <a:ext cx="10543963" cy="833688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(two lines if needed)</a:t>
            </a:r>
          </a:p>
        </p:txBody>
      </p:sp>
    </p:spTree>
    <p:extLst>
      <p:ext uri="{BB962C8B-B14F-4D97-AF65-F5344CB8AC3E}">
        <p14:creationId xmlns:p14="http://schemas.microsoft.com/office/powerpoint/2010/main" val="533295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01133" y="1399032"/>
            <a:ext cx="10957984" cy="4261104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4658" y="5753892"/>
            <a:ext cx="4414345" cy="320040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800" baseline="0">
                <a:latin typeface="+mn-lt"/>
              </a:defRPr>
            </a:lvl1pPr>
            <a:lvl2pPr algn="l">
              <a:buNone/>
              <a:defRPr sz="600"/>
            </a:lvl2pPr>
            <a:lvl3pPr algn="l">
              <a:buNone/>
              <a:defRPr sz="600"/>
            </a:lvl3pPr>
            <a:lvl4pPr algn="l">
              <a:buNone/>
              <a:defRPr sz="600"/>
            </a:lvl4pPr>
            <a:lvl5pPr algn="l">
              <a:buNone/>
              <a:defRPr sz="600"/>
            </a:lvl5pPr>
          </a:lstStyle>
          <a:p>
            <a:pPr lvl="0"/>
            <a:r>
              <a:rPr lang="en-US" dirty="0"/>
              <a:t>Source: Click to add source. Use a single space after “Source:” and a period at the end of the source. Stretch the box to the left as needed.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D2941B-37E8-A446-86A0-E2B80DD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540" y="409896"/>
            <a:ext cx="10543963" cy="833688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(two lines if needed)</a:t>
            </a:r>
          </a:p>
        </p:txBody>
      </p:sp>
    </p:spTree>
    <p:extLst>
      <p:ext uri="{BB962C8B-B14F-4D97-AF65-F5344CB8AC3E}">
        <p14:creationId xmlns:p14="http://schemas.microsoft.com/office/powerpoint/2010/main" val="287685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26894" y="1329688"/>
            <a:ext cx="12218893" cy="46910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350898" y="5700710"/>
            <a:ext cx="3242094" cy="320040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800" baseline="0">
                <a:latin typeface="+mn-lt"/>
              </a:defRPr>
            </a:lvl1pPr>
            <a:lvl2pPr algn="l">
              <a:buNone/>
              <a:defRPr sz="600"/>
            </a:lvl2pPr>
            <a:lvl3pPr algn="l">
              <a:buNone/>
              <a:defRPr sz="600"/>
            </a:lvl3pPr>
            <a:lvl4pPr algn="l">
              <a:buNone/>
              <a:defRPr sz="600"/>
            </a:lvl4pPr>
            <a:lvl5pPr algn="l">
              <a:buNone/>
              <a:defRPr sz="600"/>
            </a:lvl5pPr>
          </a:lstStyle>
          <a:p>
            <a:pPr lvl="0"/>
            <a:r>
              <a:rPr lang="en-US" dirty="0"/>
              <a:t>Source: Click to add source. Use a single space after “Source:” and a period at the end of the source. Stretch the box to the left as needed.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5359A9-5320-4E47-A023-B961BEDAC9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540" y="409896"/>
            <a:ext cx="10543963" cy="833688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(two lines if needed)</a:t>
            </a:r>
          </a:p>
        </p:txBody>
      </p:sp>
    </p:spTree>
    <p:extLst>
      <p:ext uri="{BB962C8B-B14F-4D97-AF65-F5344CB8AC3E}">
        <p14:creationId xmlns:p14="http://schemas.microsoft.com/office/powerpoint/2010/main" val="20121882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068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667465" y="1022687"/>
            <a:ext cx="10543963" cy="5191627"/>
          </a:xfrm>
        </p:spPr>
        <p:txBody>
          <a:bodyPr/>
          <a:lstStyle>
            <a:lvl1pPr marL="257162" indent="-257162">
              <a:spcAft>
                <a:spcPts val="450"/>
              </a:spcAft>
              <a:buFont typeface="Arial" panose="020B0604020202020204" pitchFamily="34" charset="0"/>
              <a:buChar char="•"/>
              <a:defRPr sz="2000"/>
            </a:lvl1pPr>
            <a:lvl2pPr>
              <a:spcAft>
                <a:spcPts val="450"/>
              </a:spcAft>
              <a:defRPr sz="1800"/>
            </a:lvl2pPr>
            <a:lvl3pPr>
              <a:spcAft>
                <a:spcPts val="450"/>
              </a:spcAft>
              <a:defRPr sz="1600"/>
            </a:lvl3pPr>
            <a:lvl4pPr>
              <a:spcAft>
                <a:spcPts val="450"/>
              </a:spcAft>
              <a:buClr>
                <a:schemeClr val="accent5"/>
              </a:buClr>
              <a:defRPr sz="1600"/>
            </a:lvl4pPr>
            <a:lvl5pPr>
              <a:spcAft>
                <a:spcPts val="450"/>
              </a:spcAft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73AE38-9092-C044-BF30-46E1D3B68689}"/>
              </a:ext>
            </a:extLst>
          </p:cNvPr>
          <p:cNvSpPr txBox="1"/>
          <p:nvPr userDrawn="1"/>
        </p:nvSpPr>
        <p:spPr bwMode="gray">
          <a:xfrm>
            <a:off x="3048000" y="6574536"/>
            <a:ext cx="0" cy="0"/>
          </a:xfrm>
          <a:prstGeom prst="rect">
            <a:avLst/>
          </a:prstGeom>
          <a:noFill/>
        </p:spPr>
        <p:txBody>
          <a:bodyPr wrap="none" lIns="34290" rIns="34290" rtlCol="0">
            <a:noAutofit/>
          </a:bodyPr>
          <a:lstStyle/>
          <a:p>
            <a:pPr algn="l">
              <a:spcBef>
                <a:spcPts val="300"/>
              </a:spcBef>
            </a:pPr>
            <a:endParaRPr lang="en-US" sz="105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E3F82E-F355-C64C-9C87-C6CEB79F29BD}"/>
              </a:ext>
            </a:extLst>
          </p:cNvPr>
          <p:cNvSpPr txBox="1"/>
          <p:nvPr userDrawn="1"/>
        </p:nvSpPr>
        <p:spPr bwMode="gray">
          <a:xfrm>
            <a:off x="1182624" y="6574536"/>
            <a:ext cx="0" cy="0"/>
          </a:xfrm>
          <a:prstGeom prst="rect">
            <a:avLst/>
          </a:prstGeom>
          <a:noFill/>
        </p:spPr>
        <p:txBody>
          <a:bodyPr wrap="none" lIns="34290" rIns="34290" rtlCol="0">
            <a:noAutofit/>
          </a:bodyPr>
          <a:lstStyle/>
          <a:p>
            <a:pPr algn="l">
              <a:spcBef>
                <a:spcPts val="300"/>
              </a:spcBef>
            </a:pPr>
            <a:endParaRPr lang="en-US" sz="1050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8FE7A6-9404-DB43-B293-CD29A3C30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15033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A54683-9D66-F85B-5BE7-0B26032F8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EE4B9-5227-4F6A-BBD9-582368226242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D74543-0C91-0BDE-1FB8-B79F9CE6B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E8EA4-81DE-D654-85CB-A57F9F3D8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00F2-6EA4-458F-B91D-ED4BFA31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2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only-blank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A6BD908-D53B-4D4D-92BE-F4FCE96559E9}"/>
              </a:ext>
            </a:extLst>
          </p:cNvPr>
          <p:cNvSpPr/>
          <p:nvPr userDrawn="1"/>
        </p:nvSpPr>
        <p:spPr bwMode="gray">
          <a:xfrm>
            <a:off x="0" y="18146"/>
            <a:ext cx="11926957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defTabSz="1097702"/>
            <a:endParaRPr lang="en-US" sz="1050" dirty="0"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2F3739-5AC7-0B45-9E5C-14F9B597D4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53223" y="-82029"/>
            <a:ext cx="3087280" cy="702783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8FBC82-9220-9A4C-838A-BD3FEE28C4D3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2997574" y="1550527"/>
            <a:ext cx="716679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53FFE88-7686-AC4E-BFF8-74995A8E76BD}"/>
              </a:ext>
            </a:extLst>
          </p:cNvPr>
          <p:cNvSpPr txBox="1"/>
          <p:nvPr userDrawn="1"/>
        </p:nvSpPr>
        <p:spPr bwMode="gray">
          <a:xfrm>
            <a:off x="2650909" y="971819"/>
            <a:ext cx="7860123" cy="466536"/>
          </a:xfrm>
          <a:prstGeom prst="rect">
            <a:avLst/>
          </a:prstGeom>
          <a:noFill/>
        </p:spPr>
        <p:txBody>
          <a:bodyPr wrap="square" lIns="34290" rIns="3429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165587"/>
                </a:solidFill>
                <a:effectLst/>
                <a:uLnTx/>
                <a:uFillTx/>
                <a:latin typeface="+mn-lt"/>
                <a:ea typeface="+mj-ea"/>
              </a:rPr>
              <a:t>Agenda</a:t>
            </a:r>
            <a:endParaRPr lang="en-US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36678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667465" y="1022685"/>
            <a:ext cx="10543963" cy="5191627"/>
          </a:xfrm>
        </p:spPr>
        <p:txBody>
          <a:bodyPr/>
          <a:lstStyle>
            <a:lvl1pPr marL="257162" indent="-257162">
              <a:spcAft>
                <a:spcPts val="450"/>
              </a:spcAft>
              <a:buFont typeface="Arial" panose="020B0604020202020204" pitchFamily="34" charset="0"/>
              <a:buChar char="•"/>
              <a:defRPr sz="2000"/>
            </a:lvl1pPr>
            <a:lvl2pPr>
              <a:spcAft>
                <a:spcPts val="450"/>
              </a:spcAft>
              <a:defRPr sz="1800"/>
            </a:lvl2pPr>
            <a:lvl3pPr>
              <a:spcAft>
                <a:spcPts val="450"/>
              </a:spcAft>
              <a:defRPr sz="1600"/>
            </a:lvl3pPr>
            <a:lvl4pPr>
              <a:spcAft>
                <a:spcPts val="450"/>
              </a:spcAft>
              <a:buClr>
                <a:schemeClr val="accent5"/>
              </a:buClr>
              <a:defRPr sz="1600"/>
            </a:lvl4pPr>
            <a:lvl5pPr>
              <a:spcAft>
                <a:spcPts val="450"/>
              </a:spcAft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73AE38-9092-C044-BF30-46E1D3B68689}"/>
              </a:ext>
            </a:extLst>
          </p:cNvPr>
          <p:cNvSpPr txBox="1"/>
          <p:nvPr userDrawn="1"/>
        </p:nvSpPr>
        <p:spPr bwMode="gray">
          <a:xfrm>
            <a:off x="3048000" y="6574536"/>
            <a:ext cx="0" cy="0"/>
          </a:xfrm>
          <a:prstGeom prst="rect">
            <a:avLst/>
          </a:prstGeom>
          <a:noFill/>
        </p:spPr>
        <p:txBody>
          <a:bodyPr wrap="none" lIns="34290" rIns="34290" rtlCol="0">
            <a:noAutofit/>
          </a:bodyPr>
          <a:lstStyle/>
          <a:p>
            <a:pPr algn="l">
              <a:spcBef>
                <a:spcPts val="300"/>
              </a:spcBef>
            </a:pPr>
            <a:endParaRPr lang="en-US" sz="105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E3F82E-F355-C64C-9C87-C6CEB79F29BD}"/>
              </a:ext>
            </a:extLst>
          </p:cNvPr>
          <p:cNvSpPr txBox="1"/>
          <p:nvPr userDrawn="1"/>
        </p:nvSpPr>
        <p:spPr bwMode="gray">
          <a:xfrm>
            <a:off x="1182624" y="6574536"/>
            <a:ext cx="0" cy="0"/>
          </a:xfrm>
          <a:prstGeom prst="rect">
            <a:avLst/>
          </a:prstGeom>
          <a:noFill/>
        </p:spPr>
        <p:txBody>
          <a:bodyPr wrap="none" lIns="34290" rIns="34290" rtlCol="0">
            <a:noAutofit/>
          </a:bodyPr>
          <a:lstStyle/>
          <a:p>
            <a:pPr algn="l">
              <a:spcBef>
                <a:spcPts val="300"/>
              </a:spcBef>
            </a:pPr>
            <a:endParaRPr lang="en-US" sz="1050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8FE7A6-9404-DB43-B293-CD29A3C30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243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26893" y="1329688"/>
            <a:ext cx="12218893" cy="46910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40318" y="6057010"/>
            <a:ext cx="4414345" cy="320040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600" baseline="0">
                <a:latin typeface="+mn-lt"/>
              </a:defRPr>
            </a:lvl1pPr>
            <a:lvl2pPr algn="l">
              <a:buNone/>
              <a:defRPr sz="450"/>
            </a:lvl2pPr>
            <a:lvl3pPr algn="l">
              <a:buNone/>
              <a:defRPr sz="450"/>
            </a:lvl3pPr>
            <a:lvl4pPr algn="l">
              <a:buNone/>
              <a:defRPr sz="450"/>
            </a:lvl4pPr>
            <a:lvl5pPr algn="l">
              <a:buNone/>
              <a:defRPr sz="450"/>
            </a:lvl5pPr>
          </a:lstStyle>
          <a:p>
            <a:pPr lvl="0"/>
            <a:r>
              <a:rPr lang="en-US" dirty="0"/>
              <a:t>Source: Click to add source. Use a single space after “Source:” and a period at the end of the source. Stretch the box to the left as needed.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2514B7-DC7A-FA4E-9BBD-F8CB6FE4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42" y="409904"/>
            <a:ext cx="10132972" cy="3528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854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01133" y="1399031"/>
            <a:ext cx="10957984" cy="4385751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4658" y="5898271"/>
            <a:ext cx="4414345" cy="320040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800" baseline="0">
                <a:latin typeface="+mn-lt"/>
              </a:defRPr>
            </a:lvl1pPr>
            <a:lvl2pPr algn="l">
              <a:buNone/>
              <a:defRPr sz="600"/>
            </a:lvl2pPr>
            <a:lvl3pPr algn="l">
              <a:buNone/>
              <a:defRPr sz="600"/>
            </a:lvl3pPr>
            <a:lvl4pPr algn="l">
              <a:buNone/>
              <a:defRPr sz="600"/>
            </a:lvl4pPr>
            <a:lvl5pPr algn="l">
              <a:buNone/>
              <a:defRPr sz="600"/>
            </a:lvl5pPr>
          </a:lstStyle>
          <a:p>
            <a:pPr lvl="0"/>
            <a:r>
              <a:rPr lang="en-US" dirty="0"/>
              <a:t>Source: Click to add source. Use a single space after “Source:” and a period at the end of the source. Stretch the box to the left as needed.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D2941B-37E8-A446-86A0-E2B80DD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540" y="409896"/>
            <a:ext cx="10543963" cy="833688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(two lines if needed)</a:t>
            </a:r>
          </a:p>
        </p:txBody>
      </p:sp>
    </p:spTree>
    <p:extLst>
      <p:ext uri="{BB962C8B-B14F-4D97-AF65-F5344CB8AC3E}">
        <p14:creationId xmlns:p14="http://schemas.microsoft.com/office/powerpoint/2010/main" val="405424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only-blank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A6BD908-D53B-4D4D-92BE-F4FCE96559E9}"/>
              </a:ext>
            </a:extLst>
          </p:cNvPr>
          <p:cNvSpPr/>
          <p:nvPr userDrawn="1"/>
        </p:nvSpPr>
        <p:spPr bwMode="gray">
          <a:xfrm>
            <a:off x="0" y="18146"/>
            <a:ext cx="11926957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defTabSz="1097702"/>
            <a:endParaRPr lang="en-US" sz="1050" dirty="0"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2F3739-5AC7-0B45-9E5C-14F9B597D4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53223" y="-82029"/>
            <a:ext cx="3087280" cy="702783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8FBC82-9220-9A4C-838A-BD3FEE28C4D3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2997574" y="1550527"/>
            <a:ext cx="716679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53FFE88-7686-AC4E-BFF8-74995A8E76BD}"/>
              </a:ext>
            </a:extLst>
          </p:cNvPr>
          <p:cNvSpPr txBox="1"/>
          <p:nvPr userDrawn="1"/>
        </p:nvSpPr>
        <p:spPr bwMode="gray">
          <a:xfrm>
            <a:off x="2650909" y="971819"/>
            <a:ext cx="7860123" cy="466536"/>
          </a:xfrm>
          <a:prstGeom prst="rect">
            <a:avLst/>
          </a:prstGeom>
          <a:noFill/>
        </p:spPr>
        <p:txBody>
          <a:bodyPr wrap="square" lIns="34290" rIns="3429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165587"/>
                </a:solidFill>
                <a:effectLst/>
                <a:uLnTx/>
                <a:uFillTx/>
                <a:latin typeface="+mn-lt"/>
                <a:ea typeface="+mj-ea"/>
              </a:rPr>
              <a:t>Agenda</a:t>
            </a:r>
            <a:endParaRPr lang="en-US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34259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32884" y="1416564"/>
            <a:ext cx="5304367" cy="4261104"/>
          </a:xfrm>
        </p:spPr>
        <p:txBody>
          <a:bodyPr/>
          <a:lstStyle>
            <a:lvl2pPr>
              <a:defRPr sz="2400"/>
            </a:lvl2pPr>
            <a:lvl3pPr>
              <a:defRPr sz="2200"/>
            </a:lvl3pPr>
            <a:lvl4pPr>
              <a:buClr>
                <a:schemeClr val="accent5"/>
              </a:buClr>
              <a:defRPr sz="2200"/>
            </a:lvl4pPr>
            <a:lvl5pPr>
              <a:buClr>
                <a:schemeClr val="accent1"/>
              </a:buClr>
              <a:defRPr sz="2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6266918" y="1426464"/>
            <a:ext cx="5304367" cy="4261104"/>
          </a:xfrm>
        </p:spPr>
        <p:txBody>
          <a:bodyPr/>
          <a:lstStyle>
            <a:lvl1pPr>
              <a:defRPr/>
            </a:lvl1pPr>
            <a:lvl2pPr>
              <a:defRPr sz="2400"/>
            </a:lvl2pPr>
            <a:lvl3pPr>
              <a:defRPr sz="2200"/>
            </a:lvl3pPr>
            <a:lvl4pPr>
              <a:buClr>
                <a:schemeClr val="accent5"/>
              </a:buClr>
              <a:defRPr sz="2200"/>
            </a:lvl4pPr>
            <a:lvl5pPr>
              <a:buClr>
                <a:schemeClr val="accent1"/>
              </a:buClr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163825" y="5850648"/>
            <a:ext cx="4414345" cy="320040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800" baseline="0">
                <a:latin typeface="+mn-lt"/>
              </a:defRPr>
            </a:lvl1pPr>
            <a:lvl2pPr algn="l">
              <a:buNone/>
              <a:defRPr sz="600"/>
            </a:lvl2pPr>
            <a:lvl3pPr algn="l">
              <a:buNone/>
              <a:defRPr sz="600"/>
            </a:lvl3pPr>
            <a:lvl4pPr algn="l">
              <a:buNone/>
              <a:defRPr sz="600"/>
            </a:lvl4pPr>
            <a:lvl5pPr algn="l">
              <a:buNone/>
              <a:defRPr sz="600"/>
            </a:lvl5pPr>
          </a:lstStyle>
          <a:p>
            <a:pPr lvl="0"/>
            <a:r>
              <a:rPr lang="en-US" dirty="0"/>
              <a:t>Source: Click to add source. Use a single space after “Source:” and a period at the end of the source. Stretch the box to the left as needed.</a:t>
            </a: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11718" y="5850648"/>
            <a:ext cx="5488516" cy="320040"/>
          </a:xfrm>
          <a:prstGeom prst="rect">
            <a:avLst/>
          </a:prstGeom>
        </p:spPr>
        <p:txBody>
          <a:bodyPr lIns="45720" rIns="45720" anchor="b">
            <a:noAutofit/>
          </a:bodyPr>
          <a:lstStyle>
            <a:lvl1pPr marL="168275" indent="-168275" algn="l" defTabSz="91440">
              <a:spcBef>
                <a:spcPts val="0"/>
              </a:spcBef>
              <a:buClr>
                <a:schemeClr val="tx1"/>
              </a:buClr>
              <a:buFont typeface="+mj-lt"/>
              <a:buAutoNum type="arabicParenR"/>
              <a:defRPr sz="800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600">
                <a:solidFill>
                  <a:schemeClr val="tx1"/>
                </a:solidFill>
              </a:defRPr>
            </a:lvl2pPr>
            <a:lvl3pPr>
              <a:buNone/>
              <a:defRPr sz="600">
                <a:solidFill>
                  <a:schemeClr val="tx1"/>
                </a:solidFill>
              </a:defRPr>
            </a:lvl3pPr>
            <a:lvl4pPr>
              <a:buNone/>
              <a:defRPr sz="600">
                <a:solidFill>
                  <a:schemeClr val="tx1"/>
                </a:solidFill>
              </a:defRPr>
            </a:lvl4pPr>
            <a:lvl5pPr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footnote. Numbers appear automatically (no additional space or tab needed). Use a period at the end of each footnote. Stretch the box to the right as needed.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2A5E63-DCB8-B84B-8E29-0F0BC90FAB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540" y="409896"/>
            <a:ext cx="10543963" cy="833688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(two lines if needed)</a:t>
            </a:r>
          </a:p>
        </p:txBody>
      </p:sp>
    </p:spTree>
    <p:extLst>
      <p:ext uri="{BB962C8B-B14F-4D97-AF65-F5344CB8AC3E}">
        <p14:creationId xmlns:p14="http://schemas.microsoft.com/office/powerpoint/2010/main" val="3217801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611717" y="1444751"/>
            <a:ext cx="10966453" cy="4288537"/>
          </a:xfrm>
        </p:spPr>
        <p:txBody>
          <a:bodyPr/>
          <a:lstStyle>
            <a:lvl1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25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buClr>
                <a:schemeClr val="accent5"/>
              </a:buClr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buClr>
                <a:schemeClr val="accent1"/>
              </a:buClr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73AE38-9092-C044-BF30-46E1D3B68689}"/>
              </a:ext>
            </a:extLst>
          </p:cNvPr>
          <p:cNvSpPr txBox="1"/>
          <p:nvPr userDrawn="1"/>
        </p:nvSpPr>
        <p:spPr bwMode="gray">
          <a:xfrm>
            <a:off x="3048000" y="6574536"/>
            <a:ext cx="0" cy="0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algn="l">
              <a:spcBef>
                <a:spcPts val="400"/>
              </a:spcBef>
            </a:pPr>
            <a:endParaRPr lang="en-US" sz="14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E3F82E-F355-C64C-9C87-C6CEB79F29BD}"/>
              </a:ext>
            </a:extLst>
          </p:cNvPr>
          <p:cNvSpPr txBox="1"/>
          <p:nvPr userDrawn="1"/>
        </p:nvSpPr>
        <p:spPr bwMode="gray">
          <a:xfrm>
            <a:off x="1182624" y="6574536"/>
            <a:ext cx="0" cy="0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algn="l">
              <a:spcBef>
                <a:spcPts val="400"/>
              </a:spcBef>
            </a:pPr>
            <a:endParaRPr lang="en-US" sz="1400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8FE7A6-9404-DB43-B293-CD29A3C302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540" y="409896"/>
            <a:ext cx="10543963" cy="833688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(two lines if needed)</a:t>
            </a:r>
          </a:p>
        </p:txBody>
      </p:sp>
    </p:spTree>
    <p:extLst>
      <p:ext uri="{BB962C8B-B14F-4D97-AF65-F5344CB8AC3E}">
        <p14:creationId xmlns:p14="http://schemas.microsoft.com/office/powerpoint/2010/main" val="364827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BD7372-0ECD-764F-B332-D34C46EF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714" r="9063" b="12571"/>
          <a:stretch/>
        </p:blipFill>
        <p:spPr>
          <a:xfrm rot="10800000" flipH="1">
            <a:off x="1" y="0"/>
            <a:ext cx="8630651" cy="258650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5D0979-B5D8-5B42-9309-F22295CE6A0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-1051747" y="1342968"/>
            <a:ext cx="0" cy="52527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684DA77-9537-AA47-B01C-345B37E1383C}"/>
              </a:ext>
            </a:extLst>
          </p:cNvPr>
          <p:cNvSpPr/>
          <p:nvPr userDrawn="1"/>
        </p:nvSpPr>
        <p:spPr bwMode="gray">
          <a:xfrm>
            <a:off x="0" y="5532118"/>
            <a:ext cx="12192000" cy="13258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defTabSz="1097702"/>
            <a:endParaRPr lang="en-US" sz="105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5C126E-7AAA-9B40-A5FD-F000173EDD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04903" y="4785848"/>
            <a:ext cx="11087100" cy="207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9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5D0979-B5D8-5B42-9309-F22295CE6A0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-1051747" y="1342968"/>
            <a:ext cx="0" cy="52527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684DA77-9537-AA47-B01C-345B37E1383C}"/>
              </a:ext>
            </a:extLst>
          </p:cNvPr>
          <p:cNvSpPr/>
          <p:nvPr userDrawn="1"/>
        </p:nvSpPr>
        <p:spPr bwMode="gray">
          <a:xfrm>
            <a:off x="0" y="5532118"/>
            <a:ext cx="12192000" cy="13258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defTabSz="1097702"/>
            <a:endParaRPr lang="en-US" sz="105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252252-CB9B-4881-9A5D-5E35168C5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008" b="18034"/>
          <a:stretch/>
        </p:blipFill>
        <p:spPr>
          <a:xfrm rot="10800000" flipH="1">
            <a:off x="0" y="3"/>
            <a:ext cx="12192000" cy="2470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5A4C74-1E7A-4F4C-B0B7-E9C8FEB6C1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008" b="18034"/>
          <a:stretch/>
        </p:blipFill>
        <p:spPr>
          <a:xfrm flipH="1">
            <a:off x="0" y="4387176"/>
            <a:ext cx="12192000" cy="247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9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A15040-C46C-D646-AB0B-1ABEC31696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685925"/>
            <a:ext cx="12192000" cy="43773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6D143DB-82FA-414B-86D9-22E507C17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5476" y="812933"/>
            <a:ext cx="9801048" cy="466536"/>
          </a:xfrm>
        </p:spPr>
        <p:txBody>
          <a:bodyPr anchor="t">
            <a:noAutofit/>
          </a:bodyPr>
          <a:lstStyle>
            <a:lvl1pPr algn="ctr">
              <a:defRPr sz="2400"/>
            </a:lvl1pPr>
          </a:lstStyle>
          <a:p>
            <a:r>
              <a:rPr lang="en-US" dirty="0"/>
              <a:t>Section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58879D-B637-6B43-B34C-DB9FF0135D4A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2512605" y="1482479"/>
            <a:ext cx="716679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379416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AEDC28-7ED6-DA40-8435-8EED27CAE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633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667465" y="1022687"/>
            <a:ext cx="10543963" cy="5191627"/>
          </a:xfrm>
        </p:spPr>
        <p:txBody>
          <a:bodyPr/>
          <a:lstStyle>
            <a:lvl1pPr marL="257162" indent="-257162">
              <a:spcAft>
                <a:spcPts val="450"/>
              </a:spcAft>
              <a:buFont typeface="Arial" panose="020B0604020202020204" pitchFamily="34" charset="0"/>
              <a:buChar char="•"/>
              <a:defRPr sz="2000"/>
            </a:lvl1pPr>
            <a:lvl2pPr>
              <a:spcAft>
                <a:spcPts val="450"/>
              </a:spcAft>
              <a:defRPr sz="1800"/>
            </a:lvl2pPr>
            <a:lvl3pPr>
              <a:spcAft>
                <a:spcPts val="450"/>
              </a:spcAft>
              <a:defRPr sz="1600"/>
            </a:lvl3pPr>
            <a:lvl4pPr>
              <a:spcAft>
                <a:spcPts val="450"/>
              </a:spcAft>
              <a:buClr>
                <a:schemeClr val="accent5"/>
              </a:buClr>
              <a:defRPr sz="1600"/>
            </a:lvl4pPr>
            <a:lvl5pPr>
              <a:spcAft>
                <a:spcPts val="450"/>
              </a:spcAft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73AE38-9092-C044-BF30-46E1D3B68689}"/>
              </a:ext>
            </a:extLst>
          </p:cNvPr>
          <p:cNvSpPr txBox="1"/>
          <p:nvPr userDrawn="1"/>
        </p:nvSpPr>
        <p:spPr bwMode="gray">
          <a:xfrm>
            <a:off x="3048000" y="6574536"/>
            <a:ext cx="0" cy="0"/>
          </a:xfrm>
          <a:prstGeom prst="rect">
            <a:avLst/>
          </a:prstGeom>
          <a:noFill/>
        </p:spPr>
        <p:txBody>
          <a:bodyPr wrap="none" lIns="34290" rIns="34290" rtlCol="0">
            <a:noAutofit/>
          </a:bodyPr>
          <a:lstStyle/>
          <a:p>
            <a:pPr algn="l">
              <a:spcBef>
                <a:spcPts val="300"/>
              </a:spcBef>
            </a:pPr>
            <a:endParaRPr lang="en-US" sz="105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E3F82E-F355-C64C-9C87-C6CEB79F29BD}"/>
              </a:ext>
            </a:extLst>
          </p:cNvPr>
          <p:cNvSpPr txBox="1"/>
          <p:nvPr userDrawn="1"/>
        </p:nvSpPr>
        <p:spPr bwMode="gray">
          <a:xfrm>
            <a:off x="1182624" y="6574536"/>
            <a:ext cx="0" cy="0"/>
          </a:xfrm>
          <a:prstGeom prst="rect">
            <a:avLst/>
          </a:prstGeom>
          <a:noFill/>
        </p:spPr>
        <p:txBody>
          <a:bodyPr wrap="none" lIns="34290" rIns="34290" rtlCol="0">
            <a:noAutofit/>
          </a:bodyPr>
          <a:lstStyle/>
          <a:p>
            <a:pPr algn="l">
              <a:spcBef>
                <a:spcPts val="300"/>
              </a:spcBef>
            </a:pPr>
            <a:endParaRPr lang="en-US" sz="1050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8FE7A6-9404-DB43-B293-CD29A3C30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24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image" Target="../media/image14.png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13.jpeg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614543" y="6473175"/>
            <a:ext cx="10890037" cy="17658"/>
          </a:xfrm>
          <a:prstGeom prst="line">
            <a:avLst/>
          </a:prstGeom>
          <a:ln w="952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0383445" y="6482007"/>
            <a:ext cx="1227667" cy="238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i="0" kern="1200" dirty="0">
                <a:solidFill>
                  <a:schemeClr val="tx1"/>
                </a:solidFill>
                <a:latin typeface="+mn-lt"/>
                <a:ea typeface="+mn-ea"/>
                <a:cs typeface="Helvetica Neue"/>
              </a:rPr>
              <a:t>Page </a:t>
            </a:r>
            <a:fld id="{707ABFD6-16EE-4A59-B0D5-57631FBBF6EC}" type="slidenum">
              <a:rPr lang="en-US" sz="1000" b="0" i="0" kern="1200" smtClean="0">
                <a:solidFill>
                  <a:schemeClr val="tx1"/>
                </a:solidFill>
                <a:latin typeface="+mn-lt"/>
                <a:ea typeface="+mn-ea"/>
                <a:cs typeface="Helvetica Neue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0" i="0" kern="1200" dirty="0">
              <a:solidFill>
                <a:schemeClr val="tx1"/>
              </a:solidFill>
              <a:latin typeface="+mn-lt"/>
              <a:ea typeface="+mn-ea"/>
              <a:cs typeface="Helvetica Neue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D091A86-4928-46AC-8B0D-4B46B5E07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40" y="409906"/>
            <a:ext cx="9944191" cy="3528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8CF90A0-F7AA-4534-8CAD-E205C45D6D05}"/>
              </a:ext>
            </a:extLst>
          </p:cNvPr>
          <p:cNvSpPr txBox="1">
            <a:spLocks/>
          </p:cNvSpPr>
          <p:nvPr userDrawn="1"/>
        </p:nvSpPr>
        <p:spPr>
          <a:xfrm>
            <a:off x="667465" y="1022687"/>
            <a:ext cx="10543963" cy="5191627"/>
          </a:xfrm>
          <a:prstGeom prst="rect">
            <a:avLst/>
          </a:prstGeom>
        </p:spPr>
        <p:txBody>
          <a:bodyPr vert="horz">
            <a:noAutofit/>
          </a:bodyPr>
          <a:lstStyle>
            <a:lvl1pPr marL="257162" marR="0" indent="-257162" algn="l" defTabSz="685766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54A0"/>
              </a:buClr>
              <a:buSzPct val="100000"/>
              <a:buFont typeface="Arial" panose="020B0604020202020204" pitchFamily="34" charset="0"/>
              <a:buChar char="•"/>
              <a:tabLst/>
              <a:defRPr kumimoji="0" sz="2000" b="0" i="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1pPr>
            <a:lvl2pPr marL="471464" indent="-211921" algn="l" rtl="0" eaLnBrk="1" latinLnBrk="0" hangingPunct="1">
              <a:spcBef>
                <a:spcPts val="450"/>
              </a:spcBef>
              <a:spcAft>
                <a:spcPts val="450"/>
              </a:spcAft>
              <a:buClr>
                <a:srgbClr val="007A3D"/>
              </a:buClr>
              <a:buSzPct val="100000"/>
              <a:buFont typeface="Arial" panose="020B0604020202020204" pitchFamily="34" charset="0"/>
              <a:buChar char="•"/>
              <a:defRPr kumimoji="0" sz="1800" b="0" i="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2pPr>
            <a:lvl3pPr marL="729818" indent="-170252" algn="l" rtl="0" eaLnBrk="1" latinLnBrk="0" hangingPunct="1"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kumimoji="0" sz="1600" b="0" i="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3pPr>
            <a:lvl4pPr marL="1031030" indent="-219065" algn="l" rtl="0" eaLnBrk="1" latinLnBrk="0" hangingPunct="1">
              <a:spcBef>
                <a:spcPts val="450"/>
              </a:spcBef>
              <a:spcAft>
                <a:spcPts val="45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kumimoji="0" sz="1600" b="0" i="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4pPr>
            <a:lvl5pPr marL="1283430" indent="-170252" algn="l" rtl="0" eaLnBrk="1" latinLnBrk="0" hangingPunct="1"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1600" b="0" i="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5pPr>
            <a:lvl6pPr marL="1577261" indent="-17144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2992" indent="-171442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8721" indent="-17144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451" indent="-1714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62" marR="0" lvl="0" indent="-257162" algn="l" defTabSz="685766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54A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4656C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First Level</a:t>
            </a:r>
          </a:p>
          <a:p>
            <a:pPr marL="471464" marR="0" lvl="1" indent="-211921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7A3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656C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Second level</a:t>
            </a:r>
          </a:p>
          <a:p>
            <a:pPr marL="729818" marR="0" lvl="2" indent="-170252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4656C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Third level</a:t>
            </a:r>
          </a:p>
          <a:p>
            <a:pPr marL="1031030" marR="0" lvl="3" indent="-219065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4">
                  <a:lumMod val="40000"/>
                  <a:lumOff val="60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4656C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Fourth level</a:t>
            </a:r>
          </a:p>
          <a:p>
            <a:pPr marL="1283430" marR="0" lvl="4" indent="-170252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16558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4656C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1B31B8-BCE9-4E90-BFAD-C015CC7A20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0398" y="413047"/>
            <a:ext cx="806268" cy="3390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2400" b="0" i="0" kern="1200" baseline="0">
          <a:solidFill>
            <a:schemeClr val="tx2"/>
          </a:solidFill>
          <a:latin typeface="+mj-lt"/>
          <a:ea typeface="+mj-ea"/>
          <a:cs typeface="Helvetica Neue Light"/>
        </a:defRPr>
      </a:lvl1pPr>
    </p:titleStyle>
    <p:bodyStyle>
      <a:lvl1pPr marL="231775" indent="-231775" algn="l" rtl="0" eaLnBrk="1" latinLnBrk="0" hangingPunct="1">
        <a:spcBef>
          <a:spcPts val="600"/>
        </a:spcBef>
        <a:buClr>
          <a:srgbClr val="0054A0"/>
        </a:buClr>
        <a:buSzPct val="100000"/>
        <a:buFont typeface="Wingdings" panose="05000000000000000000" pitchFamily="2" charset="2"/>
        <a:buChar char="§"/>
        <a:defRPr kumimoji="0" sz="2400" b="1" i="0" kern="1200">
          <a:solidFill>
            <a:schemeClr val="tx1"/>
          </a:solidFill>
          <a:latin typeface="+mn-lt"/>
          <a:ea typeface="+mn-ea"/>
          <a:cs typeface="Helvetica Neue"/>
        </a:defRPr>
      </a:lvl1pPr>
      <a:lvl2pPr marL="628650" indent="-282575" algn="l" rtl="0" eaLnBrk="1" latinLnBrk="0" hangingPunct="1">
        <a:spcBef>
          <a:spcPts val="600"/>
        </a:spcBef>
        <a:buClr>
          <a:srgbClr val="007A3D"/>
        </a:buClr>
        <a:buSzPct val="100000"/>
        <a:buFont typeface="Wingdings" panose="05000000000000000000" pitchFamily="2" charset="2"/>
        <a:buChar char="§"/>
        <a:defRPr kumimoji="0" sz="2000" b="1" i="0" kern="1200">
          <a:solidFill>
            <a:schemeClr val="tx1"/>
          </a:solidFill>
          <a:latin typeface="+mn-lt"/>
          <a:ea typeface="+mn-ea"/>
          <a:cs typeface="Helvetica Neue"/>
        </a:defRPr>
      </a:lvl2pPr>
      <a:lvl3pPr marL="973138" indent="-227013" algn="l" rtl="0" eaLnBrk="1" latinLnBrk="0" hangingPunct="1">
        <a:spcBef>
          <a:spcPts val="600"/>
        </a:spcBef>
        <a:buClr>
          <a:schemeClr val="accent6"/>
        </a:buClr>
        <a:buSzPct val="100000"/>
        <a:buFont typeface="Wingdings" panose="05000000000000000000" pitchFamily="2" charset="2"/>
        <a:buChar char="§"/>
        <a:defRPr kumimoji="0" sz="1800" b="1" i="0" kern="1200">
          <a:solidFill>
            <a:schemeClr val="tx1"/>
          </a:solidFill>
          <a:latin typeface="+mn-lt"/>
          <a:ea typeface="+mn-ea"/>
          <a:cs typeface="Helvetica Neue"/>
        </a:defRPr>
      </a:lvl3pPr>
      <a:lvl4pPr marL="1374775" indent="-292100" algn="l" rtl="0" eaLnBrk="1" latinLnBrk="0" hangingPunct="1">
        <a:spcBef>
          <a:spcPts val="600"/>
        </a:spcBef>
        <a:buClr>
          <a:srgbClr val="56AA1C"/>
        </a:buClr>
        <a:buSzPct val="100000"/>
        <a:buFont typeface="Wingdings" panose="05000000000000000000" pitchFamily="2" charset="2"/>
        <a:buChar char="§"/>
        <a:defRPr kumimoji="0" sz="1800" b="1" i="0" kern="1200">
          <a:solidFill>
            <a:schemeClr val="tx1"/>
          </a:solidFill>
          <a:latin typeface="+mn-lt"/>
          <a:ea typeface="+mn-ea"/>
          <a:cs typeface="Helvetica Neue"/>
        </a:defRPr>
      </a:lvl4pPr>
      <a:lvl5pPr marL="1711325" indent="-227013" algn="l" rtl="0" eaLnBrk="1" latinLnBrk="0" hangingPunct="1">
        <a:spcBef>
          <a:spcPts val="600"/>
        </a:spcBef>
        <a:buClr>
          <a:schemeClr val="accent3"/>
        </a:buClr>
        <a:buSzPct val="100000"/>
        <a:buFont typeface="Wingdings" panose="05000000000000000000" pitchFamily="2" charset="2"/>
        <a:buChar char="§"/>
        <a:defRPr kumimoji="0" sz="1800" b="1" i="0" kern="1200">
          <a:solidFill>
            <a:schemeClr val="tx1"/>
          </a:solidFill>
          <a:latin typeface="+mn-lt"/>
          <a:ea typeface="+mn-ea"/>
          <a:cs typeface="Helvetica Neue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1724" y="1471613"/>
            <a:ext cx="10966441" cy="431958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1725" y="6448625"/>
            <a:ext cx="10966449" cy="0"/>
          </a:xfrm>
          <a:prstGeom prst="line">
            <a:avLst/>
          </a:prstGeom>
          <a:ln w="952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1"/>
          <p:cNvSpPr txBox="1">
            <a:spLocks/>
          </p:cNvSpPr>
          <p:nvPr userDrawn="1"/>
        </p:nvSpPr>
        <p:spPr>
          <a:xfrm>
            <a:off x="508010" y="6448139"/>
            <a:ext cx="5211153" cy="29527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9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0455349" y="6480637"/>
            <a:ext cx="1227667" cy="238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0" kern="1200" dirty="0">
                <a:solidFill>
                  <a:schemeClr val="tx1"/>
                </a:solidFill>
                <a:latin typeface="+mn-lt"/>
                <a:ea typeface="+mn-ea"/>
                <a:cs typeface="Helvetica Neue"/>
              </a:rPr>
              <a:t>Page </a:t>
            </a:r>
            <a:fld id="{707ABFD6-16EE-4A59-B0D5-57631FBBF6EC}" type="slidenum">
              <a:rPr lang="en-US" sz="900" i="0" kern="1200" smtClean="0">
                <a:solidFill>
                  <a:schemeClr val="tx1"/>
                </a:solidFill>
                <a:latin typeface="+mn-lt"/>
                <a:ea typeface="+mn-ea"/>
                <a:cs typeface="Helvetica Neue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i="0" kern="1200" dirty="0">
              <a:solidFill>
                <a:schemeClr val="tx1"/>
              </a:solidFill>
              <a:latin typeface="+mn-lt"/>
              <a:ea typeface="+mn-ea"/>
              <a:cs typeface="Helvetica Neue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C0B319-9D38-2F4C-A6BE-AC8E39F56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43" y="409906"/>
            <a:ext cx="10030453" cy="352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A30192-6EED-6A46-AF94-7AD29E3F3D9A}"/>
              </a:ext>
            </a:extLst>
          </p:cNvPr>
          <p:cNvSpPr txBox="1"/>
          <p:nvPr userDrawn="1"/>
        </p:nvSpPr>
        <p:spPr bwMode="gray">
          <a:xfrm>
            <a:off x="3803904" y="2840736"/>
            <a:ext cx="0" cy="0"/>
          </a:xfrm>
          <a:prstGeom prst="rect">
            <a:avLst/>
          </a:prstGeom>
          <a:noFill/>
        </p:spPr>
        <p:txBody>
          <a:bodyPr wrap="none" lIns="34290" rIns="34290" rtlCol="0">
            <a:noAutofit/>
          </a:bodyPr>
          <a:lstStyle/>
          <a:p>
            <a:pPr algn="l">
              <a:spcBef>
                <a:spcPts val="300"/>
              </a:spcBef>
            </a:pPr>
            <a:endParaRPr lang="en-US" sz="1050" dirty="0"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87B066-6AE4-4CFF-A4FE-A506225CE25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5176" y="413047"/>
            <a:ext cx="806268" cy="33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20" r:id="rId2"/>
    <p:sldLayoutId id="2147483721" r:id="rId3"/>
    <p:sldLayoutId id="2147483725" r:id="rId4"/>
    <p:sldLayoutId id="2147483775" r:id="rId5"/>
    <p:sldLayoutId id="2147483789" r:id="rId6"/>
    <p:sldLayoutId id="2147483774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41" r:id="rId13"/>
  </p:sldLayoutIdLst>
  <p:hf hdr="0" ftr="0" dt="0"/>
  <p:txStyles>
    <p:titleStyle>
      <a:lvl1pPr marL="0" indent="0" algn="l" rtl="0" eaLnBrk="1" latinLnBrk="0" hangingPunct="1">
        <a:lnSpc>
          <a:spcPct val="100000"/>
        </a:lnSpc>
        <a:spcBef>
          <a:spcPct val="0"/>
        </a:spcBef>
        <a:buNone/>
        <a:tabLst>
          <a:tab pos="978646" algn="l"/>
        </a:tabLst>
        <a:defRPr kumimoji="0" sz="2100" b="0" i="0" kern="1200" baseline="0">
          <a:solidFill>
            <a:schemeClr val="tx2"/>
          </a:solidFill>
          <a:latin typeface="+mj-lt"/>
          <a:ea typeface="+mj-ea"/>
          <a:cs typeface="Helvetica Neue Light"/>
        </a:defRPr>
      </a:lvl1pPr>
    </p:titleStyle>
    <p:bodyStyle>
      <a:lvl1pPr marL="0" marR="0" indent="0" algn="l" defTabSz="685766" rtl="0" eaLnBrk="1" fontAlgn="auto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rgbClr val="0054A0"/>
        </a:buClr>
        <a:buSzPct val="100000"/>
        <a:buFont typeface="Arial" panose="020B0604020202020204" pitchFamily="34" charset="0"/>
        <a:buNone/>
        <a:tabLst/>
        <a:defRPr kumimoji="0" sz="1800" b="0" i="0" kern="1200">
          <a:solidFill>
            <a:schemeClr val="tx1"/>
          </a:solidFill>
          <a:latin typeface="+mn-lt"/>
          <a:ea typeface="+mn-ea"/>
          <a:cs typeface="Helvetica Neue"/>
        </a:defRPr>
      </a:lvl1pPr>
      <a:lvl2pPr marL="471464" indent="-211921" algn="l" rtl="0" eaLnBrk="1" latinLnBrk="0" hangingPunct="1">
        <a:spcBef>
          <a:spcPts val="450"/>
        </a:spcBef>
        <a:buClr>
          <a:srgbClr val="007A3D"/>
        </a:buClr>
        <a:buSzPct val="100000"/>
        <a:buFont typeface="Arial" panose="020B0604020202020204" pitchFamily="34" charset="0"/>
        <a:buChar char="•"/>
        <a:defRPr kumimoji="0" sz="1500" b="0" i="0" kern="1200">
          <a:solidFill>
            <a:schemeClr val="tx1"/>
          </a:solidFill>
          <a:latin typeface="+mn-lt"/>
          <a:ea typeface="+mn-ea"/>
          <a:cs typeface="Helvetica Neue"/>
        </a:defRPr>
      </a:lvl2pPr>
      <a:lvl3pPr marL="729818" indent="-170252" algn="l" rtl="0" eaLnBrk="1" latinLnBrk="0" hangingPunct="1">
        <a:spcBef>
          <a:spcPts val="450"/>
        </a:spcBef>
        <a:buClr>
          <a:schemeClr val="accent6"/>
        </a:buClr>
        <a:buSzPct val="100000"/>
        <a:buFont typeface="Arial" panose="020B0604020202020204" pitchFamily="34" charset="0"/>
        <a:buChar char="•"/>
        <a:defRPr kumimoji="0" sz="1500" b="0" i="0" kern="1200">
          <a:solidFill>
            <a:schemeClr val="tx1"/>
          </a:solidFill>
          <a:latin typeface="+mn-lt"/>
          <a:ea typeface="+mn-ea"/>
          <a:cs typeface="Helvetica Neue"/>
        </a:defRPr>
      </a:lvl3pPr>
      <a:lvl4pPr marL="1031030" indent="-219065" algn="l" rtl="0" eaLnBrk="1" latinLnBrk="0" hangingPunct="1">
        <a:spcBef>
          <a:spcPts val="450"/>
        </a:spcBef>
        <a:buClr>
          <a:srgbClr val="56AA1C"/>
        </a:buClr>
        <a:buSzPct val="100000"/>
        <a:buFont typeface="Arial" panose="020B0604020202020204" pitchFamily="34" charset="0"/>
        <a:buChar char="•"/>
        <a:defRPr kumimoji="0" sz="1500" b="0" i="0" kern="1200">
          <a:solidFill>
            <a:schemeClr val="tx1"/>
          </a:solidFill>
          <a:latin typeface="+mn-lt"/>
          <a:ea typeface="+mn-ea"/>
          <a:cs typeface="Helvetica Neue"/>
        </a:defRPr>
      </a:lvl4pPr>
      <a:lvl5pPr marL="1283430" indent="-170252" algn="l" rtl="0" eaLnBrk="1" latinLnBrk="0" hangingPunct="1">
        <a:spcBef>
          <a:spcPts val="45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kumimoji="0" sz="1500" b="0" i="0" kern="1200">
          <a:solidFill>
            <a:schemeClr val="tx1"/>
          </a:solidFill>
          <a:latin typeface="+mn-lt"/>
          <a:ea typeface="+mn-ea"/>
          <a:cs typeface="Helvetica Neue"/>
        </a:defRPr>
      </a:lvl5pPr>
      <a:lvl6pPr marL="1577261" indent="-171442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2992" indent="-171442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721" indent="-171442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451" indent="-171442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30937" y="1471613"/>
            <a:ext cx="10947230" cy="431958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1718" y="6205307"/>
            <a:ext cx="10966449" cy="0"/>
          </a:xfrm>
          <a:prstGeom prst="line">
            <a:avLst/>
          </a:prstGeom>
          <a:ln w="952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0468292" y="6233398"/>
            <a:ext cx="1227667" cy="238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0" kern="1200" dirty="0">
                <a:solidFill>
                  <a:schemeClr val="tx1"/>
                </a:solidFill>
                <a:latin typeface="+mn-lt"/>
                <a:ea typeface="+mn-ea"/>
                <a:cs typeface="Helvetica Neue"/>
              </a:rPr>
              <a:t>Page </a:t>
            </a:r>
            <a:fld id="{707ABFD6-16EE-4A59-B0D5-57631FBBF6EC}" type="slidenum">
              <a:rPr lang="en-US" sz="1000" i="0" kern="1200" smtClean="0">
                <a:solidFill>
                  <a:schemeClr val="tx1"/>
                </a:solidFill>
                <a:latin typeface="+mn-lt"/>
                <a:ea typeface="+mn-ea"/>
                <a:cs typeface="Helvetica Neue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i="0" kern="1200" dirty="0">
              <a:solidFill>
                <a:schemeClr val="tx1"/>
              </a:solidFill>
              <a:latin typeface="+mn-lt"/>
              <a:ea typeface="+mn-ea"/>
              <a:cs typeface="Helvetica Neue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C0B319-9D38-2F4C-A6BE-AC8E39F56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40" y="409896"/>
            <a:ext cx="9776369" cy="858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A30192-6EED-6A46-AF94-7AD29E3F3D9A}"/>
              </a:ext>
            </a:extLst>
          </p:cNvPr>
          <p:cNvSpPr txBox="1"/>
          <p:nvPr userDrawn="1"/>
        </p:nvSpPr>
        <p:spPr bwMode="gray">
          <a:xfrm>
            <a:off x="3803904" y="2840736"/>
            <a:ext cx="0" cy="0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algn="l">
              <a:spcBef>
                <a:spcPts val="400"/>
              </a:spcBef>
            </a:pPr>
            <a:endParaRPr lang="en-US" sz="14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65FB90-421B-2F49-89CF-10A1A5A645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8758" y="1971432"/>
            <a:ext cx="1643270" cy="4664765"/>
          </a:xfrm>
          <a:prstGeom prst="rect">
            <a:avLst/>
          </a:prstGeom>
        </p:spPr>
      </p:pic>
      <p:sp>
        <p:nvSpPr>
          <p:cNvPr id="15" name="Footer Placeholder 11">
            <a:extLst>
              <a:ext uri="{FF2B5EF4-FFF2-40B4-BE49-F238E27FC236}">
                <a16:creationId xmlns:a16="http://schemas.microsoft.com/office/drawing/2014/main" id="{592C434C-FF38-1047-B1F7-680A277E37DA}"/>
              </a:ext>
            </a:extLst>
          </p:cNvPr>
          <p:cNvSpPr txBox="1">
            <a:spLocks/>
          </p:cNvSpPr>
          <p:nvPr userDrawn="1"/>
        </p:nvSpPr>
        <p:spPr>
          <a:xfrm>
            <a:off x="-2099380" y="23520"/>
            <a:ext cx="1920081" cy="1747723"/>
          </a:xfrm>
          <a:prstGeom prst="rect">
            <a:avLst/>
          </a:prstGeom>
          <a:solidFill>
            <a:schemeClr val="bg1"/>
          </a:solidFill>
          <a:ln>
            <a:solidFill>
              <a:srgbClr val="0054A0"/>
            </a:solidFill>
          </a:ln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200" b="1" u="sng" kern="1200" dirty="0">
              <a:solidFill>
                <a:srgbClr val="FF0000"/>
              </a:solidFill>
              <a:latin typeface="Helvetica Neue"/>
              <a:ea typeface="+mn-ea"/>
              <a:cs typeface="Helvetica Neue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000" b="1" u="sng" kern="1200" dirty="0">
                <a:solidFill>
                  <a:srgbClr val="FF0000"/>
                </a:solidFill>
                <a:latin typeface="Helvetica Neue"/>
                <a:ea typeface="+mn-ea"/>
                <a:cs typeface="Helvetica Neue"/>
              </a:rPr>
              <a:t>COLOR</a:t>
            </a:r>
            <a:r>
              <a:rPr lang="en-US" sz="1000" b="1" u="sng" kern="1200" baseline="0" dirty="0">
                <a:solidFill>
                  <a:srgbClr val="FF0000"/>
                </a:solidFill>
                <a:latin typeface="Helvetica Neue"/>
                <a:ea typeface="+mn-ea"/>
                <a:cs typeface="Helvetica Neue"/>
              </a:rPr>
              <a:t> </a:t>
            </a:r>
            <a:r>
              <a:rPr lang="en-US" sz="1000" b="1" u="sng" kern="1200" dirty="0">
                <a:solidFill>
                  <a:srgbClr val="FF0000"/>
                </a:solidFill>
                <a:latin typeface="Helvetica Neue"/>
                <a:ea typeface="+mn-ea"/>
                <a:cs typeface="Helvetica Neue"/>
              </a:rPr>
              <a:t>INFORMATION</a:t>
            </a:r>
            <a:endParaRPr lang="en-US" sz="900" b="1" dirty="0">
              <a:solidFill>
                <a:srgbClr val="FF00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tx1"/>
                </a:solidFill>
                <a:latin typeface="+mj-lt"/>
              </a:rPr>
              <a:t>Provided below </a:t>
            </a:r>
            <a:r>
              <a:rPr lang="en-US" sz="900" b="1" baseline="0" dirty="0">
                <a:solidFill>
                  <a:schemeClr val="tx1"/>
                </a:solidFill>
                <a:latin typeface="+mj-lt"/>
              </a:rPr>
              <a:t>are </a:t>
            </a:r>
            <a:r>
              <a:rPr lang="en-US" sz="900" b="1" baseline="0" dirty="0" err="1">
                <a:solidFill>
                  <a:schemeClr val="tx1"/>
                </a:solidFill>
                <a:latin typeface="+mj-lt"/>
              </a:rPr>
              <a:t>RGB</a:t>
            </a:r>
            <a:r>
              <a:rPr lang="en-US" sz="900" b="1" baseline="0" dirty="0">
                <a:solidFill>
                  <a:schemeClr val="tx1"/>
                </a:solidFill>
                <a:latin typeface="+mj-lt"/>
              </a:rPr>
              <a:t> (Red/Green/Blue) values for the </a:t>
            </a:r>
            <a:r>
              <a:rPr lang="en-US" sz="900" b="1" baseline="0" dirty="0" err="1">
                <a:solidFill>
                  <a:schemeClr val="tx1"/>
                </a:solidFill>
                <a:latin typeface="+mj-lt"/>
              </a:rPr>
              <a:t>PYA</a:t>
            </a:r>
            <a:r>
              <a:rPr lang="en-US" sz="900" b="1" baseline="0" dirty="0">
                <a:solidFill>
                  <a:schemeClr val="tx1"/>
                </a:solidFill>
                <a:latin typeface="+mj-lt"/>
              </a:rPr>
              <a:t> complementary colors for images, charts, and shapes. </a:t>
            </a:r>
            <a:r>
              <a:rPr lang="en-US" sz="900" b="1" kern="1200" baseline="0" dirty="0">
                <a:solidFill>
                  <a:schemeClr val="tx1"/>
                </a:solidFill>
                <a:latin typeface="Helvetica Neue"/>
                <a:ea typeface="+mn-ea"/>
                <a:cs typeface="Helvetica Neue"/>
              </a:rPr>
              <a:t>Use </a:t>
            </a:r>
            <a:r>
              <a:rPr lang="en-US" sz="900" b="1" kern="1200" baseline="0">
                <a:solidFill>
                  <a:schemeClr val="tx1"/>
                </a:solidFill>
                <a:latin typeface="Helvetica Neue"/>
                <a:ea typeface="+mn-ea"/>
                <a:cs typeface="Helvetica Neue"/>
              </a:rPr>
              <a:t>the eye dropper </a:t>
            </a:r>
            <a:r>
              <a:rPr lang="en-US" sz="900" b="1" kern="1200" baseline="0" dirty="0">
                <a:solidFill>
                  <a:schemeClr val="tx1"/>
                </a:solidFill>
                <a:latin typeface="Helvetica Neue"/>
                <a:ea typeface="+mn-ea"/>
                <a:cs typeface="Helvetica Neue"/>
              </a:rPr>
              <a:t>tool for quick color fill.</a:t>
            </a:r>
            <a:endParaRPr lang="en-US" sz="900" b="1" baseline="0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kern="1200" baseline="0" dirty="0">
              <a:solidFill>
                <a:schemeClr val="tx1"/>
              </a:solidFill>
              <a:latin typeface="+mj-lt"/>
              <a:ea typeface="+mn-ea"/>
              <a:cs typeface="Helvetica Neue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baseline="0" dirty="0">
                <a:solidFill>
                  <a:schemeClr val="tx1"/>
                </a:solidFill>
                <a:latin typeface="+mj-lt"/>
                <a:ea typeface="+mn-ea"/>
                <a:cs typeface="Helvetica Neue"/>
              </a:rPr>
              <a:t>This text/image can be removed by Admin/WP before finalization or providing to client/others.</a:t>
            </a:r>
            <a:endParaRPr lang="en-US" sz="800" b="1" dirty="0">
              <a:solidFill>
                <a:schemeClr val="tx1"/>
              </a:solidFill>
              <a:latin typeface="+mj-lt"/>
            </a:endParaRPr>
          </a:p>
          <a:p>
            <a:pPr algn="r"/>
            <a:endParaRPr lang="en-US" sz="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Footer Placeholder 11">
            <a:extLst>
              <a:ext uri="{FF2B5EF4-FFF2-40B4-BE49-F238E27FC236}">
                <a16:creationId xmlns:a16="http://schemas.microsoft.com/office/drawing/2014/main" id="{DE84C34C-9CAF-EA44-A5C3-F7E0232863CD}"/>
              </a:ext>
            </a:extLst>
          </p:cNvPr>
          <p:cNvSpPr txBox="1">
            <a:spLocks/>
          </p:cNvSpPr>
          <p:nvPr userDrawn="1"/>
        </p:nvSpPr>
        <p:spPr>
          <a:xfrm>
            <a:off x="12382852" y="36402"/>
            <a:ext cx="1600690" cy="961907"/>
          </a:xfrm>
          <a:prstGeom prst="rect">
            <a:avLst/>
          </a:prstGeom>
          <a:solidFill>
            <a:schemeClr val="bg1"/>
          </a:solidFill>
          <a:ln>
            <a:solidFill>
              <a:srgbClr val="0054A0"/>
            </a:solidFill>
          </a:ln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"/>
              </a:spcAft>
            </a:pPr>
            <a:endParaRPr lang="en-US" sz="200" b="1" u="sng" dirty="0">
              <a:solidFill>
                <a:srgbClr val="FF0000"/>
              </a:solidFill>
              <a:latin typeface="+mj-lt"/>
            </a:endParaRPr>
          </a:p>
          <a:p>
            <a:pPr algn="ctr">
              <a:spcAft>
                <a:spcPts val="300"/>
              </a:spcAft>
            </a:pPr>
            <a:r>
              <a:rPr lang="en-US" sz="900" b="1" u="sng" dirty="0">
                <a:solidFill>
                  <a:srgbClr val="FF0000"/>
                </a:solidFill>
                <a:latin typeface="+mj-lt"/>
              </a:rPr>
              <a:t>FONT INFORMATION</a:t>
            </a:r>
            <a:endParaRPr lang="en-US" sz="9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900" b="1" dirty="0">
                <a:solidFill>
                  <a:schemeClr val="tx1"/>
                </a:solidFill>
                <a:latin typeface="+mj-lt"/>
              </a:rPr>
              <a:t>If you change a font from the standard</a:t>
            </a:r>
            <a:r>
              <a:rPr lang="en-US" sz="900" b="1" baseline="0" dirty="0">
                <a:solidFill>
                  <a:schemeClr val="tx1"/>
                </a:solidFill>
                <a:latin typeface="+mj-lt"/>
              </a:rPr>
              <a:t>  utilized in the layouts, please use only those listed below</a:t>
            </a:r>
            <a:r>
              <a:rPr lang="en-US" sz="900" b="1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076290-CC08-A845-AD9E-A431D4EC3D15}"/>
              </a:ext>
            </a:extLst>
          </p:cNvPr>
          <p:cNvSpPr txBox="1"/>
          <p:nvPr userDrawn="1"/>
        </p:nvSpPr>
        <p:spPr bwMode="gray">
          <a:xfrm>
            <a:off x="12382852" y="1036081"/>
            <a:ext cx="1600690" cy="516389"/>
          </a:xfrm>
          <a:prstGeom prst="rect">
            <a:avLst/>
          </a:prstGeom>
          <a:solidFill>
            <a:schemeClr val="bg1"/>
          </a:solidFill>
          <a:ln>
            <a:solidFill>
              <a:srgbClr val="0054A0"/>
            </a:solidFill>
          </a:ln>
        </p:spPr>
        <p:txBody>
          <a:bodyPr wrap="square" lIns="45720" rIns="45720" rtlCol="0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endParaRPr lang="en-US" sz="14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ooter Placeholder 11">
            <a:extLst>
              <a:ext uri="{FF2B5EF4-FFF2-40B4-BE49-F238E27FC236}">
                <a16:creationId xmlns:a16="http://schemas.microsoft.com/office/drawing/2014/main" id="{9947C65C-934A-A94F-B80C-C7D430E66462}"/>
              </a:ext>
            </a:extLst>
          </p:cNvPr>
          <p:cNvSpPr txBox="1">
            <a:spLocks/>
          </p:cNvSpPr>
          <p:nvPr userDrawn="1"/>
        </p:nvSpPr>
        <p:spPr>
          <a:xfrm>
            <a:off x="12294158" y="1771244"/>
            <a:ext cx="1733341" cy="1333697"/>
          </a:xfrm>
          <a:prstGeom prst="rect">
            <a:avLst/>
          </a:prstGeom>
          <a:solidFill>
            <a:schemeClr val="bg1"/>
          </a:solidFill>
          <a:ln>
            <a:solidFill>
              <a:srgbClr val="0054A0"/>
            </a:solidFill>
          </a:ln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"/>
              </a:spcAft>
            </a:pPr>
            <a:endParaRPr lang="en-US" sz="200" b="1" u="sng" dirty="0">
              <a:solidFill>
                <a:srgbClr val="FF0000"/>
              </a:solidFill>
              <a:latin typeface="+mj-lt"/>
            </a:endParaRPr>
          </a:p>
          <a:p>
            <a:pPr algn="ctr">
              <a:spcAft>
                <a:spcPts val="300"/>
              </a:spcAft>
            </a:pPr>
            <a:r>
              <a:rPr lang="en-US" sz="900" b="1" u="sng" dirty="0">
                <a:solidFill>
                  <a:srgbClr val="FF0000"/>
                </a:solidFill>
                <a:latin typeface="+mj-lt"/>
              </a:rPr>
              <a:t>IMAGE INFORMATION</a:t>
            </a:r>
            <a:endParaRPr lang="en-US" sz="9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900" b="1" dirty="0">
                <a:solidFill>
                  <a:schemeClr val="tx1"/>
                </a:solidFill>
                <a:latin typeface="+mj-lt"/>
              </a:rPr>
              <a:t>Please locate images needed on </a:t>
            </a:r>
            <a:r>
              <a:rPr lang="en-US" sz="900" b="1" dirty="0" err="1">
                <a:solidFill>
                  <a:schemeClr val="tx1"/>
                </a:solidFill>
                <a:latin typeface="+mj-lt"/>
              </a:rPr>
              <a:t>Shutterstock.com</a:t>
            </a:r>
            <a:r>
              <a:rPr lang="en-US" sz="900" b="1" dirty="0">
                <a:solidFill>
                  <a:schemeClr val="tx1"/>
                </a:solidFill>
                <a:latin typeface="+mj-lt"/>
              </a:rPr>
              <a:t> and provide image ID numbers or </a:t>
            </a:r>
            <a:r>
              <a:rPr lang="en-US" sz="900" b="1" dirty="0" err="1">
                <a:solidFill>
                  <a:schemeClr val="tx1"/>
                </a:solidFill>
                <a:latin typeface="+mj-lt"/>
              </a:rPr>
              <a:t>url</a:t>
            </a:r>
            <a:r>
              <a:rPr lang="en-US" sz="900" b="1" dirty="0">
                <a:solidFill>
                  <a:schemeClr val="tx1"/>
                </a:solidFill>
                <a:latin typeface="+mj-lt"/>
              </a:rPr>
              <a:t> links to marketing. Marketing will provide the files for PPT use.</a:t>
            </a:r>
          </a:p>
        </p:txBody>
      </p:sp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0D17CC63-E9AC-B4CA-521A-9D1D8E118387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467103" y="365537"/>
            <a:ext cx="1245438" cy="42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7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68" r:id="rId2"/>
    <p:sldLayoutId id="2147483769" r:id="rId3"/>
    <p:sldLayoutId id="2147483731" r:id="rId4"/>
    <p:sldLayoutId id="2147483753" r:id="rId5"/>
    <p:sldLayoutId id="2147483752" r:id="rId6"/>
    <p:sldLayoutId id="2147483755" r:id="rId7"/>
    <p:sldLayoutId id="2147483751" r:id="rId8"/>
    <p:sldLayoutId id="2147483756" r:id="rId9"/>
    <p:sldLayoutId id="2147483754" r:id="rId10"/>
    <p:sldLayoutId id="2147483738" r:id="rId11"/>
    <p:sldLayoutId id="2147483739" r:id="rId12"/>
    <p:sldLayoutId id="2147483760" r:id="rId13"/>
    <p:sldLayoutId id="2147483740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70" r:id="rId20"/>
    <p:sldLayoutId id="2147483771" r:id="rId21"/>
    <p:sldLayoutId id="2147483772" r:id="rId22"/>
  </p:sldLayoutIdLst>
  <p:hf hdr="0" ftr="0" dt="0"/>
  <p:txStyles>
    <p:titleStyle>
      <a:lvl1pPr marL="0" indent="0" algn="l" rtl="0" eaLnBrk="1" latinLnBrk="0" hangingPunct="1">
        <a:lnSpc>
          <a:spcPct val="100000"/>
        </a:lnSpc>
        <a:spcBef>
          <a:spcPct val="0"/>
        </a:spcBef>
        <a:buNone/>
        <a:tabLst>
          <a:tab pos="1304925" algn="l"/>
        </a:tabLst>
        <a:defRPr kumimoji="0" sz="2800" b="0" i="0" kern="1200" baseline="0">
          <a:solidFill>
            <a:schemeClr val="tx2"/>
          </a:solidFill>
          <a:latin typeface="+mj-lt"/>
          <a:ea typeface="+mj-ea"/>
          <a:cs typeface="Helvetica Neue Light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54A0"/>
        </a:buClr>
        <a:buSzPct val="100000"/>
        <a:buFont typeface="Arial" panose="020B0604020202020204" pitchFamily="34" charset="0"/>
        <a:buNone/>
        <a:tabLst/>
        <a:defRPr kumimoji="0" sz="2400" b="0" i="0" kern="1200">
          <a:solidFill>
            <a:schemeClr val="tx1"/>
          </a:solidFill>
          <a:latin typeface="+mn-lt"/>
          <a:ea typeface="+mn-ea"/>
          <a:cs typeface="Helvetica Neue"/>
        </a:defRPr>
      </a:lvl1pPr>
      <a:lvl2pPr marL="628650" indent="-282575" algn="l" rtl="0" eaLnBrk="1" latinLnBrk="0" hangingPunct="1">
        <a:spcBef>
          <a:spcPts val="600"/>
        </a:spcBef>
        <a:buClr>
          <a:srgbClr val="007A3D"/>
        </a:buClr>
        <a:buSzPct val="100000"/>
        <a:buFont typeface="Arial" panose="020B0604020202020204" pitchFamily="34" charset="0"/>
        <a:buChar char="•"/>
        <a:defRPr kumimoji="0" sz="2000" b="0" i="0" kern="1200">
          <a:solidFill>
            <a:schemeClr val="tx1"/>
          </a:solidFill>
          <a:latin typeface="+mn-lt"/>
          <a:ea typeface="+mn-ea"/>
          <a:cs typeface="Helvetica Neue"/>
        </a:defRPr>
      </a:lvl2pPr>
      <a:lvl3pPr marL="973138" indent="-227013" algn="l" rtl="0" eaLnBrk="1" latinLnBrk="0" hangingPunct="1">
        <a:spcBef>
          <a:spcPts val="600"/>
        </a:spcBef>
        <a:buClr>
          <a:schemeClr val="accent6"/>
        </a:buClr>
        <a:buSzPct val="100000"/>
        <a:buFont typeface="Arial" panose="020B0604020202020204" pitchFamily="34" charset="0"/>
        <a:buChar char="•"/>
        <a:defRPr kumimoji="0" sz="2000" b="0" i="0" kern="1200">
          <a:solidFill>
            <a:schemeClr val="tx1"/>
          </a:solidFill>
          <a:latin typeface="+mn-lt"/>
          <a:ea typeface="+mn-ea"/>
          <a:cs typeface="Helvetica Neue"/>
        </a:defRPr>
      </a:lvl3pPr>
      <a:lvl4pPr marL="1374775" indent="-292100" algn="l" rtl="0" eaLnBrk="1" latinLnBrk="0" hangingPunct="1">
        <a:spcBef>
          <a:spcPts val="600"/>
        </a:spcBef>
        <a:buClr>
          <a:srgbClr val="56AA1C"/>
        </a:buClr>
        <a:buSzPct val="100000"/>
        <a:buFont typeface="Arial" panose="020B0604020202020204" pitchFamily="34" charset="0"/>
        <a:buChar char="•"/>
        <a:defRPr kumimoji="0" sz="2000" b="0" i="0" kern="1200">
          <a:solidFill>
            <a:schemeClr val="tx1"/>
          </a:solidFill>
          <a:latin typeface="+mn-lt"/>
          <a:ea typeface="+mn-ea"/>
          <a:cs typeface="Helvetica Neue"/>
        </a:defRPr>
      </a:lvl4pPr>
      <a:lvl5pPr marL="1711325" indent="-227013" algn="l" rtl="0" eaLnBrk="1" latinLnBrk="0" hangingPunct="1">
        <a:spcBef>
          <a:spcPts val="6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kumimoji="0" sz="2000" b="0" i="0" kern="1200">
          <a:solidFill>
            <a:schemeClr val="tx1"/>
          </a:solidFill>
          <a:latin typeface="+mn-lt"/>
          <a:ea typeface="+mn-ea"/>
          <a:cs typeface="Helvetica Neue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1722" y="1471613"/>
            <a:ext cx="10966441" cy="431958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1724" y="6448625"/>
            <a:ext cx="10966449" cy="0"/>
          </a:xfrm>
          <a:prstGeom prst="line">
            <a:avLst/>
          </a:prstGeom>
          <a:ln w="952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1"/>
          <p:cNvSpPr txBox="1">
            <a:spLocks/>
          </p:cNvSpPr>
          <p:nvPr userDrawn="1"/>
        </p:nvSpPr>
        <p:spPr>
          <a:xfrm>
            <a:off x="508009" y="6448139"/>
            <a:ext cx="8131900" cy="29527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9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0455349" y="6480635"/>
            <a:ext cx="1227667" cy="238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0" kern="1200" dirty="0">
                <a:solidFill>
                  <a:schemeClr val="tx1"/>
                </a:solidFill>
                <a:latin typeface="+mn-lt"/>
                <a:ea typeface="+mn-ea"/>
                <a:cs typeface="Helvetica Neue"/>
              </a:rPr>
              <a:t>Page </a:t>
            </a:r>
            <a:fld id="{707ABFD6-16EE-4A59-B0D5-57631FBBF6EC}" type="slidenum">
              <a:rPr lang="en-US" sz="900" i="0" kern="1200" smtClean="0">
                <a:solidFill>
                  <a:schemeClr val="tx1"/>
                </a:solidFill>
                <a:latin typeface="+mn-lt"/>
                <a:ea typeface="+mn-ea"/>
                <a:cs typeface="Helvetica Neue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i="0" kern="1200" dirty="0">
              <a:solidFill>
                <a:schemeClr val="tx1"/>
              </a:solidFill>
              <a:latin typeface="+mn-lt"/>
              <a:ea typeface="+mn-ea"/>
              <a:cs typeface="Helvetica Neue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C0B319-9D38-2F4C-A6BE-AC8E39F56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40" y="409904"/>
            <a:ext cx="9664577" cy="3528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A30192-6EED-6A46-AF94-7AD29E3F3D9A}"/>
              </a:ext>
            </a:extLst>
          </p:cNvPr>
          <p:cNvSpPr txBox="1"/>
          <p:nvPr userDrawn="1"/>
        </p:nvSpPr>
        <p:spPr bwMode="gray">
          <a:xfrm>
            <a:off x="3803904" y="2840736"/>
            <a:ext cx="0" cy="0"/>
          </a:xfrm>
          <a:prstGeom prst="rect">
            <a:avLst/>
          </a:prstGeom>
          <a:noFill/>
        </p:spPr>
        <p:txBody>
          <a:bodyPr wrap="none" lIns="34290" rIns="34290" rtlCol="0">
            <a:noAutofit/>
          </a:bodyPr>
          <a:lstStyle/>
          <a:p>
            <a:pPr algn="l">
              <a:spcBef>
                <a:spcPts val="300"/>
              </a:spcBef>
            </a:pPr>
            <a:endParaRPr lang="en-US" sz="1050" dirty="0">
              <a:latin typeface="+mn-lt"/>
            </a:endParaRPr>
          </a:p>
        </p:txBody>
      </p:sp>
      <p:pic>
        <p:nvPicPr>
          <p:cNvPr id="3" name="Picture 2" descr="A blue and green logo&#10;&#10;Description automatically generated">
            <a:extLst>
              <a:ext uri="{FF2B5EF4-FFF2-40B4-BE49-F238E27FC236}">
                <a16:creationId xmlns:a16="http://schemas.microsoft.com/office/drawing/2014/main" id="{00DCAEB1-B6D6-7D2A-F54E-3C7BF65C26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67103" y="365537"/>
            <a:ext cx="1245438" cy="42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7" r:id="rId2"/>
  </p:sldLayoutIdLst>
  <p:hf hdr="0" ftr="0" dt="0"/>
  <p:txStyles>
    <p:titleStyle>
      <a:lvl1pPr marL="0" indent="0" algn="l" rtl="0" eaLnBrk="1" latinLnBrk="0" hangingPunct="1">
        <a:lnSpc>
          <a:spcPct val="100000"/>
        </a:lnSpc>
        <a:spcBef>
          <a:spcPct val="0"/>
        </a:spcBef>
        <a:buNone/>
        <a:tabLst>
          <a:tab pos="978646" algn="l"/>
        </a:tabLst>
        <a:defRPr kumimoji="0" sz="2400" b="0" i="0" kern="1200" baseline="0">
          <a:solidFill>
            <a:schemeClr val="tx2"/>
          </a:solidFill>
          <a:latin typeface="+mj-lt"/>
          <a:ea typeface="+mj-ea"/>
          <a:cs typeface="Helvetica Neue Light"/>
        </a:defRPr>
      </a:lvl1pPr>
    </p:titleStyle>
    <p:bodyStyle>
      <a:lvl1pPr marL="0" marR="0" indent="0" algn="l" defTabSz="685766" rtl="0" eaLnBrk="1" fontAlgn="auto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rgbClr val="0054A0"/>
        </a:buClr>
        <a:buSzPct val="100000"/>
        <a:buFont typeface="Arial" panose="020B0604020202020204" pitchFamily="34" charset="0"/>
        <a:buNone/>
        <a:tabLst/>
        <a:defRPr kumimoji="0" sz="1800" b="0" i="0" kern="1200">
          <a:solidFill>
            <a:schemeClr val="tx1"/>
          </a:solidFill>
          <a:latin typeface="+mn-lt"/>
          <a:ea typeface="+mn-ea"/>
          <a:cs typeface="Helvetica Neue"/>
        </a:defRPr>
      </a:lvl1pPr>
      <a:lvl2pPr marL="471464" indent="-211921" algn="l" rtl="0" eaLnBrk="1" latinLnBrk="0" hangingPunct="1">
        <a:spcBef>
          <a:spcPts val="450"/>
        </a:spcBef>
        <a:buClr>
          <a:srgbClr val="007A3D"/>
        </a:buClr>
        <a:buSzPct val="100000"/>
        <a:buFont typeface="Arial" panose="020B0604020202020204" pitchFamily="34" charset="0"/>
        <a:buChar char="•"/>
        <a:defRPr kumimoji="0" sz="1500" b="0" i="0" kern="1200">
          <a:solidFill>
            <a:schemeClr val="tx1"/>
          </a:solidFill>
          <a:latin typeface="+mn-lt"/>
          <a:ea typeface="+mn-ea"/>
          <a:cs typeface="Helvetica Neue"/>
        </a:defRPr>
      </a:lvl2pPr>
      <a:lvl3pPr marL="729818" indent="-170252" algn="l" rtl="0" eaLnBrk="1" latinLnBrk="0" hangingPunct="1">
        <a:spcBef>
          <a:spcPts val="450"/>
        </a:spcBef>
        <a:buClr>
          <a:schemeClr val="accent6"/>
        </a:buClr>
        <a:buSzPct val="100000"/>
        <a:buFont typeface="Arial" panose="020B0604020202020204" pitchFamily="34" charset="0"/>
        <a:buChar char="•"/>
        <a:defRPr kumimoji="0" sz="1500" b="0" i="0" kern="1200">
          <a:solidFill>
            <a:schemeClr val="tx1"/>
          </a:solidFill>
          <a:latin typeface="+mn-lt"/>
          <a:ea typeface="+mn-ea"/>
          <a:cs typeface="Helvetica Neue"/>
        </a:defRPr>
      </a:lvl3pPr>
      <a:lvl4pPr marL="1031030" indent="-219065" algn="l" rtl="0" eaLnBrk="1" latinLnBrk="0" hangingPunct="1">
        <a:spcBef>
          <a:spcPts val="450"/>
        </a:spcBef>
        <a:buClr>
          <a:srgbClr val="56AA1C"/>
        </a:buClr>
        <a:buSzPct val="100000"/>
        <a:buFont typeface="Arial" panose="020B0604020202020204" pitchFamily="34" charset="0"/>
        <a:buChar char="•"/>
        <a:defRPr kumimoji="0" sz="1500" b="0" i="0" kern="1200">
          <a:solidFill>
            <a:schemeClr val="tx1"/>
          </a:solidFill>
          <a:latin typeface="+mn-lt"/>
          <a:ea typeface="+mn-ea"/>
          <a:cs typeface="Helvetica Neue"/>
        </a:defRPr>
      </a:lvl4pPr>
      <a:lvl5pPr marL="1283430" indent="-170252" algn="l" rtl="0" eaLnBrk="1" latinLnBrk="0" hangingPunct="1">
        <a:spcBef>
          <a:spcPts val="45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kumimoji="0" sz="1500" b="0" i="0" kern="1200">
          <a:solidFill>
            <a:schemeClr val="tx1"/>
          </a:solidFill>
          <a:latin typeface="+mn-lt"/>
          <a:ea typeface="+mn-ea"/>
          <a:cs typeface="Helvetica Neue"/>
        </a:defRPr>
      </a:lvl5pPr>
      <a:lvl6pPr marL="1577261" indent="-171442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2992" indent="-171442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721" indent="-171442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451" indent="-171442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30937" y="1471613"/>
            <a:ext cx="10947230" cy="46647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1718" y="6341407"/>
            <a:ext cx="10966449" cy="0"/>
          </a:xfrm>
          <a:prstGeom prst="line">
            <a:avLst/>
          </a:prstGeom>
          <a:ln w="952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0468292" y="6369498"/>
            <a:ext cx="1227667" cy="238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0" kern="1200" dirty="0">
                <a:solidFill>
                  <a:schemeClr val="tx1"/>
                </a:solidFill>
                <a:latin typeface="+mn-lt"/>
                <a:ea typeface="+mn-ea"/>
                <a:cs typeface="Helvetica Neue"/>
              </a:rPr>
              <a:t>Page </a:t>
            </a:r>
            <a:fld id="{707ABFD6-16EE-4A59-B0D5-57631FBBF6EC}" type="slidenum">
              <a:rPr lang="en-US" sz="1000" i="0" kern="1200" smtClean="0">
                <a:solidFill>
                  <a:schemeClr val="tx1"/>
                </a:solidFill>
                <a:latin typeface="+mn-lt"/>
                <a:ea typeface="+mn-ea"/>
                <a:cs typeface="Helvetica Neue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i="0" kern="1200" dirty="0">
              <a:solidFill>
                <a:schemeClr val="tx1"/>
              </a:solidFill>
              <a:latin typeface="+mn-lt"/>
              <a:ea typeface="+mn-ea"/>
              <a:cs typeface="Helvetica Neue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C0B319-9D38-2F4C-A6BE-AC8E39F56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40" y="409896"/>
            <a:ext cx="10543963" cy="858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A30192-6EED-6A46-AF94-7AD29E3F3D9A}"/>
              </a:ext>
            </a:extLst>
          </p:cNvPr>
          <p:cNvSpPr txBox="1"/>
          <p:nvPr userDrawn="1"/>
        </p:nvSpPr>
        <p:spPr bwMode="gray">
          <a:xfrm>
            <a:off x="3803904" y="2840736"/>
            <a:ext cx="0" cy="0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algn="l">
              <a:spcBef>
                <a:spcPts val="400"/>
              </a:spcBef>
            </a:pPr>
            <a:endParaRPr lang="en-US" sz="14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65FB90-421B-2F49-89CF-10A1A5A645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8758" y="1971432"/>
            <a:ext cx="1643270" cy="4664765"/>
          </a:xfrm>
          <a:prstGeom prst="rect">
            <a:avLst/>
          </a:prstGeom>
        </p:spPr>
      </p:pic>
      <p:sp>
        <p:nvSpPr>
          <p:cNvPr id="15" name="Footer Placeholder 11">
            <a:extLst>
              <a:ext uri="{FF2B5EF4-FFF2-40B4-BE49-F238E27FC236}">
                <a16:creationId xmlns:a16="http://schemas.microsoft.com/office/drawing/2014/main" id="{592C434C-FF38-1047-B1F7-680A277E37DA}"/>
              </a:ext>
            </a:extLst>
          </p:cNvPr>
          <p:cNvSpPr txBox="1">
            <a:spLocks/>
          </p:cNvSpPr>
          <p:nvPr userDrawn="1"/>
        </p:nvSpPr>
        <p:spPr>
          <a:xfrm>
            <a:off x="-2099380" y="23520"/>
            <a:ext cx="1920081" cy="1747723"/>
          </a:xfrm>
          <a:prstGeom prst="rect">
            <a:avLst/>
          </a:prstGeom>
          <a:solidFill>
            <a:schemeClr val="bg1"/>
          </a:solidFill>
          <a:ln>
            <a:solidFill>
              <a:srgbClr val="0054A0"/>
            </a:solidFill>
          </a:ln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200" b="1" u="sng" kern="1200" dirty="0">
              <a:solidFill>
                <a:srgbClr val="FF0000"/>
              </a:solidFill>
              <a:latin typeface="Helvetica Neue"/>
              <a:ea typeface="+mn-ea"/>
              <a:cs typeface="Helvetica Neue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000" b="1" u="sng" kern="1200" dirty="0">
                <a:solidFill>
                  <a:srgbClr val="FF0000"/>
                </a:solidFill>
                <a:latin typeface="Helvetica Neue"/>
                <a:ea typeface="+mn-ea"/>
                <a:cs typeface="Helvetica Neue"/>
              </a:rPr>
              <a:t>COLORINFORMATION</a:t>
            </a:r>
            <a:endParaRPr lang="en-US" sz="900" b="1" dirty="0">
              <a:solidFill>
                <a:srgbClr val="FF00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tx1"/>
                </a:solidFill>
                <a:latin typeface="+mj-lt"/>
              </a:rPr>
              <a:t>Provided below </a:t>
            </a:r>
            <a:r>
              <a:rPr lang="en-US" sz="900" b="1" baseline="0" dirty="0">
                <a:solidFill>
                  <a:schemeClr val="tx1"/>
                </a:solidFill>
                <a:latin typeface="+mj-lt"/>
              </a:rPr>
              <a:t>are RGB (Red/Green/Blue) values for the PYA complementary colors for images, charts, and shapes. </a:t>
            </a:r>
            <a:r>
              <a:rPr lang="en-US" sz="900" b="1" kern="1200" baseline="0" dirty="0">
                <a:solidFill>
                  <a:schemeClr val="tx1"/>
                </a:solidFill>
                <a:latin typeface="Helvetica Neue"/>
                <a:ea typeface="+mn-ea"/>
                <a:cs typeface="Helvetica Neue"/>
              </a:rPr>
              <a:t>Use the eye dropper tool for quick color fill.</a:t>
            </a:r>
            <a:endParaRPr lang="en-US" sz="900" b="1" baseline="0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kern="1200" baseline="0" dirty="0">
              <a:solidFill>
                <a:schemeClr val="tx1"/>
              </a:solidFill>
              <a:latin typeface="+mj-lt"/>
              <a:ea typeface="+mn-ea"/>
              <a:cs typeface="Helvetica Neue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baseline="0" dirty="0">
                <a:solidFill>
                  <a:schemeClr val="tx1"/>
                </a:solidFill>
                <a:latin typeface="+mj-lt"/>
                <a:ea typeface="+mn-ea"/>
                <a:cs typeface="Helvetica Neue"/>
              </a:rPr>
              <a:t>This text/image can be removed by Admin/WP before finalization or providing to client/others.</a:t>
            </a:r>
            <a:endParaRPr lang="en-US" sz="800" b="1" dirty="0">
              <a:solidFill>
                <a:schemeClr val="tx1"/>
              </a:solidFill>
              <a:latin typeface="+mj-lt"/>
            </a:endParaRPr>
          </a:p>
          <a:p>
            <a:pPr algn="r"/>
            <a:endParaRPr lang="en-US" sz="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Footer Placeholder 11">
            <a:extLst>
              <a:ext uri="{FF2B5EF4-FFF2-40B4-BE49-F238E27FC236}">
                <a16:creationId xmlns:a16="http://schemas.microsoft.com/office/drawing/2014/main" id="{DE84C34C-9CAF-EA44-A5C3-F7E0232863CD}"/>
              </a:ext>
            </a:extLst>
          </p:cNvPr>
          <p:cNvSpPr txBox="1">
            <a:spLocks/>
          </p:cNvSpPr>
          <p:nvPr userDrawn="1"/>
        </p:nvSpPr>
        <p:spPr>
          <a:xfrm>
            <a:off x="12382852" y="36402"/>
            <a:ext cx="1600690" cy="961907"/>
          </a:xfrm>
          <a:prstGeom prst="rect">
            <a:avLst/>
          </a:prstGeom>
          <a:solidFill>
            <a:schemeClr val="bg1"/>
          </a:solidFill>
          <a:ln>
            <a:solidFill>
              <a:srgbClr val="0054A0"/>
            </a:solidFill>
          </a:ln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"/>
              </a:spcAft>
            </a:pPr>
            <a:endParaRPr lang="en-US" sz="200" b="1" u="sng" dirty="0">
              <a:solidFill>
                <a:srgbClr val="FF0000"/>
              </a:solidFill>
              <a:latin typeface="+mj-lt"/>
            </a:endParaRPr>
          </a:p>
          <a:p>
            <a:pPr algn="ctr">
              <a:spcAft>
                <a:spcPts val="300"/>
              </a:spcAft>
            </a:pPr>
            <a:r>
              <a:rPr lang="en-US" sz="900" b="1" u="sng" dirty="0">
                <a:solidFill>
                  <a:srgbClr val="FF0000"/>
                </a:solidFill>
                <a:latin typeface="+mj-lt"/>
              </a:rPr>
              <a:t>FONT INFORMATION</a:t>
            </a:r>
            <a:endParaRPr lang="en-US" sz="9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900" b="1" dirty="0">
                <a:solidFill>
                  <a:schemeClr val="tx1"/>
                </a:solidFill>
                <a:latin typeface="+mj-lt"/>
              </a:rPr>
              <a:t>If you change a font from the standard</a:t>
            </a:r>
            <a:r>
              <a:rPr lang="en-US" sz="900" b="1" baseline="0" dirty="0">
                <a:solidFill>
                  <a:schemeClr val="tx1"/>
                </a:solidFill>
                <a:latin typeface="+mj-lt"/>
              </a:rPr>
              <a:t>  utilized in the layouts, please use only those listed below</a:t>
            </a:r>
            <a:r>
              <a:rPr lang="en-US" sz="900" b="1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076290-CC08-A845-AD9E-A431D4EC3D15}"/>
              </a:ext>
            </a:extLst>
          </p:cNvPr>
          <p:cNvSpPr txBox="1"/>
          <p:nvPr userDrawn="1"/>
        </p:nvSpPr>
        <p:spPr bwMode="gray">
          <a:xfrm>
            <a:off x="12382852" y="1036081"/>
            <a:ext cx="1600690" cy="516389"/>
          </a:xfrm>
          <a:prstGeom prst="rect">
            <a:avLst/>
          </a:prstGeom>
          <a:solidFill>
            <a:schemeClr val="bg1"/>
          </a:solidFill>
          <a:ln>
            <a:solidFill>
              <a:srgbClr val="0054A0"/>
            </a:solidFill>
          </a:ln>
        </p:spPr>
        <p:txBody>
          <a:bodyPr wrap="square" lIns="45720" rIns="45720" rtlCol="0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endParaRPr lang="en-US" sz="14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ooter Placeholder 11">
            <a:extLst>
              <a:ext uri="{FF2B5EF4-FFF2-40B4-BE49-F238E27FC236}">
                <a16:creationId xmlns:a16="http://schemas.microsoft.com/office/drawing/2014/main" id="{9947C65C-934A-A94F-B80C-C7D430E66462}"/>
              </a:ext>
            </a:extLst>
          </p:cNvPr>
          <p:cNvSpPr txBox="1">
            <a:spLocks/>
          </p:cNvSpPr>
          <p:nvPr userDrawn="1"/>
        </p:nvSpPr>
        <p:spPr>
          <a:xfrm>
            <a:off x="12294158" y="1771244"/>
            <a:ext cx="1733341" cy="1333697"/>
          </a:xfrm>
          <a:prstGeom prst="rect">
            <a:avLst/>
          </a:prstGeom>
          <a:solidFill>
            <a:schemeClr val="bg1"/>
          </a:solidFill>
          <a:ln>
            <a:solidFill>
              <a:srgbClr val="0054A0"/>
            </a:solidFill>
          </a:ln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"/>
              </a:spcAft>
            </a:pPr>
            <a:endParaRPr lang="en-US" sz="200" b="1" u="sng" dirty="0">
              <a:solidFill>
                <a:srgbClr val="FF0000"/>
              </a:solidFill>
              <a:latin typeface="+mj-lt"/>
            </a:endParaRPr>
          </a:p>
          <a:p>
            <a:pPr algn="ctr">
              <a:spcAft>
                <a:spcPts val="300"/>
              </a:spcAft>
            </a:pPr>
            <a:r>
              <a:rPr lang="en-US" sz="900" b="1" u="sng" dirty="0">
                <a:solidFill>
                  <a:srgbClr val="FF0000"/>
                </a:solidFill>
                <a:latin typeface="+mj-lt"/>
              </a:rPr>
              <a:t>IMAGE INFORMATION</a:t>
            </a:r>
            <a:endParaRPr lang="en-US" sz="9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900" b="1" dirty="0">
                <a:solidFill>
                  <a:schemeClr val="tx1"/>
                </a:solidFill>
                <a:latin typeface="+mj-lt"/>
              </a:rPr>
              <a:t>Please locate images needed on Shutterstock.com and provide image ID numbers or url links to marketing. Marketing will provide the files for PPT use.</a:t>
            </a:r>
          </a:p>
        </p:txBody>
      </p:sp>
      <p:pic>
        <p:nvPicPr>
          <p:cNvPr id="3" name="Picture 2" descr="A blue and green logo&#10;&#10;Description automatically generated">
            <a:extLst>
              <a:ext uri="{FF2B5EF4-FFF2-40B4-BE49-F238E27FC236}">
                <a16:creationId xmlns:a16="http://schemas.microsoft.com/office/drawing/2014/main" id="{92B02D23-9FCB-6C5D-45BF-6388FCA1AC6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67103" y="365537"/>
            <a:ext cx="1245438" cy="42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3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7" r:id="rId2"/>
    <p:sldLayoutId id="2147483786" r:id="rId3"/>
  </p:sldLayoutIdLst>
  <p:hf hdr="0" ftr="0" dt="0"/>
  <p:txStyles>
    <p:titleStyle>
      <a:lvl1pPr marL="0" indent="0" algn="l" rtl="0" eaLnBrk="1" latinLnBrk="0" hangingPunct="1">
        <a:lnSpc>
          <a:spcPct val="100000"/>
        </a:lnSpc>
        <a:spcBef>
          <a:spcPct val="0"/>
        </a:spcBef>
        <a:buNone/>
        <a:tabLst>
          <a:tab pos="1304925" algn="l"/>
        </a:tabLst>
        <a:defRPr kumimoji="0" sz="3600" b="1" i="0" kern="1200" baseline="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54A0"/>
        </a:buClr>
        <a:buSzPct val="100000"/>
        <a:buFont typeface="Arial" panose="020B0604020202020204" pitchFamily="34" charset="0"/>
        <a:buNone/>
        <a:tabLst/>
        <a:defRPr kumimoji="0"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2575" algn="l" rtl="0" eaLnBrk="1" latinLnBrk="0" hangingPunct="1">
        <a:spcBef>
          <a:spcPts val="600"/>
        </a:spcBef>
        <a:buClr>
          <a:srgbClr val="007A3D"/>
        </a:buClr>
        <a:buSzPct val="100000"/>
        <a:buFont typeface="Arial" panose="020B0604020202020204" pitchFamily="34" charset="0"/>
        <a:buChar char="•"/>
        <a:defRPr kumimoji="0" sz="2000" b="0" i="0" kern="1200">
          <a:solidFill>
            <a:schemeClr val="tx1"/>
          </a:solidFill>
          <a:latin typeface="+mn-lt"/>
          <a:ea typeface="+mn-ea"/>
          <a:cs typeface="Helvetica Neue"/>
        </a:defRPr>
      </a:lvl2pPr>
      <a:lvl3pPr marL="973138" indent="-227013" algn="l" rtl="0" eaLnBrk="1" latinLnBrk="0" hangingPunct="1">
        <a:spcBef>
          <a:spcPts val="600"/>
        </a:spcBef>
        <a:buClr>
          <a:schemeClr val="accent6"/>
        </a:buClr>
        <a:buSzPct val="100000"/>
        <a:buFont typeface="Arial" panose="020B0604020202020204" pitchFamily="34" charset="0"/>
        <a:buChar char="•"/>
        <a:defRPr kumimoji="0" sz="2000" b="0" i="0" kern="1200">
          <a:solidFill>
            <a:schemeClr val="tx1"/>
          </a:solidFill>
          <a:latin typeface="+mn-lt"/>
          <a:ea typeface="+mn-ea"/>
          <a:cs typeface="Helvetica Neue"/>
        </a:defRPr>
      </a:lvl3pPr>
      <a:lvl4pPr marL="1374775" indent="-292100" algn="l" rtl="0" eaLnBrk="1" latinLnBrk="0" hangingPunct="1">
        <a:spcBef>
          <a:spcPts val="600"/>
        </a:spcBef>
        <a:buClr>
          <a:srgbClr val="56AA1C"/>
        </a:buClr>
        <a:buSzPct val="100000"/>
        <a:buFont typeface="Arial" panose="020B0604020202020204" pitchFamily="34" charset="0"/>
        <a:buChar char="•"/>
        <a:defRPr kumimoji="0" sz="2000" b="0" i="0" kern="1200">
          <a:solidFill>
            <a:schemeClr val="tx1"/>
          </a:solidFill>
          <a:latin typeface="+mn-lt"/>
          <a:ea typeface="+mn-ea"/>
          <a:cs typeface="Helvetica Neue"/>
        </a:defRPr>
      </a:lvl4pPr>
      <a:lvl5pPr marL="1711325" indent="-227013" algn="l" rtl="0" eaLnBrk="1" latinLnBrk="0" hangingPunct="1">
        <a:spcBef>
          <a:spcPts val="6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kumimoji="0" sz="2000" b="0" i="0" kern="1200">
          <a:solidFill>
            <a:schemeClr val="tx1"/>
          </a:solidFill>
          <a:latin typeface="+mn-lt"/>
          <a:ea typeface="+mn-ea"/>
          <a:cs typeface="Helvetica Neue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rhospital.com/cms-hpt.tx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msgov.github.io/hpt-tool/online-validator/" TargetMode="Externa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34EA084-CD87-A6BF-6D52-F7D61C0C8E16}"/>
              </a:ext>
            </a:extLst>
          </p:cNvPr>
          <p:cNvSpPr txBox="1">
            <a:spLocks/>
          </p:cNvSpPr>
          <p:nvPr/>
        </p:nvSpPr>
        <p:spPr>
          <a:xfrm>
            <a:off x="894421" y="2310624"/>
            <a:ext cx="6831243" cy="140273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54A0"/>
              </a:buClr>
              <a:buSzPct val="100000"/>
              <a:buFont typeface="Arial" panose="020B0604020202020204" pitchFamily="34" charset="0"/>
              <a:buNone/>
              <a:tabLst/>
              <a:defRPr kumimoji="0" sz="3600" b="0" i="0" kern="1200">
                <a:solidFill>
                  <a:srgbClr val="16568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282575" algn="l" rtl="0" eaLnBrk="1" latinLnBrk="0" hangingPunct="1">
              <a:spcBef>
                <a:spcPts val="600"/>
              </a:spcBef>
              <a:buClr>
                <a:srgbClr val="007A3D"/>
              </a:buClr>
              <a:buSzPct val="100000"/>
              <a:buFont typeface="Arial" panose="020B0604020202020204" pitchFamily="34" charset="0"/>
              <a:buChar char="•"/>
              <a:defRPr kumimoji="0" sz="2000" b="0" i="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2pPr>
            <a:lvl3pPr marL="973138" indent="-227013" algn="l" rtl="0" eaLnBrk="1" latinLnBrk="0" hangingPunct="1">
              <a:spcBef>
                <a:spcPts val="60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kumimoji="0" sz="2000" b="0" i="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3pPr>
            <a:lvl4pPr marL="1374775" indent="-292100" algn="l" rtl="0" eaLnBrk="1" latinLnBrk="0" hangingPunct="1">
              <a:spcBef>
                <a:spcPts val="600"/>
              </a:spcBef>
              <a:buClr>
                <a:srgbClr val="56AA1C"/>
              </a:buClr>
              <a:buSzPct val="100000"/>
              <a:buFont typeface="Arial" panose="020B0604020202020204" pitchFamily="34" charset="0"/>
              <a:buChar char="•"/>
              <a:defRPr kumimoji="0" sz="2000" b="0" i="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4pPr>
            <a:lvl5pPr marL="1711325" indent="-227013" algn="l" rtl="0" eaLnBrk="1" latinLnBrk="0" hangingPunct="1">
              <a:spcBef>
                <a:spcPts val="6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2000" b="0" i="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Hot Topics in Revenue Cycle Today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6721DC5-A6A1-7577-C088-A43323553D3B}"/>
              </a:ext>
            </a:extLst>
          </p:cNvPr>
          <p:cNvSpPr txBox="1">
            <a:spLocks/>
          </p:cNvSpPr>
          <p:nvPr/>
        </p:nvSpPr>
        <p:spPr>
          <a:xfrm>
            <a:off x="894421" y="4140120"/>
            <a:ext cx="5305657" cy="140273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1pPr>
            <a:lvl2pPr marL="628650" indent="-282575" algn="l" rtl="0" eaLnBrk="1" latinLnBrk="0" hangingPunct="1">
              <a:spcBef>
                <a:spcPts val="600"/>
              </a:spcBef>
              <a:buClr>
                <a:srgbClr val="007A3D"/>
              </a:buClr>
              <a:buSzPct val="100000"/>
              <a:buFont typeface="Arial" panose="020B0604020202020204" pitchFamily="34" charset="0"/>
              <a:buChar char="•"/>
              <a:defRPr kumimoji="0" sz="2000" b="0" i="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2pPr>
            <a:lvl3pPr marL="973138" indent="-227013" algn="l" rtl="0" eaLnBrk="1" latinLnBrk="0" hangingPunct="1">
              <a:spcBef>
                <a:spcPts val="60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kumimoji="0" sz="2000" b="0" i="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3pPr>
            <a:lvl4pPr marL="1374775" indent="-292100" algn="l" rtl="0" eaLnBrk="1" latinLnBrk="0" hangingPunct="1">
              <a:spcBef>
                <a:spcPts val="600"/>
              </a:spcBef>
              <a:buClr>
                <a:srgbClr val="56AA1C"/>
              </a:buClr>
              <a:buSzPct val="100000"/>
              <a:buFont typeface="Arial" panose="020B0604020202020204" pitchFamily="34" charset="0"/>
              <a:buChar char="•"/>
              <a:defRPr kumimoji="0" sz="2000" b="0" i="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4pPr>
            <a:lvl5pPr marL="1711325" indent="-227013" algn="l" rtl="0" eaLnBrk="1" latinLnBrk="0" hangingPunct="1">
              <a:spcBef>
                <a:spcPts val="6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2000" b="0" i="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Martie Ross, PYA</a:t>
            </a:r>
          </a:p>
          <a:p>
            <a:r>
              <a:rPr lang="en-US" dirty="0"/>
              <a:t>Kathy Reep, PYA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June 4, 2024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AFB04-B0B0-D858-785D-64F04B88F1F0}"/>
              </a:ext>
            </a:extLst>
          </p:cNvPr>
          <p:cNvSpPr txBox="1"/>
          <p:nvPr/>
        </p:nvSpPr>
        <p:spPr bwMode="gray">
          <a:xfrm>
            <a:off x="894421" y="1979169"/>
            <a:ext cx="71913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sz="1800" b="1" dirty="0">
                <a:solidFill>
                  <a:srgbClr val="007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Nebraska HFMA &amp; NHA-</a:t>
            </a:r>
            <a:r>
              <a:rPr lang="en-US" sz="1800" b="1" dirty="0" err="1">
                <a:solidFill>
                  <a:srgbClr val="007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NeRHA</a:t>
            </a:r>
            <a:r>
              <a:rPr lang="en-US" sz="1800" b="1" dirty="0">
                <a:solidFill>
                  <a:srgbClr val="007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Rural Health Conference</a:t>
            </a:r>
          </a:p>
        </p:txBody>
      </p:sp>
    </p:spTree>
    <p:extLst>
      <p:ext uri="{BB962C8B-B14F-4D97-AF65-F5344CB8AC3E}">
        <p14:creationId xmlns:p14="http://schemas.microsoft.com/office/powerpoint/2010/main" val="3820435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A037FFB-8925-A332-F154-E8E0945BD56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712032" y="999367"/>
            <a:ext cx="5076105" cy="2526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1B9F31-9117-3CB1-BDB2-B6975B6CB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98" y="3715443"/>
            <a:ext cx="5023639" cy="2564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82C515-A798-90D5-57D2-EB08E5DCB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915" y="999367"/>
            <a:ext cx="5408200" cy="2558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59D57A-0EC9-5285-96C7-728EA8AA7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915" y="3715443"/>
            <a:ext cx="5420045" cy="2564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0568368-8FAC-68B2-1D22-36EE56A7B46A}"/>
              </a:ext>
            </a:extLst>
          </p:cNvPr>
          <p:cNvSpPr txBox="1"/>
          <p:nvPr/>
        </p:nvSpPr>
        <p:spPr bwMode="gray">
          <a:xfrm>
            <a:off x="412980" y="6392775"/>
            <a:ext cx="105897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656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https://www.kff.org/medicare/issue-brief/over-35-million-prior-authorization-requests-were-submitted-to-medicare-advantage-plans-in-2021/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9DEDA7-A6C1-FD5E-16F4-5D93583F44EE}"/>
              </a:ext>
            </a:extLst>
          </p:cNvPr>
          <p:cNvSpPr txBox="1"/>
          <p:nvPr/>
        </p:nvSpPr>
        <p:spPr bwMode="gray">
          <a:xfrm>
            <a:off x="502170" y="188226"/>
            <a:ext cx="7375161" cy="531301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6558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Prior Authorization Statistics - 2021</a:t>
            </a:r>
          </a:p>
        </p:txBody>
      </p:sp>
    </p:spTree>
    <p:extLst>
      <p:ext uri="{BB962C8B-B14F-4D97-AF65-F5344CB8AC3E}">
        <p14:creationId xmlns:p14="http://schemas.microsoft.com/office/powerpoint/2010/main" val="945792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screenshot of a medical advertisement&#10;&#10;Description automatically generated">
            <a:extLst>
              <a:ext uri="{FF2B5EF4-FFF2-40B4-BE49-F238E27FC236}">
                <a16:creationId xmlns:a16="http://schemas.microsoft.com/office/drawing/2014/main" id="{5BB852F0-AD46-6053-A854-04B40E30762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4030837" y="1444625"/>
            <a:ext cx="4127151" cy="4289425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744C82-AD0B-F6B8-CB52-AA51CEE642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B3CA54-CCAF-3944-CCB7-5138B793E9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NHA Medicare Advantage Report and Survey 2023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F8981F6-F2D2-CF51-5445-DCE28D3FC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And in Nebraska…</a:t>
            </a:r>
          </a:p>
        </p:txBody>
      </p:sp>
    </p:spTree>
    <p:extLst>
      <p:ext uri="{BB962C8B-B14F-4D97-AF65-F5344CB8AC3E}">
        <p14:creationId xmlns:p14="http://schemas.microsoft.com/office/powerpoint/2010/main" val="2601969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571E37-6D1D-D205-AD70-9E13BA79F7E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1717" y="1032387"/>
            <a:ext cx="10966453" cy="4700901"/>
          </a:xfrm>
        </p:spPr>
        <p:txBody>
          <a:bodyPr/>
          <a:lstStyle/>
          <a:p>
            <a:r>
              <a:rPr lang="en-US" dirty="0"/>
              <a:t>Effective January 1, 2026</a:t>
            </a:r>
          </a:p>
          <a:p>
            <a:r>
              <a:rPr lang="en-US" dirty="0"/>
              <a:t>Timeframe for responding to prior authorizations</a:t>
            </a:r>
          </a:p>
          <a:p>
            <a:pPr lvl="1"/>
            <a:r>
              <a:rPr lang="en-US" sz="2400" dirty="0"/>
              <a:t>Expedited requests – 72 hours; Standard requests – 7 days</a:t>
            </a:r>
          </a:p>
          <a:p>
            <a:r>
              <a:rPr lang="en-US" dirty="0"/>
              <a:t>Plan must provide specific reason for denial</a:t>
            </a:r>
          </a:p>
          <a:p>
            <a:pPr marL="746125" lvl="2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F61BA8-2204-526D-06DF-764B4BB0F1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E15789-2760-4596-0924-A333E927F89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B4B4B3D-F304-18CF-AC92-B1ECFA00A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Prior Authorization Requirements/Timelines</a:t>
            </a:r>
          </a:p>
        </p:txBody>
      </p:sp>
    </p:spTree>
    <p:extLst>
      <p:ext uri="{BB962C8B-B14F-4D97-AF65-F5344CB8AC3E}">
        <p14:creationId xmlns:p14="http://schemas.microsoft.com/office/powerpoint/2010/main" val="3927368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calendar with a pencil on it&#10;&#10;Description automatically generated">
            <a:extLst>
              <a:ext uri="{FF2B5EF4-FFF2-40B4-BE49-F238E27FC236}">
                <a16:creationId xmlns:a16="http://schemas.microsoft.com/office/drawing/2014/main" id="{522DAD50-56DC-2762-E212-99197630C03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5F70E2B-367D-1561-D5A7-31074755A5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Image Source: Shutterstock</a:t>
            </a:r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id="{3B1E5421-7BAD-8F00-960D-0DA007F188C0}"/>
              </a:ext>
            </a:extLst>
          </p:cNvPr>
          <p:cNvSpPr txBox="1">
            <a:spLocks/>
          </p:cNvSpPr>
          <p:nvPr/>
        </p:nvSpPr>
        <p:spPr>
          <a:xfrm>
            <a:off x="0" y="3076628"/>
            <a:ext cx="12218893" cy="1197181"/>
          </a:xfrm>
          <a:prstGeom prst="rect">
            <a:avLst/>
          </a:prstGeom>
          <a:solidFill>
            <a:srgbClr val="0054A0">
              <a:alpha val="8980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978646" algn="l"/>
              </a:tabLst>
              <a:defRPr kumimoji="0" sz="2100" b="0" i="0" kern="1200" baseline="0">
                <a:solidFill>
                  <a:schemeClr val="tx2"/>
                </a:solidFill>
                <a:latin typeface="+mj-lt"/>
                <a:ea typeface="+mj-ea"/>
                <a:cs typeface="Helvetica Neue Light"/>
              </a:defRPr>
            </a:lvl1pPr>
          </a:lstStyle>
          <a:p>
            <a:pPr algn="ctr"/>
            <a:r>
              <a:rPr lang="en-US" sz="2800" dirty="0">
                <a:solidFill>
                  <a:srgbClr val="FFFFFF"/>
                </a:solidFill>
              </a:rPr>
              <a:t>Price Transparency: Review and Update on Recent Regulation</a:t>
            </a:r>
          </a:p>
        </p:txBody>
      </p:sp>
    </p:spTree>
    <p:extLst>
      <p:ext uri="{BB962C8B-B14F-4D97-AF65-F5344CB8AC3E}">
        <p14:creationId xmlns:p14="http://schemas.microsoft.com/office/powerpoint/2010/main" val="1451510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B90D693-125F-52DC-0C1D-F8A23B6277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23654" y="775504"/>
            <a:ext cx="7547428" cy="539614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b="1" dirty="0"/>
              <a:t>Compliance required January 1, 2021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45 CFR Part 180, November 27, 2019, </a:t>
            </a:r>
            <a:r>
              <a:rPr lang="en-US" i="1" dirty="0"/>
              <a:t>Federal Register</a:t>
            </a:r>
            <a:r>
              <a:rPr lang="en-US" dirty="0"/>
              <a:t> following Executive Order, June 24, 2019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Requires charge data to be posted in a single machine-readable file (MRF)</a:t>
            </a:r>
          </a:p>
          <a:p>
            <a:pPr lvl="3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Five types of “standard charges” </a:t>
            </a:r>
          </a:p>
          <a:p>
            <a:pPr lvl="5">
              <a:spcBef>
                <a:spcPts val="600"/>
              </a:spcBef>
              <a:buClr>
                <a:srgbClr val="D35C2B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Gross charge (</a:t>
            </a:r>
            <a:r>
              <a:rPr lang="en-US" sz="1200" dirty="0"/>
              <a:t>regular rate established by the hospital for an item or service provided to a specific group of paying patients)</a:t>
            </a:r>
          </a:p>
          <a:p>
            <a:pPr lvl="5">
              <a:spcBef>
                <a:spcPts val="600"/>
              </a:spcBef>
              <a:buClr>
                <a:srgbClr val="D35C2B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Payer-specific negotiated charge</a:t>
            </a:r>
          </a:p>
          <a:p>
            <a:pPr lvl="5">
              <a:spcBef>
                <a:spcPts val="600"/>
              </a:spcBef>
              <a:buClr>
                <a:srgbClr val="D35C2B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De-identified minimum negotiated charge</a:t>
            </a:r>
          </a:p>
          <a:p>
            <a:pPr lvl="5">
              <a:spcBef>
                <a:spcPts val="600"/>
              </a:spcBef>
              <a:buClr>
                <a:srgbClr val="D35C2B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De-identified maximum negotiated charge</a:t>
            </a:r>
          </a:p>
          <a:p>
            <a:pPr lvl="5">
              <a:spcBef>
                <a:spcPts val="600"/>
              </a:spcBef>
              <a:buClr>
                <a:srgbClr val="D35C2B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Discounted cash price 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Requires consumer-friendly list of standard charges for a limited set of shoppable services</a:t>
            </a:r>
          </a:p>
          <a:p>
            <a:pPr lvl="3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In lieu of posting standard charges for shoppable services, hospital may maintain internet-based price estimator tool 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Both files updated at least annually and show date of last update on file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E6D2DFE-6C63-49B1-951F-53E7575F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6" y="164169"/>
            <a:ext cx="10543963" cy="611335"/>
          </a:xfrm>
        </p:spPr>
        <p:txBody>
          <a:bodyPr/>
          <a:lstStyle/>
          <a:p>
            <a:r>
              <a:rPr lang="en-US" sz="2800" b="1" dirty="0"/>
              <a:t>Review of the Requirements</a:t>
            </a:r>
          </a:p>
        </p:txBody>
      </p:sp>
      <p:pic>
        <p:nvPicPr>
          <p:cNvPr id="10" name="Content Placeholder 13" descr="A close-up of a calendar with a pencil&#10;&#10;Description automatically generated">
            <a:extLst>
              <a:ext uri="{FF2B5EF4-FFF2-40B4-BE49-F238E27FC236}">
                <a16:creationId xmlns:a16="http://schemas.microsoft.com/office/drawing/2014/main" id="{0ED2F6CF-91F2-A3AB-C702-38BEF61D47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22687"/>
            <a:ext cx="4223654" cy="514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32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71022-6827-5B7F-CEDC-0C266F4BAC6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4543" y="1186280"/>
            <a:ext cx="10543963" cy="5261814"/>
          </a:xfrm>
        </p:spPr>
        <p:txBody>
          <a:bodyPr/>
          <a:lstStyle/>
          <a:p>
            <a:r>
              <a:rPr lang="en-US" sz="2600" dirty="0"/>
              <a:t>Good faith effort to ensure that the information encoded in the MRF is truly accurate and complete as of the date indicated in the MRF </a:t>
            </a:r>
          </a:p>
          <a:p>
            <a:r>
              <a:rPr lang="en-US" sz="2600" dirty="0"/>
              <a:t>Requires hospitals to establish and maintain txt file as specified</a:t>
            </a:r>
          </a:p>
          <a:p>
            <a:pPr lvl="1"/>
            <a:r>
              <a:rPr lang="en-US" sz="2000" dirty="0"/>
              <a:t>Requires link in the footer on hospital’s website, </a:t>
            </a:r>
            <a:r>
              <a:rPr lang="en-US" sz="2000" i="1" dirty="0"/>
              <a:t>including but not limited </a:t>
            </a:r>
            <a:r>
              <a:rPr lang="en-US" sz="2000" dirty="0"/>
              <a:t>to the homepage, labeled “Price Transparency”</a:t>
            </a:r>
          </a:p>
          <a:p>
            <a:pPr lvl="1"/>
            <a:r>
              <a:rPr lang="en-US" sz="2000" dirty="0"/>
              <a:t>A TXT file must be located at the root of the public website that hosts your MRF</a:t>
            </a:r>
          </a:p>
          <a:p>
            <a:pPr lvl="2"/>
            <a:r>
              <a:rPr lang="en-US" sz="2000" dirty="0">
                <a:hlinkClick r:id="rId3"/>
              </a:rPr>
              <a:t>www.yourhospital.com/cms-hpt.txt</a:t>
            </a:r>
            <a:r>
              <a:rPr lang="en-US" sz="2000" dirty="0"/>
              <a:t> </a:t>
            </a:r>
          </a:p>
          <a:p>
            <a:pPr lvl="1"/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94E3B1-BDD0-7A25-5D64-A51FE9850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New/Revised Requirements – Required 1/1/24</a:t>
            </a:r>
          </a:p>
        </p:txBody>
      </p:sp>
    </p:spTree>
    <p:extLst>
      <p:ext uri="{BB962C8B-B14F-4D97-AF65-F5344CB8AC3E}">
        <p14:creationId xmlns:p14="http://schemas.microsoft.com/office/powerpoint/2010/main" val="3265916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71022-6827-5B7F-CEDC-0C266F4BAC6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49" y="1006289"/>
            <a:ext cx="10543963" cy="5261814"/>
          </a:xfrm>
        </p:spPr>
        <p:txBody>
          <a:bodyPr/>
          <a:lstStyle/>
          <a:p>
            <a:r>
              <a:rPr lang="en-US" sz="2600" dirty="0"/>
              <a:t>Modified standard charge display requirements</a:t>
            </a:r>
          </a:p>
          <a:p>
            <a:pPr lvl="1"/>
            <a:r>
              <a:rPr lang="en-US" sz="2400" dirty="0"/>
              <a:t>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ncoding of required data elements including –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hospital name(s), license number, and location name(s) and address(es)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standard charge information corresponding to each required data element in the MRF </a:t>
            </a:r>
          </a:p>
          <a:p>
            <a:pPr lvl="3"/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CMS templates allow for a comma-separated values (CSV) “wide” format, a CSV “tall” format, or a JSON schema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3"/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4"/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94E3B1-BDD0-7A25-5D64-A51FE9850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New/Revised Requirements – Required 07/01/24</a:t>
            </a:r>
          </a:p>
        </p:txBody>
      </p:sp>
    </p:spTree>
    <p:extLst>
      <p:ext uri="{BB962C8B-B14F-4D97-AF65-F5344CB8AC3E}">
        <p14:creationId xmlns:p14="http://schemas.microsoft.com/office/powerpoint/2010/main" val="3561061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71022-6827-5B7F-CEDC-0C266F4BAC6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49" y="1006289"/>
            <a:ext cx="10543963" cy="5261814"/>
          </a:xfrm>
        </p:spPr>
        <p:txBody>
          <a:bodyPr/>
          <a:lstStyle/>
          <a:p>
            <a:r>
              <a:rPr lang="en-US" sz="2600" dirty="0"/>
              <a:t>Modified standard charge display requirements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type of method used to establish the standard charge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ation/setting (inpatient/outpatient/both)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used for billing such as modifiers and code type (HCPCS, CPT, NDC, DRG, etc.)</a:t>
            </a:r>
          </a:p>
          <a:p>
            <a:pPr lvl="2"/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Payer and plan (separate data elements)</a:t>
            </a:r>
          </a:p>
          <a:p>
            <a:pPr lvl="3"/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may be shown as categories (such as ‘‘all PPO plans’’) when the established payer-specific negotiated charges are applicable to each plan in the indicated category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whether the standard charge is a dollar amount, or if the standard charge is based on a case rate, fee schedule, per diem, percentage or algorithm</a:t>
            </a:r>
          </a:p>
          <a:p>
            <a:pPr lvl="3"/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standard charge is based on a percentage or algorithm, the MRF must also describe the percentage or algorithm that determines the dollar amount for the item or service</a:t>
            </a:r>
          </a:p>
          <a:p>
            <a:pPr lvl="3"/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4"/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94E3B1-BDD0-7A25-5D64-A51FE9850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New/Revised Requirements – Required 07/01/24</a:t>
            </a:r>
          </a:p>
        </p:txBody>
      </p:sp>
    </p:spTree>
    <p:extLst>
      <p:ext uri="{BB962C8B-B14F-4D97-AF65-F5344CB8AC3E}">
        <p14:creationId xmlns:p14="http://schemas.microsoft.com/office/powerpoint/2010/main" val="3769555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A6277B2B-AFBE-A25D-35F1-B52BCD3066BE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823912" y="1255381"/>
          <a:ext cx="10544175" cy="5192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E10AF71-4AD8-6186-28C3-B1277E8B8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45" y="409906"/>
            <a:ext cx="10300751" cy="352819"/>
          </a:xfrm>
        </p:spPr>
        <p:txBody>
          <a:bodyPr/>
          <a:lstStyle/>
          <a:p>
            <a:r>
              <a:rPr lang="en-US" sz="2800" b="1" dirty="0"/>
              <a:t>Requirement to Certify Completeness and Accuracy of MRF</a:t>
            </a:r>
          </a:p>
        </p:txBody>
      </p:sp>
    </p:spTree>
    <p:extLst>
      <p:ext uri="{BB962C8B-B14F-4D97-AF65-F5344CB8AC3E}">
        <p14:creationId xmlns:p14="http://schemas.microsoft.com/office/powerpoint/2010/main" val="1106261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4E3B1-BDD0-7A25-5D64-A51FE985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43" y="409906"/>
            <a:ext cx="10030453" cy="352819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New/Revised Requirements – Required 01/01/25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E14E1E-43EA-3739-58E6-48DC71F87798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667465" y="1022687"/>
          <a:ext cx="10543963" cy="5191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580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3936F292-35AC-022A-CBCC-D67A04D05BA4}"/>
              </a:ext>
            </a:extLst>
          </p:cNvPr>
          <p:cNvGrpSpPr/>
          <p:nvPr/>
        </p:nvGrpSpPr>
        <p:grpSpPr>
          <a:xfrm>
            <a:off x="4537345" y="1809037"/>
            <a:ext cx="4681939" cy="4208629"/>
            <a:chOff x="4354082" y="1712090"/>
            <a:chExt cx="4681939" cy="420862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4F7B67C-3920-38CB-BCC6-4BE293C8824E}"/>
                </a:ext>
              </a:extLst>
            </p:cNvPr>
            <p:cNvSpPr txBox="1"/>
            <p:nvPr/>
          </p:nvSpPr>
          <p:spPr bwMode="gray">
            <a:xfrm>
              <a:off x="4993859" y="1712090"/>
              <a:ext cx="4042162" cy="4208629"/>
            </a:xfrm>
            <a:prstGeom prst="rect">
              <a:avLst/>
            </a:prstGeom>
            <a:noFill/>
          </p:spPr>
          <p:txBody>
            <a:bodyPr wrap="square" lIns="45720" rIns="45720" rtlCol="0">
              <a:noAutofit/>
            </a:bodyPr>
            <a:lstStyle/>
            <a:p>
              <a:pPr algn="l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/>
                <a:t>Medicare Advantage</a:t>
              </a:r>
            </a:p>
            <a:p>
              <a:pPr algn="l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latin typeface="+mn-lt"/>
                </a:rPr>
                <a:t>Price Transparency	</a:t>
              </a: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/>
                <a:t>A Word about Change Healthcare</a:t>
              </a: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/>
                <a:t>NHA RCR </a:t>
              </a:r>
            </a:p>
            <a:p>
              <a:pPr algn="ctr"/>
              <a:r>
                <a:rPr lang="en-US" sz="1800" dirty="0">
                  <a:solidFill>
                    <a:srgbClr val="FFFFFF"/>
                  </a:solidFill>
                </a:rPr>
                <a:t>Medicare Appeal Rights: Proposed Rule</a:t>
              </a:r>
            </a:p>
          </p:txBody>
        </p:sp>
        <p:pic>
          <p:nvPicPr>
            <p:cNvPr id="16" name="Graphic 15" descr="Badge 4 with solid fill">
              <a:extLst>
                <a:ext uri="{FF2B5EF4-FFF2-40B4-BE49-F238E27FC236}">
                  <a16:creationId xmlns:a16="http://schemas.microsoft.com/office/drawing/2014/main" id="{F8C5BCD9-A0B0-52E9-4EF7-95213964C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4082" y="3450918"/>
              <a:ext cx="457200" cy="457200"/>
            </a:xfrm>
            <a:prstGeom prst="rect">
              <a:avLst/>
            </a:prstGeom>
          </p:spPr>
        </p:pic>
        <p:pic>
          <p:nvPicPr>
            <p:cNvPr id="18" name="Graphic 17" descr="Badge 3 with solid fill">
              <a:extLst>
                <a:ext uri="{FF2B5EF4-FFF2-40B4-BE49-F238E27FC236}">
                  <a16:creationId xmlns:a16="http://schemas.microsoft.com/office/drawing/2014/main" id="{842C8006-6CD1-C7DE-1B25-6DF112EC4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54082" y="2868460"/>
              <a:ext cx="457200" cy="457200"/>
            </a:xfrm>
            <a:prstGeom prst="rect">
              <a:avLst/>
            </a:prstGeom>
          </p:spPr>
        </p:pic>
        <p:pic>
          <p:nvPicPr>
            <p:cNvPr id="20" name="Graphic 19" descr="Badge with solid fill">
              <a:extLst>
                <a:ext uri="{FF2B5EF4-FFF2-40B4-BE49-F238E27FC236}">
                  <a16:creationId xmlns:a16="http://schemas.microsoft.com/office/drawing/2014/main" id="{73CD1855-7CEA-4BC2-E97E-C31C347F9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54082" y="2294548"/>
              <a:ext cx="457200" cy="457200"/>
            </a:xfrm>
            <a:prstGeom prst="rect">
              <a:avLst/>
            </a:prstGeom>
          </p:spPr>
        </p:pic>
        <p:pic>
          <p:nvPicPr>
            <p:cNvPr id="22" name="Graphic 21" descr="Badge 1 with solid fill">
              <a:extLst>
                <a:ext uri="{FF2B5EF4-FFF2-40B4-BE49-F238E27FC236}">
                  <a16:creationId xmlns:a16="http://schemas.microsoft.com/office/drawing/2014/main" id="{A96DBC3E-CCED-387D-DBF7-D739E9F6D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354082" y="1712090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899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CC03EF-84D1-A1FD-1AFB-7223445F3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200025"/>
            <a:ext cx="7470499" cy="619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86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9CB3E7-A861-0085-3D54-132693466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647" y="2397247"/>
            <a:ext cx="9712705" cy="20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04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6D2C84-5E9B-9209-2BAA-5BE513E1F1E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600" b="1" i="0" dirty="0">
                <a:solidFill>
                  <a:srgbClr val="1E2223"/>
                </a:solidFill>
                <a:effectLst/>
                <a:latin typeface="HelveticaNeueLTStd"/>
              </a:rPr>
              <a:t>CMS V2.0 Online Validator (</a:t>
            </a:r>
            <a:r>
              <a:rPr lang="en-US" sz="2600" b="0" i="0" u="none" strike="noStrike" dirty="0">
                <a:solidFill>
                  <a:srgbClr val="0DA7C4"/>
                </a:solidFill>
                <a:effectLst/>
                <a:latin typeface="HelveticaNeueLTStd"/>
                <a:hlinkClick r:id="rId2" tooltip="https://cmsgov.github.io/hpt-tool/online-validator/"/>
              </a:rPr>
              <a:t>https://cmsgov.github.io/hpt-tool/online-validator/</a:t>
            </a:r>
            <a:r>
              <a:rPr lang="en-US" sz="2600" b="1" i="0" dirty="0">
                <a:solidFill>
                  <a:srgbClr val="1E2223"/>
                </a:solidFill>
                <a:effectLst/>
                <a:latin typeface="HelveticaNeueLTStd"/>
              </a:rPr>
              <a:t>)</a:t>
            </a:r>
            <a:r>
              <a:rPr lang="en-US" sz="2600" b="0" i="0" dirty="0">
                <a:solidFill>
                  <a:srgbClr val="1E2223"/>
                </a:solidFill>
                <a:effectLst/>
                <a:latin typeface="HelveticaNeueLTStd"/>
              </a:rPr>
              <a:t> </a:t>
            </a:r>
          </a:p>
          <a:p>
            <a:pPr lvl="1"/>
            <a:r>
              <a:rPr lang="en-US" sz="2400" dirty="0">
                <a:solidFill>
                  <a:srgbClr val="1E2223"/>
                </a:solidFill>
                <a:latin typeface="HelveticaNeueLTStd"/>
              </a:rPr>
              <a:t>Allows you </a:t>
            </a:r>
            <a:r>
              <a:rPr lang="en-US" sz="2400" b="0" i="0" dirty="0">
                <a:solidFill>
                  <a:srgbClr val="1E2223"/>
                </a:solidFill>
                <a:effectLst/>
                <a:latin typeface="HelveticaNeueLTStd"/>
              </a:rPr>
              <a:t>to review your uploaded MRF against the required CMS template layout and data specifications </a:t>
            </a:r>
          </a:p>
          <a:p>
            <a:pPr lvl="1"/>
            <a:r>
              <a:rPr lang="en-US" sz="2400" b="0" i="0" dirty="0">
                <a:solidFill>
                  <a:srgbClr val="1E2223"/>
                </a:solidFill>
                <a:effectLst/>
                <a:latin typeface="HelveticaNeueLTStd"/>
              </a:rPr>
              <a:t>If your MRF does not conform to the form and manner requirements, the Online Validator will generate an output consisting of “errors” and “warnings”</a:t>
            </a:r>
            <a:endParaRPr lang="en-US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9D0ABA-9190-4AC2-7F95-4B8F3D1B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Validate Your Data</a:t>
            </a:r>
          </a:p>
        </p:txBody>
      </p:sp>
    </p:spTree>
    <p:extLst>
      <p:ext uri="{BB962C8B-B14F-4D97-AF65-F5344CB8AC3E}">
        <p14:creationId xmlns:p14="http://schemas.microsoft.com/office/powerpoint/2010/main" val="1351909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calendar with a pencil on it&#10;&#10;Description automatically generated">
            <a:extLst>
              <a:ext uri="{FF2B5EF4-FFF2-40B4-BE49-F238E27FC236}">
                <a16:creationId xmlns:a16="http://schemas.microsoft.com/office/drawing/2014/main" id="{522DAD50-56DC-2762-E212-99197630C03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5F70E2B-367D-1561-D5A7-31074755A5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Image Source: Shutterstock</a:t>
            </a:r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id="{3B1E5421-7BAD-8F00-960D-0DA007F188C0}"/>
              </a:ext>
            </a:extLst>
          </p:cNvPr>
          <p:cNvSpPr txBox="1">
            <a:spLocks/>
          </p:cNvSpPr>
          <p:nvPr/>
        </p:nvSpPr>
        <p:spPr>
          <a:xfrm>
            <a:off x="-13447" y="3076628"/>
            <a:ext cx="12218893" cy="1197181"/>
          </a:xfrm>
          <a:prstGeom prst="rect">
            <a:avLst/>
          </a:prstGeom>
          <a:solidFill>
            <a:srgbClr val="0054A0">
              <a:alpha val="8980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978646" algn="l"/>
              </a:tabLst>
              <a:defRPr kumimoji="0" sz="2100" b="0" i="0" kern="1200" baseline="0">
                <a:solidFill>
                  <a:schemeClr val="tx2"/>
                </a:solidFill>
                <a:latin typeface="+mj-lt"/>
                <a:ea typeface="+mj-ea"/>
                <a:cs typeface="Helvetica Neue Light"/>
              </a:defRPr>
            </a:lvl1pPr>
          </a:lstStyle>
          <a:p>
            <a:pPr algn="ctr"/>
            <a:r>
              <a:rPr lang="en-US" sz="2800" dirty="0">
                <a:solidFill>
                  <a:srgbClr val="FFFFFF"/>
                </a:solidFill>
              </a:rPr>
              <a:t>A Word on Change Healthcare</a:t>
            </a:r>
          </a:p>
        </p:txBody>
      </p:sp>
    </p:spTree>
    <p:extLst>
      <p:ext uri="{BB962C8B-B14F-4D97-AF65-F5344CB8AC3E}">
        <p14:creationId xmlns:p14="http://schemas.microsoft.com/office/powerpoint/2010/main" val="2944694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3093DD-9D59-DFCD-53C9-248AE6ECDC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9232DC-4D10-B3F6-5D5C-00624D129A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Source: Reuters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409ED7-E0E1-B9D9-B087-7105F338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Redundancy</a:t>
            </a:r>
          </a:p>
        </p:txBody>
      </p:sp>
      <p:pic>
        <p:nvPicPr>
          <p:cNvPr id="11" name="Content Placeholder 10" descr="A boat in the water&#10;&#10;Description automatically generated">
            <a:extLst>
              <a:ext uri="{FF2B5EF4-FFF2-40B4-BE49-F238E27FC236}">
                <a16:creationId xmlns:a16="http://schemas.microsoft.com/office/drawing/2014/main" id="{887D5299-6D7E-F98F-661B-4BBEAAC316D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 bwMode="auto">
          <a:xfrm>
            <a:off x="2863208" y="1444625"/>
            <a:ext cx="6462410" cy="42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385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26B53515-CDA2-3240-EBC4-2A4F952DAF0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2610596" y="1268414"/>
            <a:ext cx="6657701" cy="4831304"/>
          </a:xfrm>
          <a:noFill/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E51758B8-7C42-FBAD-D41D-07098F86A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40" y="245327"/>
            <a:ext cx="9776369" cy="691376"/>
          </a:xfrm>
        </p:spPr>
        <p:txBody>
          <a:bodyPr/>
          <a:lstStyle/>
          <a:p>
            <a:r>
              <a:rPr lang="en-US" sz="2800" b="1" dirty="0"/>
              <a:t>Developing Redundancy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B31BB12-D8D1-9F2B-12C7-FD774D214C15}"/>
              </a:ext>
            </a:extLst>
          </p:cNvPr>
          <p:cNvSpPr txBox="1">
            <a:spLocks/>
          </p:cNvSpPr>
          <p:nvPr/>
        </p:nvSpPr>
        <p:spPr>
          <a:xfrm>
            <a:off x="-26893" y="1329688"/>
            <a:ext cx="12218893" cy="45693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969ACE-DE27-CCDB-947E-7CA442BF3721}"/>
              </a:ext>
            </a:extLst>
          </p:cNvPr>
          <p:cNvSpPr txBox="1"/>
          <p:nvPr/>
        </p:nvSpPr>
        <p:spPr bwMode="gray">
          <a:xfrm>
            <a:off x="847493" y="5898995"/>
            <a:ext cx="4789514" cy="261997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l">
              <a:spcBef>
                <a:spcPts val="400"/>
              </a:spcBef>
            </a:pPr>
            <a:r>
              <a:rPr lang="en-US" sz="1200" dirty="0">
                <a:latin typeface="+mn-lt"/>
              </a:rPr>
              <a:t>Source: HFMA </a:t>
            </a:r>
            <a:r>
              <a:rPr lang="en-US" sz="1200" dirty="0"/>
              <a:t>Change Healthcare Impact: Market Pulse #3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6960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calendar with a pencil on it&#10;&#10;Description automatically generated">
            <a:extLst>
              <a:ext uri="{FF2B5EF4-FFF2-40B4-BE49-F238E27FC236}">
                <a16:creationId xmlns:a16="http://schemas.microsoft.com/office/drawing/2014/main" id="{522DAD50-56DC-2762-E212-99197630C03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5F70E2B-367D-1561-D5A7-31074755A5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Image Source: Shutterstock</a:t>
            </a:r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id="{3B1E5421-7BAD-8F00-960D-0DA007F188C0}"/>
              </a:ext>
            </a:extLst>
          </p:cNvPr>
          <p:cNvSpPr txBox="1">
            <a:spLocks/>
          </p:cNvSpPr>
          <p:nvPr/>
        </p:nvSpPr>
        <p:spPr>
          <a:xfrm>
            <a:off x="-13447" y="3076628"/>
            <a:ext cx="12218893" cy="1197181"/>
          </a:xfrm>
          <a:prstGeom prst="rect">
            <a:avLst/>
          </a:prstGeom>
          <a:solidFill>
            <a:srgbClr val="0054A0">
              <a:alpha val="8980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978646" algn="l"/>
              </a:tabLst>
              <a:defRPr kumimoji="0" sz="2100" b="0" i="0" kern="1200" baseline="0">
                <a:solidFill>
                  <a:schemeClr val="tx2"/>
                </a:solidFill>
                <a:latin typeface="+mj-lt"/>
                <a:ea typeface="+mj-ea"/>
                <a:cs typeface="Helvetica Neue Light"/>
              </a:defRPr>
            </a:lvl1pPr>
          </a:lstStyle>
          <a:p>
            <a:pPr algn="ctr"/>
            <a:r>
              <a:rPr lang="en-US" sz="2800" dirty="0">
                <a:solidFill>
                  <a:srgbClr val="FFFFFF"/>
                </a:solidFill>
              </a:rPr>
              <a:t>NHA Revenue Cycle Residency </a:t>
            </a:r>
          </a:p>
        </p:txBody>
      </p:sp>
    </p:spTree>
    <p:extLst>
      <p:ext uri="{BB962C8B-B14F-4D97-AF65-F5344CB8AC3E}">
        <p14:creationId xmlns:p14="http://schemas.microsoft.com/office/powerpoint/2010/main" val="2435442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blue cover with white text&#10;&#10;Description automatically generated">
            <a:extLst>
              <a:ext uri="{FF2B5EF4-FFF2-40B4-BE49-F238E27FC236}">
                <a16:creationId xmlns:a16="http://schemas.microsoft.com/office/drawing/2014/main" id="{3E6EB281-6363-B3F0-D798-DDB5A5A2CE9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154906" y="1416050"/>
            <a:ext cx="4260850" cy="4260850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924A502-87CA-6596-46D0-415BF4A65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6918" y="1561248"/>
            <a:ext cx="5304367" cy="39915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Placeholder 3">
            <a:extLst>
              <a:ext uri="{FF2B5EF4-FFF2-40B4-BE49-F238E27FC236}">
                <a16:creationId xmlns:a16="http://schemas.microsoft.com/office/drawing/2014/main" id="{60B0EC3D-21B0-7B72-6CF8-EE0B2E8908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63825" y="5850648"/>
            <a:ext cx="4414345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1035" name="Text Placeholder 4">
            <a:extLst>
              <a:ext uri="{FF2B5EF4-FFF2-40B4-BE49-F238E27FC236}">
                <a16:creationId xmlns:a16="http://schemas.microsoft.com/office/drawing/2014/main" id="{4D283771-D841-E35E-7154-2B7BE05409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1718" y="5850648"/>
            <a:ext cx="548851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DF1787-C9A7-8443-4BD3-3393AA946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40" y="409896"/>
            <a:ext cx="10543963" cy="833688"/>
          </a:xfrm>
        </p:spPr>
        <p:txBody>
          <a:bodyPr anchor="t">
            <a:normAutofit/>
          </a:bodyPr>
          <a:lstStyle/>
          <a:p>
            <a:r>
              <a:rPr lang="en-US" b="1" dirty="0"/>
              <a:t>NHA RCR 2023-2024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94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731BD0-7A80-C9D5-3EB9-B0AEEB7E185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3294" y="1392173"/>
            <a:ext cx="10966453" cy="4288537"/>
          </a:xfrm>
        </p:spPr>
        <p:txBody>
          <a:bodyPr/>
          <a:lstStyle/>
          <a:p>
            <a:r>
              <a:rPr lang="en-US" dirty="0"/>
              <a:t>Sessions focused on revenue cycle challenges and successes</a:t>
            </a:r>
          </a:p>
          <a:p>
            <a:r>
              <a:rPr lang="en-US" dirty="0"/>
              <a:t>Feedback indicated series provided deeper understanding of the revenue cycle</a:t>
            </a:r>
          </a:p>
          <a:p>
            <a:pPr lvl="1"/>
            <a:r>
              <a:rPr lang="en-US" dirty="0"/>
              <a:t>Attendees appreciated “connections” and networking </a:t>
            </a:r>
          </a:p>
          <a:p>
            <a:pPr lvl="2"/>
            <a:r>
              <a:rPr lang="en-US" dirty="0"/>
              <a:t>Sharing of tools and processes </a:t>
            </a:r>
          </a:p>
          <a:p>
            <a:r>
              <a:rPr lang="en-US" dirty="0"/>
              <a:t>Plans for 2024-2025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400" b="1" dirty="0"/>
              <a:t>THANKS TO MIKE FEAGLER AND NHA FOR INVITING PYA TO BE PART OF THE JOURNEY!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6B8D82-0D2C-9992-29B6-E791D44121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315A7F-0D10-8F04-C07B-84B20BEED8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7C22F5-666A-21C6-8E48-9CEF6CB02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NHA RCR 2023-2024</a:t>
            </a:r>
          </a:p>
        </p:txBody>
      </p:sp>
    </p:spTree>
    <p:extLst>
      <p:ext uri="{BB962C8B-B14F-4D97-AF65-F5344CB8AC3E}">
        <p14:creationId xmlns:p14="http://schemas.microsoft.com/office/powerpoint/2010/main" val="1896680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question marks&#10;&#10;Description automatically generated">
            <a:extLst>
              <a:ext uri="{FF2B5EF4-FFF2-40B4-BE49-F238E27FC236}">
                <a16:creationId xmlns:a16="http://schemas.microsoft.com/office/drawing/2014/main" id="{5B4C52D1-EFEC-8359-B68F-D812E04935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29688"/>
            <a:ext cx="12192000" cy="469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8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calendar with a pencil on it&#10;&#10;Description automatically generated">
            <a:extLst>
              <a:ext uri="{FF2B5EF4-FFF2-40B4-BE49-F238E27FC236}">
                <a16:creationId xmlns:a16="http://schemas.microsoft.com/office/drawing/2014/main" id="{522DAD50-56DC-2762-E212-99197630C03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5F70E2B-367D-1561-D5A7-31074755A5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Image Source: Shutterstock</a:t>
            </a:r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id="{3B1E5421-7BAD-8F00-960D-0DA007F188C0}"/>
              </a:ext>
            </a:extLst>
          </p:cNvPr>
          <p:cNvSpPr txBox="1">
            <a:spLocks/>
          </p:cNvSpPr>
          <p:nvPr/>
        </p:nvSpPr>
        <p:spPr>
          <a:xfrm>
            <a:off x="-13447" y="3076628"/>
            <a:ext cx="12218893" cy="1197181"/>
          </a:xfrm>
          <a:prstGeom prst="rect">
            <a:avLst/>
          </a:prstGeom>
          <a:solidFill>
            <a:srgbClr val="0054A0">
              <a:alpha val="8980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978646" algn="l"/>
              </a:tabLst>
              <a:defRPr kumimoji="0" sz="2100" b="0" i="0" kern="1200" baseline="0">
                <a:solidFill>
                  <a:schemeClr val="tx2"/>
                </a:solidFill>
                <a:latin typeface="+mj-lt"/>
                <a:ea typeface="+mj-ea"/>
                <a:cs typeface="Helvetica Neue Light"/>
              </a:defRPr>
            </a:lvl1pPr>
          </a:lstStyle>
          <a:p>
            <a:pPr algn="ctr"/>
            <a:r>
              <a:rPr lang="en-US" sz="2800" dirty="0">
                <a:solidFill>
                  <a:srgbClr val="FFFFFF"/>
                </a:solidFill>
              </a:rPr>
              <a:t>Medicare Advantage</a:t>
            </a:r>
          </a:p>
        </p:txBody>
      </p:sp>
    </p:spTree>
    <p:extLst>
      <p:ext uri="{BB962C8B-B14F-4D97-AF65-F5344CB8AC3E}">
        <p14:creationId xmlns:p14="http://schemas.microsoft.com/office/powerpoint/2010/main" val="733656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284A054-D60B-D736-0AD5-BB634A7B6E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4658" y="5753892"/>
            <a:ext cx="4414345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FF84A8-B66C-734F-918F-A70E97901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40" y="409896"/>
            <a:ext cx="10543963" cy="833688"/>
          </a:xfrm>
        </p:spPr>
        <p:txBody>
          <a:bodyPr anchor="t">
            <a:normAutofit/>
          </a:bodyPr>
          <a:lstStyle/>
          <a:p>
            <a:r>
              <a:rPr lang="en-US" b="1" dirty="0"/>
              <a:t>MedPAC 2024 Status Report on Medicare Advantage</a:t>
            </a: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3BE392A5-7427-1C55-A682-E94B3AC1879F}"/>
              </a:ext>
            </a:extLst>
          </p:cNvPr>
          <p:cNvGraphicFramePr>
            <a:graphicFrameLocks noGrp="1"/>
          </p:cNvGraphicFramePr>
          <p:nvPr>
            <p:ph type="chart" sz="quarter" idx="11"/>
          </p:nvPr>
        </p:nvGraphicFramePr>
        <p:xfrm>
          <a:off x="601133" y="1399032"/>
          <a:ext cx="10957984" cy="4261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5713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>
            <a:extLst>
              <a:ext uri="{FF2B5EF4-FFF2-40B4-BE49-F238E27FC236}">
                <a16:creationId xmlns:a16="http://schemas.microsoft.com/office/drawing/2014/main" id="{601393DB-677A-BD37-3028-C6B14E6FB55C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F4492-23D7-DCF2-3FD5-5065E62295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2883" y="6376836"/>
            <a:ext cx="5921421" cy="320040"/>
          </a:xfrm>
        </p:spPr>
        <p:txBody>
          <a:bodyPr/>
          <a:lstStyle/>
          <a:p>
            <a:r>
              <a:rPr lang="en-US" sz="1200" dirty="0">
                <a:latin typeface="Calibri" panose="020F0502020204030204" pitchFamily="34" charset="0"/>
              </a:rPr>
              <a:t>https://www.syntellis.com/sites/default/files/2023-11/aha_q2_2023_v2.pdf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25DBA7-378D-CB67-20CE-21AE83812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Hospital Vitals: Financial and Operational Trends</a:t>
            </a:r>
            <a:br>
              <a:rPr lang="en-US" dirty="0"/>
            </a:br>
            <a:r>
              <a:rPr lang="en-US" dirty="0"/>
              <a:t>	</a:t>
            </a:r>
            <a:r>
              <a:rPr lang="en-US" sz="2700" dirty="0" err="1"/>
              <a:t>Syntellis</a:t>
            </a:r>
            <a:r>
              <a:rPr lang="en-US" sz="2700" dirty="0"/>
              <a:t> &amp; American Hospital Association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F3BD80-D47F-4F56-D0F3-7D943D3B6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83" y="1504693"/>
            <a:ext cx="9985098" cy="361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4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blue squares with black text&#10;&#10;Description automatically generated">
            <a:extLst>
              <a:ext uri="{FF2B5EF4-FFF2-40B4-BE49-F238E27FC236}">
                <a16:creationId xmlns:a16="http://schemas.microsoft.com/office/drawing/2014/main" id="{71CE7B0C-CF8A-4C78-B5FC-F63D190C840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11188" y="1568661"/>
            <a:ext cx="10966450" cy="4041352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818E49-5D55-74B8-ED5F-BADAF8024C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BE4A350-C6E5-AA49-741C-94E7C37BD4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NHA Medicare Advantage Report and Survey 2023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435B39-CFE5-E038-6050-E0A225510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And in Nebraska …</a:t>
            </a:r>
          </a:p>
        </p:txBody>
      </p:sp>
    </p:spTree>
    <p:extLst>
      <p:ext uri="{BB962C8B-B14F-4D97-AF65-F5344CB8AC3E}">
        <p14:creationId xmlns:p14="http://schemas.microsoft.com/office/powerpoint/2010/main" val="285965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6A3700-DBB6-13E5-5760-FA948DE560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2773" y="1045030"/>
            <a:ext cx="10966453" cy="4433150"/>
          </a:xfrm>
        </p:spPr>
        <p:txBody>
          <a:bodyPr/>
          <a:lstStyle/>
          <a:p>
            <a:r>
              <a:rPr lang="en-US" dirty="0"/>
              <a:t>Effective January 1, 2024</a:t>
            </a:r>
          </a:p>
          <a:p>
            <a:r>
              <a:rPr lang="en-US" sz="2700" dirty="0"/>
              <a:t>MA plans must comply with traditional Medicare NCDs, LCDs </a:t>
            </a:r>
            <a:r>
              <a:rPr lang="en-US" sz="2700" i="1" dirty="0"/>
              <a:t>applicable to the plan’s service area</a:t>
            </a:r>
            <a:r>
              <a:rPr lang="en-US" sz="2700" dirty="0"/>
              <a:t>, and general coverage and benefit conditions</a:t>
            </a: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Including coverage criteria for inpatient, IRF, and SNF admissions and HHA services</a:t>
            </a: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Admissions for surgeries on inpatient only list </a:t>
            </a: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Admissions meeting two-midnight benchmark/</a:t>
            </a:r>
            <a:r>
              <a:rPr lang="en-US" i="1" dirty="0"/>
              <a:t>expectation</a:t>
            </a:r>
            <a:r>
              <a:rPr lang="en-US" dirty="0"/>
              <a:t> of the admitting physician (but not the two-midnight presumption applied for medical review purposes that stays crossing two midnights are </a:t>
            </a:r>
            <a:br>
              <a:rPr lang="en-US" dirty="0"/>
            </a:br>
            <a:r>
              <a:rPr lang="en-US" dirty="0"/>
              <a:t>“presumed” appropriate for payment )</a:t>
            </a:r>
          </a:p>
          <a:p>
            <a:endParaRPr lang="en-US" sz="19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313EA3-DC1F-F93B-152A-0D58B024E1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5D2890-016F-B463-A20B-DA5CAFC1CD0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2773" y="5800995"/>
            <a:ext cx="5843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B037F1-0E33-8378-8DCD-207501507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40" y="339212"/>
            <a:ext cx="10543963" cy="528890"/>
          </a:xfrm>
        </p:spPr>
        <p:txBody>
          <a:bodyPr/>
          <a:lstStyle/>
          <a:p>
            <a:r>
              <a:rPr lang="en-US" b="1" dirty="0"/>
              <a:t>Coverage Criteria</a:t>
            </a:r>
          </a:p>
        </p:txBody>
      </p:sp>
    </p:spTree>
    <p:extLst>
      <p:ext uri="{BB962C8B-B14F-4D97-AF65-F5344CB8AC3E}">
        <p14:creationId xmlns:p14="http://schemas.microsoft.com/office/powerpoint/2010/main" val="1365960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6A3700-DBB6-13E5-5760-FA948DE560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8411" y="868102"/>
            <a:ext cx="10966453" cy="4570726"/>
          </a:xfrm>
        </p:spPr>
        <p:txBody>
          <a:bodyPr/>
          <a:lstStyle/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600" dirty="0"/>
              <a:t>If (and only if) coverage criteria not fully defined by above, may establish internal coverage criteria</a:t>
            </a: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Must be based on current evidence in widely used treatment guidelines or clinical literature</a:t>
            </a:r>
          </a:p>
          <a:p>
            <a:pPr lvl="3">
              <a:spcBef>
                <a:spcPts val="200"/>
              </a:spcBef>
              <a:spcAft>
                <a:spcPts val="200"/>
              </a:spcAft>
            </a:pPr>
            <a:r>
              <a:rPr lang="en-US" sz="2000" dirty="0"/>
              <a:t>Those developed by organizations representing clinical medical specialties for the treatment of specific diseases or condi</a:t>
            </a:r>
            <a:r>
              <a:rPr lang="en-US" sz="2400" dirty="0"/>
              <a:t>tions</a:t>
            </a: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Must be publicly accessible (including summary of evidence)</a:t>
            </a:r>
          </a:p>
          <a:p>
            <a:pPr lvl="3">
              <a:spcBef>
                <a:spcPts val="200"/>
              </a:spcBef>
              <a:spcAft>
                <a:spcPts val="200"/>
              </a:spcAft>
            </a:pPr>
            <a:r>
              <a:rPr lang="en-US" sz="2000" dirty="0"/>
              <a:t>Accessible via website and not behind a paywall or require subscription for access</a:t>
            </a: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Plan must demonstrate additional criteria provide clinical benefits highly likely to outweigh any harm (including delayed/decreased access to care)</a:t>
            </a:r>
          </a:p>
          <a:p>
            <a:pPr lvl="2">
              <a:spcBef>
                <a:spcPts val="200"/>
              </a:spcBef>
              <a:spcAft>
                <a:spcPts val="200"/>
              </a:spcAft>
            </a:pPr>
            <a:endParaRPr lang="en-US" sz="1800" dirty="0"/>
          </a:p>
          <a:p>
            <a:pPr lvl="1">
              <a:spcBef>
                <a:spcPts val="200"/>
              </a:spcBef>
              <a:spcAft>
                <a:spcPts val="200"/>
              </a:spcAft>
            </a:pPr>
            <a:endParaRPr lang="en-US" sz="1800" dirty="0"/>
          </a:p>
          <a:p>
            <a:pPr lvl="1"/>
            <a:endParaRPr lang="en-US" sz="1900" dirty="0"/>
          </a:p>
          <a:p>
            <a:endParaRPr lang="en-US" sz="19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313EA3-DC1F-F93B-152A-0D58B024E1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5D2890-016F-B463-A20B-DA5CAFC1CD0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B037F1-0E33-8378-8DCD-207501507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40" y="235974"/>
            <a:ext cx="10543963" cy="632128"/>
          </a:xfrm>
        </p:spPr>
        <p:txBody>
          <a:bodyPr/>
          <a:lstStyle/>
          <a:p>
            <a:r>
              <a:rPr lang="en-US" b="1" dirty="0"/>
              <a:t>Coverage Criteria</a:t>
            </a:r>
          </a:p>
        </p:txBody>
      </p:sp>
    </p:spTree>
    <p:extLst>
      <p:ext uri="{BB962C8B-B14F-4D97-AF65-F5344CB8AC3E}">
        <p14:creationId xmlns:p14="http://schemas.microsoft.com/office/powerpoint/2010/main" val="254711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7EEBC6-0554-DD02-2892-AD490BD56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40" y="150607"/>
            <a:ext cx="9776369" cy="688489"/>
          </a:xfrm>
        </p:spPr>
        <p:txBody>
          <a:bodyPr anchor="ctr">
            <a:normAutofit/>
          </a:bodyPr>
          <a:lstStyle/>
          <a:p>
            <a:r>
              <a:rPr lang="en-US" sz="2800" b="1" dirty="0"/>
              <a:t>Additional Clarification from CMS</a:t>
            </a: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512E26E9-CD12-B690-71BB-EEABD3E1AE97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667465" y="1022687"/>
          <a:ext cx="10543963" cy="5191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51768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tion1">
  <a:themeElements>
    <a:clrScheme name="PYACustomColors">
      <a:dk1>
        <a:srgbClr val="595959"/>
      </a:dk1>
      <a:lt1>
        <a:sysClr val="window" lastClr="FFFFFF"/>
      </a:lt1>
      <a:dk2>
        <a:srgbClr val="0054A0"/>
      </a:dk2>
      <a:lt2>
        <a:srgbClr val="BCBCBC"/>
      </a:lt2>
      <a:accent1>
        <a:srgbClr val="98A4AE"/>
      </a:accent1>
      <a:accent2>
        <a:srgbClr val="0054A0"/>
      </a:accent2>
      <a:accent3>
        <a:srgbClr val="007A3D"/>
      </a:accent3>
      <a:accent4>
        <a:srgbClr val="00BCE2"/>
      </a:accent4>
      <a:accent5>
        <a:srgbClr val="F1C400"/>
      </a:accent5>
      <a:accent6>
        <a:srgbClr val="F28311"/>
      </a:accent6>
      <a:hlink>
        <a:srgbClr val="0054A0"/>
      </a:hlink>
      <a:folHlink>
        <a:srgbClr val="00BC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 bwMode="gray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algn="l" defTabSz="1463675">
          <a:defRPr sz="1400" dirty="0" smtClean="0">
            <a:latin typeface="+mn-lt"/>
          </a:defRPr>
        </a:defPPr>
      </a:lstStyle>
    </a:spDef>
    <a:lnDef>
      <a:spPr bwMode="gray">
        <a:solidFill>
          <a:schemeClr val="accent1"/>
        </a:solidFill>
        <a:ln w="19050" cap="flat" cmpd="sng" algn="ctr">
          <a:solidFill>
            <a:schemeClr val="accent3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 bwMode="gray">
        <a:noFill/>
      </a:spPr>
      <a:bodyPr wrap="square" lIns="45720" rIns="45720" rtlCol="0">
        <a:noAutofit/>
      </a:bodyPr>
      <a:lstStyle>
        <a:defPPr algn="l">
          <a:spcBef>
            <a:spcPts val="400"/>
          </a:spcBef>
          <a:defRPr sz="14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ption1">
  <a:themeElements>
    <a:clrScheme name="PYA PPT Theme">
      <a:dk1>
        <a:srgbClr val="54656C"/>
      </a:dk1>
      <a:lt1>
        <a:srgbClr val="FFFFFF"/>
      </a:lt1>
      <a:dk2>
        <a:srgbClr val="165587"/>
      </a:dk2>
      <a:lt2>
        <a:srgbClr val="FEFFFF"/>
      </a:lt2>
      <a:accent1>
        <a:srgbClr val="165587"/>
      </a:accent1>
      <a:accent2>
        <a:srgbClr val="00791C"/>
      </a:accent2>
      <a:accent3>
        <a:srgbClr val="02BDE3"/>
      </a:accent3>
      <a:accent4>
        <a:srgbClr val="56AA1C"/>
      </a:accent4>
      <a:accent5>
        <a:srgbClr val="B9DFE1"/>
      </a:accent5>
      <a:accent6>
        <a:srgbClr val="CDE957"/>
      </a:accent6>
      <a:hlink>
        <a:srgbClr val="0054A0"/>
      </a:hlink>
      <a:folHlink>
        <a:srgbClr val="A8B3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 bwMode="gray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algn="l" defTabSz="1463675">
          <a:defRPr sz="1400" dirty="0" smtClean="0">
            <a:latin typeface="+mn-lt"/>
          </a:defRPr>
        </a:defPPr>
      </a:lstStyle>
    </a:spDef>
    <a:lnDef>
      <a:spPr bwMode="gray">
        <a:solidFill>
          <a:schemeClr val="accent1"/>
        </a:solidFill>
        <a:ln w="19050" cap="flat" cmpd="sng" algn="ctr">
          <a:solidFill>
            <a:schemeClr val="accent3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 bwMode="gray">
        <a:noFill/>
      </a:spPr>
      <a:bodyPr wrap="square" lIns="45720" rIns="45720" rtlCol="0">
        <a:noAutofit/>
      </a:bodyPr>
      <a:lstStyle>
        <a:defPPr algn="l">
          <a:spcBef>
            <a:spcPts val="400"/>
          </a:spcBef>
          <a:defRPr sz="1400" dirty="0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ext Slide">
  <a:themeElements>
    <a:clrScheme name="PYA PPT Theme">
      <a:dk1>
        <a:srgbClr val="54656C"/>
      </a:dk1>
      <a:lt1>
        <a:srgbClr val="FFFFFF"/>
      </a:lt1>
      <a:dk2>
        <a:srgbClr val="165587"/>
      </a:dk2>
      <a:lt2>
        <a:srgbClr val="FEFFFF"/>
      </a:lt2>
      <a:accent1>
        <a:srgbClr val="165587"/>
      </a:accent1>
      <a:accent2>
        <a:srgbClr val="00791C"/>
      </a:accent2>
      <a:accent3>
        <a:srgbClr val="02BDE3"/>
      </a:accent3>
      <a:accent4>
        <a:srgbClr val="56AA1C"/>
      </a:accent4>
      <a:accent5>
        <a:srgbClr val="B9DFE1"/>
      </a:accent5>
      <a:accent6>
        <a:srgbClr val="CDE957"/>
      </a:accent6>
      <a:hlink>
        <a:srgbClr val="0054A0"/>
      </a:hlink>
      <a:folHlink>
        <a:srgbClr val="A8B3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 bwMode="gray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algn="l" defTabSz="1463675">
          <a:defRPr sz="1400" dirty="0" smtClean="0">
            <a:latin typeface="+mn-lt"/>
          </a:defRPr>
        </a:defPPr>
      </a:lstStyle>
    </a:spDef>
    <a:lnDef>
      <a:spPr bwMode="gray">
        <a:solidFill>
          <a:schemeClr val="accent1"/>
        </a:solidFill>
        <a:ln w="19050" cap="flat" cmpd="sng" algn="ctr">
          <a:solidFill>
            <a:schemeClr val="accent3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 bwMode="gray">
        <a:noFill/>
      </a:spPr>
      <a:bodyPr wrap="square" lIns="45720" rIns="45720" rtlCol="0">
        <a:noAutofit/>
      </a:bodyPr>
      <a:lstStyle>
        <a:defPPr algn="l">
          <a:spcBef>
            <a:spcPts val="400"/>
          </a:spcBef>
          <a:defRPr sz="14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04.10.24 HRR #68 Medicare Advantage" id="{28191376-FE83-4F96-B102-5EF99ACCB464}" vid="{19B6EA31-BA24-469D-860F-D7FF3698C89B}"/>
    </a:ext>
  </a:extLst>
</a:theme>
</file>

<file path=ppt/theme/theme4.xml><?xml version="1.0" encoding="utf-8"?>
<a:theme xmlns:a="http://schemas.openxmlformats.org/drawingml/2006/main" name="1_Option1">
  <a:themeElements>
    <a:clrScheme name="PYA PPT Theme">
      <a:dk1>
        <a:srgbClr val="54656C"/>
      </a:dk1>
      <a:lt1>
        <a:srgbClr val="FFFFFF"/>
      </a:lt1>
      <a:dk2>
        <a:srgbClr val="165587"/>
      </a:dk2>
      <a:lt2>
        <a:srgbClr val="FEFFFF"/>
      </a:lt2>
      <a:accent1>
        <a:srgbClr val="165587"/>
      </a:accent1>
      <a:accent2>
        <a:srgbClr val="00791C"/>
      </a:accent2>
      <a:accent3>
        <a:srgbClr val="02BDE3"/>
      </a:accent3>
      <a:accent4>
        <a:srgbClr val="56AA1C"/>
      </a:accent4>
      <a:accent5>
        <a:srgbClr val="B9DFE1"/>
      </a:accent5>
      <a:accent6>
        <a:srgbClr val="CDE957"/>
      </a:accent6>
      <a:hlink>
        <a:srgbClr val="0054A0"/>
      </a:hlink>
      <a:folHlink>
        <a:srgbClr val="A8B3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 bwMode="gray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algn="l" defTabSz="1463675">
          <a:defRPr sz="1400" dirty="0" smtClean="0">
            <a:latin typeface="+mn-lt"/>
          </a:defRPr>
        </a:defPPr>
      </a:lstStyle>
    </a:spDef>
    <a:lnDef>
      <a:spPr bwMode="gray">
        <a:solidFill>
          <a:schemeClr val="accent1"/>
        </a:solidFill>
        <a:ln w="19050" cap="flat" cmpd="sng" algn="ctr">
          <a:solidFill>
            <a:schemeClr val="accent3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 bwMode="gray">
        <a:noFill/>
      </a:spPr>
      <a:bodyPr wrap="square" lIns="45720" rIns="45720" rtlCol="0">
        <a:noAutofit/>
      </a:bodyPr>
      <a:lstStyle>
        <a:defPPr algn="l">
          <a:spcBef>
            <a:spcPts val="400"/>
          </a:spcBef>
          <a:defRPr sz="1400" dirty="0" smtClean="0"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Text Slide">
  <a:themeElements>
    <a:clrScheme name="PYA PPT Theme">
      <a:dk1>
        <a:srgbClr val="54656C"/>
      </a:dk1>
      <a:lt1>
        <a:srgbClr val="FFFFFF"/>
      </a:lt1>
      <a:dk2>
        <a:srgbClr val="165587"/>
      </a:dk2>
      <a:lt2>
        <a:srgbClr val="FEFFFF"/>
      </a:lt2>
      <a:accent1>
        <a:srgbClr val="165587"/>
      </a:accent1>
      <a:accent2>
        <a:srgbClr val="00791C"/>
      </a:accent2>
      <a:accent3>
        <a:srgbClr val="02BDE3"/>
      </a:accent3>
      <a:accent4>
        <a:srgbClr val="56AA1C"/>
      </a:accent4>
      <a:accent5>
        <a:srgbClr val="B9DFE1"/>
      </a:accent5>
      <a:accent6>
        <a:srgbClr val="CDE957"/>
      </a:accent6>
      <a:hlink>
        <a:srgbClr val="0054A0"/>
      </a:hlink>
      <a:folHlink>
        <a:srgbClr val="A8B3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 bwMode="gray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algn="l" defTabSz="1463675">
          <a:defRPr sz="1400" dirty="0" smtClean="0">
            <a:latin typeface="+mn-lt"/>
          </a:defRPr>
        </a:defPPr>
      </a:lstStyle>
    </a:spDef>
    <a:lnDef>
      <a:spPr bwMode="gray">
        <a:solidFill>
          <a:schemeClr val="accent1"/>
        </a:solidFill>
        <a:ln w="19050" cap="flat" cmpd="sng" algn="ctr">
          <a:solidFill>
            <a:schemeClr val="accent3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 bwMode="gray">
        <a:noFill/>
      </a:spPr>
      <a:bodyPr wrap="square" lIns="45720" rIns="45720" rtlCol="0">
        <a:noAutofit/>
      </a:bodyPr>
      <a:lstStyle>
        <a:defPPr algn="l">
          <a:spcBef>
            <a:spcPts val="400"/>
          </a:spcBef>
          <a:defRPr sz="14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YA PPT_169" id="{1A395D7D-0E70-2348-86DC-92B4970E9505}" vid="{026E5759-2094-F64F-847E-1A73AAA7B585}"/>
    </a:ext>
  </a:extLst>
</a:theme>
</file>

<file path=ppt/theme/theme6.xml><?xml version="1.0" encoding="utf-8"?>
<a:theme xmlns:a="http://schemas.openxmlformats.org/drawingml/2006/main" name="Office Theme">
  <a:themeElements>
    <a:clrScheme name="ABCO Member PPT Template">
      <a:dk1>
        <a:srgbClr val="000000"/>
      </a:dk1>
      <a:lt1>
        <a:srgbClr val="FFFFFF"/>
      </a:lt1>
      <a:dk2>
        <a:srgbClr val="097ABF"/>
      </a:dk2>
      <a:lt2>
        <a:srgbClr val="BFBFBF"/>
      </a:lt2>
      <a:accent1>
        <a:srgbClr val="C6D9F0"/>
      </a:accent1>
      <a:accent2>
        <a:srgbClr val="74B0E2"/>
      </a:accent2>
      <a:accent3>
        <a:srgbClr val="097ABF"/>
      </a:accent3>
      <a:accent4>
        <a:srgbClr val="20598C"/>
      </a:accent4>
      <a:accent5>
        <a:srgbClr val="000000"/>
      </a:accent5>
      <a:accent6>
        <a:srgbClr val="9E0000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ABCO Member PPT Template">
      <a:dk1>
        <a:srgbClr val="000000"/>
      </a:dk1>
      <a:lt1>
        <a:srgbClr val="FFFFFF"/>
      </a:lt1>
      <a:dk2>
        <a:srgbClr val="097ABF"/>
      </a:dk2>
      <a:lt2>
        <a:srgbClr val="BFBFBF"/>
      </a:lt2>
      <a:accent1>
        <a:srgbClr val="C6D9F0"/>
      </a:accent1>
      <a:accent2>
        <a:srgbClr val="74B0E2"/>
      </a:accent2>
      <a:accent3>
        <a:srgbClr val="097ABF"/>
      </a:accent3>
      <a:accent4>
        <a:srgbClr val="20598C"/>
      </a:accent4>
      <a:accent5>
        <a:srgbClr val="000000"/>
      </a:accent5>
      <a:accent6>
        <a:srgbClr val="9E0000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A7D27F579BE40AD99991A9AEA4BFF" ma:contentTypeVersion="7" ma:contentTypeDescription="Create a new document." ma:contentTypeScope="" ma:versionID="7099170c19938ca981f17fc7e4041f6b">
  <xsd:schema xmlns:xsd="http://www.w3.org/2001/XMLSchema" xmlns:xs="http://www.w3.org/2001/XMLSchema" xmlns:p="http://schemas.microsoft.com/office/2006/metadata/properties" xmlns:ns3="508eaa1a-0e0d-4c02-8dab-0cb166cb3d25" xmlns:ns4="54a96bec-951a-4234-a569-ba52142f81c7" targetNamespace="http://schemas.microsoft.com/office/2006/metadata/properties" ma:root="true" ma:fieldsID="48baf34daf3ac402624e0efd9383b301" ns3:_="" ns4:_="">
    <xsd:import namespace="508eaa1a-0e0d-4c02-8dab-0cb166cb3d25"/>
    <xsd:import namespace="54a96bec-951a-4234-a569-ba52142f81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8eaa1a-0e0d-4c02-8dab-0cb166cb3d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a96bec-951a-4234-a569-ba52142f81c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82F9F3-C8DA-49D7-B2F8-58745B1A38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8eaa1a-0e0d-4c02-8dab-0cb166cb3d25"/>
    <ds:schemaRef ds:uri="54a96bec-951a-4234-a569-ba52142f81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053FD2-6F15-46F4-9AA6-25BF4A5A7FA6}">
  <ds:schemaRefs>
    <ds:schemaRef ds:uri="508eaa1a-0e0d-4c02-8dab-0cb166cb3d25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54a96bec-951a-4234-a569-ba52142f81c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6966483-9EEA-41C0-8645-3E007BF1BF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8588</TotalTime>
  <Words>1263</Words>
  <Application>Microsoft Office PowerPoint</Application>
  <PresentationFormat>Widescreen</PresentationFormat>
  <Paragraphs>121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Adelle Condensed</vt:lpstr>
      <vt:lpstr>Arial</vt:lpstr>
      <vt:lpstr>Calibri</vt:lpstr>
      <vt:lpstr>Helvetica Neue</vt:lpstr>
      <vt:lpstr>HelveticaNeueLTStd</vt:lpstr>
      <vt:lpstr>Times New Roman</vt:lpstr>
      <vt:lpstr>Wingdings</vt:lpstr>
      <vt:lpstr>Option1</vt:lpstr>
      <vt:lpstr>1_Option1</vt:lpstr>
      <vt:lpstr>Text Slide</vt:lpstr>
      <vt:lpstr>1_Option1</vt:lpstr>
      <vt:lpstr>1_Text Slide</vt:lpstr>
      <vt:lpstr>PowerPoint Presentation</vt:lpstr>
      <vt:lpstr>PowerPoint Presentation</vt:lpstr>
      <vt:lpstr>PowerPoint Presentation</vt:lpstr>
      <vt:lpstr>MedPAC 2024 Status Report on Medicare Advantage</vt:lpstr>
      <vt:lpstr>Hospital Vitals: Financial and Operational Trends  Syntellis &amp; American Hospital Association</vt:lpstr>
      <vt:lpstr>And in Nebraska …</vt:lpstr>
      <vt:lpstr>Coverage Criteria</vt:lpstr>
      <vt:lpstr>Coverage Criteria</vt:lpstr>
      <vt:lpstr>Additional Clarification from CMS</vt:lpstr>
      <vt:lpstr>PowerPoint Presentation</vt:lpstr>
      <vt:lpstr>And in Nebraska…</vt:lpstr>
      <vt:lpstr>Prior Authorization Requirements/Timelines</vt:lpstr>
      <vt:lpstr>PowerPoint Presentation</vt:lpstr>
      <vt:lpstr>Review of the Requirements</vt:lpstr>
      <vt:lpstr>New/Revised Requirements – Required 1/1/24</vt:lpstr>
      <vt:lpstr>New/Revised Requirements – Required 07/01/24</vt:lpstr>
      <vt:lpstr>New/Revised Requirements – Required 07/01/24</vt:lpstr>
      <vt:lpstr>Requirement to Certify Completeness and Accuracy of MRF</vt:lpstr>
      <vt:lpstr>New/Revised Requirements – Required 01/01/25</vt:lpstr>
      <vt:lpstr>PowerPoint Presentation</vt:lpstr>
      <vt:lpstr>PowerPoint Presentation</vt:lpstr>
      <vt:lpstr>Validate Your Data</vt:lpstr>
      <vt:lpstr>PowerPoint Presentation</vt:lpstr>
      <vt:lpstr>Redundancy</vt:lpstr>
      <vt:lpstr>Developing Redundancy</vt:lpstr>
      <vt:lpstr>PowerPoint Presentation</vt:lpstr>
      <vt:lpstr>NHA RCR 2023-2024</vt:lpstr>
      <vt:lpstr>NHA RCR 2023-2024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Jtoolan@pyapc.com</dc:creator>
  <cp:lastModifiedBy>Kathy Reep</cp:lastModifiedBy>
  <cp:revision>591</cp:revision>
  <cp:lastPrinted>2024-05-03T15:18:38Z</cp:lastPrinted>
  <dcterms:created xsi:type="dcterms:W3CDTF">2020-09-04T00:33:17Z</dcterms:created>
  <dcterms:modified xsi:type="dcterms:W3CDTF">2024-05-16T19:12:09Z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0x0101000EBA7D27F579BE40AD99991A9AEA4BFF</vt:lpwstr>
  </property>
</Properties>
</file>