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4" r:id="rId4"/>
  </p:sldMasterIdLst>
  <p:notesMasterIdLst>
    <p:notesMasterId r:id="rId41"/>
  </p:notesMasterIdLst>
  <p:handoutMasterIdLst>
    <p:handoutMasterId r:id="rId42"/>
  </p:handoutMasterIdLst>
  <p:sldIdLst>
    <p:sldId id="912" r:id="rId5"/>
    <p:sldId id="911" r:id="rId6"/>
    <p:sldId id="261" r:id="rId7"/>
    <p:sldId id="964" r:id="rId8"/>
    <p:sldId id="965" r:id="rId9"/>
    <p:sldId id="966" r:id="rId10"/>
    <p:sldId id="967" r:id="rId11"/>
    <p:sldId id="968" r:id="rId12"/>
    <p:sldId id="969" r:id="rId13"/>
    <p:sldId id="970" r:id="rId14"/>
    <p:sldId id="971" r:id="rId15"/>
    <p:sldId id="972" r:id="rId16"/>
    <p:sldId id="973" r:id="rId17"/>
    <p:sldId id="974" r:id="rId18"/>
    <p:sldId id="975" r:id="rId19"/>
    <p:sldId id="976" r:id="rId20"/>
    <p:sldId id="977" r:id="rId21"/>
    <p:sldId id="978" r:id="rId22"/>
    <p:sldId id="979" r:id="rId23"/>
    <p:sldId id="980" r:id="rId24"/>
    <p:sldId id="1002" r:id="rId25"/>
    <p:sldId id="1006" r:id="rId26"/>
    <p:sldId id="1007" r:id="rId27"/>
    <p:sldId id="941" r:id="rId28"/>
    <p:sldId id="944" r:id="rId29"/>
    <p:sldId id="945" r:id="rId30"/>
    <p:sldId id="946" r:id="rId31"/>
    <p:sldId id="947" r:id="rId32"/>
    <p:sldId id="948" r:id="rId33"/>
    <p:sldId id="1005" r:id="rId34"/>
    <p:sldId id="998" r:id="rId35"/>
    <p:sldId id="995" r:id="rId36"/>
    <p:sldId id="996" r:id="rId37"/>
    <p:sldId id="997" r:id="rId38"/>
    <p:sldId id="870" r:id="rId39"/>
    <p:sldId id="260" r:id="rId40"/>
  </p:sldIdLst>
  <p:sldSz cx="12192000" cy="6858000"/>
  <p:notesSz cx="6858000" cy="9144000"/>
  <p:embeddedFontLst>
    <p:embeddedFont>
      <p:font typeface="Roboto Condensed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42B40574-9E82-4C47-B4F4-F991E304B630}">
          <p14:sldIdLst>
            <p14:sldId id="912"/>
            <p14:sldId id="911"/>
            <p14:sldId id="261"/>
            <p14:sldId id="964"/>
            <p14:sldId id="965"/>
            <p14:sldId id="966"/>
            <p14:sldId id="967"/>
            <p14:sldId id="968"/>
            <p14:sldId id="969"/>
            <p14:sldId id="970"/>
            <p14:sldId id="971"/>
            <p14:sldId id="972"/>
            <p14:sldId id="973"/>
            <p14:sldId id="974"/>
            <p14:sldId id="975"/>
            <p14:sldId id="976"/>
            <p14:sldId id="977"/>
            <p14:sldId id="978"/>
            <p14:sldId id="979"/>
            <p14:sldId id="980"/>
            <p14:sldId id="1002"/>
            <p14:sldId id="1006"/>
            <p14:sldId id="1007"/>
            <p14:sldId id="941"/>
            <p14:sldId id="944"/>
            <p14:sldId id="945"/>
            <p14:sldId id="946"/>
            <p14:sldId id="947"/>
            <p14:sldId id="948"/>
            <p14:sldId id="1005"/>
            <p14:sldId id="998"/>
            <p14:sldId id="995"/>
            <p14:sldId id="996"/>
            <p14:sldId id="997"/>
            <p14:sldId id="870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Level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6A5-433F-B305-C2FA92085E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3F-4C0C-A517-0C98B7F67B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level 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3F-4C0C-A517-0C98B7F67B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Level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3F-4C0C-A517-0C98B7F67B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Level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3F-4C0C-A517-0C98B7F67B5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3F-4C0C-A517-0C98B7F67B5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N/S or N/R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3F-4C0C-A517-0C98B7F67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2646712"/>
        <c:axId val="1322643112"/>
      </c:barChart>
      <c:catAx>
        <c:axId val="1322646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643112"/>
        <c:crosses val="autoZero"/>
        <c:auto val="1"/>
        <c:lblAlgn val="ctr"/>
        <c:lblOffset val="100"/>
        <c:noMultiLvlLbl val="0"/>
      </c:catAx>
      <c:valAx>
        <c:axId val="1322643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64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6A55AA-BB71-6752-5891-92ACD398A3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68DF0-B952-F23C-945C-4AC8896502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E18A9-D9A4-42AB-A548-6521E9D5B3DA}" type="datetimeFigureOut">
              <a:rPr lang="en-US" smtClean="0"/>
              <a:t>5/22/2024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8686D-E95E-4846-1CBF-BB9D6BB9D5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CBD12-4610-AA6F-0352-23BC51E92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D4C5D-9E56-4654-A3B0-225CC6C5F0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96121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095D4-6206-48CA-8B94-A9FDFE377432}" type="datetimeFigureOut">
              <a:rPr lang="en-US" smtClean="0"/>
              <a:t>5/22/2024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3D80A-FE55-4F3A-9C30-200E983893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3D80A-FE55-4F3A-9C30-200E983893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61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4E5D84-BF07-E181-B370-51E4B6B1BEEB}"/>
              </a:ext>
            </a:extLst>
          </p:cNvPr>
          <p:cNvSpPr/>
          <p:nvPr userDrawn="1"/>
        </p:nvSpPr>
        <p:spPr>
          <a:xfrm>
            <a:off x="0" y="-1"/>
            <a:ext cx="4122932" cy="6872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ABC2E4-D4C3-3349-2CAC-B26C107AE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605" y="2169428"/>
            <a:ext cx="3564577" cy="2582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 TO ADD A TITLE HERE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44485DB-291B-9D10-004E-9469CC8406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6333" y="1586452"/>
            <a:ext cx="6205474" cy="4375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14556B-FB9C-0FC2-689A-B7969B89E2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6333" y="826192"/>
            <a:ext cx="6205474" cy="66611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23968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D45527F-050B-2ABE-5397-D6264BD91E28}"/>
              </a:ext>
            </a:extLst>
          </p:cNvPr>
          <p:cNvSpPr/>
          <p:nvPr userDrawn="1"/>
        </p:nvSpPr>
        <p:spPr>
          <a:xfrm>
            <a:off x="0" y="5681"/>
            <a:ext cx="12192000" cy="17962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3B5D60A0-0978-DB41-53DE-00BC3317F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635" y="193674"/>
            <a:ext cx="9829800" cy="1618797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4D5D5A9-D614-D5A1-B0BB-5486D26189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633" y="2851100"/>
            <a:ext cx="10243959" cy="3118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515E6EC-4E3C-9E95-B6E5-A366D046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634" y="2112784"/>
            <a:ext cx="10243959" cy="69625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92714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ABC2E4-D4C3-3349-2CAC-B26C107AE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873829"/>
            <a:ext cx="12192000" cy="841602"/>
          </a:xfrm>
        </p:spPr>
        <p:txBody>
          <a:bodyPr/>
          <a:lstStyle>
            <a:lvl1pPr algn="ctr">
              <a:defRPr spc="0">
                <a:solidFill>
                  <a:schemeClr val="tx2"/>
                </a:solidFill>
              </a:defRPr>
            </a:lvl1pPr>
          </a:lstStyle>
          <a:p>
            <a:r>
              <a:rPr lang="en-US"/>
              <a:t>“A quote can go here”</a:t>
            </a:r>
          </a:p>
        </p:txBody>
      </p:sp>
    </p:spTree>
    <p:extLst>
      <p:ext uri="{BB962C8B-B14F-4D97-AF65-F5344CB8AC3E}">
        <p14:creationId xmlns:p14="http://schemas.microsoft.com/office/powerpoint/2010/main" val="3292092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EFD2-B49B-7C48-3040-547B67D75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849116"/>
            <a:ext cx="12192000" cy="1041643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D04E-DFCF-D553-9F5E-9140D950F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0266FE-378D-BE3D-1DBF-DD19B857AFA7}"/>
              </a:ext>
            </a:extLst>
          </p:cNvPr>
          <p:cNvSpPr/>
          <p:nvPr userDrawn="1"/>
        </p:nvSpPr>
        <p:spPr>
          <a:xfrm>
            <a:off x="0" y="0"/>
            <a:ext cx="12192000" cy="6867051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4732D-FC7C-0485-8A4E-7904EBCC59FB}"/>
              </a:ext>
            </a:extLst>
          </p:cNvPr>
          <p:cNvSpPr txBox="1"/>
          <p:nvPr userDrawn="1"/>
        </p:nvSpPr>
        <p:spPr>
          <a:xfrm>
            <a:off x="0" y="2493127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 b="1" spc="3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QUESTIONS?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5FE3A6D-8027-9061-76F2-E8F3CFA361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92" y="5003661"/>
            <a:ext cx="1814016" cy="94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65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EC29214-B5BB-4453-9EAF-A2E251727BB6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E54B66-0860-4AA4-BA29-CDA0774797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utz_Logo_RGB_MindWhatMatters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617" y="5952132"/>
            <a:ext cx="12595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4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4E5D84-BF07-E181-B370-51E4B6B1BEEB}"/>
              </a:ext>
            </a:extLst>
          </p:cNvPr>
          <p:cNvSpPr/>
          <p:nvPr userDrawn="1"/>
        </p:nvSpPr>
        <p:spPr>
          <a:xfrm>
            <a:off x="0" y="0"/>
            <a:ext cx="2020958" cy="6872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F4E02B0-25C6-33D4-907F-3FC3741F25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2044" y="1586452"/>
            <a:ext cx="8032777" cy="43754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F768FA0-857D-3991-234D-2CB1820F23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2044" y="826192"/>
            <a:ext cx="8032777" cy="666110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332287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AFFEC0-C48B-6273-687C-756F46F5A2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8350" y="1120761"/>
            <a:ext cx="7445451" cy="666110"/>
          </a:xfrm>
        </p:spPr>
        <p:txBody>
          <a:bodyPr>
            <a:noAutofit/>
          </a:bodyPr>
          <a:lstStyle>
            <a:lvl1pPr marL="0" indent="0">
              <a:buNone/>
              <a:defRPr sz="4000" b="1" spc="300"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E0B5650-5B75-8899-AEAD-22D6D78A3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0624" y="1917312"/>
            <a:ext cx="5640335" cy="58654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TITLE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7443FC83-1923-F642-ED42-8786CFAA05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8350" y="3821765"/>
            <a:ext cx="7445451" cy="666110"/>
          </a:xfrm>
        </p:spPr>
        <p:txBody>
          <a:bodyPr>
            <a:noAutofit/>
          </a:bodyPr>
          <a:lstStyle>
            <a:lvl1pPr marL="0" indent="0">
              <a:buNone/>
              <a:defRPr sz="4000" b="1" spc="300"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07102BB7-31ED-8037-8A81-1BCCCCACCA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0624" y="4576853"/>
            <a:ext cx="7445451" cy="666110"/>
          </a:xfrm>
        </p:spPr>
        <p:txBody>
          <a:bodyPr>
            <a:noAutofit/>
          </a:bodyPr>
          <a:lstStyle>
            <a:lvl1pPr marL="0" indent="0">
              <a:buNone/>
              <a:defRPr sz="2400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48BD7C9-20CB-A880-5680-4D307625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623" y="2320260"/>
            <a:ext cx="7445451" cy="399957"/>
          </a:xfrm>
        </p:spPr>
        <p:txBody>
          <a:bodyPr>
            <a:noAutofit/>
          </a:bodyPr>
          <a:lstStyle>
            <a:lvl1pPr marL="0" indent="0">
              <a:buNone/>
              <a:defRPr sz="1800" b="1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XXX.XXX.XXXX  |  NAME@LUTZ.US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95C47D71-4038-B7FD-9EE7-904E023345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0623" y="5242963"/>
            <a:ext cx="7445451" cy="399957"/>
          </a:xfrm>
        </p:spPr>
        <p:txBody>
          <a:bodyPr>
            <a:noAutofit/>
          </a:bodyPr>
          <a:lstStyle>
            <a:lvl1pPr marL="0" indent="0">
              <a:buNone/>
              <a:defRPr sz="1800" b="1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XXX.XXX.XXXX  |  NAME@LUTZ.US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8385EA-AA97-7DB4-6123-BCC5B753F619}"/>
              </a:ext>
            </a:extLst>
          </p:cNvPr>
          <p:cNvSpPr/>
          <p:nvPr userDrawn="1"/>
        </p:nvSpPr>
        <p:spPr>
          <a:xfrm>
            <a:off x="0" y="0"/>
            <a:ext cx="2020958" cy="6872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0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AFFEC0-C48B-6273-687C-756F46F5A2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73145" y="2256090"/>
            <a:ext cx="7445451" cy="666110"/>
          </a:xfrm>
        </p:spPr>
        <p:txBody>
          <a:bodyPr>
            <a:noAutofit/>
          </a:bodyPr>
          <a:lstStyle>
            <a:lvl1pPr marL="0" indent="0">
              <a:buNone/>
              <a:defRPr sz="4000" b="1" spc="300">
                <a:latin typeface="+mj-lt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E0B5650-5B75-8899-AEAD-22D6D78A3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5419" y="3052641"/>
            <a:ext cx="5640335" cy="58654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648BD7C9-20CB-A880-5680-4D307625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5418" y="3455589"/>
            <a:ext cx="7445451" cy="399957"/>
          </a:xfrm>
        </p:spPr>
        <p:txBody>
          <a:bodyPr>
            <a:noAutofit/>
          </a:bodyPr>
          <a:lstStyle>
            <a:lvl1pPr marL="0" indent="0">
              <a:buNone/>
              <a:defRPr sz="1800" b="1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XXX.XXX.XXXX  |  NAME@LUTZ.US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811CF0-9B87-C797-228F-A57687E5909B}"/>
              </a:ext>
            </a:extLst>
          </p:cNvPr>
          <p:cNvSpPr/>
          <p:nvPr userDrawn="1"/>
        </p:nvSpPr>
        <p:spPr>
          <a:xfrm>
            <a:off x="0" y="0"/>
            <a:ext cx="2020958" cy="68726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7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4E5D84-BF07-E181-B370-51E4B6B1BEEB}"/>
              </a:ext>
            </a:extLst>
          </p:cNvPr>
          <p:cNvSpPr/>
          <p:nvPr userDrawn="1"/>
        </p:nvSpPr>
        <p:spPr>
          <a:xfrm>
            <a:off x="-1" y="7519"/>
            <a:ext cx="12254593" cy="17978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ABC2E4-D4C3-3349-2CAC-B26C107AE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635" y="193674"/>
            <a:ext cx="9829800" cy="1618797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071673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1793E6-1142-0D8B-266E-3C63000215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4070" y="0"/>
            <a:ext cx="5227930" cy="68722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A0F05C-07B8-752F-776E-C18F4E11BB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3450" y="1491359"/>
            <a:ext cx="5388157" cy="40169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F906926-DC79-18D6-D05C-1A5E750A45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3450" y="899343"/>
            <a:ext cx="5388157" cy="56369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10846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84C8BB-E76C-8F05-2A3E-DC92B2DC5E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4606"/>
            <a:ext cx="5596128" cy="68726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E10B1B0-A69D-4275-FD10-40DE1FFC79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1300" y="1527934"/>
            <a:ext cx="5388157" cy="3764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10D2D2E-95ED-BA07-9998-236D95E100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1300" y="811560"/>
            <a:ext cx="5388157" cy="6080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19629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2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4E5D84-BF07-E181-B370-51E4B6B1BEEB}"/>
              </a:ext>
            </a:extLst>
          </p:cNvPr>
          <p:cNvSpPr/>
          <p:nvPr userDrawn="1"/>
        </p:nvSpPr>
        <p:spPr>
          <a:xfrm>
            <a:off x="0" y="-1"/>
            <a:ext cx="12192000" cy="18053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ABC2E4-D4C3-3349-2CAC-B26C107AE5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635" y="193674"/>
            <a:ext cx="9829800" cy="1618797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1625AE-FB32-1100-A0B9-D6EABBC2067B}"/>
              </a:ext>
            </a:extLst>
          </p:cNvPr>
          <p:cNvCxnSpPr/>
          <p:nvPr userDrawn="1"/>
        </p:nvCxnSpPr>
        <p:spPr>
          <a:xfrm>
            <a:off x="3366654" y="2389909"/>
            <a:ext cx="0" cy="3643746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D45C90-0163-8797-13C1-7BB30EC2B3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3004720"/>
            <a:ext cx="7339329" cy="3359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752F443-F2A2-ADFB-95A8-9B8FC6E9D8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4404" y="2302979"/>
            <a:ext cx="7609992" cy="645047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218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A3BC3-BF5B-07BB-8934-97BC1949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5C489-2206-8744-1C31-D78EDD562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83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95" r:id="rId3"/>
    <p:sldLayoutId id="2147483696" r:id="rId4"/>
    <p:sldLayoutId id="2147483662" r:id="rId5"/>
    <p:sldLayoutId id="2147483673" r:id="rId6"/>
    <p:sldLayoutId id="2147483672" r:id="rId7"/>
    <p:sldLayoutId id="2147483667" r:id="rId8"/>
    <p:sldLayoutId id="2147483671" r:id="rId9"/>
    <p:sldLayoutId id="2147483666" r:id="rId10"/>
    <p:sldLayoutId id="2147483650" r:id="rId11"/>
    <p:sldLayoutId id="2147483651" r:id="rId12"/>
    <p:sldLayoutId id="214748369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300">
          <a:solidFill>
            <a:schemeClr val="tx2"/>
          </a:solidFill>
          <a:latin typeface="Roboto Condensed" panose="02000000000000000000" pitchFamily="2" charset="0"/>
          <a:ea typeface="Roboto Condensed" panose="02000000000000000000" pitchFamily="2" charset="0"/>
          <a:cs typeface="Roboto Condensed" panose="020000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ts val="1000"/>
        </a:spcBef>
        <a:buFont typeface="Wingdings" panose="05000000000000000000" pitchFamily="2" charset="2"/>
        <a:buChar char="§"/>
        <a:defRPr sz="2000" b="0" kern="1200">
          <a:solidFill>
            <a:schemeClr val="tx2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accent3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jkipple\Downloads\CAH%20Financial%20Leadership%20Summit%20Summary%206-17.pdf" TargetMode="External"/><Relationship Id="rId2" Type="http://schemas.openxmlformats.org/officeDocument/2006/relationships/hyperlink" Target="https://www.ruralcenter.org/srht/rural-hospital-toolkit/financial-and-operational-strategies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rusteemag.com/articles/1026-how-rural-trustees-can-meet-health-care-change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67526BF3-B813-A3C2-6510-4A87FF91D2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t="8308" b="77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5DAC70-3A08-A43A-F7A6-9AF3284164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E4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21AC2-663A-8B77-89D6-BF38BFC5D84A}"/>
              </a:ext>
            </a:extLst>
          </p:cNvPr>
          <p:cNvSpPr txBox="1"/>
          <p:nvPr/>
        </p:nvSpPr>
        <p:spPr>
          <a:xfrm>
            <a:off x="0" y="2321004"/>
            <a:ext cx="1219200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Roboto Condensed"/>
                <a:ea typeface="Roboto Condensed"/>
                <a:cs typeface="Roboto Condensed"/>
              </a:rPr>
              <a:t> UNDERSTANDING THE RESPONSIBILITIES OF YOUR HOSPITAL’S BOARD OF DIRECTORS</a:t>
            </a:r>
          </a:p>
          <a:p>
            <a:pPr algn="ctr"/>
            <a:r>
              <a:rPr lang="en-US" b="1" spc="600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MAY 22,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B2811-AB31-A3D4-2C18-E48F82A05D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2733" y="5147254"/>
            <a:ext cx="2786535" cy="13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WHAT?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263369"/>
            <a:ext cx="7339329" cy="4019377"/>
          </a:xfrm>
        </p:spPr>
        <p:txBody>
          <a:bodyPr>
            <a:normAutofit lnSpcReduction="10000"/>
          </a:bodyPr>
          <a:lstStyle/>
          <a:p>
            <a:pPr marL="800100" lvl="1">
              <a:lnSpc>
                <a:spcPct val="140000"/>
              </a:lnSpc>
            </a:pPr>
            <a:r>
              <a:rPr lang="en-US" sz="1900" dirty="0"/>
              <a:t>Keeping focused on the big picture</a:t>
            </a:r>
          </a:p>
          <a:p>
            <a:pPr marL="800100" lvl="1">
              <a:lnSpc>
                <a:spcPct val="140000"/>
              </a:lnSpc>
            </a:pPr>
            <a:r>
              <a:rPr lang="en-US" sz="1900" dirty="0"/>
              <a:t>Board: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Mission, Values, Vision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Strategic Thinking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Oversight: Finances, quality and patient safety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CEO Selection and evaluation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Policies and procedures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Approval of major decisions</a:t>
            </a:r>
          </a:p>
          <a:p>
            <a:pPr marL="228600" indent="0">
              <a:lnSpc>
                <a:spcPct val="140000"/>
              </a:lnSpc>
              <a:buNone/>
            </a:pPr>
            <a:r>
              <a:rPr lang="en-US" sz="1900" b="1" dirty="0">
                <a:latin typeface="+mj-lt"/>
              </a:rPr>
              <a:t>“</a:t>
            </a:r>
            <a:r>
              <a:rPr lang="en-US" sz="1900" b="1" dirty="0">
                <a:solidFill>
                  <a:schemeClr val="tx2"/>
                </a:solidFill>
                <a:latin typeface="+mj-lt"/>
              </a:rPr>
              <a:t>Great CEOs want to work for boards that focus on great governance!”</a:t>
            </a:r>
            <a:endParaRPr lang="en-US" sz="1500" b="1" dirty="0">
              <a:latin typeface="+mj-lt"/>
            </a:endParaRP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C3D1E82C-6DF9-375D-5F01-18C82F8EA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9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DOES WHAT?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7013" y="2656305"/>
            <a:ext cx="8327746" cy="3694635"/>
          </a:xfrm>
        </p:spPr>
        <p:txBody>
          <a:bodyPr>
            <a:normAutofit/>
          </a:bodyPr>
          <a:lstStyle/>
          <a:p>
            <a:pPr marL="800100" lvl="1">
              <a:lnSpc>
                <a:spcPct val="140000"/>
              </a:lnSpc>
            </a:pPr>
            <a:r>
              <a:rPr lang="en-US" sz="1900" dirty="0"/>
              <a:t>Ask for advice when needed</a:t>
            </a:r>
          </a:p>
          <a:p>
            <a:pPr marL="800100" lvl="1">
              <a:lnSpc>
                <a:spcPct val="140000"/>
              </a:lnSpc>
            </a:pPr>
            <a:r>
              <a:rPr lang="en-US" sz="1900" dirty="0"/>
              <a:t>CEO: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Day-to-day operations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Updates board on success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Informs board about challenges</a:t>
            </a:r>
          </a:p>
          <a:p>
            <a:pPr marL="1257300" lvl="2">
              <a:lnSpc>
                <a:spcPct val="140000"/>
              </a:lnSpc>
            </a:pPr>
            <a:r>
              <a:rPr lang="en-US" sz="1700" dirty="0"/>
              <a:t>Proposal for board approval</a:t>
            </a:r>
          </a:p>
          <a:p>
            <a:pPr marL="228600" indent="0">
              <a:lnSpc>
                <a:spcPct val="140000"/>
              </a:lnSpc>
              <a:buNone/>
            </a:pPr>
            <a:r>
              <a:rPr lang="en-US" sz="1900" b="1" dirty="0">
                <a:latin typeface="+mj-lt"/>
              </a:rPr>
              <a:t>This is the one time it’s okay to weigh-in on management issues… when asked.</a:t>
            </a:r>
            <a:endParaRPr lang="en-US" sz="1700" b="1" dirty="0">
              <a:latin typeface="+mj-lt"/>
            </a:endParaRP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98F1E8F8-BE7B-B8B0-B928-CB11790FB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MORE KEY DUTIES OF BOARD MEMBERS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552049"/>
            <a:ext cx="7339329" cy="3359503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40000"/>
              </a:lnSpc>
            </a:pPr>
            <a:r>
              <a:rPr lang="en-US" sz="1900" dirty="0"/>
              <a:t>Interact with the public on local health care issues, serve as a well-informed “ambassadors” on the hospital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Regularly measure the public’s perceptions of hospital programs and services, community contribution, perceived trust, economic impact and overall value as a community asset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Establish a process for getting community input and viewpoints about current and future service needs and opportunities; solicit community ideas for ways the hospital can best achieve its mission and vision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8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MORE KEY DUTIES OF BOARD MEMBERS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471603"/>
            <a:ext cx="7339329" cy="3756826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40000"/>
              </a:lnSpc>
            </a:pPr>
            <a:r>
              <a:rPr lang="en-US" sz="1900" dirty="0"/>
              <a:t>Ensure that the hospital’s objectives, priorities, and challenges are successfully shared with the community. Engage leaders and residents and build community advocates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Be well educated on public policy and other health care advocacy issues that are critical to hospital success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Ensure that patient satisfaction assessments are performed continuously and that improvement objectives are defined, measured, and reported (applies to employee satisfaction as well)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Work with others in the community to develop collaborative partnerships to build a healthier community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388E06D0-F236-417B-9677-944701786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38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BEST PRACTICE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6046" y="3706231"/>
            <a:ext cx="7339329" cy="95234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b="1" dirty="0">
                <a:latin typeface="+mj-lt"/>
              </a:rPr>
              <a:t>Quality as a Strategic Priority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1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FOUR QUALITY CHALLENGES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236202"/>
            <a:ext cx="7339329" cy="4200446"/>
          </a:xfrm>
        </p:spPr>
        <p:txBody>
          <a:bodyPr>
            <a:normAutofit fontScale="92500" lnSpcReduction="20000"/>
          </a:bodyPr>
          <a:lstStyle/>
          <a:p>
            <a:pPr marL="114300" indent="0">
              <a:lnSpc>
                <a:spcPct val="140000"/>
              </a:lnSpc>
              <a:buNone/>
            </a:pPr>
            <a:r>
              <a:rPr lang="en-US" sz="2200" b="1" dirty="0">
                <a:latin typeface="+mj-lt"/>
              </a:rPr>
              <a:t>Getting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Getting comfortable with their responsibility for the care and safety of patients</a:t>
            </a:r>
          </a:p>
          <a:p>
            <a:pPr marL="114300" indent="0">
              <a:lnSpc>
                <a:spcPct val="140000"/>
              </a:lnSpc>
              <a:buNone/>
            </a:pPr>
            <a:r>
              <a:rPr lang="en-US" sz="2200" b="1" dirty="0">
                <a:latin typeface="+mj-lt"/>
              </a:rPr>
              <a:t>Setting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Setting the right expectations</a:t>
            </a:r>
          </a:p>
          <a:p>
            <a:pPr marL="114300" indent="0">
              <a:lnSpc>
                <a:spcPct val="140000"/>
              </a:lnSpc>
              <a:buNone/>
            </a:pPr>
            <a:r>
              <a:rPr lang="en-US" sz="2200" b="1" dirty="0">
                <a:latin typeface="+mj-lt"/>
              </a:rPr>
              <a:t>Monitoring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Monitoring performance</a:t>
            </a:r>
          </a:p>
          <a:p>
            <a:pPr lvl="2">
              <a:lnSpc>
                <a:spcPct val="140000"/>
              </a:lnSpc>
            </a:pPr>
            <a:r>
              <a:rPr lang="en-US" sz="1700" dirty="0"/>
              <a:t>Getting useful information out of mounds of data and reports</a:t>
            </a:r>
          </a:p>
          <a:p>
            <a:pPr marL="114300" indent="0">
              <a:lnSpc>
                <a:spcPct val="140000"/>
              </a:lnSpc>
              <a:buNone/>
            </a:pPr>
            <a:r>
              <a:rPr lang="en-US" sz="2200" b="1" dirty="0">
                <a:latin typeface="+mj-lt"/>
              </a:rPr>
              <a:t>Creating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Creating accountability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4" name="Graphic 1">
            <a:extLst>
              <a:ext uri="{FF2B5EF4-FFF2-40B4-BE49-F238E27FC236}">
                <a16:creationId xmlns:a16="http://schemas.microsoft.com/office/drawing/2014/main" id="{D9F80C9F-77E7-0E02-E6C2-3802BDEAF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LEGAL RESPONSIBILITY FOR QUALITY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687862"/>
            <a:ext cx="7339329" cy="3359503"/>
          </a:xfrm>
        </p:spPr>
        <p:txBody>
          <a:bodyPr>
            <a:normAutofit/>
          </a:bodyPr>
          <a:lstStyle/>
          <a:p>
            <a:pPr lvl="1">
              <a:lnSpc>
                <a:spcPct val="140000"/>
              </a:lnSpc>
            </a:pPr>
            <a:r>
              <a:rPr lang="en-US" sz="1900" dirty="0"/>
              <a:t>Legal Responsibility: board members are legally responsible for the quality of the health care delivered in their organizations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Accountability: the board is accountable for the actions or lack of actions of every person in the organization, including the medical staff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Fiduciary Responsibility: the board is responsible for ensuring effective systems exist for evaluating and improving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09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DUTY OF CARE FOR QUALITY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814603"/>
            <a:ext cx="7339329" cy="3323650"/>
          </a:xfrm>
        </p:spPr>
        <p:txBody>
          <a:bodyPr>
            <a:normAutofit/>
          </a:bodyPr>
          <a:lstStyle/>
          <a:p>
            <a:pPr marL="114300" indent="0">
              <a:lnSpc>
                <a:spcPct val="140000"/>
              </a:lnSpc>
              <a:buNone/>
            </a:pPr>
            <a:r>
              <a:rPr lang="en-US" sz="1900" b="1" dirty="0">
                <a:latin typeface="+mj-lt"/>
              </a:rPr>
              <a:t>Fulfilled by: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Reviewing and approving or disapproving medical staff credentialing recommendations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Reviewing quality data reporting by their organizations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Meaningful review of the organization’s policies related to quality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Evaluating the effectiveness of the corporate compliance program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AE2132D2-D484-0598-0E50-1BA9A5B62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DUTY OF OBEDIENCE FOR QUALITY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561105"/>
            <a:ext cx="7339329" cy="3359503"/>
          </a:xfrm>
        </p:spPr>
        <p:txBody>
          <a:bodyPr>
            <a:normAutofit lnSpcReduction="10000"/>
          </a:bodyPr>
          <a:lstStyle/>
          <a:p>
            <a:pPr marL="114300" indent="0">
              <a:lnSpc>
                <a:spcPct val="140000"/>
              </a:lnSpc>
              <a:buNone/>
            </a:pPr>
            <a:r>
              <a:rPr lang="en-US" sz="1900" b="1" dirty="0">
                <a:latin typeface="+mj-lt"/>
              </a:rPr>
              <a:t>Fulfilled by: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Understanding emerging quality-of-care issues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Overseeing the development of specific quality-of-care measurement and reporting requirements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Requesting periodic updates from senior leadership on organizational quality-of-care initiatives and how the organization intends to address legal issues associated with those initiatives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Compliance with all regulatory and reporting requirements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62562C4D-7529-F539-A15B-31A776569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45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LEADING GOVERNANCE PRACTICE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335802"/>
            <a:ext cx="7339329" cy="3720612"/>
          </a:xfrm>
        </p:spPr>
        <p:txBody>
          <a:bodyPr>
            <a:normAutofit/>
          </a:bodyPr>
          <a:lstStyle/>
          <a:p>
            <a:pPr marL="114300" indent="0">
              <a:lnSpc>
                <a:spcPct val="140000"/>
              </a:lnSpc>
              <a:buNone/>
            </a:pPr>
            <a:r>
              <a:rPr lang="en-US" b="1" dirty="0">
                <a:latin typeface="+mj-lt"/>
              </a:rPr>
              <a:t>Quality and patient safety are a primary focus of our board discussions and deliberations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900" dirty="0"/>
              <a:t> </a:t>
            </a:r>
            <a:r>
              <a:rPr lang="en-US" sz="1800" dirty="0"/>
              <a:t>I strongly agree (outstanding) 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 I generally agree (perform well)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 I somewhat agree (fairly well)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 I most disagree (somewhat poorly)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 I completely disagree (perform poorly)</a:t>
            </a:r>
          </a:p>
          <a:p>
            <a:pPr lvl="1">
              <a:lnSpc>
                <a:spcPct val="140000"/>
              </a:lnSpc>
              <a:buFont typeface="Wingdings" panose="05000000000000000000" pitchFamily="2" charset="2"/>
              <a:buChar char="q"/>
            </a:pPr>
            <a:r>
              <a:rPr lang="en-US" sz="1800" dirty="0"/>
              <a:t> Not sure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62576785-E628-4085-0234-46A210321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8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3909D8-7CC8-4A47-77D3-A919A6B422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KIRK DELPERDANG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66CC99-1275-05A3-0A4C-0340E0DCC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HEALTHCARE DIRECTOR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C1AF9-53FF-A394-44AE-00B3D3040A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PAUL BAUMERT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E1C02-2939-7DFC-A86E-838A579C3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HEALTHCARE CONSULTING SHAREHOLDER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568B34-950C-4B6C-ED8B-AD8E71EF98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402.827.2361 | KDELPERDANG@LUTZ.US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C8C502-F3C9-B476-FD0D-5F784AA8BC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0623" y="5052846"/>
            <a:ext cx="7445451" cy="399957"/>
          </a:xfrm>
        </p:spPr>
        <p:txBody>
          <a:bodyPr/>
          <a:lstStyle/>
          <a:p>
            <a:r>
              <a:rPr lang="en-US" dirty="0"/>
              <a:t>402.827.2315 | PBAUMERT@LUTZ.US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49E12F-08E7-F617-D9DF-AAB41C5C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" t="-118" r="834" b="15144"/>
          <a:stretch/>
        </p:blipFill>
        <p:spPr>
          <a:xfrm>
            <a:off x="1671339" y="890052"/>
            <a:ext cx="2023017" cy="2292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0DE9F-B77A-A1D6-94B2-AADE9DA6C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7513"/>
          <a:stretch/>
        </p:blipFill>
        <p:spPr>
          <a:xfrm>
            <a:off x="1688218" y="3672407"/>
            <a:ext cx="2023017" cy="22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0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4" y="193674"/>
            <a:ext cx="11046603" cy="1618797"/>
          </a:xfrm>
        </p:spPr>
        <p:txBody>
          <a:bodyPr/>
          <a:lstStyle/>
          <a:p>
            <a:r>
              <a:rPr lang="en-US" dirty="0"/>
              <a:t>CAH BOARD MEMBER INSIGHTS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370984"/>
            <a:ext cx="7339329" cy="3586195"/>
          </a:xfrm>
        </p:spPr>
        <p:txBody>
          <a:bodyPr>
            <a:normAutofit/>
          </a:bodyPr>
          <a:lstStyle/>
          <a:p>
            <a:pPr marL="114300" indent="0">
              <a:lnSpc>
                <a:spcPct val="140000"/>
              </a:lnSpc>
              <a:buNone/>
            </a:pPr>
            <a:r>
              <a:rPr lang="en-US" sz="1900" b="1" dirty="0">
                <a:latin typeface="+mj-lt"/>
              </a:rPr>
              <a:t>Quality and Patient Safety are a Primary Focus of our Board Discussions</a:t>
            </a:r>
          </a:p>
          <a:p>
            <a:pPr marL="114300" indent="0">
              <a:lnSpc>
                <a:spcPct val="140000"/>
              </a:lnSpc>
              <a:buNone/>
            </a:pPr>
            <a:r>
              <a:rPr lang="en-US" sz="1400" dirty="0">
                <a:latin typeface="+mj-lt"/>
              </a:rPr>
              <a:t>Mean score of 4.45 on a 5-point scale</a:t>
            </a:r>
          </a:p>
          <a:p>
            <a:pPr marL="114300" indent="0">
              <a:lnSpc>
                <a:spcPct val="140000"/>
              </a:lnSpc>
              <a:buNone/>
            </a:pPr>
            <a:endParaRPr lang="en-US" sz="1400" dirty="0">
              <a:latin typeface="+mj-lt"/>
            </a:endParaRPr>
          </a:p>
          <a:p>
            <a:pPr marL="114300" indent="0">
              <a:lnSpc>
                <a:spcPct val="140000"/>
              </a:lnSpc>
              <a:buNone/>
            </a:pPr>
            <a:endParaRPr lang="en-US" sz="1400" dirty="0">
              <a:latin typeface="+mj-lt"/>
            </a:endParaRPr>
          </a:p>
          <a:p>
            <a:pPr marL="114300" indent="0">
              <a:lnSpc>
                <a:spcPct val="140000"/>
              </a:lnSpc>
              <a:buNone/>
            </a:pPr>
            <a:endParaRPr lang="en-US" sz="1400" dirty="0">
              <a:latin typeface="+mj-lt"/>
            </a:endParaRPr>
          </a:p>
          <a:p>
            <a:pPr marL="114300" indent="0">
              <a:lnSpc>
                <a:spcPct val="140000"/>
              </a:lnSpc>
              <a:buNone/>
            </a:pPr>
            <a:endParaRPr lang="en-US" sz="1400" dirty="0">
              <a:latin typeface="+mj-lt"/>
            </a:endParaRPr>
          </a:p>
          <a:p>
            <a:pPr marL="114300" indent="0">
              <a:lnSpc>
                <a:spcPct val="140000"/>
              </a:lnSpc>
              <a:buNone/>
            </a:pPr>
            <a:endParaRPr lang="en-US" sz="1400" dirty="0">
              <a:latin typeface="+mj-lt"/>
            </a:endParaRPr>
          </a:p>
          <a:p>
            <a:pPr marL="114300" indent="0">
              <a:lnSpc>
                <a:spcPct val="140000"/>
              </a:lnSpc>
              <a:buNone/>
            </a:pPr>
            <a:r>
              <a:rPr lang="en-US" sz="900" dirty="0">
                <a:ea typeface="Roboto Condensed" panose="02000000000000000000" pitchFamily="2" charset="0"/>
                <a:cs typeface="Roboto Condensed" panose="02000000000000000000" pitchFamily="2" charset="0"/>
              </a:rPr>
              <a:t>Source: Between 2019-2023, 27 hospitals assessed thei</a:t>
            </a:r>
            <a:r>
              <a:rPr lang="en-US" sz="900" dirty="0"/>
              <a:t>r performance using the governWell board assessment. Over 200 trustees and directors completed board self-assessments including oversight of quality and patient safety responsibilities.</a:t>
            </a:r>
            <a:endParaRPr lang="en-US" sz="900" dirty="0"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D8DA230-FEA1-CEC6-4B52-3C9711A0E4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705910"/>
              </p:ext>
            </p:extLst>
          </p:nvPr>
        </p:nvGraphicFramePr>
        <p:xfrm>
          <a:off x="3794404" y="3401841"/>
          <a:ext cx="7577749" cy="1903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6319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4" t="8363" r="13011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DBC0969-8FE2-8B99-F6F7-C4E2EF224B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636" y="2420210"/>
            <a:ext cx="5913288" cy="39107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Key Board Responsibilities</a:t>
            </a:r>
          </a:p>
          <a:p>
            <a:pPr lvl="1"/>
            <a:r>
              <a:rPr lang="en-US" dirty="0"/>
              <a:t>Monitor financial statements &amp; key financial ratios monthly</a:t>
            </a:r>
          </a:p>
          <a:p>
            <a:pPr lvl="1"/>
            <a:r>
              <a:rPr lang="en-US" dirty="0"/>
              <a:t>Review budget to actual</a:t>
            </a:r>
          </a:p>
          <a:p>
            <a:pPr lvl="2"/>
            <a:r>
              <a:rPr lang="en-US" dirty="0"/>
              <a:t>Identify financial and operational implications</a:t>
            </a:r>
          </a:p>
          <a:p>
            <a:pPr lvl="1"/>
            <a:r>
              <a:rPr lang="en-US" dirty="0"/>
              <a:t>Identify financial warning signs</a:t>
            </a:r>
          </a:p>
          <a:p>
            <a:pPr lvl="2"/>
            <a:r>
              <a:rPr lang="en-US" dirty="0"/>
              <a:t>Develop corrective measures when needed</a:t>
            </a:r>
          </a:p>
          <a:p>
            <a:pPr lvl="1"/>
            <a:r>
              <a:rPr lang="en-US" dirty="0"/>
              <a:t>Monitor &amp; review external audit report &amp; management letter with adjusting journal entries</a:t>
            </a:r>
          </a:p>
        </p:txBody>
      </p:sp>
    </p:spTree>
    <p:extLst>
      <p:ext uri="{BB962C8B-B14F-4D97-AF65-F5344CB8AC3E}">
        <p14:creationId xmlns:p14="http://schemas.microsoft.com/office/powerpoint/2010/main" val="317621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4198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3099725F-891A-8F89-0D12-A6AC2EAA7BD8}"/>
              </a:ext>
            </a:extLst>
          </p:cNvPr>
          <p:cNvSpPr txBox="1">
            <a:spLocks/>
          </p:cNvSpPr>
          <p:nvPr/>
        </p:nvSpPr>
        <p:spPr>
          <a:xfrm>
            <a:off x="677635" y="2752564"/>
            <a:ext cx="5849914" cy="33595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>
                <a:latin typeface="+mj-lt"/>
              </a:rPr>
              <a:t>Monthly Summary Financial Dashboard</a:t>
            </a:r>
          </a:p>
          <a:p>
            <a:pPr lvl="1"/>
            <a:r>
              <a:rPr lang="en-US" dirty="0"/>
              <a:t>Balance Sheet, Income Statement, &amp; Cash Flow Statement</a:t>
            </a:r>
          </a:p>
          <a:p>
            <a:pPr lvl="1"/>
            <a:r>
              <a:rPr lang="en-US" dirty="0"/>
              <a:t>Budget to Actual</a:t>
            </a:r>
          </a:p>
          <a:p>
            <a:pPr lvl="2"/>
            <a:r>
              <a:rPr lang="en-US" dirty="0"/>
              <a:t>Revenues, Expenses, Stats</a:t>
            </a:r>
          </a:p>
          <a:p>
            <a:pPr lvl="2"/>
            <a:r>
              <a:rPr lang="en-US" dirty="0"/>
              <a:t>By Entity/Department – Responsibility Report</a:t>
            </a:r>
          </a:p>
          <a:p>
            <a:pPr lvl="2"/>
            <a:r>
              <a:rPr lang="en-US" dirty="0"/>
              <a:t>Key Financial Indicators</a:t>
            </a:r>
          </a:p>
        </p:txBody>
      </p:sp>
    </p:spTree>
    <p:extLst>
      <p:ext uri="{BB962C8B-B14F-4D97-AF65-F5344CB8AC3E}">
        <p14:creationId xmlns:p14="http://schemas.microsoft.com/office/powerpoint/2010/main" val="58895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t="-194" r="4271" b="194"/>
          <a:stretch/>
        </p:blipFill>
        <p:spPr>
          <a:xfrm>
            <a:off x="6772059" y="1802702"/>
            <a:ext cx="5419941" cy="5055298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1EA8FAD-E3BB-FA98-A83C-44B4DE9C58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7635" y="2678809"/>
            <a:ext cx="7339329" cy="3359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Monthly Summary Financial Dashboard</a:t>
            </a:r>
          </a:p>
          <a:p>
            <a:pPr lvl="1"/>
            <a:r>
              <a:rPr lang="en-US" dirty="0"/>
              <a:t>Develop internal &amp; external benchmarks/KPIs</a:t>
            </a:r>
          </a:p>
          <a:p>
            <a:pPr lvl="1"/>
            <a:r>
              <a:rPr lang="en-US" dirty="0"/>
              <a:t>Visuals/Graphs</a:t>
            </a:r>
          </a:p>
          <a:p>
            <a:pPr lvl="1"/>
            <a:r>
              <a:rPr lang="en-US" dirty="0"/>
              <a:t>Review of material estimates</a:t>
            </a:r>
          </a:p>
          <a:p>
            <a:pPr lvl="2"/>
            <a:r>
              <a:rPr lang="en-US" dirty="0"/>
              <a:t>Contractual Allowances</a:t>
            </a:r>
          </a:p>
          <a:p>
            <a:pPr lvl="2"/>
            <a:r>
              <a:rPr lang="en-US" dirty="0"/>
              <a:t>Allowance for Bad Debt</a:t>
            </a:r>
          </a:p>
          <a:p>
            <a:pPr lvl="2"/>
            <a:r>
              <a:rPr lang="en-US" dirty="0"/>
              <a:t>Due to 3</a:t>
            </a:r>
            <a:r>
              <a:rPr lang="en-US" baseline="30000" dirty="0"/>
              <a:t>rd</a:t>
            </a:r>
            <a:r>
              <a:rPr lang="en-US" dirty="0"/>
              <a:t> Party Payors</a:t>
            </a:r>
          </a:p>
        </p:txBody>
      </p:sp>
    </p:spTree>
    <p:extLst>
      <p:ext uri="{BB962C8B-B14F-4D97-AF65-F5344CB8AC3E}">
        <p14:creationId xmlns:p14="http://schemas.microsoft.com/office/powerpoint/2010/main" val="127907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100410"/>
            <a:ext cx="7339329" cy="4455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 dirty="0">
                <a:latin typeface="+mj-lt"/>
              </a:rPr>
              <a:t>Top 10 Financial Ratios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Days in Net AR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Days in Gross AR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Days Cash on Hand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Total Margin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Operating Margin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Debt Service Coverage Ratio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Salaries to Net Patient Review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Payor Mix Percentage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Average Age of Plant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Long Term Debt to Capitalization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938" y="3040770"/>
            <a:ext cx="2105719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77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3158622"/>
            <a:ext cx="7339329" cy="2354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340B Drug Pricing Program</a:t>
            </a:r>
          </a:p>
          <a:p>
            <a:pPr lvl="1"/>
            <a:r>
              <a:rPr lang="en-US" dirty="0"/>
              <a:t>Current evaluation of potential financial benefits of the 340b program</a:t>
            </a:r>
          </a:p>
          <a:p>
            <a:pPr lvl="1"/>
            <a:r>
              <a:rPr lang="en-US" dirty="0"/>
              <a:t>Update on reporting/compliance requirements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938" y="3040770"/>
            <a:ext cx="2105719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13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887029"/>
            <a:ext cx="7339329" cy="2762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RHC Assessment</a:t>
            </a:r>
          </a:p>
          <a:p>
            <a:pPr lvl="1"/>
            <a:r>
              <a:rPr lang="en-US" dirty="0"/>
              <a:t>Provider &amp; Mid-Level Productivity</a:t>
            </a:r>
          </a:p>
          <a:p>
            <a:pPr lvl="1"/>
            <a:r>
              <a:rPr lang="en-US" dirty="0"/>
              <a:t>Scheduling</a:t>
            </a:r>
          </a:p>
          <a:p>
            <a:pPr lvl="1"/>
            <a:r>
              <a:rPr lang="en-US" dirty="0"/>
              <a:t>Billing/Collections</a:t>
            </a:r>
          </a:p>
          <a:p>
            <a:pPr lvl="1"/>
            <a:r>
              <a:rPr lang="en-US" dirty="0"/>
              <a:t>Staffing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938" y="3040770"/>
            <a:ext cx="2105719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22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127566"/>
            <a:ext cx="7339329" cy="44643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Financial Warning Signs</a:t>
            </a:r>
          </a:p>
          <a:p>
            <a:pPr lvl="1"/>
            <a:r>
              <a:rPr lang="en-US" sz="2100" dirty="0"/>
              <a:t>More accounts receivable and/or accounts payables</a:t>
            </a:r>
          </a:p>
          <a:p>
            <a:pPr lvl="1"/>
            <a:r>
              <a:rPr lang="en-US" sz="2100" dirty="0"/>
              <a:t>Shrinking operating margin</a:t>
            </a:r>
          </a:p>
          <a:p>
            <a:pPr lvl="1"/>
            <a:r>
              <a:rPr lang="en-US" sz="2100" dirty="0"/>
              <a:t>Less cash</a:t>
            </a:r>
          </a:p>
          <a:p>
            <a:pPr lvl="1"/>
            <a:r>
              <a:rPr lang="en-US" sz="2100" dirty="0"/>
              <a:t>Decreased market share</a:t>
            </a:r>
          </a:p>
          <a:p>
            <a:pPr lvl="1"/>
            <a:r>
              <a:rPr lang="en-US" sz="2100" dirty="0"/>
              <a:t>Loss of key admitting physicians</a:t>
            </a:r>
          </a:p>
          <a:p>
            <a:pPr lvl="1"/>
            <a:r>
              <a:rPr lang="en-US" sz="2100" dirty="0"/>
              <a:t>Organizational inability to measure monthly financial and operating performance, and report in a timely manner to the board</a:t>
            </a:r>
          </a:p>
          <a:p>
            <a:pPr lvl="1"/>
            <a:r>
              <a:rPr lang="en-US" sz="2100" dirty="0"/>
              <a:t>Negative variations from approved budgets</a:t>
            </a:r>
          </a:p>
          <a:p>
            <a:pPr marL="114300" indent="0">
              <a:buNone/>
            </a:pPr>
            <a:r>
              <a:rPr lang="en-US" sz="1100" i="1" dirty="0"/>
              <a:t>Source: Best Financial Practices for Trustees, James S. Vaughan, Principal, Catherine J. Robins, VP, Cain Brothers. Trustee Magazine. March 2001.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5938" y="3068018"/>
            <a:ext cx="2105719" cy="19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8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109456"/>
            <a:ext cx="7339329" cy="439093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b="1" dirty="0">
                <a:latin typeface="+mj-lt"/>
              </a:rPr>
              <a:t>Financial Warning Signs</a:t>
            </a:r>
          </a:p>
          <a:p>
            <a:pPr lvl="1"/>
            <a:r>
              <a:rPr lang="en-US" sz="2600" dirty="0"/>
              <a:t>Organizational inability to respond to regulatory actions</a:t>
            </a:r>
          </a:p>
          <a:p>
            <a:pPr lvl="1"/>
            <a:r>
              <a:rPr lang="en-US" sz="2600" dirty="0"/>
              <a:t>Advisor turnover (especially legal or accounting advisors)</a:t>
            </a:r>
          </a:p>
          <a:p>
            <a:pPr lvl="1"/>
            <a:r>
              <a:rPr lang="en-US" sz="2600" dirty="0"/>
              <a:t>Rating agencies’ debt downgrades and/or change to negative outlook</a:t>
            </a:r>
          </a:p>
          <a:p>
            <a:pPr lvl="1"/>
            <a:r>
              <a:rPr lang="en-US" sz="2600" dirty="0"/>
              <a:t>Violations of restrictive covenants in borrowing and credit enhancement agreements</a:t>
            </a:r>
          </a:p>
          <a:p>
            <a:pPr lvl="1"/>
            <a:r>
              <a:rPr lang="en-US" sz="2600" dirty="0"/>
              <a:t>Executive compensation and benefits packages that are controlled by management and not the board</a:t>
            </a:r>
          </a:p>
          <a:p>
            <a:pPr lvl="1"/>
            <a:r>
              <a:rPr lang="en-US" sz="2600" dirty="0"/>
              <a:t>Management recommendations to diversify in order to increase revenue when internal operations are not well controlled</a:t>
            </a:r>
          </a:p>
          <a:p>
            <a:pPr marL="114300" indent="0">
              <a:buNone/>
            </a:pPr>
            <a:r>
              <a:rPr lang="en-US" sz="1200" i="1" dirty="0"/>
              <a:t>Source: Best Financial Practices for Trustees, James S. Vaughan, Principal, Catherine J. Robins, VP, Cain Brothers. Trustee Magazine. March 2001.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59C58D-520B-97F4-ECFC-EE36A6917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5938" y="3068018"/>
            <a:ext cx="2105719" cy="195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4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 + BENCHMARKING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733121"/>
            <a:ext cx="7339329" cy="3033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Goals</a:t>
            </a:r>
          </a:p>
          <a:p>
            <a:pPr lvl="1"/>
            <a:r>
              <a:rPr lang="en-US" dirty="0"/>
              <a:t>Ability to foster meaningful questions and discussion surrounding financial performance</a:t>
            </a:r>
          </a:p>
          <a:p>
            <a:pPr lvl="1"/>
            <a:r>
              <a:rPr lang="en-US" dirty="0"/>
              <a:t>Make informed and timely financial decisions</a:t>
            </a:r>
          </a:p>
          <a:p>
            <a:pPr lvl="1"/>
            <a:r>
              <a:rPr lang="en-US" dirty="0"/>
              <a:t>Giving board the tools needed to be engaged and responsive to industry/community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52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608A4-FD6D-A149-7743-DE4802DA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59" y="2169428"/>
            <a:ext cx="3564577" cy="258286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TODAY’S</a:t>
            </a:r>
            <a:br>
              <a:rPr lang="en-US" sz="4800" dirty="0"/>
            </a:br>
            <a:r>
              <a:rPr lang="en-US" sz="4800" dirty="0"/>
              <a:t>AGENDA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25CCC3-419A-1141-0AC6-1A981027EBDB}"/>
              </a:ext>
            </a:extLst>
          </p:cNvPr>
          <p:cNvSpPr txBox="1">
            <a:spLocks/>
          </p:cNvSpPr>
          <p:nvPr/>
        </p:nvSpPr>
        <p:spPr>
          <a:xfrm>
            <a:off x="4112615" y="755747"/>
            <a:ext cx="648692" cy="753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A9F4C57-1549-C44E-D2F6-0ABE07C744D0}"/>
              </a:ext>
            </a:extLst>
          </p:cNvPr>
          <p:cNvSpPr txBox="1">
            <a:spLocks/>
          </p:cNvSpPr>
          <p:nvPr/>
        </p:nvSpPr>
        <p:spPr>
          <a:xfrm>
            <a:off x="4858700" y="900415"/>
            <a:ext cx="7263890" cy="5174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300">
                <a:solidFill>
                  <a:schemeClr val="tx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spc="0" dirty="0"/>
              <a:t>Hospital Board Responsibilities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spc="0" dirty="0"/>
              <a:t>Financial Statements + Benchmarking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spc="0" dirty="0"/>
              <a:t>Cost Report Oversight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spc="0" dirty="0"/>
              <a:t>Education + Training</a:t>
            </a:r>
          </a:p>
        </p:txBody>
      </p:sp>
    </p:spTree>
    <p:extLst>
      <p:ext uri="{BB962C8B-B14F-4D97-AF65-F5344CB8AC3E}">
        <p14:creationId xmlns:p14="http://schemas.microsoft.com/office/powerpoint/2010/main" val="84038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REPORT OVERSIGHT</a:t>
            </a:r>
            <a:br>
              <a:rPr lang="en-US" dirty="0"/>
            </a:b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14176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ABBD03E-A6B7-FC28-DA3C-90DF40941B9F}"/>
              </a:ext>
            </a:extLst>
          </p:cNvPr>
          <p:cNvSpPr txBox="1">
            <a:spLocks/>
          </p:cNvSpPr>
          <p:nvPr/>
        </p:nvSpPr>
        <p:spPr>
          <a:xfrm>
            <a:off x="677635" y="1973659"/>
            <a:ext cx="5895181" cy="4754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100" b="1" dirty="0">
                <a:latin typeface="+mj-lt"/>
              </a:rPr>
              <a:t>Fundamental Cost Report Oversight</a:t>
            </a:r>
          </a:p>
          <a:p>
            <a:pPr lvl="1"/>
            <a:r>
              <a:rPr lang="en-US" sz="2100" dirty="0"/>
              <a:t>Timely monitoring during the course of the fiscal year</a:t>
            </a:r>
          </a:p>
          <a:p>
            <a:pPr lvl="2"/>
            <a:r>
              <a:rPr lang="en-US" sz="1900" dirty="0"/>
              <a:t>Current Year and Prior Year Settlement Summary</a:t>
            </a:r>
          </a:p>
          <a:p>
            <a:pPr lvl="1"/>
            <a:r>
              <a:rPr lang="en-US" sz="2100" dirty="0"/>
              <a:t>Cost report summary of changes to cost to charge ratios &amp; per diems</a:t>
            </a:r>
          </a:p>
          <a:p>
            <a:pPr lvl="1"/>
            <a:r>
              <a:rPr lang="en-US" sz="2100" dirty="0"/>
              <a:t>Cost report recommendation letter</a:t>
            </a:r>
          </a:p>
          <a:p>
            <a:pPr lvl="1"/>
            <a:r>
              <a:rPr lang="en-US" sz="2100" dirty="0"/>
              <a:t>Major impacts on cost report</a:t>
            </a:r>
          </a:p>
          <a:p>
            <a:pPr lvl="2"/>
            <a:r>
              <a:rPr lang="en-US" sz="1900" dirty="0"/>
              <a:t>Changes in Medicare utilization</a:t>
            </a:r>
          </a:p>
          <a:p>
            <a:pPr lvl="2"/>
            <a:r>
              <a:rPr lang="en-US" sz="1900" dirty="0"/>
              <a:t>Volume changes</a:t>
            </a:r>
          </a:p>
          <a:p>
            <a:pPr lvl="2"/>
            <a:r>
              <a:rPr lang="en-US" sz="1900" dirty="0"/>
              <a:t>Expenses</a:t>
            </a:r>
          </a:p>
          <a:p>
            <a:pPr lvl="2"/>
            <a:r>
              <a:rPr lang="en-US" sz="1900" dirty="0"/>
              <a:t>Square footage changes</a:t>
            </a:r>
          </a:p>
          <a:p>
            <a:pPr lvl="2"/>
            <a:r>
              <a:rPr lang="en-US" sz="1900" dirty="0"/>
              <a:t>Implementation of services</a:t>
            </a:r>
          </a:p>
        </p:txBody>
      </p:sp>
    </p:spTree>
    <p:extLst>
      <p:ext uri="{BB962C8B-B14F-4D97-AF65-F5344CB8AC3E}">
        <p14:creationId xmlns:p14="http://schemas.microsoft.com/office/powerpoint/2010/main" val="58103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+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14176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D0FD7CDC-A01C-15AA-241D-A5E7466EB5F5}"/>
              </a:ext>
            </a:extLst>
          </p:cNvPr>
          <p:cNvSpPr txBox="1">
            <a:spLocks/>
          </p:cNvSpPr>
          <p:nvPr/>
        </p:nvSpPr>
        <p:spPr>
          <a:xfrm>
            <a:off x="290280" y="2490517"/>
            <a:ext cx="5900967" cy="337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Creation of Board financial governance manual</a:t>
            </a:r>
          </a:p>
          <a:p>
            <a:pPr lvl="2"/>
            <a:r>
              <a:rPr lang="en-US" dirty="0"/>
              <a:t>Identify key fundamentals and current trends the board is required to have to make decisions</a:t>
            </a:r>
          </a:p>
          <a:p>
            <a:pPr lvl="2"/>
            <a:r>
              <a:rPr lang="en-US" dirty="0"/>
              <a:t>Develop program for the board to follow and monitor</a:t>
            </a:r>
          </a:p>
          <a:p>
            <a:pPr lvl="1"/>
            <a:r>
              <a:rPr lang="en-US" dirty="0"/>
              <a:t>Use CAH best practices to tailor manual/education to your facility</a:t>
            </a:r>
          </a:p>
        </p:txBody>
      </p:sp>
    </p:spTree>
    <p:extLst>
      <p:ext uri="{BB962C8B-B14F-4D97-AF65-F5344CB8AC3E}">
        <p14:creationId xmlns:p14="http://schemas.microsoft.com/office/powerpoint/2010/main" val="1111463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+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-194" r="22673" b="194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D0FD7CDC-A01C-15AA-241D-A5E7466EB5F5}"/>
              </a:ext>
            </a:extLst>
          </p:cNvPr>
          <p:cNvSpPr txBox="1">
            <a:spLocks/>
          </p:cNvSpPr>
          <p:nvPr/>
        </p:nvSpPr>
        <p:spPr>
          <a:xfrm>
            <a:off x="595080" y="2362950"/>
            <a:ext cx="5900967" cy="4146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b="1" dirty="0">
                <a:latin typeface="+mj-lt"/>
              </a:rPr>
              <a:t>Board Finance Governance Manual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Types of Hospitals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CAH Government Reimbursement 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Regulatory Fundamentals</a:t>
            </a:r>
          </a:p>
          <a:p>
            <a:pPr lvl="2">
              <a:lnSpc>
                <a:spcPct val="160000"/>
              </a:lnSpc>
            </a:pPr>
            <a:r>
              <a:rPr lang="en-US" dirty="0"/>
              <a:t>Federal &amp; State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Method II Billing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Provider Based RHC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81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+ TRAINING</a:t>
            </a:r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D0FD7CDC-A01C-15AA-241D-A5E7466EB5F5}"/>
              </a:ext>
            </a:extLst>
          </p:cNvPr>
          <p:cNvSpPr txBox="1">
            <a:spLocks/>
          </p:cNvSpPr>
          <p:nvPr/>
        </p:nvSpPr>
        <p:spPr>
          <a:xfrm>
            <a:off x="595080" y="2580222"/>
            <a:ext cx="5900967" cy="3675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spcBef>
                <a:spcPts val="1000"/>
              </a:spcBef>
              <a:buNone/>
            </a:pPr>
            <a:r>
              <a:rPr lang="en-US" b="1" dirty="0"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Board Finance Governance Manual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Medicare Swing Bed Program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Medicare Cost Report 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Financial Statement Basics &amp; Ratios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Identify Financial Warning Signs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Revenue Cycle Management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C6BC0C-9288-72BD-450F-3C0971FED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14176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02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A859CF-C7DB-1529-6C0A-751E13B3F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 + TRAINING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574E9-C757-0803-2EB5-7A97A7A73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6" r="14176"/>
          <a:stretch/>
        </p:blipFill>
        <p:spPr>
          <a:xfrm>
            <a:off x="6772059" y="1802702"/>
            <a:ext cx="5419941" cy="5045530"/>
          </a:xfrm>
          <a:prstGeom prst="rect">
            <a:avLst/>
          </a:prstGeom>
        </p:spPr>
      </p:pic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D0FD7CDC-A01C-15AA-241D-A5E7466EB5F5}"/>
              </a:ext>
            </a:extLst>
          </p:cNvPr>
          <p:cNvSpPr txBox="1">
            <a:spLocks/>
          </p:cNvSpPr>
          <p:nvPr/>
        </p:nvSpPr>
        <p:spPr>
          <a:xfrm>
            <a:off x="595080" y="2426320"/>
            <a:ext cx="5900967" cy="4001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160000"/>
              </a:lnSpc>
              <a:spcBef>
                <a:spcPts val="1000"/>
              </a:spcBef>
              <a:buNone/>
            </a:pPr>
            <a:r>
              <a:rPr lang="en-US" sz="2000" b="1" dirty="0"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Recommendation</a:t>
            </a:r>
          </a:p>
          <a:p>
            <a:pPr lvl="1">
              <a:lnSpc>
                <a:spcPct val="170000"/>
              </a:lnSpc>
            </a:pPr>
            <a:r>
              <a:rPr lang="en-US" sz="2000" dirty="0"/>
              <a:t>Identify fundamentals and current industry factors all board members must understand</a:t>
            </a:r>
          </a:p>
          <a:p>
            <a:pPr lvl="1">
              <a:lnSpc>
                <a:spcPct val="170000"/>
              </a:lnSpc>
            </a:pPr>
            <a:r>
              <a:rPr lang="en-US" sz="2000" dirty="0"/>
              <a:t>Create a framework/education program to help them obtain this education</a:t>
            </a:r>
          </a:p>
          <a:p>
            <a:pPr lvl="1">
              <a:lnSpc>
                <a:spcPct val="170000"/>
              </a:lnSpc>
            </a:pPr>
            <a:r>
              <a:rPr lang="en-US" sz="2000" dirty="0"/>
              <a:t>Board Education Program/Certification at least every other year and for all new board members</a:t>
            </a:r>
          </a:p>
          <a:p>
            <a:pPr lvl="1">
              <a:lnSpc>
                <a:spcPct val="170000"/>
              </a:lnSpc>
            </a:pPr>
            <a:r>
              <a:rPr lang="en-US" sz="2000" dirty="0"/>
              <a:t>Have Board Competency Reviews Annually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27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954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71B19B-65C1-FB2A-2CB1-81C51C3C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E4E31B16-2F3D-A81F-34C7-5366FC58517D}"/>
              </a:ext>
            </a:extLst>
          </p:cNvPr>
          <p:cNvSpPr txBox="1">
            <a:spLocks/>
          </p:cNvSpPr>
          <p:nvPr/>
        </p:nvSpPr>
        <p:spPr>
          <a:xfrm>
            <a:off x="547734" y="2396704"/>
            <a:ext cx="11096531" cy="401698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b="0" kern="1200">
                <a:solidFill>
                  <a:schemeClr val="tx2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Financial and Operational Strategies – National Rural Health Resource Center </a:t>
            </a:r>
            <a:r>
              <a:rPr lang="en-US" sz="1800" dirty="0">
                <a:hlinkClick r:id="rId2"/>
              </a:rPr>
              <a:t>https://www.ruralcenter.org/srht/rural-hospital-toolkit/financial-and-operational-strategies</a:t>
            </a:r>
            <a:endParaRPr lang="en-US" sz="1800" dirty="0"/>
          </a:p>
          <a:p>
            <a:r>
              <a:rPr lang="en-US" sz="1800" dirty="0"/>
              <a:t>Critical Access Hospital Financial Leadership Summit Summary – 6/ 2017 </a:t>
            </a:r>
            <a:r>
              <a:rPr lang="en-US" sz="1800" dirty="0">
                <a:hlinkClick r:id="rId3" action="ppaction://hlinkfile"/>
              </a:rPr>
              <a:t>file:///C:/Users/jkipple/Downloads/CAH%20Financial%20Leadership%20Summit%20Summary%206-17.pdf</a:t>
            </a:r>
            <a:endParaRPr lang="en-US" sz="1800" dirty="0"/>
          </a:p>
          <a:p>
            <a:r>
              <a:rPr lang="en-US" sz="1800" dirty="0"/>
              <a:t>How Rural Trustees can Meet Health Care Changes – Trustee AHA Publication – 1/2016 </a:t>
            </a:r>
            <a:r>
              <a:rPr lang="en-US" sz="1800" dirty="0">
                <a:hlinkClick r:id="rId4"/>
              </a:rPr>
              <a:t>https://www.trusteemag.com/articles/1026-how-rural-trustees-can-meet-health-care-changes</a:t>
            </a:r>
            <a:endParaRPr lang="en-US" sz="1800" dirty="0"/>
          </a:p>
          <a:p>
            <a:r>
              <a:rPr lang="en-US" sz="1800" dirty="0"/>
              <a:t>Critical Questions Every Hospital Board Needs to be Able to Answer – Washington State Hospital Association – 12/2014</a:t>
            </a:r>
          </a:p>
          <a:p>
            <a:r>
              <a:rPr lang="en-US" sz="1800" dirty="0"/>
              <a:t>Best Financial Practices for Trustees, James S. Vaughan, Principal, Catherine J. Robins, VP, Cain Brothers. Trustee Magazine. 3/2001</a:t>
            </a:r>
          </a:p>
          <a:p>
            <a:r>
              <a:rPr lang="en-US" sz="1800" dirty="0"/>
              <a:t>Kansas Hospital Association – </a:t>
            </a:r>
            <a:r>
              <a:rPr lang="en-US" sz="1800" i="1" dirty="0"/>
              <a:t>Board of Trustees Governance Manual</a:t>
            </a:r>
          </a:p>
        </p:txBody>
      </p:sp>
    </p:spTree>
    <p:extLst>
      <p:ext uri="{BB962C8B-B14F-4D97-AF65-F5344CB8AC3E}">
        <p14:creationId xmlns:p14="http://schemas.microsoft.com/office/powerpoint/2010/main" val="3644420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BOARD RESPONSIBILITIES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236207"/>
            <a:ext cx="7339329" cy="4327555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b="1" dirty="0">
                <a:latin typeface="+mj-lt"/>
              </a:rPr>
              <a:t>Board Responsibilities | *Oversight *Foresight *Insight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Set and maintain the mission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Hire the CEO (Guide, Support, &amp; Evaluate)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Plan for the Future (Strategic Plan/Vision)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Quality and Patient Safety Oversight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Approve Budget/Financial Oversight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Focus on Good Governance</a:t>
            </a:r>
          </a:p>
          <a:p>
            <a:pPr lvl="2">
              <a:lnSpc>
                <a:spcPct val="140000"/>
              </a:lnSpc>
            </a:pPr>
            <a:r>
              <a:rPr lang="en-US" sz="1700" dirty="0"/>
              <a:t>Duty of Care (Judgement/Good Faith)</a:t>
            </a:r>
          </a:p>
          <a:p>
            <a:pPr lvl="2">
              <a:lnSpc>
                <a:spcPct val="140000"/>
              </a:lnSpc>
            </a:pPr>
            <a:r>
              <a:rPr lang="en-US" sz="1700" dirty="0"/>
              <a:t>Duty of Loyalty (Conflict of Interest/Put Institution First)</a:t>
            </a:r>
          </a:p>
          <a:p>
            <a:pPr lvl="2">
              <a:lnSpc>
                <a:spcPct val="140000"/>
              </a:lnSpc>
            </a:pPr>
            <a:r>
              <a:rPr lang="en-US" sz="1700" dirty="0"/>
              <a:t>Duty of Obedience (Follow Rules/Laws)</a:t>
            </a: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5A6292D2-51AE-90BA-DD59-C606F8D89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POSITIONED TO LEAD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624484"/>
            <a:ext cx="7339329" cy="3359503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sz="2200" b="1" dirty="0">
                <a:latin typeface="+mj-lt"/>
              </a:rPr>
              <a:t>Duty of Care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Ensuring health and strong performance of the hospital</a:t>
            </a:r>
          </a:p>
          <a:p>
            <a:pPr marL="114300" lvl="1" indent="0">
              <a:spcBef>
                <a:spcPts val="1000"/>
              </a:spcBef>
              <a:buNone/>
            </a:pPr>
            <a:r>
              <a:rPr lang="en-US" sz="2200" b="1" dirty="0"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Duty of Loyalty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Putting the hospital’s interest above your own; disclosure and avoidance of conflicts of interest</a:t>
            </a:r>
          </a:p>
          <a:p>
            <a:pPr marL="114300" lvl="1" indent="0">
              <a:spcBef>
                <a:spcPts val="1000"/>
              </a:spcBef>
              <a:buNone/>
            </a:pPr>
            <a:r>
              <a:rPr lang="en-US" sz="2200" b="1" dirty="0"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Duty of Obedience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Adhering to all applicable laws and board policies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Review Bylaws annually and make necessary changes (Committees?)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FBC2C3AB-D5F5-F007-F4EE-2438E28C1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BOARD RESPONSIBILITIES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254313"/>
            <a:ext cx="7339329" cy="4594634"/>
          </a:xfrm>
        </p:spPr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en-US" sz="2100" b="1" dirty="0">
                <a:latin typeface="+mj-lt"/>
              </a:rPr>
              <a:t>Primary Responsibilities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Ensuring the achievement of the hospital’s mission, vision, and strategic direction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Hiring, retaining, and evaluating an effective CEO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Building strong board/CEO relationships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Ensuring quality and patient safety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Providing informed and effective financial leadership and oversight; ensuring adequate resources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Oversight of medical staff credentialing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Advocating for the hospital’s interest and building strong community relations (One Voice)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Board education and development; self-evaluation</a:t>
            </a: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155CD40C-CBD4-9107-ED83-CFBA91D17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1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BOARD’S MOST VITAL ROLE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760289"/>
            <a:ext cx="7339329" cy="335950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>
                <a:latin typeface="+mj-lt"/>
              </a:rPr>
              <a:t>Ensuring CEO Success: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Select the CEO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Guide the CEO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Support the CEO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Evaluate the CEO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Succession Plan for the new CEO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2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+ DUTY OF BOARD MEMBERS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678802"/>
            <a:ext cx="7339329" cy="3359503"/>
          </a:xfrm>
        </p:spPr>
        <p:txBody>
          <a:bodyPr>
            <a:normAutofit/>
          </a:bodyPr>
          <a:lstStyle/>
          <a:p>
            <a:pPr lvl="1">
              <a:lnSpc>
                <a:spcPct val="140000"/>
              </a:lnSpc>
            </a:pPr>
            <a:r>
              <a:rPr lang="en-US" sz="1900" dirty="0"/>
              <a:t>Each director exercises power only as a member of the board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The board, acting officially and by recorded vote, has all the power and authority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Individual directors have no power or authority acting individually outside their votes as board members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All power of the board is a joint and collective power which only exists when the board is acting together as one body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sz="1800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2257FC36-DFDC-8A1F-9853-E5A38D107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8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B4F102-B3AD-3857-E054-7B02B2067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VS. GOVERNANCE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357EC-B457-AD53-6FAB-21A9DE3351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4404" y="2633541"/>
            <a:ext cx="7339329" cy="3359503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40000"/>
              </a:lnSpc>
            </a:pPr>
            <a:r>
              <a:rPr lang="en-US" sz="1900" dirty="0"/>
              <a:t>Management is responsible for the day-to-day tasks of running the hospital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Board delegates the day-to-day management to the hospital CEO/administrator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CEO/administrator and the senior management team are guided, but not directed, by the governing board</a:t>
            </a:r>
          </a:p>
          <a:p>
            <a:pPr lvl="1">
              <a:lnSpc>
                <a:spcPct val="140000"/>
              </a:lnSpc>
            </a:pPr>
            <a:r>
              <a:rPr lang="en-US" sz="1900" dirty="0"/>
              <a:t>CEO/administrator and senior management team lead hospital staff in carrying out the mission and vision that has been developed and approved by the governing board</a:t>
            </a:r>
          </a:p>
          <a:p>
            <a:pPr marL="114300" lvl="1" indent="0">
              <a:spcBef>
                <a:spcPts val="1000"/>
              </a:spcBef>
              <a:buNone/>
            </a:pPr>
            <a:endParaRPr lang="en-US" dirty="0">
              <a:latin typeface="+mn-lt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lvl="1">
              <a:lnSpc>
                <a:spcPct val="140000"/>
              </a:lnSpc>
            </a:pPr>
            <a:endParaRPr lang="en-US" sz="1900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7A94687-7850-5A64-9D43-ED56319CF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17" y="3040770"/>
            <a:ext cx="2004760" cy="200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685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UTZ">
      <a:dk1>
        <a:srgbClr val="6C6D6F"/>
      </a:dk1>
      <a:lt1>
        <a:sysClr val="window" lastClr="FFFFFF"/>
      </a:lt1>
      <a:dk2>
        <a:srgbClr val="002855"/>
      </a:dk2>
      <a:lt2>
        <a:srgbClr val="E7E6E6"/>
      </a:lt2>
      <a:accent1>
        <a:srgbClr val="84BD00"/>
      </a:accent1>
      <a:accent2>
        <a:srgbClr val="00A3D8"/>
      </a:accent2>
      <a:accent3>
        <a:srgbClr val="A5A5A5"/>
      </a:accent3>
      <a:accent4>
        <a:srgbClr val="B2D78A"/>
      </a:accent4>
      <a:accent5>
        <a:srgbClr val="5B9BD5"/>
      </a:accent5>
      <a:accent6>
        <a:srgbClr val="6C6D6F"/>
      </a:accent6>
      <a:hlink>
        <a:srgbClr val="84BD00"/>
      </a:hlink>
      <a:folHlink>
        <a:srgbClr val="6C6D6F"/>
      </a:folHlink>
    </a:clrScheme>
    <a:fontScheme name="LUTZ BRAND">
      <a:majorFont>
        <a:latin typeface="Roboto Condense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990c6a-2fce-459b-899c-e297bec86365" xsi:nil="true"/>
    <lcf76f155ced4ddcb4097134ff3c332f xmlns="81d39910-1022-43eb-b760-08cad5c945ec">
      <Terms xmlns="http://schemas.microsoft.com/office/infopath/2007/PartnerControls"/>
    </lcf76f155ced4ddcb4097134ff3c332f>
    <SharedWithUsers xmlns="d5990c6a-2fce-459b-899c-e297bec86365">
      <UserInfo>
        <DisplayName>Merrick Aurora</DisplayName>
        <AccountId>11</AccountId>
        <AccountType/>
      </UserInfo>
      <UserInfo>
        <DisplayName>Joslyn Barnes</DisplayName>
        <AccountId>4612</AccountId>
        <AccountType/>
      </UserInfo>
      <UserInfo>
        <DisplayName>Brooke Sorensen</DisplayName>
        <AccountId>12</AccountId>
        <AccountType/>
      </UserInfo>
      <UserInfo>
        <DisplayName>Holly Anderson</DisplayName>
        <AccountId>14</AccountId>
        <AccountType/>
      </UserInfo>
      <UserInfo>
        <DisplayName>Marisa Gift</DisplayName>
        <AccountId>210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8580B17947E040A1217E663BE01375" ma:contentTypeVersion="18" ma:contentTypeDescription="Create a new document." ma:contentTypeScope="" ma:versionID="34cce23309934f7abf0ebe85208bb383">
  <xsd:schema xmlns:xsd="http://www.w3.org/2001/XMLSchema" xmlns:xs="http://www.w3.org/2001/XMLSchema" xmlns:p="http://schemas.microsoft.com/office/2006/metadata/properties" xmlns:ns2="81d39910-1022-43eb-b760-08cad5c945ec" xmlns:ns3="d5990c6a-2fce-459b-899c-e297bec86365" targetNamespace="http://schemas.microsoft.com/office/2006/metadata/properties" ma:root="true" ma:fieldsID="67ed080aa7e8e1f6ad0e6e1addb6575c" ns2:_="" ns3:_="">
    <xsd:import namespace="81d39910-1022-43eb-b760-08cad5c945ec"/>
    <xsd:import namespace="d5990c6a-2fce-459b-899c-e297bec86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39910-1022-43eb-b760-08cad5c945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70b2595-ba04-4016-ba9e-1fd8304e2c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990c6a-2fce-459b-899c-e297bec86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42690b-7dee-449a-9e8f-3b97ff92db68}" ma:internalName="TaxCatchAll" ma:showField="CatchAllData" ma:web="d5990c6a-2fce-459b-899c-e297bec863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1500C7-64ED-4E88-87C5-75AC596D8F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3DA3A-EE58-4D9D-9A92-4C349FECA0C7}">
  <ds:schemaRefs>
    <ds:schemaRef ds:uri="81d39910-1022-43eb-b760-08cad5c945ec"/>
    <ds:schemaRef ds:uri="d5990c6a-2fce-459b-899c-e297bec8636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752ED2A-8030-4CF7-9D21-3AD3BC8906FF}">
  <ds:schemaRefs>
    <ds:schemaRef ds:uri="81d39910-1022-43eb-b760-08cad5c945ec"/>
    <ds:schemaRef ds:uri="d5990c6a-2fce-459b-899c-e297bec863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1782</Words>
  <Application>Microsoft Office PowerPoint</Application>
  <PresentationFormat>Widescreen</PresentationFormat>
  <Paragraphs>260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Roboto Condensed</vt:lpstr>
      <vt:lpstr>Aptos</vt:lpstr>
      <vt:lpstr>Wingdings</vt:lpstr>
      <vt:lpstr>Calibri</vt:lpstr>
      <vt:lpstr>1_Office Theme</vt:lpstr>
      <vt:lpstr>PowerPoint Presentation</vt:lpstr>
      <vt:lpstr>HEALTHCARE DIRECTOR</vt:lpstr>
      <vt:lpstr>TODAY’S AGENDA</vt:lpstr>
      <vt:lpstr>HOSPITAL BOARD RESPONSIBILITIES</vt:lpstr>
      <vt:lpstr>POSITIONED TO LEAD</vt:lpstr>
      <vt:lpstr>HOSPITAL BOARD RESPONSIBILITIES</vt:lpstr>
      <vt:lpstr>THE BOARD’S MOST VITAL ROLE</vt:lpstr>
      <vt:lpstr>POWER + DUTY OF BOARD MEMBERS</vt:lpstr>
      <vt:lpstr>MANAGEMENT VS. GOVERNANCE</vt:lpstr>
      <vt:lpstr>WHO DOES WHAT?</vt:lpstr>
      <vt:lpstr>WHO DOES WHAT?</vt:lpstr>
      <vt:lpstr>MORE KEY DUTIES OF BOARD MEMBERS</vt:lpstr>
      <vt:lpstr>MORE KEY DUTIES OF BOARD MEMBERS</vt:lpstr>
      <vt:lpstr>GOVERNANCE BEST PRACTICE</vt:lpstr>
      <vt:lpstr>FOUR QUALITY CHALLENGES</vt:lpstr>
      <vt:lpstr>LEGAL RESPONSIBILITY FOR QUALITY</vt:lpstr>
      <vt:lpstr>DUTY OF CARE FOR QUALITY </vt:lpstr>
      <vt:lpstr>DUTY OF OBEDIENCE FOR QUALITY </vt:lpstr>
      <vt:lpstr>LEADING GOVERNANCE PRACTICE</vt:lpstr>
      <vt:lpstr>CAH BOARD MEMBER INSIGHTS</vt:lpstr>
      <vt:lpstr>FINANCIAL STATEMENTS + BENCHMARKING</vt:lpstr>
      <vt:lpstr>FINANCIAL STATEMENTS + BENCHMARKING</vt:lpstr>
      <vt:lpstr>FINANCIAL STATEMENTS + BENCHMARKING</vt:lpstr>
      <vt:lpstr>FINANCIAL STATEMENTS + BENCHMARKING</vt:lpstr>
      <vt:lpstr>FINANCIAL STATEMENTS + BENCHMARKING</vt:lpstr>
      <vt:lpstr>FINANCIAL STATEMENTS + BENCHMARKING</vt:lpstr>
      <vt:lpstr>FINANCIAL STATEMENTS + BENCHMARKING</vt:lpstr>
      <vt:lpstr>FINANCIAL STATEMENTS + BENCHMARKING</vt:lpstr>
      <vt:lpstr>FINANCIAL STATEMENTS + BENCHMARKING</vt:lpstr>
      <vt:lpstr>COST REPORT OVERSIGHT </vt:lpstr>
      <vt:lpstr>EDUCATION + TRAINING</vt:lpstr>
      <vt:lpstr>EDUCATION + TRAINING</vt:lpstr>
      <vt:lpstr>EDUCATION + TRAINING</vt:lpstr>
      <vt:lpstr>EDUCATION + TRAINING</vt:lpstr>
      <vt:lpstr>PowerPoint Presentation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Joslyn Barnes</dc:creator>
  <cp:lastModifiedBy>Paul Baumert</cp:lastModifiedBy>
  <cp:revision>5</cp:revision>
  <dcterms:created xsi:type="dcterms:W3CDTF">2024-04-11T18:04:23Z</dcterms:created>
  <dcterms:modified xsi:type="dcterms:W3CDTF">2024-05-22T19:08:24Z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0x010100238580B17947E040A1217E663BE01375</vt:lpwstr>
  </property>
  <property fmtid="{D5CDD505-2E9C-101B-9397-08002B2CF9AE}" pid="3" name="MediaServiceImageTags">
    <vt:lpwstr/>
  </property>
</Properties>
</file>