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65"/>
  </p:notesMasterIdLst>
  <p:handoutMasterIdLst>
    <p:handoutMasterId r:id="rId166"/>
  </p:handoutMasterIdLst>
  <p:sldIdLst>
    <p:sldId id="266" r:id="rId2"/>
    <p:sldId id="267" r:id="rId3"/>
    <p:sldId id="268" r:id="rId4"/>
    <p:sldId id="269" r:id="rId5"/>
    <p:sldId id="270" r:id="rId6"/>
    <p:sldId id="271" r:id="rId7"/>
    <p:sldId id="272" r:id="rId8"/>
    <p:sldId id="273" r:id="rId9"/>
    <p:sldId id="274" r:id="rId10"/>
    <p:sldId id="275" r:id="rId11"/>
    <p:sldId id="276" r:id="rId12"/>
    <p:sldId id="277" r:id="rId13"/>
    <p:sldId id="278" r:id="rId14"/>
    <p:sldId id="279" r:id="rId15"/>
    <p:sldId id="280" r:id="rId16"/>
    <p:sldId id="281" r:id="rId17"/>
    <p:sldId id="282" r:id="rId18"/>
    <p:sldId id="283" r:id="rId19"/>
    <p:sldId id="284" r:id="rId20"/>
    <p:sldId id="285" r:id="rId21"/>
    <p:sldId id="286" r:id="rId22"/>
    <p:sldId id="288" r:id="rId23"/>
    <p:sldId id="289" r:id="rId24"/>
    <p:sldId id="287" r:id="rId25"/>
    <p:sldId id="290" r:id="rId26"/>
    <p:sldId id="291" r:id="rId27"/>
    <p:sldId id="292" r:id="rId28"/>
    <p:sldId id="293" r:id="rId29"/>
    <p:sldId id="294" r:id="rId30"/>
    <p:sldId id="296" r:id="rId31"/>
    <p:sldId id="297" r:id="rId32"/>
    <p:sldId id="298" r:id="rId33"/>
    <p:sldId id="299" r:id="rId34"/>
    <p:sldId id="300" r:id="rId35"/>
    <p:sldId id="301" r:id="rId36"/>
    <p:sldId id="302" r:id="rId37"/>
    <p:sldId id="417" r:id="rId38"/>
    <p:sldId id="303" r:id="rId39"/>
    <p:sldId id="304" r:id="rId40"/>
    <p:sldId id="305" r:id="rId41"/>
    <p:sldId id="306" r:id="rId42"/>
    <p:sldId id="307" r:id="rId43"/>
    <p:sldId id="308" r:id="rId44"/>
    <p:sldId id="309" r:id="rId45"/>
    <p:sldId id="310" r:id="rId46"/>
    <p:sldId id="418" r:id="rId47"/>
    <p:sldId id="311" r:id="rId48"/>
    <p:sldId id="412" r:id="rId49"/>
    <p:sldId id="414" r:id="rId50"/>
    <p:sldId id="413" r:id="rId51"/>
    <p:sldId id="421" r:id="rId52"/>
    <p:sldId id="422" r:id="rId53"/>
    <p:sldId id="419" r:id="rId54"/>
    <p:sldId id="416" r:id="rId55"/>
    <p:sldId id="420" r:id="rId56"/>
    <p:sldId id="426" r:id="rId57"/>
    <p:sldId id="428" r:id="rId58"/>
    <p:sldId id="429" r:id="rId59"/>
    <p:sldId id="427" r:id="rId60"/>
    <p:sldId id="430" r:id="rId61"/>
    <p:sldId id="423" r:id="rId62"/>
    <p:sldId id="425" r:id="rId63"/>
    <p:sldId id="424" r:id="rId64"/>
    <p:sldId id="312" r:id="rId65"/>
    <p:sldId id="313" r:id="rId66"/>
    <p:sldId id="314" r:id="rId67"/>
    <p:sldId id="315" r:id="rId68"/>
    <p:sldId id="316" r:id="rId69"/>
    <p:sldId id="317" r:id="rId70"/>
    <p:sldId id="318" r:id="rId71"/>
    <p:sldId id="319" r:id="rId72"/>
    <p:sldId id="320" r:id="rId73"/>
    <p:sldId id="321" r:id="rId74"/>
    <p:sldId id="322" r:id="rId75"/>
    <p:sldId id="323" r:id="rId76"/>
    <p:sldId id="324" r:id="rId77"/>
    <p:sldId id="325" r:id="rId78"/>
    <p:sldId id="326" r:id="rId79"/>
    <p:sldId id="327" r:id="rId80"/>
    <p:sldId id="328" r:id="rId81"/>
    <p:sldId id="329" r:id="rId82"/>
    <p:sldId id="330" r:id="rId83"/>
    <p:sldId id="331" r:id="rId84"/>
    <p:sldId id="332" r:id="rId85"/>
    <p:sldId id="333" r:id="rId86"/>
    <p:sldId id="334" r:id="rId87"/>
    <p:sldId id="335" r:id="rId88"/>
    <p:sldId id="336" r:id="rId89"/>
    <p:sldId id="337" r:id="rId90"/>
    <p:sldId id="338" r:id="rId91"/>
    <p:sldId id="339" r:id="rId92"/>
    <p:sldId id="340" r:id="rId93"/>
    <p:sldId id="341" r:id="rId94"/>
    <p:sldId id="342" r:id="rId95"/>
    <p:sldId id="343" r:id="rId96"/>
    <p:sldId id="344" r:id="rId97"/>
    <p:sldId id="345" r:id="rId98"/>
    <p:sldId id="346" r:id="rId99"/>
    <p:sldId id="347" r:id="rId100"/>
    <p:sldId id="348" r:id="rId101"/>
    <p:sldId id="349" r:id="rId102"/>
    <p:sldId id="350" r:id="rId103"/>
    <p:sldId id="351" r:id="rId104"/>
    <p:sldId id="352" r:id="rId105"/>
    <p:sldId id="353" r:id="rId106"/>
    <p:sldId id="354" r:id="rId107"/>
    <p:sldId id="355" r:id="rId108"/>
    <p:sldId id="356" r:id="rId109"/>
    <p:sldId id="357" r:id="rId110"/>
    <p:sldId id="358" r:id="rId111"/>
    <p:sldId id="359" r:id="rId112"/>
    <p:sldId id="360" r:id="rId113"/>
    <p:sldId id="361" r:id="rId114"/>
    <p:sldId id="362" r:id="rId115"/>
    <p:sldId id="368" r:id="rId116"/>
    <p:sldId id="369" r:id="rId117"/>
    <p:sldId id="370" r:id="rId118"/>
    <p:sldId id="371" r:id="rId119"/>
    <p:sldId id="372" r:id="rId120"/>
    <p:sldId id="373" r:id="rId121"/>
    <p:sldId id="374" r:id="rId122"/>
    <p:sldId id="375" r:id="rId123"/>
    <p:sldId id="376" r:id="rId124"/>
    <p:sldId id="377" r:id="rId125"/>
    <p:sldId id="378" r:id="rId126"/>
    <p:sldId id="379" r:id="rId127"/>
    <p:sldId id="380" r:id="rId128"/>
    <p:sldId id="381" r:id="rId129"/>
    <p:sldId id="382" r:id="rId130"/>
    <p:sldId id="383" r:id="rId131"/>
    <p:sldId id="384" r:id="rId132"/>
    <p:sldId id="385" r:id="rId133"/>
    <p:sldId id="386" r:id="rId134"/>
    <p:sldId id="387" r:id="rId135"/>
    <p:sldId id="388" r:id="rId136"/>
    <p:sldId id="389" r:id="rId137"/>
    <p:sldId id="390" r:id="rId138"/>
    <p:sldId id="391" r:id="rId139"/>
    <p:sldId id="392" r:id="rId140"/>
    <p:sldId id="393" r:id="rId141"/>
    <p:sldId id="394" r:id="rId142"/>
    <p:sldId id="395" r:id="rId143"/>
    <p:sldId id="396" r:id="rId144"/>
    <p:sldId id="397" r:id="rId145"/>
    <p:sldId id="398" r:id="rId146"/>
    <p:sldId id="399" r:id="rId147"/>
    <p:sldId id="400" r:id="rId148"/>
    <p:sldId id="401" r:id="rId149"/>
    <p:sldId id="402" r:id="rId150"/>
    <p:sldId id="403" r:id="rId151"/>
    <p:sldId id="404" r:id="rId152"/>
    <p:sldId id="405" r:id="rId153"/>
    <p:sldId id="406" r:id="rId154"/>
    <p:sldId id="407" r:id="rId155"/>
    <p:sldId id="408" r:id="rId156"/>
    <p:sldId id="409" r:id="rId157"/>
    <p:sldId id="410" r:id="rId158"/>
    <p:sldId id="411" r:id="rId159"/>
    <p:sldId id="363" r:id="rId160"/>
    <p:sldId id="364" r:id="rId161"/>
    <p:sldId id="365" r:id="rId162"/>
    <p:sldId id="366" r:id="rId163"/>
    <p:sldId id="367" r:id="rId16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slide" Target="slides/slide153.xml"/><Relationship Id="rId159" Type="http://schemas.openxmlformats.org/officeDocument/2006/relationships/slide" Target="slides/slide158.xml"/><Relationship Id="rId170" Type="http://schemas.openxmlformats.org/officeDocument/2006/relationships/tableStyles" Target="tableStyle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160" Type="http://schemas.openxmlformats.org/officeDocument/2006/relationships/slide" Target="slides/slide159.xml"/><Relationship Id="rId165" Type="http://schemas.openxmlformats.org/officeDocument/2006/relationships/notesMaster" Target="notesMasters/notesMaster1.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slide" Target="slides/slide150.xml"/><Relationship Id="rId156" Type="http://schemas.openxmlformats.org/officeDocument/2006/relationships/slide" Target="slides/slide155.xml"/><Relationship Id="rId164" Type="http://schemas.openxmlformats.org/officeDocument/2006/relationships/slide" Target="slides/slide163.xml"/><Relationship Id="rId16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7E45BD8-C27F-42E8-B1B9-6DB88E0A2627}" type="datetimeFigureOut">
              <a:rPr lang="en-US" smtClean="0"/>
              <a:t>10/7/2014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4AAB0118-7808-4FAC-A6C9-9560818F6A6A}" type="slidenum">
              <a:rPr lang="en-US" smtClean="0"/>
              <a:t>‹#›</a:t>
            </a:fld>
            <a:endParaRPr lang="en-US"/>
          </a:p>
        </p:txBody>
      </p:sp>
    </p:spTree>
    <p:extLst>
      <p:ext uri="{BB962C8B-B14F-4D97-AF65-F5344CB8AC3E}">
        <p14:creationId xmlns:p14="http://schemas.microsoft.com/office/powerpoint/2010/main" val="27511366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AC6CFBB6-D73E-4EB7-92E1-01C2B9334DA1}" type="datetimeFigureOut">
              <a:rPr lang="en-US"/>
              <a:pPr>
                <a:defRPr/>
              </a:pPr>
              <a:t>10/7/2014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7D9DDE2-D942-4C32-8F06-11D75ABDE8FA}" type="slidenum">
              <a:rPr lang="en-US"/>
              <a:pPr>
                <a:defRPr/>
              </a:pPr>
              <a:t>‹#›</a:t>
            </a:fld>
            <a:endParaRPr lang="en-US"/>
          </a:p>
        </p:txBody>
      </p:sp>
    </p:spTree>
    <p:extLst>
      <p:ext uri="{BB962C8B-B14F-4D97-AF65-F5344CB8AC3E}">
        <p14:creationId xmlns:p14="http://schemas.microsoft.com/office/powerpoint/2010/main" val="8245094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98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smtClean="0"/>
          </a:p>
        </p:txBody>
      </p:sp>
      <p:sp>
        <p:nvSpPr>
          <p:cNvPr id="4915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508CC4A-F40F-4412-A4F1-9460A2D613F8}" type="slidenum">
              <a:rPr lang="en-US" smtClean="0"/>
              <a:pPr fontAlgn="base">
                <a:spcBef>
                  <a:spcPct val="0"/>
                </a:spcBef>
                <a:spcAft>
                  <a:spcPct val="0"/>
                </a:spcAft>
                <a:defRPr/>
              </a:pPr>
              <a:t>135</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148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149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bwMode="auto">
          <a:noFill/>
          <a:ln>
            <a:solidFill>
              <a:srgbClr val="000000"/>
            </a:solidFill>
            <a:miter lim="800000"/>
            <a:headEnd/>
            <a:tailEnd/>
          </a:ln>
        </p:spPr>
      </p:sp>
      <p:sp>
        <p:nvSpPr>
          <p:cNvPr id="8499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9A2596D1-AC12-40F7-9682-285642ACB3BE}" type="slidenum">
              <a:rPr lang="en-US" smtClean="0"/>
              <a:pPr>
                <a:defRPr/>
              </a:pPr>
              <a:t>150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151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152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p:spPr>
      </p:sp>
      <p:sp>
        <p:nvSpPr>
          <p:cNvPr id="8704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F05A9523-B4A1-4DE1-8FFB-F404C30164B3}" type="slidenum">
              <a:rPr lang="en-US" smtClean="0"/>
              <a:pPr>
                <a:defRPr/>
              </a:pPr>
              <a:t>153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p:spPr>
      </p:sp>
      <p:sp>
        <p:nvSpPr>
          <p:cNvPr id="8806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82424CCF-430F-4964-84C0-23493DC94CDE}" type="slidenum">
              <a:rPr lang="en-US" smtClean="0"/>
              <a:pPr>
                <a:defRPr/>
              </a:pPr>
              <a:t>154</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42B88DE4-D088-4CB0-9E3C-FA6F91E735BB}" type="slidenum">
              <a:rPr lang="en-US" smtClean="0"/>
              <a:pPr>
                <a:defRPr/>
              </a:pPr>
              <a:t>155</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156</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157</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08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D25035A-CB4D-490D-BCE7-75634013845C}" type="slidenum">
              <a:rPr lang="en-US" smtClean="0"/>
              <a:pPr>
                <a:defRPr/>
              </a:pPr>
              <a:t>136</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158</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p:spPr>
      </p:sp>
      <p:sp>
        <p:nvSpPr>
          <p:cNvPr id="91139"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19CC3D6A-3AEB-4061-B7D9-7A9365C94E93}" type="slidenum">
              <a:rPr lang="en-US" smtClean="0"/>
              <a:pPr>
                <a:defRPr/>
              </a:pPr>
              <a:t>160</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p:spPr>
      </p:sp>
      <p:sp>
        <p:nvSpPr>
          <p:cNvPr id="92163"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AAE1174F-3485-4A73-A96E-AFBF01667791}" type="slidenum">
              <a:rPr lang="en-US" smtClean="0"/>
              <a:pPr>
                <a:defRPr/>
              </a:pPr>
              <a:t>161</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p:spPr>
      </p:sp>
      <p:sp>
        <p:nvSpPr>
          <p:cNvPr id="93187"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DCC06300-8CB9-4A36-88C1-52CDB838227B}" type="slidenum">
              <a:rPr lang="en-US" smtClean="0"/>
              <a:pPr>
                <a:defRPr/>
              </a:pPr>
              <a:t>162</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p:spPr>
      </p:sp>
      <p:sp>
        <p:nvSpPr>
          <p:cNvPr id="9421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22A13324-4E9D-4BD8-93F1-332FA6499C70}" type="slidenum">
              <a:rPr lang="en-US" smtClean="0"/>
              <a:pPr>
                <a:defRPr/>
              </a:pPr>
              <a:t>163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9FB5248-D55E-49FA-A771-AA8DA0262E1E}" type="slidenum">
              <a:rPr lang="en-US" smtClean="0"/>
              <a:pPr>
                <a:defRPr/>
              </a:pPr>
              <a:t>137</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29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0FCED02A-D376-4BE4-BF71-6F159A560BBE}" type="slidenum">
              <a:rPr lang="en-US" smtClean="0"/>
              <a:pPr>
                <a:defRPr/>
              </a:pPr>
              <a:t>138</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143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144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145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pPr>
              <a:defRPr/>
            </a:pPr>
            <a:fld id="{D10AFA5B-441C-4C16-9F25-EBBE6B0F5CDD}" type="slidenum">
              <a:rPr lang="en-US" smtClean="0"/>
              <a:pPr>
                <a:defRPr/>
              </a:pPr>
              <a:t>146</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bwMode="auto">
          <a:noFill/>
          <a:ln>
            <a:solidFill>
              <a:srgbClr val="000000"/>
            </a:solidFill>
            <a:miter lim="800000"/>
            <a:headEnd/>
            <a:tailEnd/>
          </a:ln>
        </p:spPr>
      </p:sp>
      <p:sp>
        <p:nvSpPr>
          <p:cNvPr id="83971"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4" name="Slide Number Placeholder 3"/>
          <p:cNvSpPr>
            <a:spLocks noGrp="1"/>
          </p:cNvSpPr>
          <p:nvPr>
            <p:ph type="sldNum" sz="quarter" idx="5"/>
          </p:nvPr>
        </p:nvSpPr>
        <p:spPr/>
        <p:txBody>
          <a:bodyPr/>
          <a:lstStyle/>
          <a:p>
            <a:pPr>
              <a:defRPr/>
            </a:pPr>
            <a:fld id="{B0D12093-032E-4E30-B385-0D60A3F617E8}" type="slidenum">
              <a:rPr lang="en-US" smtClean="0"/>
              <a:pPr>
                <a:defRPr/>
              </a:pPr>
              <a:t>147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fld id="{35ACEF2E-4E96-4E96-9F5B-3F2CC165CE9D}" type="datetimeFigureOut">
              <a:rPr lang="en-US"/>
              <a:pPr>
                <a:defRPr/>
              </a:pPr>
              <a:t>10/7/2014</a:t>
            </a:fld>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4B226E4F-57D6-4E58-A992-635B63BA174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D20AF290-90DA-4654-A8E1-9A8FAB3B567B}" type="datetimeFigureOut">
              <a:rPr lang="en-US"/>
              <a:pPr>
                <a:defRPr/>
              </a:pPr>
              <a:t>10/7/2014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4B4FE75B-D24E-4580-AC13-96B6AA11D06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78FC1AAE-7853-4E45-8609-DE021755C7F3}" type="datetimeFigureOut">
              <a:rPr lang="en-US"/>
              <a:pPr>
                <a:defRPr/>
              </a:pPr>
              <a:t>10/7/2014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A9F7FC67-9249-4507-A3CA-B35F27776F1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5D8343AC-1FA8-4B37-B6AF-8064E33BFE82}" type="datetimeFigureOut">
              <a:rPr lang="en-US"/>
              <a:pPr>
                <a:defRPr/>
              </a:pPr>
              <a:t>10/7/2014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A708539-1523-477E-82FE-CA278539F64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fld id="{550FE51C-5340-42A4-857A-12F801206D34}" type="datetimeFigureOut">
              <a:rPr lang="en-US"/>
              <a:pPr>
                <a:defRPr/>
              </a:pPr>
              <a:t>10/7/2014</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5720BC7-84D0-4572-9F55-9D08E9076E2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D75E4D5F-4E41-4461-8DED-14ADAD920DD7}" type="datetimeFigureOut">
              <a:rPr lang="en-US"/>
              <a:pPr>
                <a:defRPr/>
              </a:pPr>
              <a:t>10/7/2014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76CC26E-FE63-43CF-ACA7-5C507626CF3C}"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fld id="{55B836A4-E528-4848-96F0-38B06ADAF43D}" type="datetimeFigureOut">
              <a:rPr lang="en-US"/>
              <a:pPr>
                <a:defRPr/>
              </a:pPr>
              <a:t>10/7/2014</a:t>
            </a:fld>
            <a:endParaRPr lang="en-US"/>
          </a:p>
        </p:txBody>
      </p:sp>
      <p:sp>
        <p:nvSpPr>
          <p:cNvPr id="8" name="Slide Number Placeholder 26"/>
          <p:cNvSpPr>
            <a:spLocks noGrp="1"/>
          </p:cNvSpPr>
          <p:nvPr>
            <p:ph type="sldNum" sz="quarter" idx="11"/>
          </p:nvPr>
        </p:nvSpPr>
        <p:spPr/>
        <p:txBody>
          <a:bodyPr rtlCol="0"/>
          <a:lstStyle>
            <a:lvl1pPr>
              <a:defRPr/>
            </a:lvl1pPr>
          </a:lstStyle>
          <a:p>
            <a:pPr>
              <a:defRPr/>
            </a:pPr>
            <a:fld id="{EB05D72D-D34E-4332-9370-C3147C6F672D}"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fld id="{FBCF20DD-6E1A-49DC-9E60-269B63E96865}" type="datetimeFigureOut">
              <a:rPr lang="en-US"/>
              <a:pPr>
                <a:defRPr/>
              </a:pPr>
              <a:t>10/7/2014</a:t>
            </a:fld>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E6F3DDA9-A614-4E54-A655-ED82567DF5C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DDF53EB-C7B7-4694-931E-A016FA3EAC74}" type="datetimeFigureOut">
              <a:rPr lang="en-US"/>
              <a:pPr>
                <a:defRPr/>
              </a:pPr>
              <a:t>10/7/2014</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7AECB815-6242-45D7-A951-44A6D14CB1B5}"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CBF5B835-9B4D-429C-83FC-48A65C1CEFDA}" type="datetimeFigureOut">
              <a:rPr lang="en-US"/>
              <a:pPr>
                <a:defRPr/>
              </a:pPr>
              <a:t>10/7/2014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9A0772C6-00A9-43CC-B116-54921FB32B5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fld id="{E198EAFD-85A6-46D1-AB43-4B4AF0A02222}" type="datetimeFigureOut">
              <a:rPr lang="en-US"/>
              <a:pPr>
                <a:defRPr/>
              </a:pPr>
              <a:t>10/7/2014</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D507D17D-F0C5-4EDF-AA71-867F9CAD877F}"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fontAlgn="auto" latinLnBrk="0" hangingPunct="1">
              <a:spcBef>
                <a:spcPts val="0"/>
              </a:spcBef>
              <a:spcAft>
                <a:spcPts val="0"/>
              </a:spcAft>
              <a:defRPr kumimoji="0" sz="800">
                <a:solidFill>
                  <a:schemeClr val="accent2"/>
                </a:solidFill>
                <a:latin typeface="+mn-lt"/>
              </a:defRPr>
            </a:lvl1pPr>
          </a:lstStyle>
          <a:p>
            <a:pPr>
              <a:defRPr/>
            </a:pPr>
            <a:fld id="{C2FFC894-8206-4BF9-9112-054ED239ED6F}" type="datetimeFigureOut">
              <a:rPr lang="en-US"/>
              <a:pPr>
                <a:defRPr/>
              </a:pPr>
              <a:t>10/7/2014</a:t>
            </a:fld>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fontAlgn="auto" latinLnBrk="0" hangingPunct="1">
              <a:spcBef>
                <a:spcPts val="0"/>
              </a:spcBef>
              <a:spcAft>
                <a:spcPts val="0"/>
              </a:spcAft>
              <a:defRPr kumimoji="0" sz="800">
                <a:solidFill>
                  <a:schemeClr val="accent2"/>
                </a:solidFill>
                <a:latin typeface="+mn-lt"/>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fontAlgn="auto" latinLnBrk="0" hangingPunct="1">
              <a:spcBef>
                <a:spcPts val="0"/>
              </a:spcBef>
              <a:spcAft>
                <a:spcPts val="0"/>
              </a:spcAft>
              <a:defRPr kumimoji="0" sz="1800">
                <a:solidFill>
                  <a:srgbClr val="FFFFFF"/>
                </a:solidFill>
                <a:latin typeface="+mn-lt"/>
              </a:defRPr>
            </a:lvl1pPr>
          </a:lstStyle>
          <a:p>
            <a:pPr>
              <a:defRPr/>
            </a:pPr>
            <a:fld id="{FEC5C1AA-F223-414A-B5EB-184A6216B01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47" r:id="rId1"/>
    <p:sldLayoutId id="2147483739" r:id="rId2"/>
    <p:sldLayoutId id="2147483740" r:id="rId3"/>
    <p:sldLayoutId id="2147483741" r:id="rId4"/>
    <p:sldLayoutId id="2147483748" r:id="rId5"/>
    <p:sldLayoutId id="2147483749" r:id="rId6"/>
    <p:sldLayoutId id="2147483742" r:id="rId7"/>
    <p:sldLayoutId id="2147483743" r:id="rId8"/>
    <p:sldLayoutId id="2147483744" r:id="rId9"/>
    <p:sldLayoutId id="2147483745" r:id="rId10"/>
    <p:sldLayoutId id="2147483746"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Healthcare Marketing Plans </a:t>
            </a:r>
            <a:br>
              <a:rPr lang="en-US" dirty="0" smtClean="0"/>
            </a:br>
            <a:r>
              <a:rPr lang="en-US" dirty="0" smtClean="0"/>
              <a:t>That Work</a:t>
            </a:r>
            <a:endParaRPr lang="en-US" dirty="0"/>
          </a:p>
        </p:txBody>
      </p:sp>
      <p:sp>
        <p:nvSpPr>
          <p:cNvPr id="3" name="Subtitle 2"/>
          <p:cNvSpPr>
            <a:spLocks noGrp="1"/>
          </p:cNvSpPr>
          <p:nvPr>
            <p:ph type="subTitle" idx="1"/>
          </p:nvPr>
        </p:nvSpPr>
        <p:spPr/>
        <p:txBody>
          <a:bodyPr>
            <a:normAutofit/>
          </a:bodyPr>
          <a:lstStyle/>
          <a:p>
            <a:endParaRPr lang="en-US" sz="1600" dirty="0" smtClean="0"/>
          </a:p>
          <a:p>
            <a:r>
              <a:rPr lang="en-US" sz="1600" dirty="0" smtClean="0"/>
              <a:t>David Marlowe, Principal </a:t>
            </a:r>
          </a:p>
          <a:p>
            <a:r>
              <a:rPr lang="en-US" sz="1600" dirty="0" smtClean="0"/>
              <a:t>Strategic Marketing Concepts</a:t>
            </a:r>
          </a:p>
          <a:p>
            <a:r>
              <a:rPr lang="en-US" sz="1600" dirty="0" smtClean="0"/>
              <a:t>Ellicott City, Maryland</a:t>
            </a:r>
          </a:p>
          <a:p>
            <a:endParaRPr lang="en-US" sz="1600" dirty="0" smtClean="0"/>
          </a:p>
        </p:txBody>
      </p:sp>
    </p:spTree>
    <p:extLst>
      <p:ext uri="{BB962C8B-B14F-4D97-AF65-F5344CB8AC3E}">
        <p14:creationId xmlns:p14="http://schemas.microsoft.com/office/powerpoint/2010/main" val="6110822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Plan Axioms</a:t>
            </a:r>
            <a:endParaRPr lang="en-US" dirty="0"/>
          </a:p>
        </p:txBody>
      </p:sp>
      <p:sp>
        <p:nvSpPr>
          <p:cNvPr id="3" name="Content Placeholder 2"/>
          <p:cNvSpPr>
            <a:spLocks noGrp="1"/>
          </p:cNvSpPr>
          <p:nvPr>
            <p:ph idx="1"/>
          </p:nvPr>
        </p:nvSpPr>
        <p:spPr/>
        <p:txBody>
          <a:bodyPr/>
          <a:lstStyle/>
          <a:p>
            <a:pPr>
              <a:spcAft>
                <a:spcPts val="1200"/>
              </a:spcAft>
            </a:pPr>
            <a:r>
              <a:rPr lang="en-US" dirty="0"/>
              <a:t>A Marketing Plan involves the entire organization/division/service line - or else it is only the Marketing Department work plan.</a:t>
            </a:r>
          </a:p>
          <a:p>
            <a:pPr lvl="1"/>
            <a:r>
              <a:rPr lang="en-US" dirty="0"/>
              <a:t>This includes operations staff, nursing – even the CEO and CFO!</a:t>
            </a:r>
          </a:p>
          <a:p>
            <a:endParaRPr lang="en-US" dirty="0"/>
          </a:p>
        </p:txBody>
      </p:sp>
    </p:spTree>
    <p:extLst>
      <p:ext uri="{BB962C8B-B14F-4D97-AF65-F5344CB8AC3E}">
        <p14:creationId xmlns:p14="http://schemas.microsoft.com/office/powerpoint/2010/main" val="2156688003"/>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 Format</a:t>
            </a:r>
            <a:endParaRPr lang="en-US" dirty="0"/>
          </a:p>
        </p:txBody>
      </p:sp>
      <p:sp>
        <p:nvSpPr>
          <p:cNvPr id="3" name="Content Placeholder 2"/>
          <p:cNvSpPr>
            <a:spLocks noGrp="1"/>
          </p:cNvSpPr>
          <p:nvPr>
            <p:ph idx="1"/>
          </p:nvPr>
        </p:nvSpPr>
        <p:spPr/>
        <p:txBody>
          <a:bodyPr/>
          <a:lstStyle/>
          <a:p>
            <a:pPr>
              <a:spcAft>
                <a:spcPts val="600"/>
              </a:spcAft>
            </a:pPr>
            <a:r>
              <a:rPr lang="en-US" sz="2400" dirty="0"/>
              <a:t>List in a summary table under each Strategy:</a:t>
            </a:r>
          </a:p>
          <a:p>
            <a:pPr lvl="1">
              <a:spcAft>
                <a:spcPct val="10000"/>
              </a:spcAft>
            </a:pPr>
            <a:r>
              <a:rPr lang="en-US" sz="2000" dirty="0"/>
              <a:t>Identification</a:t>
            </a:r>
          </a:p>
          <a:p>
            <a:pPr lvl="1">
              <a:spcAft>
                <a:spcPct val="10000"/>
              </a:spcAft>
            </a:pPr>
            <a:r>
              <a:rPr lang="en-US" sz="2000" dirty="0"/>
              <a:t>Description (Optional – Target Audience)</a:t>
            </a:r>
          </a:p>
          <a:p>
            <a:pPr lvl="1">
              <a:spcAft>
                <a:spcPct val="10000"/>
              </a:spcAft>
            </a:pPr>
            <a:r>
              <a:rPr lang="en-US" sz="2000" dirty="0"/>
              <a:t>Priority</a:t>
            </a:r>
          </a:p>
          <a:p>
            <a:pPr lvl="1">
              <a:spcAft>
                <a:spcPct val="10000"/>
              </a:spcAft>
            </a:pPr>
            <a:r>
              <a:rPr lang="en-US" sz="2000" dirty="0"/>
              <a:t>Time Frame (When vs. Start/End)</a:t>
            </a:r>
          </a:p>
          <a:p>
            <a:pPr lvl="1">
              <a:spcAft>
                <a:spcPct val="10000"/>
              </a:spcAft>
            </a:pPr>
            <a:r>
              <a:rPr lang="en-US" sz="2000" dirty="0"/>
              <a:t>Resources (Staff, $$, etc.)</a:t>
            </a:r>
          </a:p>
          <a:p>
            <a:pPr lvl="1">
              <a:spcAft>
                <a:spcPct val="10000"/>
              </a:spcAft>
            </a:pPr>
            <a:r>
              <a:rPr lang="en-US" sz="2000" dirty="0"/>
              <a:t>Responsible</a:t>
            </a:r>
          </a:p>
          <a:p>
            <a:pPr lvl="1">
              <a:spcAft>
                <a:spcPct val="10000"/>
              </a:spcAft>
            </a:pPr>
            <a:r>
              <a:rPr lang="en-US" sz="2000" dirty="0"/>
              <a:t>(Optional – Expected Results)</a:t>
            </a:r>
          </a:p>
          <a:p>
            <a:pPr lvl="1"/>
            <a:r>
              <a:rPr lang="en-US" sz="2000" dirty="0"/>
              <a:t>(Optional – Status Update)</a:t>
            </a:r>
          </a:p>
          <a:p>
            <a:endParaRPr lang="en-US" dirty="0"/>
          </a:p>
        </p:txBody>
      </p:sp>
    </p:spTree>
    <p:extLst>
      <p:ext uri="{BB962C8B-B14F-4D97-AF65-F5344CB8AC3E}">
        <p14:creationId xmlns:p14="http://schemas.microsoft.com/office/powerpoint/2010/main" val="295371758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 Format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3980658"/>
              </p:ext>
            </p:extLst>
          </p:nvPr>
        </p:nvGraphicFramePr>
        <p:xfrm>
          <a:off x="457200" y="2249488"/>
          <a:ext cx="8229600" cy="2092960"/>
        </p:xfrm>
        <a:graphic>
          <a:graphicData uri="http://schemas.openxmlformats.org/drawingml/2006/table">
            <a:tbl>
              <a:tblPr firstRow="1" bandRow="1">
                <a:tableStyleId>{5C22544A-7EE6-4342-B048-85BDC9FD1C3A}</a:tableStyleId>
              </a:tblPr>
              <a:tblGrid>
                <a:gridCol w="1066800"/>
                <a:gridCol w="1828800"/>
                <a:gridCol w="1143000"/>
                <a:gridCol w="1219200"/>
                <a:gridCol w="1371600"/>
                <a:gridCol w="1600200"/>
              </a:tblGrid>
              <a:tr h="370840">
                <a:tc>
                  <a:txBody>
                    <a:bodyPr/>
                    <a:lstStyle/>
                    <a:p>
                      <a:pPr algn="ctr"/>
                      <a:r>
                        <a:rPr lang="en-US" sz="1700" dirty="0" smtClean="0"/>
                        <a:t>Action</a:t>
                      </a:r>
                      <a:endParaRPr lang="en-US" sz="1700" dirty="0"/>
                    </a:p>
                  </a:txBody>
                  <a:tcPr/>
                </a:tc>
                <a:tc>
                  <a:txBody>
                    <a:bodyPr/>
                    <a:lstStyle/>
                    <a:p>
                      <a:pPr algn="ctr"/>
                      <a:r>
                        <a:rPr lang="en-US" sz="1700" dirty="0" smtClean="0"/>
                        <a:t>Description</a:t>
                      </a:r>
                      <a:endParaRPr lang="en-US" sz="1700" dirty="0"/>
                    </a:p>
                  </a:txBody>
                  <a:tcPr/>
                </a:tc>
                <a:tc>
                  <a:txBody>
                    <a:bodyPr/>
                    <a:lstStyle/>
                    <a:p>
                      <a:pPr algn="ctr"/>
                      <a:r>
                        <a:rPr lang="en-US" sz="1700" dirty="0" smtClean="0"/>
                        <a:t>Priority</a:t>
                      </a:r>
                      <a:endParaRPr lang="en-US" sz="1700" dirty="0"/>
                    </a:p>
                  </a:txBody>
                  <a:tcPr/>
                </a:tc>
                <a:tc>
                  <a:txBody>
                    <a:bodyPr/>
                    <a:lstStyle/>
                    <a:p>
                      <a:pPr algn="ctr"/>
                      <a:r>
                        <a:rPr lang="en-US" sz="1700" dirty="0" smtClean="0"/>
                        <a:t>Time</a:t>
                      </a:r>
                    </a:p>
                    <a:p>
                      <a:pPr algn="ctr"/>
                      <a:r>
                        <a:rPr lang="en-US" sz="1700" dirty="0" smtClean="0"/>
                        <a:t>Frame</a:t>
                      </a:r>
                      <a:endParaRPr lang="en-US" sz="1700" dirty="0"/>
                    </a:p>
                  </a:txBody>
                  <a:tcPr/>
                </a:tc>
                <a:tc>
                  <a:txBody>
                    <a:bodyPr/>
                    <a:lstStyle/>
                    <a:p>
                      <a:pPr algn="ctr"/>
                      <a:r>
                        <a:rPr lang="en-US" sz="1700" dirty="0" smtClean="0"/>
                        <a:t>Resources</a:t>
                      </a:r>
                      <a:endParaRPr lang="en-US" sz="1700" dirty="0"/>
                    </a:p>
                  </a:txBody>
                  <a:tcPr/>
                </a:tc>
                <a:tc>
                  <a:txBody>
                    <a:bodyPr/>
                    <a:lstStyle/>
                    <a:p>
                      <a:pPr algn="ctr"/>
                      <a:r>
                        <a:rPr lang="en-US" sz="1700" dirty="0" smtClean="0"/>
                        <a:t>Responsible</a:t>
                      </a:r>
                      <a:endParaRPr lang="en-US" sz="1700" dirty="0"/>
                    </a:p>
                  </a:txBody>
                  <a:tcPr/>
                </a:tc>
              </a:tr>
              <a:tr h="370840">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bl>
          </a:graphicData>
        </a:graphic>
      </p:graphicFrame>
    </p:spTree>
    <p:extLst>
      <p:ext uri="{BB962C8B-B14F-4D97-AF65-F5344CB8AC3E}">
        <p14:creationId xmlns:p14="http://schemas.microsoft.com/office/powerpoint/2010/main" val="194205173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Actions</a:t>
            </a:r>
            <a:endParaRPr lang="en-US" dirty="0"/>
          </a:p>
        </p:txBody>
      </p:sp>
      <p:sp>
        <p:nvSpPr>
          <p:cNvPr id="3" name="Content Placeholder 2"/>
          <p:cNvSpPr>
            <a:spLocks noGrp="1"/>
          </p:cNvSpPr>
          <p:nvPr>
            <p:ph idx="1"/>
          </p:nvPr>
        </p:nvSpPr>
        <p:spPr/>
        <p:txBody>
          <a:bodyPr/>
          <a:lstStyle/>
          <a:p>
            <a:r>
              <a:rPr lang="en-US" dirty="0"/>
              <a:t>Add notes after the summary table if a more detailed description of the Market Action is needed.</a:t>
            </a:r>
          </a:p>
          <a:p>
            <a:endParaRPr lang="en-US" dirty="0"/>
          </a:p>
        </p:txBody>
      </p:sp>
    </p:spTree>
    <p:extLst>
      <p:ext uri="{BB962C8B-B14F-4D97-AF65-F5344CB8AC3E}">
        <p14:creationId xmlns:p14="http://schemas.microsoft.com/office/powerpoint/2010/main" val="3333180631"/>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 Example One</a:t>
            </a:r>
            <a:endParaRPr lang="en-US" dirty="0"/>
          </a:p>
        </p:txBody>
      </p:sp>
      <p:sp>
        <p:nvSpPr>
          <p:cNvPr id="3" name="Content Placeholder 2"/>
          <p:cNvSpPr>
            <a:spLocks noGrp="1"/>
          </p:cNvSpPr>
          <p:nvPr>
            <p:ph idx="1"/>
          </p:nvPr>
        </p:nvSpPr>
        <p:spPr/>
        <p:txBody>
          <a:bodyPr/>
          <a:lstStyle/>
          <a:p>
            <a:pPr>
              <a:spcAft>
                <a:spcPts val="600"/>
              </a:spcAft>
            </a:pPr>
            <a:r>
              <a:rPr lang="en-US" dirty="0"/>
              <a:t>Strategy 12 – Examine the market potential for capturing health care usage from the “Winter Visitor” population.</a:t>
            </a:r>
          </a:p>
          <a:p>
            <a:pPr lvl="1">
              <a:spcAft>
                <a:spcPts val="400"/>
              </a:spcAft>
            </a:pPr>
            <a:r>
              <a:rPr lang="en-US" dirty="0"/>
              <a:t>Identification - Action 12A</a:t>
            </a:r>
          </a:p>
          <a:p>
            <a:pPr lvl="1"/>
            <a:r>
              <a:rPr lang="en-US" dirty="0"/>
              <a:t>Description – Conduct a study (methodology TBD) among winter visitors relative to awareness, opinions, usage, etc.  (Possible JV with Chamber of Commerce)</a:t>
            </a:r>
          </a:p>
          <a:p>
            <a:endParaRPr lang="en-US" dirty="0"/>
          </a:p>
        </p:txBody>
      </p:sp>
    </p:spTree>
    <p:extLst>
      <p:ext uri="{BB962C8B-B14F-4D97-AF65-F5344CB8AC3E}">
        <p14:creationId xmlns:p14="http://schemas.microsoft.com/office/powerpoint/2010/main" val="984685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 Example One</a:t>
            </a:r>
            <a:endParaRPr lang="en-US" dirty="0"/>
          </a:p>
        </p:txBody>
      </p:sp>
      <p:sp>
        <p:nvSpPr>
          <p:cNvPr id="3" name="Content Placeholder 2"/>
          <p:cNvSpPr>
            <a:spLocks noGrp="1"/>
          </p:cNvSpPr>
          <p:nvPr>
            <p:ph idx="1"/>
          </p:nvPr>
        </p:nvSpPr>
        <p:spPr/>
        <p:txBody>
          <a:bodyPr/>
          <a:lstStyle/>
          <a:p>
            <a:r>
              <a:rPr lang="en-US" dirty="0"/>
              <a:t>Continued…</a:t>
            </a:r>
          </a:p>
          <a:p>
            <a:pPr lvl="1">
              <a:spcAft>
                <a:spcPts val="400"/>
              </a:spcAft>
            </a:pPr>
            <a:r>
              <a:rPr lang="en-US" dirty="0"/>
              <a:t>Priority – </a:t>
            </a:r>
            <a:r>
              <a:rPr lang="en-US" dirty="0" smtClean="0"/>
              <a:t>One</a:t>
            </a:r>
          </a:p>
          <a:p>
            <a:pPr lvl="1">
              <a:spcAft>
                <a:spcPts val="400"/>
              </a:spcAft>
            </a:pPr>
            <a:r>
              <a:rPr lang="en-US" dirty="0" smtClean="0"/>
              <a:t>Time </a:t>
            </a:r>
            <a:r>
              <a:rPr lang="en-US" dirty="0"/>
              <a:t>Frame – </a:t>
            </a:r>
            <a:r>
              <a:rPr lang="en-US" dirty="0" smtClean="0"/>
              <a:t>Winter </a:t>
            </a:r>
            <a:r>
              <a:rPr lang="en-US" dirty="0" smtClean="0"/>
              <a:t>2014-2015 </a:t>
            </a:r>
            <a:r>
              <a:rPr lang="en-US" dirty="0"/>
              <a:t>if JV can be arranged with Chamber.</a:t>
            </a:r>
          </a:p>
          <a:p>
            <a:pPr lvl="1"/>
            <a:r>
              <a:rPr lang="en-US" dirty="0"/>
              <a:t>Resources:</a:t>
            </a:r>
          </a:p>
          <a:p>
            <a:pPr lvl="2"/>
            <a:r>
              <a:rPr lang="en-US" dirty="0"/>
              <a:t>Est. 25-50 staff hours</a:t>
            </a:r>
          </a:p>
          <a:p>
            <a:pPr lvl="2">
              <a:spcAft>
                <a:spcPts val="600"/>
              </a:spcAft>
            </a:pPr>
            <a:r>
              <a:rPr lang="en-US" dirty="0"/>
              <a:t>Est. $25,000 for research (% from Chamber TBD)</a:t>
            </a:r>
          </a:p>
          <a:p>
            <a:pPr lvl="1"/>
            <a:r>
              <a:rPr lang="en-US" dirty="0"/>
              <a:t>Responsible:</a:t>
            </a:r>
          </a:p>
          <a:p>
            <a:pPr lvl="2"/>
            <a:r>
              <a:rPr lang="en-US" dirty="0"/>
              <a:t>Director of Marketing (Hospital)</a:t>
            </a:r>
          </a:p>
          <a:p>
            <a:endParaRPr lang="en-US" dirty="0"/>
          </a:p>
        </p:txBody>
      </p:sp>
    </p:spTree>
    <p:extLst>
      <p:ext uri="{BB962C8B-B14F-4D97-AF65-F5344CB8AC3E}">
        <p14:creationId xmlns:p14="http://schemas.microsoft.com/office/powerpoint/2010/main" val="394398910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 Example Two</a:t>
            </a:r>
            <a:endParaRPr lang="en-US" dirty="0"/>
          </a:p>
        </p:txBody>
      </p:sp>
      <p:sp>
        <p:nvSpPr>
          <p:cNvPr id="3" name="Content Placeholder 2"/>
          <p:cNvSpPr>
            <a:spLocks noGrp="1"/>
          </p:cNvSpPr>
          <p:nvPr>
            <p:ph idx="1"/>
          </p:nvPr>
        </p:nvSpPr>
        <p:spPr/>
        <p:txBody>
          <a:bodyPr/>
          <a:lstStyle/>
          <a:p>
            <a:pPr>
              <a:lnSpc>
                <a:spcPct val="90000"/>
              </a:lnSpc>
              <a:spcAft>
                <a:spcPts val="1200"/>
              </a:spcAft>
            </a:pPr>
            <a:r>
              <a:rPr lang="en-US" dirty="0"/>
              <a:t>Strategy 5 – Improve relations and communications with service area “Leaders” (Civic, Business, Government, Religious, etc.)</a:t>
            </a:r>
          </a:p>
          <a:p>
            <a:pPr lvl="1">
              <a:lnSpc>
                <a:spcPct val="90000"/>
              </a:lnSpc>
              <a:spcAft>
                <a:spcPts val="400"/>
              </a:spcAft>
            </a:pPr>
            <a:r>
              <a:rPr lang="en-US" dirty="0"/>
              <a:t>Identification – Action 5B</a:t>
            </a:r>
          </a:p>
          <a:p>
            <a:pPr lvl="1">
              <a:lnSpc>
                <a:spcPct val="90000"/>
              </a:lnSpc>
            </a:pPr>
            <a:r>
              <a:rPr lang="en-US" dirty="0"/>
              <a:t>Description – Develop a periodic (4-6X per year) newsletter in the guise of a “Letter from the CEO”.  Distribute via e-mail or mail per recipient preference.  Target designated list of area leaders (N = </a:t>
            </a:r>
            <a:r>
              <a:rPr lang="en-US" dirty="0" err="1"/>
              <a:t>Appx</a:t>
            </a:r>
            <a:r>
              <a:rPr lang="en-US" dirty="0"/>
              <a:t>. 500)</a:t>
            </a:r>
          </a:p>
          <a:p>
            <a:endParaRPr lang="en-US" dirty="0"/>
          </a:p>
        </p:txBody>
      </p:sp>
    </p:spTree>
    <p:extLst>
      <p:ext uri="{BB962C8B-B14F-4D97-AF65-F5344CB8AC3E}">
        <p14:creationId xmlns:p14="http://schemas.microsoft.com/office/powerpoint/2010/main" val="4088167188"/>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 Example Two</a:t>
            </a:r>
            <a:endParaRPr lang="en-US" dirty="0"/>
          </a:p>
        </p:txBody>
      </p:sp>
      <p:sp>
        <p:nvSpPr>
          <p:cNvPr id="3" name="Content Placeholder 2"/>
          <p:cNvSpPr>
            <a:spLocks noGrp="1"/>
          </p:cNvSpPr>
          <p:nvPr>
            <p:ph idx="1"/>
          </p:nvPr>
        </p:nvSpPr>
        <p:spPr/>
        <p:txBody>
          <a:bodyPr/>
          <a:lstStyle/>
          <a:p>
            <a:pPr>
              <a:lnSpc>
                <a:spcPct val="90000"/>
              </a:lnSpc>
            </a:pPr>
            <a:r>
              <a:rPr lang="en-US" dirty="0"/>
              <a:t>Continued…</a:t>
            </a:r>
          </a:p>
          <a:p>
            <a:pPr lvl="1">
              <a:lnSpc>
                <a:spcPct val="90000"/>
              </a:lnSpc>
              <a:spcAft>
                <a:spcPts val="600"/>
              </a:spcAft>
            </a:pPr>
            <a:r>
              <a:rPr lang="en-US" dirty="0"/>
              <a:t>Priority – One</a:t>
            </a:r>
          </a:p>
          <a:p>
            <a:pPr lvl="1">
              <a:lnSpc>
                <a:spcPct val="90000"/>
              </a:lnSpc>
              <a:spcAft>
                <a:spcPts val="600"/>
              </a:spcAft>
            </a:pPr>
            <a:r>
              <a:rPr lang="en-US" dirty="0"/>
              <a:t>Time Frame – Start by September </a:t>
            </a:r>
            <a:r>
              <a:rPr lang="en-US" dirty="0" smtClean="0"/>
              <a:t>2015, </a:t>
            </a:r>
            <a:r>
              <a:rPr lang="en-US" dirty="0"/>
              <a:t>then ongoing quarterly or bi-monthly as determined.</a:t>
            </a:r>
          </a:p>
          <a:p>
            <a:pPr lvl="1">
              <a:lnSpc>
                <a:spcPct val="90000"/>
              </a:lnSpc>
            </a:pPr>
            <a:r>
              <a:rPr lang="en-US" dirty="0"/>
              <a:t>Resources:</a:t>
            </a:r>
          </a:p>
          <a:p>
            <a:pPr lvl="2">
              <a:lnSpc>
                <a:spcPct val="90000"/>
              </a:lnSpc>
            </a:pPr>
            <a:r>
              <a:rPr lang="en-US" dirty="0"/>
              <a:t>Est. 75-100 staff hours</a:t>
            </a:r>
          </a:p>
          <a:p>
            <a:pPr lvl="2">
              <a:lnSpc>
                <a:spcPct val="90000"/>
              </a:lnSpc>
              <a:spcAft>
                <a:spcPts val="600"/>
              </a:spcAft>
            </a:pPr>
            <a:r>
              <a:rPr lang="en-US" dirty="0"/>
              <a:t>Est. $4,000 for printing/postage</a:t>
            </a:r>
          </a:p>
          <a:p>
            <a:pPr lvl="1">
              <a:lnSpc>
                <a:spcPct val="90000"/>
              </a:lnSpc>
            </a:pPr>
            <a:r>
              <a:rPr lang="en-US" dirty="0"/>
              <a:t>Responsible:</a:t>
            </a:r>
          </a:p>
          <a:p>
            <a:pPr lvl="2">
              <a:lnSpc>
                <a:spcPct val="90000"/>
              </a:lnSpc>
            </a:pPr>
            <a:r>
              <a:rPr lang="en-US" dirty="0"/>
              <a:t>CEO</a:t>
            </a:r>
          </a:p>
          <a:p>
            <a:pPr lvl="2">
              <a:lnSpc>
                <a:spcPct val="90000"/>
              </a:lnSpc>
            </a:pPr>
            <a:r>
              <a:rPr lang="en-US" dirty="0"/>
              <a:t>Director of Marketing</a:t>
            </a:r>
          </a:p>
          <a:p>
            <a:endParaRPr lang="en-US" dirty="0"/>
          </a:p>
        </p:txBody>
      </p:sp>
    </p:spTree>
    <p:extLst>
      <p:ext uri="{BB962C8B-B14F-4D97-AF65-F5344CB8AC3E}">
        <p14:creationId xmlns:p14="http://schemas.microsoft.com/office/powerpoint/2010/main" val="94715370"/>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 Example Three</a:t>
            </a:r>
            <a:endParaRPr lang="en-US" dirty="0"/>
          </a:p>
        </p:txBody>
      </p:sp>
      <p:sp>
        <p:nvSpPr>
          <p:cNvPr id="3" name="Content Placeholder 2"/>
          <p:cNvSpPr>
            <a:spLocks noGrp="1"/>
          </p:cNvSpPr>
          <p:nvPr>
            <p:ph idx="1"/>
          </p:nvPr>
        </p:nvSpPr>
        <p:spPr/>
        <p:txBody>
          <a:bodyPr>
            <a:normAutofit lnSpcReduction="10000"/>
          </a:bodyPr>
          <a:lstStyle/>
          <a:p>
            <a:pPr>
              <a:spcAft>
                <a:spcPts val="600"/>
              </a:spcAft>
            </a:pPr>
            <a:r>
              <a:rPr lang="en-US" sz="3000" dirty="0"/>
              <a:t>Marketing Operations – “Core” actions for marketing that support all areas and strategies.</a:t>
            </a:r>
          </a:p>
          <a:p>
            <a:pPr lvl="1">
              <a:spcAft>
                <a:spcPts val="400"/>
              </a:spcAft>
            </a:pPr>
            <a:r>
              <a:rPr lang="en-US" dirty="0"/>
              <a:t>Identification – PUB-1</a:t>
            </a:r>
          </a:p>
          <a:p>
            <a:pPr lvl="1">
              <a:spcAft>
                <a:spcPts val="300"/>
              </a:spcAft>
            </a:pPr>
            <a:r>
              <a:rPr lang="en-US" dirty="0"/>
              <a:t>Description – Continue “Healthy You” community quarterly publication.</a:t>
            </a:r>
          </a:p>
          <a:p>
            <a:pPr lvl="2">
              <a:spcAft>
                <a:spcPts val="300"/>
              </a:spcAft>
            </a:pPr>
            <a:r>
              <a:rPr lang="en-US" sz="2200" dirty="0"/>
              <a:t>Print for </a:t>
            </a:r>
            <a:r>
              <a:rPr lang="en-US" sz="2200" dirty="0" smtClean="0"/>
              <a:t>2014-2015, </a:t>
            </a:r>
            <a:r>
              <a:rPr lang="en-US" sz="2200" dirty="0"/>
              <a:t>starting shift to e-mail based on </a:t>
            </a:r>
            <a:r>
              <a:rPr lang="en-US" sz="2200" dirty="0" smtClean="0"/>
              <a:t>available CRM </a:t>
            </a:r>
            <a:r>
              <a:rPr lang="en-US" sz="2200" dirty="0"/>
              <a:t>database.</a:t>
            </a:r>
          </a:p>
          <a:p>
            <a:pPr lvl="2">
              <a:spcAft>
                <a:spcPts val="300"/>
              </a:spcAft>
            </a:pPr>
            <a:r>
              <a:rPr lang="en-US" sz="2200" dirty="0"/>
              <a:t>70,000 HH circulation</a:t>
            </a:r>
          </a:p>
          <a:p>
            <a:pPr lvl="2"/>
            <a:r>
              <a:rPr lang="en-US" sz="2200" dirty="0"/>
              <a:t>PSA and key SSA </a:t>
            </a:r>
            <a:r>
              <a:rPr lang="en-US" sz="2200" dirty="0" err="1"/>
              <a:t>zipcodes</a:t>
            </a:r>
            <a:endParaRPr lang="en-US" sz="2200" dirty="0"/>
          </a:p>
          <a:p>
            <a:endParaRPr lang="en-US" dirty="0"/>
          </a:p>
        </p:txBody>
      </p:sp>
    </p:spTree>
    <p:extLst>
      <p:ext uri="{BB962C8B-B14F-4D97-AF65-F5344CB8AC3E}">
        <p14:creationId xmlns:p14="http://schemas.microsoft.com/office/powerpoint/2010/main" val="1533737879"/>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 Example Three</a:t>
            </a:r>
            <a:endParaRPr lang="en-US" dirty="0"/>
          </a:p>
        </p:txBody>
      </p:sp>
      <p:sp>
        <p:nvSpPr>
          <p:cNvPr id="3" name="Content Placeholder 2"/>
          <p:cNvSpPr>
            <a:spLocks noGrp="1"/>
          </p:cNvSpPr>
          <p:nvPr>
            <p:ph idx="1"/>
          </p:nvPr>
        </p:nvSpPr>
        <p:spPr/>
        <p:txBody>
          <a:bodyPr/>
          <a:lstStyle/>
          <a:p>
            <a:r>
              <a:rPr lang="en-US" dirty="0"/>
              <a:t>Continued…</a:t>
            </a:r>
          </a:p>
          <a:p>
            <a:pPr lvl="1"/>
            <a:r>
              <a:rPr lang="en-US" dirty="0" smtClean="0"/>
              <a:t>Priority </a:t>
            </a:r>
            <a:r>
              <a:rPr lang="en-US" dirty="0"/>
              <a:t>– One</a:t>
            </a:r>
          </a:p>
          <a:p>
            <a:pPr lvl="1"/>
            <a:r>
              <a:rPr lang="en-US" dirty="0"/>
              <a:t>Time Frame – Ongoing, Quarterly</a:t>
            </a:r>
          </a:p>
          <a:p>
            <a:pPr lvl="1"/>
            <a:r>
              <a:rPr lang="en-US" dirty="0"/>
              <a:t>Resources:</a:t>
            </a:r>
          </a:p>
          <a:p>
            <a:pPr lvl="2"/>
            <a:r>
              <a:rPr lang="en-US" dirty="0"/>
              <a:t>Est. 125-150 staff hours</a:t>
            </a:r>
          </a:p>
          <a:p>
            <a:pPr lvl="2">
              <a:spcAft>
                <a:spcPts val="600"/>
              </a:spcAft>
            </a:pPr>
            <a:r>
              <a:rPr lang="en-US" dirty="0"/>
              <a:t>Est. $120,000</a:t>
            </a:r>
          </a:p>
          <a:p>
            <a:pPr lvl="1"/>
            <a:r>
              <a:rPr lang="en-US" dirty="0"/>
              <a:t>Responsible:</a:t>
            </a:r>
          </a:p>
          <a:p>
            <a:pPr lvl="2"/>
            <a:r>
              <a:rPr lang="en-US" dirty="0"/>
              <a:t>Director of Public Relations</a:t>
            </a:r>
          </a:p>
          <a:p>
            <a:endParaRPr lang="en-US" dirty="0"/>
          </a:p>
        </p:txBody>
      </p:sp>
    </p:spTree>
    <p:extLst>
      <p:ext uri="{BB962C8B-B14F-4D97-AF65-F5344CB8AC3E}">
        <p14:creationId xmlns:p14="http://schemas.microsoft.com/office/powerpoint/2010/main" val="202633192"/>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Priorities</a:t>
            </a:r>
            <a:endParaRPr lang="en-US" dirty="0"/>
          </a:p>
        </p:txBody>
      </p:sp>
      <p:sp>
        <p:nvSpPr>
          <p:cNvPr id="3" name="Content Placeholder 2"/>
          <p:cNvSpPr>
            <a:spLocks noGrp="1"/>
          </p:cNvSpPr>
          <p:nvPr>
            <p:ph idx="1"/>
          </p:nvPr>
        </p:nvSpPr>
        <p:spPr/>
        <p:txBody>
          <a:bodyPr/>
          <a:lstStyle/>
          <a:p>
            <a:pPr>
              <a:spcAft>
                <a:spcPts val="1200"/>
              </a:spcAft>
              <a:defRPr/>
            </a:pPr>
            <a:r>
              <a:rPr lang="en-US" dirty="0"/>
              <a:t>Different organizations use different methods based on a variety of factors (profitability, resources required, capacity, etc.) and some type of weighting process.</a:t>
            </a:r>
          </a:p>
          <a:p>
            <a:pPr>
              <a:spcAft>
                <a:spcPts val="600"/>
              </a:spcAft>
              <a:defRPr/>
            </a:pPr>
            <a:r>
              <a:rPr lang="en-US" dirty="0"/>
              <a:t>Some have very formal process and some do it more </a:t>
            </a:r>
            <a:r>
              <a:rPr lang="en-US" dirty="0" smtClean="0"/>
              <a:t>intuitively.</a:t>
            </a:r>
          </a:p>
          <a:p>
            <a:pPr lvl="1">
              <a:defRPr/>
            </a:pPr>
            <a:r>
              <a:rPr lang="en-US" dirty="0" smtClean="0"/>
              <a:t>See Appendix Four for an example of a Marketing Resource Allocation Model (Prioritization)</a:t>
            </a:r>
            <a:endParaRPr lang="en-US" dirty="0"/>
          </a:p>
          <a:p>
            <a:endParaRPr lang="en-US" dirty="0"/>
          </a:p>
        </p:txBody>
      </p:sp>
    </p:spTree>
    <p:extLst>
      <p:ext uri="{BB962C8B-B14F-4D97-AF65-F5344CB8AC3E}">
        <p14:creationId xmlns:p14="http://schemas.microsoft.com/office/powerpoint/2010/main" val="3122097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Plan Axioms</a:t>
            </a:r>
            <a:endParaRPr lang="en-US" dirty="0"/>
          </a:p>
        </p:txBody>
      </p:sp>
      <p:sp>
        <p:nvSpPr>
          <p:cNvPr id="3" name="Content Placeholder 2"/>
          <p:cNvSpPr>
            <a:spLocks noGrp="1"/>
          </p:cNvSpPr>
          <p:nvPr>
            <p:ph idx="1"/>
          </p:nvPr>
        </p:nvSpPr>
        <p:spPr/>
        <p:txBody>
          <a:bodyPr/>
          <a:lstStyle/>
          <a:p>
            <a:pPr>
              <a:spcAft>
                <a:spcPts val="600"/>
              </a:spcAft>
            </a:pPr>
            <a:r>
              <a:rPr lang="en-US" dirty="0"/>
              <a:t>There must be </a:t>
            </a:r>
            <a:r>
              <a:rPr lang="en-US" u="sng" dirty="0"/>
              <a:t>measurable</a:t>
            </a:r>
            <a:r>
              <a:rPr lang="en-US" dirty="0"/>
              <a:t> results from the implementation of the plan – and these measurements and objectives need to be determined in advance.</a:t>
            </a:r>
          </a:p>
          <a:p>
            <a:pPr lvl="1"/>
            <a:r>
              <a:rPr lang="en-US" dirty="0"/>
              <a:t>More about categories of objectives and metrics later.</a:t>
            </a:r>
          </a:p>
          <a:p>
            <a:endParaRPr lang="en-US" dirty="0"/>
          </a:p>
        </p:txBody>
      </p:sp>
    </p:spTree>
    <p:extLst>
      <p:ext uri="{BB962C8B-B14F-4D97-AF65-F5344CB8AC3E}">
        <p14:creationId xmlns:p14="http://schemas.microsoft.com/office/powerpoint/2010/main" val="3064655324"/>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Priorities</a:t>
            </a:r>
            <a:endParaRPr lang="en-US" dirty="0"/>
          </a:p>
        </p:txBody>
      </p:sp>
      <p:sp>
        <p:nvSpPr>
          <p:cNvPr id="3" name="Content Placeholder 2"/>
          <p:cNvSpPr>
            <a:spLocks noGrp="1"/>
          </p:cNvSpPr>
          <p:nvPr>
            <p:ph idx="1"/>
          </p:nvPr>
        </p:nvSpPr>
        <p:spPr/>
        <p:txBody>
          <a:bodyPr/>
          <a:lstStyle/>
          <a:p>
            <a:pPr>
              <a:spcAft>
                <a:spcPts val="600"/>
              </a:spcAft>
            </a:pPr>
            <a:r>
              <a:rPr lang="en-US" dirty="0"/>
              <a:t>But for the MARKETING PLAN, the priorities need to come from the Strategic or Operational Plan and Executive Leadership.</a:t>
            </a:r>
          </a:p>
          <a:p>
            <a:pPr>
              <a:spcAft>
                <a:spcPts val="600"/>
              </a:spcAft>
            </a:pPr>
            <a:r>
              <a:rPr lang="en-US" dirty="0"/>
              <a:t>If Heart, </a:t>
            </a:r>
            <a:r>
              <a:rPr lang="en-US" dirty="0" err="1"/>
              <a:t>Neuro</a:t>
            </a:r>
            <a:r>
              <a:rPr lang="en-US" dirty="0"/>
              <a:t>, Primary Care </a:t>
            </a:r>
            <a:r>
              <a:rPr lang="en-US" dirty="0" smtClean="0"/>
              <a:t>Practices, getting physicians involved in an ACO </a:t>
            </a:r>
            <a:r>
              <a:rPr lang="en-US" dirty="0"/>
              <a:t>and the South Service Area are the strategic priorities…</a:t>
            </a:r>
          </a:p>
          <a:p>
            <a:pPr lvl="1"/>
            <a:r>
              <a:rPr lang="en-US" dirty="0"/>
              <a:t>…guess what the marketing priorities are!</a:t>
            </a:r>
          </a:p>
          <a:p>
            <a:endParaRPr lang="en-US" dirty="0"/>
          </a:p>
        </p:txBody>
      </p:sp>
    </p:spTree>
    <p:extLst>
      <p:ext uri="{BB962C8B-B14F-4D97-AF65-F5344CB8AC3E}">
        <p14:creationId xmlns:p14="http://schemas.microsoft.com/office/powerpoint/2010/main" val="2563141448"/>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Priorities</a:t>
            </a:r>
            <a:endParaRPr lang="en-US" dirty="0"/>
          </a:p>
        </p:txBody>
      </p:sp>
      <p:sp>
        <p:nvSpPr>
          <p:cNvPr id="3" name="Content Placeholder 2"/>
          <p:cNvSpPr>
            <a:spLocks noGrp="1"/>
          </p:cNvSpPr>
          <p:nvPr>
            <p:ph idx="1"/>
          </p:nvPr>
        </p:nvSpPr>
        <p:spPr/>
        <p:txBody>
          <a:bodyPr/>
          <a:lstStyle/>
          <a:p>
            <a:pPr>
              <a:spcAft>
                <a:spcPts val="600"/>
              </a:spcAft>
            </a:pPr>
            <a:r>
              <a:rPr lang="en-US" dirty="0"/>
              <a:t>Generally, Marketing Plans have two priority levels:</a:t>
            </a:r>
          </a:p>
          <a:p>
            <a:pPr lvl="1">
              <a:spcAft>
                <a:spcPts val="600"/>
              </a:spcAft>
            </a:pPr>
            <a:r>
              <a:rPr lang="en-US" sz="2400" u="sng" dirty="0"/>
              <a:t>Priority One </a:t>
            </a:r>
            <a:r>
              <a:rPr lang="en-US" sz="2400" dirty="0"/>
              <a:t>– Needs to be done this year to meet strategic expectations.</a:t>
            </a:r>
          </a:p>
          <a:p>
            <a:pPr lvl="1"/>
            <a:r>
              <a:rPr lang="en-US" sz="2400" u="sng" dirty="0"/>
              <a:t>Priority Two </a:t>
            </a:r>
            <a:r>
              <a:rPr lang="en-US" sz="2400" dirty="0"/>
              <a:t>– Useful to do this year/won’t cause harm if not done/supports programs not considered a priority by the organization</a:t>
            </a:r>
            <a:r>
              <a:rPr lang="en-US" sz="2400" dirty="0" smtClean="0"/>
              <a:t>.</a:t>
            </a:r>
            <a:endParaRPr lang="en-US" sz="2400" dirty="0"/>
          </a:p>
          <a:p>
            <a:endParaRPr lang="en-US" dirty="0"/>
          </a:p>
        </p:txBody>
      </p:sp>
    </p:spTree>
    <p:extLst>
      <p:ext uri="{BB962C8B-B14F-4D97-AF65-F5344CB8AC3E}">
        <p14:creationId xmlns:p14="http://schemas.microsoft.com/office/powerpoint/2010/main" val="401718471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Priorities</a:t>
            </a:r>
            <a:endParaRPr lang="en-US" dirty="0"/>
          </a:p>
        </p:txBody>
      </p:sp>
      <p:sp>
        <p:nvSpPr>
          <p:cNvPr id="3" name="Content Placeholder 2"/>
          <p:cNvSpPr>
            <a:spLocks noGrp="1"/>
          </p:cNvSpPr>
          <p:nvPr>
            <p:ph idx="1"/>
          </p:nvPr>
        </p:nvSpPr>
        <p:spPr/>
        <p:txBody>
          <a:bodyPr/>
          <a:lstStyle/>
          <a:p>
            <a:pPr>
              <a:spcAft>
                <a:spcPts val="600"/>
              </a:spcAft>
            </a:pPr>
            <a:r>
              <a:rPr lang="en-US" dirty="0"/>
              <a:t>A good mix is best – everything can’t be a “First Priority</a:t>
            </a:r>
            <a:r>
              <a:rPr lang="en-US" dirty="0" smtClean="0"/>
              <a:t>” or in reality nothing is a priority.</a:t>
            </a:r>
            <a:endParaRPr lang="en-US" dirty="0"/>
          </a:p>
          <a:p>
            <a:pPr>
              <a:spcAft>
                <a:spcPts val="600"/>
              </a:spcAft>
            </a:pPr>
            <a:r>
              <a:rPr lang="en-US" dirty="0"/>
              <a:t>Priority Two’s can be given up during budget cuts.</a:t>
            </a:r>
          </a:p>
          <a:p>
            <a:r>
              <a:rPr lang="en-US" dirty="0"/>
              <a:t>Priority Two’s might become One’s next year as issues change.</a:t>
            </a:r>
          </a:p>
          <a:p>
            <a:endParaRPr lang="en-US" dirty="0"/>
          </a:p>
        </p:txBody>
      </p:sp>
    </p:spTree>
    <p:extLst>
      <p:ext uri="{BB962C8B-B14F-4D97-AF65-F5344CB8AC3E}">
        <p14:creationId xmlns:p14="http://schemas.microsoft.com/office/powerpoint/2010/main" val="546482618"/>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Setting Priorities</a:t>
            </a:r>
            <a:endParaRPr lang="en-US" dirty="0"/>
          </a:p>
        </p:txBody>
      </p:sp>
      <p:sp>
        <p:nvSpPr>
          <p:cNvPr id="3" name="Content Placeholder 2"/>
          <p:cNvSpPr>
            <a:spLocks noGrp="1"/>
          </p:cNvSpPr>
          <p:nvPr>
            <p:ph idx="1"/>
          </p:nvPr>
        </p:nvSpPr>
        <p:spPr/>
        <p:txBody>
          <a:bodyPr/>
          <a:lstStyle/>
          <a:p>
            <a:pPr>
              <a:spcAft>
                <a:spcPts val="600"/>
              </a:spcAft>
            </a:pPr>
            <a:r>
              <a:rPr lang="en-US" dirty="0"/>
              <a:t>The responsibility for setting </a:t>
            </a:r>
            <a:r>
              <a:rPr lang="en-US" dirty="0" smtClean="0"/>
              <a:t>priorities at the Strategic level should </a:t>
            </a:r>
            <a:r>
              <a:rPr lang="en-US" dirty="0"/>
              <a:t>rest with Senior leadership</a:t>
            </a:r>
            <a:r>
              <a:rPr lang="en-US" dirty="0" smtClean="0"/>
              <a:t>.</a:t>
            </a:r>
          </a:p>
          <a:p>
            <a:pPr lvl="1">
              <a:spcAft>
                <a:spcPts val="600"/>
              </a:spcAft>
            </a:pPr>
            <a:r>
              <a:rPr lang="en-US" sz="2400" dirty="0" smtClean="0"/>
              <a:t>The end result is a determination of “A” Player efforts, services, programs and “B” Player efforts,  service, program.</a:t>
            </a:r>
          </a:p>
          <a:p>
            <a:pPr>
              <a:spcAft>
                <a:spcPts val="600"/>
              </a:spcAft>
            </a:pPr>
            <a:r>
              <a:rPr lang="en-US" dirty="0" smtClean="0"/>
              <a:t>But this only works if the leadership follows the priorities!</a:t>
            </a:r>
            <a:endParaRPr lang="en-US" dirty="0"/>
          </a:p>
          <a:p>
            <a:endParaRPr lang="en-US" dirty="0"/>
          </a:p>
        </p:txBody>
      </p:sp>
    </p:spTree>
    <p:extLst>
      <p:ext uri="{BB962C8B-B14F-4D97-AF65-F5344CB8AC3E}">
        <p14:creationId xmlns:p14="http://schemas.microsoft.com/office/powerpoint/2010/main" val="3638745779"/>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Priorities and </a:t>
            </a:r>
            <a:r>
              <a:rPr lang="en-US" dirty="0" err="1" smtClean="0"/>
              <a:t>MarCom</a:t>
            </a:r>
            <a:r>
              <a:rPr lang="en-US" dirty="0" smtClean="0"/>
              <a:t> Support</a:t>
            </a:r>
            <a:endParaRPr lang="en-US" dirty="0"/>
          </a:p>
        </p:txBody>
      </p:sp>
      <p:sp>
        <p:nvSpPr>
          <p:cNvPr id="3" name="Content Placeholder 2"/>
          <p:cNvSpPr>
            <a:spLocks noGrp="1"/>
          </p:cNvSpPr>
          <p:nvPr>
            <p:ph idx="1"/>
          </p:nvPr>
        </p:nvSpPr>
        <p:spPr/>
        <p:txBody>
          <a:bodyPr/>
          <a:lstStyle/>
          <a:p>
            <a:pPr>
              <a:spcAft>
                <a:spcPts val="600"/>
              </a:spcAft>
            </a:pPr>
            <a:r>
              <a:rPr lang="en-US" dirty="0"/>
              <a:t>The “top” priority areas (“A” Players) get the whole deal – PR, events, advertising, etc.</a:t>
            </a:r>
          </a:p>
          <a:p>
            <a:pPr>
              <a:spcAft>
                <a:spcPts val="600"/>
              </a:spcAft>
            </a:pPr>
            <a:r>
              <a:rPr lang="en-US" dirty="0"/>
              <a:t>The “second” tier priorities/programs (“B” Players don’t get that level of support – but you need to have a portfolio of available vehicles for them.</a:t>
            </a:r>
          </a:p>
          <a:p>
            <a:pPr lvl="2"/>
            <a:r>
              <a:rPr lang="en-US" dirty="0"/>
              <a:t>Web site page, coverage in newsletter, collaterals, press releases, speaker’s bureau, etc. (Existing channels)</a:t>
            </a:r>
          </a:p>
          <a:p>
            <a:endParaRPr lang="en-US" dirty="0"/>
          </a:p>
        </p:txBody>
      </p:sp>
    </p:spTree>
    <p:extLst>
      <p:ext uri="{BB962C8B-B14F-4D97-AF65-F5344CB8AC3E}">
        <p14:creationId xmlns:p14="http://schemas.microsoft.com/office/powerpoint/2010/main" val="982835020"/>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Implementation and Monitoring</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064853547"/>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Implementation and Monitoring</a:t>
            </a:r>
            <a:endParaRPr lang="en-US" dirty="0"/>
          </a:p>
        </p:txBody>
      </p:sp>
      <p:sp>
        <p:nvSpPr>
          <p:cNvPr id="5" name="Content Placeholder 4"/>
          <p:cNvSpPr>
            <a:spLocks noGrp="1"/>
          </p:cNvSpPr>
          <p:nvPr>
            <p:ph idx="1"/>
          </p:nvPr>
        </p:nvSpPr>
        <p:spPr/>
        <p:txBody>
          <a:bodyPr/>
          <a:lstStyle/>
          <a:p>
            <a:pPr>
              <a:spcAft>
                <a:spcPts val="600"/>
              </a:spcAft>
            </a:pPr>
            <a:r>
              <a:rPr lang="en-US" dirty="0"/>
              <a:t>Review the Marketing Plan every 30 days.</a:t>
            </a:r>
          </a:p>
          <a:p>
            <a:pPr>
              <a:spcAft>
                <a:spcPts val="600"/>
              </a:spcAft>
            </a:pPr>
            <a:r>
              <a:rPr lang="en-US" dirty="0"/>
              <a:t>Make the Marketing Plan part of the agenda of the regular senior management meetings.</a:t>
            </a:r>
          </a:p>
          <a:p>
            <a:r>
              <a:rPr lang="en-US" dirty="0"/>
              <a:t>?? Tie compensation and bonuses to Plan achievements??</a:t>
            </a:r>
          </a:p>
          <a:p>
            <a:endParaRPr lang="en-US" dirty="0"/>
          </a:p>
        </p:txBody>
      </p:sp>
    </p:spTree>
    <p:extLst>
      <p:ext uri="{BB962C8B-B14F-4D97-AF65-F5344CB8AC3E}">
        <p14:creationId xmlns:p14="http://schemas.microsoft.com/office/powerpoint/2010/main" val="253096238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and Monitoring</a:t>
            </a:r>
            <a:endParaRPr lang="en-US" dirty="0"/>
          </a:p>
        </p:txBody>
      </p:sp>
      <p:sp>
        <p:nvSpPr>
          <p:cNvPr id="3" name="Content Placeholder 2"/>
          <p:cNvSpPr>
            <a:spLocks noGrp="1"/>
          </p:cNvSpPr>
          <p:nvPr>
            <p:ph idx="1"/>
          </p:nvPr>
        </p:nvSpPr>
        <p:spPr/>
        <p:txBody>
          <a:bodyPr/>
          <a:lstStyle/>
          <a:p>
            <a:pPr>
              <a:spcAft>
                <a:spcPts val="600"/>
              </a:spcAft>
            </a:pPr>
            <a:r>
              <a:rPr lang="en-US" dirty="0"/>
              <a:t>Require written (e-mail) updates from all parties who have responsibilities for specific market actions.</a:t>
            </a:r>
          </a:p>
          <a:p>
            <a:r>
              <a:rPr lang="en-US" dirty="0"/>
              <a:t>Send reminders 30 days prior to the start of an action, especially for those not directly in the Marketing function.</a:t>
            </a:r>
          </a:p>
          <a:p>
            <a:endParaRPr lang="en-US" dirty="0"/>
          </a:p>
        </p:txBody>
      </p:sp>
    </p:spTree>
    <p:extLst>
      <p:ext uri="{BB962C8B-B14F-4D97-AF65-F5344CB8AC3E}">
        <p14:creationId xmlns:p14="http://schemas.microsoft.com/office/powerpoint/2010/main" val="2399575513"/>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Implementation and Monitoring</a:t>
            </a:r>
            <a:endParaRPr lang="en-US" dirty="0"/>
          </a:p>
        </p:txBody>
      </p:sp>
      <p:sp>
        <p:nvSpPr>
          <p:cNvPr id="3" name="Content Placeholder 2"/>
          <p:cNvSpPr>
            <a:spLocks noGrp="1"/>
          </p:cNvSpPr>
          <p:nvPr>
            <p:ph idx="1"/>
          </p:nvPr>
        </p:nvSpPr>
        <p:spPr/>
        <p:txBody>
          <a:bodyPr/>
          <a:lstStyle/>
          <a:p>
            <a:pPr>
              <a:spcAft>
                <a:spcPts val="600"/>
              </a:spcAft>
            </a:pPr>
            <a:r>
              <a:rPr lang="en-US" sz="2400" dirty="0"/>
              <a:t>Create a “Marketing Monitor</a:t>
            </a:r>
            <a:r>
              <a:rPr lang="en-US" sz="2400" dirty="0" smtClean="0"/>
              <a:t>” (Dashboard) </a:t>
            </a:r>
            <a:r>
              <a:rPr lang="en-US" sz="2400" dirty="0"/>
              <a:t>– a regular, periodic </a:t>
            </a:r>
            <a:r>
              <a:rPr lang="en-US" sz="2400" dirty="0" smtClean="0"/>
              <a:t>report </a:t>
            </a:r>
            <a:r>
              <a:rPr lang="en-US" sz="2400" dirty="0"/>
              <a:t>on marketing numbers, issues and results</a:t>
            </a:r>
            <a:r>
              <a:rPr lang="en-US" sz="2400" dirty="0" smtClean="0"/>
              <a:t>.</a:t>
            </a:r>
          </a:p>
          <a:p>
            <a:pPr>
              <a:spcAft>
                <a:spcPts val="600"/>
              </a:spcAft>
            </a:pPr>
            <a:r>
              <a:rPr lang="en-US" sz="2400" dirty="0" smtClean="0"/>
              <a:t>Monthly?  Quarterly? – Depends upon the timely availability of information, staff resources to get this done and candidly the level the C-Suite can tolerate.</a:t>
            </a:r>
          </a:p>
          <a:p>
            <a:pPr>
              <a:spcAft>
                <a:spcPts val="600"/>
              </a:spcAft>
            </a:pPr>
            <a:r>
              <a:rPr lang="en-US" sz="2400" dirty="0" smtClean="0"/>
              <a:t>Should include Production Outcomes, Marketing Outcomes and Strategic Outcomes from the original Marketing Plan</a:t>
            </a:r>
            <a:endParaRPr lang="en-US" sz="2400" dirty="0"/>
          </a:p>
        </p:txBody>
      </p:sp>
    </p:spTree>
    <p:extLst>
      <p:ext uri="{BB962C8B-B14F-4D97-AF65-F5344CB8AC3E}">
        <p14:creationId xmlns:p14="http://schemas.microsoft.com/office/powerpoint/2010/main" val="3476205087"/>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100" dirty="0" smtClean="0"/>
              <a:t>Appendix One – Plan Data Examples</a:t>
            </a:r>
            <a:endParaRPr lang="en-US" sz="4100"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0062663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Plan Axioms</a:t>
            </a:r>
            <a:endParaRPr lang="en-US" dirty="0"/>
          </a:p>
        </p:txBody>
      </p:sp>
      <p:sp>
        <p:nvSpPr>
          <p:cNvPr id="3" name="Content Placeholder 2"/>
          <p:cNvSpPr>
            <a:spLocks noGrp="1"/>
          </p:cNvSpPr>
          <p:nvPr>
            <p:ph idx="1"/>
          </p:nvPr>
        </p:nvSpPr>
        <p:spPr/>
        <p:txBody>
          <a:bodyPr/>
          <a:lstStyle/>
          <a:p>
            <a:pPr>
              <a:spcAft>
                <a:spcPts val="600"/>
              </a:spcAft>
            </a:pPr>
            <a:r>
              <a:rPr lang="en-US" dirty="0"/>
              <a:t>If done right, a Plan gets marketing into a pro-active mode..</a:t>
            </a:r>
          </a:p>
          <a:p>
            <a:pPr lvl="1">
              <a:spcAft>
                <a:spcPts val="600"/>
              </a:spcAft>
            </a:pPr>
            <a:r>
              <a:rPr lang="en-US" dirty="0"/>
              <a:t>… and out of the “Brochure of the Week” syndrome.</a:t>
            </a:r>
          </a:p>
          <a:p>
            <a:r>
              <a:rPr lang="en-US" dirty="0"/>
              <a:t>In the end, a Marketing Plan is only worth the effort if it is used and becomes part of the culture.</a:t>
            </a:r>
          </a:p>
          <a:p>
            <a:endParaRPr lang="en-US" dirty="0"/>
          </a:p>
        </p:txBody>
      </p:sp>
    </p:spTree>
    <p:extLst>
      <p:ext uri="{BB962C8B-B14F-4D97-AF65-F5344CB8AC3E}">
        <p14:creationId xmlns:p14="http://schemas.microsoft.com/office/powerpoint/2010/main" val="3068719700"/>
      </p:ext>
    </p:extLst>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Strategic Data</a:t>
            </a:r>
            <a:endParaRPr lang="en-US" dirty="0"/>
          </a:p>
        </p:txBody>
      </p:sp>
      <p:sp>
        <p:nvSpPr>
          <p:cNvPr id="5" name="Content Placeholder 4"/>
          <p:cNvSpPr>
            <a:spLocks noGrp="1"/>
          </p:cNvSpPr>
          <p:nvPr>
            <p:ph idx="1"/>
          </p:nvPr>
        </p:nvSpPr>
        <p:spPr/>
        <p:txBody>
          <a:bodyPr/>
          <a:lstStyle/>
          <a:p>
            <a:pPr>
              <a:spcAft>
                <a:spcPts val="600"/>
              </a:spcAft>
            </a:pPr>
            <a:r>
              <a:rPr lang="en-US" dirty="0"/>
              <a:t>Strategic Plan </a:t>
            </a:r>
            <a:r>
              <a:rPr lang="en-US" dirty="0" smtClean="0"/>
              <a:t>Goals</a:t>
            </a:r>
          </a:p>
          <a:p>
            <a:pPr lvl="1">
              <a:spcAft>
                <a:spcPts val="600"/>
              </a:spcAft>
            </a:pPr>
            <a:r>
              <a:rPr lang="en-US" dirty="0" smtClean="0"/>
              <a:t>Quality, Patient Experience, IT, Mergers, Insurance, etc.</a:t>
            </a:r>
            <a:endParaRPr lang="en-US" dirty="0"/>
          </a:p>
          <a:p>
            <a:pPr>
              <a:spcAft>
                <a:spcPts val="600"/>
              </a:spcAft>
            </a:pPr>
            <a:r>
              <a:rPr lang="en-US" dirty="0"/>
              <a:t>Financial Plan Objectives</a:t>
            </a:r>
          </a:p>
          <a:p>
            <a:pPr>
              <a:spcAft>
                <a:spcPts val="600"/>
              </a:spcAft>
            </a:pPr>
            <a:r>
              <a:rPr lang="en-US" dirty="0"/>
              <a:t>Facility </a:t>
            </a:r>
            <a:r>
              <a:rPr lang="en-US" dirty="0" smtClean="0"/>
              <a:t>Plans </a:t>
            </a:r>
            <a:endParaRPr lang="en-US" dirty="0"/>
          </a:p>
          <a:p>
            <a:pPr>
              <a:spcAft>
                <a:spcPts val="600"/>
              </a:spcAft>
            </a:pPr>
            <a:r>
              <a:rPr lang="en-US" dirty="0"/>
              <a:t>Medical Staff Development Plan (recruitment targets)</a:t>
            </a:r>
          </a:p>
          <a:p>
            <a:r>
              <a:rPr lang="en-US" dirty="0"/>
              <a:t>New Program/Business Plans</a:t>
            </a:r>
          </a:p>
          <a:p>
            <a:endParaRPr lang="en-US" dirty="0"/>
          </a:p>
        </p:txBody>
      </p:sp>
    </p:spTree>
    <p:extLst>
      <p:ext uri="{BB962C8B-B14F-4D97-AF65-F5344CB8AC3E}">
        <p14:creationId xmlns:p14="http://schemas.microsoft.com/office/powerpoint/2010/main" val="734624032"/>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Definition Data</a:t>
            </a:r>
            <a:endParaRPr lang="en-US" dirty="0"/>
          </a:p>
        </p:txBody>
      </p:sp>
      <p:sp>
        <p:nvSpPr>
          <p:cNvPr id="3" name="Content Placeholder 2"/>
          <p:cNvSpPr>
            <a:spLocks noGrp="1"/>
          </p:cNvSpPr>
          <p:nvPr>
            <p:ph idx="1"/>
          </p:nvPr>
        </p:nvSpPr>
        <p:spPr/>
        <p:txBody>
          <a:bodyPr/>
          <a:lstStyle/>
          <a:p>
            <a:pPr>
              <a:spcAft>
                <a:spcPts val="600"/>
              </a:spcAft>
            </a:pPr>
            <a:r>
              <a:rPr lang="en-US" dirty="0"/>
              <a:t>Service Area Definitions</a:t>
            </a:r>
          </a:p>
          <a:p>
            <a:pPr>
              <a:spcAft>
                <a:spcPts val="600"/>
              </a:spcAft>
            </a:pPr>
            <a:r>
              <a:rPr lang="en-US" dirty="0"/>
              <a:t>Service Area Demographics</a:t>
            </a:r>
          </a:p>
          <a:p>
            <a:pPr>
              <a:spcAft>
                <a:spcPts val="600"/>
              </a:spcAft>
            </a:pPr>
            <a:r>
              <a:rPr lang="en-US" dirty="0"/>
              <a:t>Facility locations, hours, etc.</a:t>
            </a:r>
          </a:p>
          <a:p>
            <a:pPr>
              <a:spcAft>
                <a:spcPts val="600"/>
              </a:spcAft>
            </a:pPr>
            <a:r>
              <a:rPr lang="en-US" dirty="0"/>
              <a:t>Projected development in the area</a:t>
            </a:r>
          </a:p>
          <a:p>
            <a:pPr>
              <a:spcAft>
                <a:spcPts val="600"/>
              </a:spcAft>
            </a:pPr>
            <a:r>
              <a:rPr lang="en-US" dirty="0"/>
              <a:t>Local health issues</a:t>
            </a:r>
          </a:p>
          <a:p>
            <a:r>
              <a:rPr lang="en-US" dirty="0"/>
              <a:t>National health issues</a:t>
            </a:r>
          </a:p>
          <a:p>
            <a:endParaRPr lang="en-US" dirty="0"/>
          </a:p>
        </p:txBody>
      </p:sp>
    </p:spTree>
    <p:extLst>
      <p:ext uri="{BB962C8B-B14F-4D97-AF65-F5344CB8AC3E}">
        <p14:creationId xmlns:p14="http://schemas.microsoft.com/office/powerpoint/2010/main" val="1791712580"/>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Organizational Activity Data</a:t>
            </a:r>
            <a:endParaRPr lang="en-US" dirty="0"/>
          </a:p>
        </p:txBody>
      </p:sp>
      <p:sp>
        <p:nvSpPr>
          <p:cNvPr id="3" name="Content Placeholder 2"/>
          <p:cNvSpPr>
            <a:spLocks noGrp="1"/>
          </p:cNvSpPr>
          <p:nvPr>
            <p:ph idx="1"/>
          </p:nvPr>
        </p:nvSpPr>
        <p:spPr/>
        <p:txBody>
          <a:bodyPr/>
          <a:lstStyle/>
          <a:p>
            <a:pPr>
              <a:spcAft>
                <a:spcPts val="600"/>
              </a:spcAft>
            </a:pPr>
            <a:r>
              <a:rPr lang="en-US" dirty="0"/>
              <a:t>Historical </a:t>
            </a:r>
            <a:r>
              <a:rPr lang="en-US" dirty="0" smtClean="0"/>
              <a:t>volumes (as relevant to the entity)</a:t>
            </a:r>
            <a:endParaRPr lang="en-US" dirty="0"/>
          </a:p>
          <a:p>
            <a:r>
              <a:rPr lang="en-US" dirty="0"/>
              <a:t>Market Share</a:t>
            </a:r>
          </a:p>
          <a:p>
            <a:pPr lvl="1"/>
            <a:r>
              <a:rPr lang="en-US" dirty="0"/>
              <a:t>By clinical category</a:t>
            </a:r>
          </a:p>
          <a:p>
            <a:pPr lvl="1"/>
            <a:r>
              <a:rPr lang="en-US" dirty="0"/>
              <a:t>By geographic area</a:t>
            </a:r>
          </a:p>
          <a:p>
            <a:pPr lvl="1">
              <a:spcAft>
                <a:spcPts val="600"/>
              </a:spcAft>
            </a:pPr>
            <a:r>
              <a:rPr lang="en-US" dirty="0"/>
              <a:t>By payer </a:t>
            </a:r>
            <a:r>
              <a:rPr lang="en-US" dirty="0" smtClean="0"/>
              <a:t>class</a:t>
            </a:r>
          </a:p>
          <a:p>
            <a:pPr lvl="1">
              <a:spcAft>
                <a:spcPts val="600"/>
              </a:spcAft>
            </a:pPr>
            <a:r>
              <a:rPr lang="en-US" dirty="0" smtClean="0"/>
              <a:t>Other </a:t>
            </a:r>
            <a:endParaRPr lang="en-US" dirty="0"/>
          </a:p>
          <a:p>
            <a:r>
              <a:rPr lang="en-US" dirty="0"/>
              <a:t>Referral Sources – volumes, </a:t>
            </a:r>
            <a:r>
              <a:rPr lang="en-US" dirty="0" smtClean="0"/>
              <a:t>patterns</a:t>
            </a:r>
          </a:p>
          <a:p>
            <a:r>
              <a:rPr lang="en-US" dirty="0" smtClean="0"/>
              <a:t>Out-Migration/Leakage</a:t>
            </a:r>
            <a:endParaRPr lang="en-US" dirty="0"/>
          </a:p>
          <a:p>
            <a:endParaRPr lang="en-US" dirty="0"/>
          </a:p>
        </p:txBody>
      </p:sp>
    </p:spTree>
    <p:extLst>
      <p:ext uri="{BB962C8B-B14F-4D97-AF65-F5344CB8AC3E}">
        <p14:creationId xmlns:p14="http://schemas.microsoft.com/office/powerpoint/2010/main" val="2973548135"/>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Medical Staff Data</a:t>
            </a:r>
            <a:endParaRPr lang="en-US" dirty="0"/>
          </a:p>
        </p:txBody>
      </p:sp>
      <p:sp>
        <p:nvSpPr>
          <p:cNvPr id="3" name="Content Placeholder 2"/>
          <p:cNvSpPr>
            <a:spLocks noGrp="1"/>
          </p:cNvSpPr>
          <p:nvPr>
            <p:ph idx="1"/>
          </p:nvPr>
        </p:nvSpPr>
        <p:spPr/>
        <p:txBody>
          <a:bodyPr/>
          <a:lstStyle/>
          <a:p>
            <a:pPr>
              <a:spcAft>
                <a:spcPts val="600"/>
              </a:spcAft>
            </a:pPr>
            <a:r>
              <a:rPr lang="en-US" dirty="0"/>
              <a:t>Number of physicians by specialty, age (medical staff manpower analysis and potential shortages).</a:t>
            </a:r>
          </a:p>
          <a:p>
            <a:pPr>
              <a:spcAft>
                <a:spcPts val="600"/>
              </a:spcAft>
            </a:pPr>
            <a:r>
              <a:rPr lang="en-US" dirty="0"/>
              <a:t>Employed vs. Independent Mix</a:t>
            </a:r>
          </a:p>
          <a:p>
            <a:pPr>
              <a:spcAft>
                <a:spcPts val="600"/>
              </a:spcAft>
            </a:pPr>
            <a:r>
              <a:rPr lang="en-US" dirty="0"/>
              <a:t>Distribution</a:t>
            </a:r>
          </a:p>
          <a:p>
            <a:pPr>
              <a:spcAft>
                <a:spcPts val="600"/>
              </a:spcAft>
            </a:pPr>
            <a:r>
              <a:rPr lang="en-US" dirty="0"/>
              <a:t>Activity/Loyalty levels</a:t>
            </a:r>
          </a:p>
          <a:p>
            <a:pPr>
              <a:spcAft>
                <a:spcPts val="600"/>
              </a:spcAft>
            </a:pPr>
            <a:r>
              <a:rPr lang="en-US" dirty="0"/>
              <a:t>Access (by patients)</a:t>
            </a:r>
          </a:p>
          <a:p>
            <a:r>
              <a:rPr lang="en-US" dirty="0"/>
              <a:t>Managed care participation</a:t>
            </a:r>
          </a:p>
          <a:p>
            <a:endParaRPr lang="en-US" dirty="0"/>
          </a:p>
        </p:txBody>
      </p:sp>
    </p:spTree>
    <p:extLst>
      <p:ext uri="{BB962C8B-B14F-4D97-AF65-F5344CB8AC3E}">
        <p14:creationId xmlns:p14="http://schemas.microsoft.com/office/powerpoint/2010/main" val="1590049090"/>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Financial Data</a:t>
            </a:r>
            <a:endParaRPr lang="en-US" dirty="0"/>
          </a:p>
        </p:txBody>
      </p:sp>
      <p:sp>
        <p:nvSpPr>
          <p:cNvPr id="5" name="Content Placeholder 4"/>
          <p:cNvSpPr>
            <a:spLocks noGrp="1"/>
          </p:cNvSpPr>
          <p:nvPr>
            <p:ph idx="1"/>
          </p:nvPr>
        </p:nvSpPr>
        <p:spPr/>
        <p:txBody>
          <a:bodyPr/>
          <a:lstStyle/>
          <a:p>
            <a:pPr>
              <a:lnSpc>
                <a:spcPct val="90000"/>
              </a:lnSpc>
              <a:spcAft>
                <a:spcPts val="600"/>
              </a:spcAft>
            </a:pPr>
            <a:r>
              <a:rPr lang="en-US" dirty="0"/>
              <a:t>Payer mix</a:t>
            </a:r>
          </a:p>
          <a:p>
            <a:pPr>
              <a:lnSpc>
                <a:spcPct val="90000"/>
              </a:lnSpc>
              <a:spcAft>
                <a:spcPts val="600"/>
              </a:spcAft>
            </a:pPr>
            <a:r>
              <a:rPr lang="en-US" dirty="0"/>
              <a:t>Service </a:t>
            </a:r>
            <a:r>
              <a:rPr lang="en-US" dirty="0" smtClean="0"/>
              <a:t>line/program </a:t>
            </a:r>
            <a:r>
              <a:rPr lang="en-US" dirty="0"/>
              <a:t>profitability</a:t>
            </a:r>
          </a:p>
          <a:p>
            <a:pPr>
              <a:lnSpc>
                <a:spcPct val="90000"/>
              </a:lnSpc>
              <a:spcAft>
                <a:spcPts val="600"/>
              </a:spcAft>
            </a:pPr>
            <a:r>
              <a:rPr lang="en-US" dirty="0"/>
              <a:t>Price position and pricing strategies.</a:t>
            </a:r>
          </a:p>
          <a:p>
            <a:pPr lvl="1">
              <a:lnSpc>
                <a:spcPct val="90000"/>
              </a:lnSpc>
            </a:pPr>
            <a:r>
              <a:rPr lang="en-US" dirty="0"/>
              <a:t>Consumer price shopping</a:t>
            </a:r>
          </a:p>
          <a:p>
            <a:pPr lvl="1">
              <a:lnSpc>
                <a:spcPct val="90000"/>
              </a:lnSpc>
              <a:spcAft>
                <a:spcPts val="600"/>
              </a:spcAft>
            </a:pPr>
            <a:r>
              <a:rPr lang="en-US" dirty="0"/>
              <a:t>Ability to provide timely price information</a:t>
            </a:r>
          </a:p>
          <a:p>
            <a:pPr>
              <a:lnSpc>
                <a:spcPct val="90000"/>
              </a:lnSpc>
              <a:spcAft>
                <a:spcPts val="600"/>
              </a:spcAft>
            </a:pPr>
            <a:r>
              <a:rPr lang="en-US" dirty="0"/>
              <a:t>Managed </a:t>
            </a:r>
            <a:r>
              <a:rPr lang="en-US" dirty="0" smtClean="0"/>
              <a:t>Care Contracting Status, payment type, restrictions, etc.</a:t>
            </a:r>
          </a:p>
          <a:p>
            <a:pPr>
              <a:lnSpc>
                <a:spcPct val="90000"/>
              </a:lnSpc>
            </a:pPr>
            <a:r>
              <a:rPr lang="en-US" dirty="0" smtClean="0"/>
              <a:t>Narrow network participation.</a:t>
            </a:r>
            <a:endParaRPr lang="en-US" dirty="0"/>
          </a:p>
        </p:txBody>
      </p:sp>
    </p:spTree>
    <p:extLst>
      <p:ext uri="{BB962C8B-B14F-4D97-AF65-F5344CB8AC3E}">
        <p14:creationId xmlns:p14="http://schemas.microsoft.com/office/powerpoint/2010/main" val="3244002976"/>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Competition</a:t>
            </a:r>
            <a:endParaRPr lang="en-US" dirty="0"/>
          </a:p>
        </p:txBody>
      </p:sp>
      <p:sp>
        <p:nvSpPr>
          <p:cNvPr id="3" name="Content Placeholder 2"/>
          <p:cNvSpPr>
            <a:spLocks noGrp="1"/>
          </p:cNvSpPr>
          <p:nvPr>
            <p:ph idx="1"/>
          </p:nvPr>
        </p:nvSpPr>
        <p:spPr/>
        <p:txBody>
          <a:bodyPr/>
          <a:lstStyle/>
          <a:p>
            <a:r>
              <a:rPr lang="en-US" dirty="0"/>
              <a:t>Capabilities</a:t>
            </a:r>
          </a:p>
          <a:p>
            <a:r>
              <a:rPr lang="en-US" dirty="0"/>
              <a:t>Ownership</a:t>
            </a:r>
          </a:p>
          <a:p>
            <a:r>
              <a:rPr lang="en-US" dirty="0" smtClean="0"/>
              <a:t>Locations, Hours, Access</a:t>
            </a:r>
            <a:endParaRPr lang="en-US" dirty="0"/>
          </a:p>
          <a:p>
            <a:r>
              <a:rPr lang="en-US" dirty="0" smtClean="0"/>
              <a:t>Volumes, Share</a:t>
            </a:r>
            <a:endParaRPr lang="en-US" dirty="0"/>
          </a:p>
          <a:p>
            <a:r>
              <a:rPr lang="en-US" dirty="0" smtClean="0"/>
              <a:t>Price </a:t>
            </a:r>
            <a:r>
              <a:rPr lang="en-US" dirty="0"/>
              <a:t>Position</a:t>
            </a:r>
          </a:p>
          <a:p>
            <a:r>
              <a:rPr lang="en-US" dirty="0" smtClean="0"/>
              <a:t>Image</a:t>
            </a:r>
          </a:p>
          <a:p>
            <a:r>
              <a:rPr lang="en-US" dirty="0" smtClean="0"/>
              <a:t>Promotional efforts</a:t>
            </a:r>
            <a:endParaRPr lang="en-US" dirty="0"/>
          </a:p>
          <a:p>
            <a:r>
              <a:rPr lang="en-US" dirty="0" smtClean="0"/>
              <a:t>Known plans for expansion, etc.</a:t>
            </a:r>
            <a:endParaRPr lang="en-US" dirty="0"/>
          </a:p>
          <a:p>
            <a:pPr marL="109728" indent="0">
              <a:buNone/>
            </a:pPr>
            <a:endParaRPr lang="en-US" dirty="0"/>
          </a:p>
          <a:p>
            <a:endParaRPr lang="en-US" dirty="0"/>
          </a:p>
        </p:txBody>
      </p:sp>
    </p:spTree>
    <p:extLst>
      <p:ext uri="{BB962C8B-B14F-4D97-AF65-F5344CB8AC3E}">
        <p14:creationId xmlns:p14="http://schemas.microsoft.com/office/powerpoint/2010/main" val="415923566"/>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Audience Research</a:t>
            </a:r>
            <a:endParaRPr lang="en-US" dirty="0"/>
          </a:p>
        </p:txBody>
      </p:sp>
      <p:sp>
        <p:nvSpPr>
          <p:cNvPr id="3" name="Content Placeholder 2"/>
          <p:cNvSpPr>
            <a:spLocks noGrp="1"/>
          </p:cNvSpPr>
          <p:nvPr>
            <p:ph idx="1"/>
          </p:nvPr>
        </p:nvSpPr>
        <p:spPr/>
        <p:txBody>
          <a:bodyPr/>
          <a:lstStyle/>
          <a:p>
            <a:pPr>
              <a:spcAft>
                <a:spcPts val="600"/>
              </a:spcAft>
            </a:pPr>
            <a:r>
              <a:rPr lang="en-US" dirty="0"/>
              <a:t>Patient satisfaction</a:t>
            </a:r>
          </a:p>
          <a:p>
            <a:r>
              <a:rPr lang="en-US" dirty="0" smtClean="0"/>
              <a:t>Consumer </a:t>
            </a:r>
            <a:r>
              <a:rPr lang="en-US" dirty="0"/>
              <a:t>opinion</a:t>
            </a:r>
          </a:p>
          <a:p>
            <a:pPr lvl="1">
              <a:spcAft>
                <a:spcPts val="600"/>
              </a:spcAft>
            </a:pPr>
            <a:r>
              <a:rPr lang="en-US" dirty="0"/>
              <a:t>Key leader opinion</a:t>
            </a:r>
          </a:p>
          <a:p>
            <a:pPr>
              <a:spcAft>
                <a:spcPts val="600"/>
              </a:spcAft>
            </a:pPr>
            <a:r>
              <a:rPr lang="en-US" dirty="0"/>
              <a:t>Medical staff</a:t>
            </a:r>
          </a:p>
          <a:p>
            <a:pPr>
              <a:spcAft>
                <a:spcPts val="600"/>
              </a:spcAft>
            </a:pPr>
            <a:r>
              <a:rPr lang="en-US" dirty="0"/>
              <a:t>Employees</a:t>
            </a:r>
          </a:p>
          <a:p>
            <a:pPr>
              <a:spcAft>
                <a:spcPts val="600"/>
              </a:spcAft>
            </a:pPr>
            <a:r>
              <a:rPr lang="en-US" dirty="0"/>
              <a:t>Area </a:t>
            </a:r>
            <a:r>
              <a:rPr lang="en-US" dirty="0" smtClean="0"/>
              <a:t>employers</a:t>
            </a:r>
          </a:p>
          <a:p>
            <a:pPr>
              <a:spcAft>
                <a:spcPts val="600"/>
              </a:spcAft>
            </a:pPr>
            <a:r>
              <a:rPr lang="en-US" dirty="0" smtClean="0"/>
              <a:t>Enrollees (if applicable)</a:t>
            </a:r>
          </a:p>
          <a:p>
            <a:r>
              <a:rPr lang="en-US" dirty="0" smtClean="0"/>
              <a:t>Members (if applicable)</a:t>
            </a:r>
          </a:p>
          <a:p>
            <a:pPr marL="109728" indent="0">
              <a:buNone/>
            </a:pPr>
            <a:endParaRPr lang="en-US" dirty="0"/>
          </a:p>
          <a:p>
            <a:endParaRPr lang="en-US" dirty="0"/>
          </a:p>
        </p:txBody>
      </p:sp>
    </p:spTree>
    <p:extLst>
      <p:ext uri="{BB962C8B-B14F-4D97-AF65-F5344CB8AC3E}">
        <p14:creationId xmlns:p14="http://schemas.microsoft.com/office/powerpoint/2010/main" val="2587164933"/>
      </p:ext>
    </p:extLst>
  </p:cSld>
  <p:clrMapOvr>
    <a:masterClrMapping/>
  </p:clrMapOvr>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Marketing “Systems” </a:t>
            </a:r>
            <a:br>
              <a:rPr lang="en-US" dirty="0" smtClean="0"/>
            </a:br>
            <a:r>
              <a:rPr lang="en-US" sz="2700" dirty="0" smtClean="0"/>
              <a:t>(Are They Working?)</a:t>
            </a:r>
            <a:endParaRPr lang="en-US" sz="2700" dirty="0"/>
          </a:p>
        </p:txBody>
      </p:sp>
      <p:sp>
        <p:nvSpPr>
          <p:cNvPr id="3" name="Content Placeholder 2"/>
          <p:cNvSpPr>
            <a:spLocks noGrp="1"/>
          </p:cNvSpPr>
          <p:nvPr>
            <p:ph idx="1"/>
          </p:nvPr>
        </p:nvSpPr>
        <p:spPr/>
        <p:txBody>
          <a:bodyPr>
            <a:normAutofit lnSpcReduction="10000"/>
          </a:bodyPr>
          <a:lstStyle/>
          <a:p>
            <a:pPr>
              <a:spcAft>
                <a:spcPts val="600"/>
              </a:spcAft>
            </a:pPr>
            <a:r>
              <a:rPr lang="en-US" dirty="0"/>
              <a:t>Graphics and identity standards/consistency</a:t>
            </a:r>
          </a:p>
          <a:p>
            <a:pPr>
              <a:spcAft>
                <a:spcPts val="600"/>
              </a:spcAft>
            </a:pPr>
            <a:r>
              <a:rPr lang="en-US" dirty="0"/>
              <a:t>Policies – Community events, social media, </a:t>
            </a:r>
            <a:r>
              <a:rPr lang="en-US" dirty="0" smtClean="0"/>
              <a:t>HIPAA, Crisis (Ebola??), etc</a:t>
            </a:r>
            <a:r>
              <a:rPr lang="en-US" dirty="0"/>
              <a:t>.</a:t>
            </a:r>
          </a:p>
          <a:p>
            <a:pPr>
              <a:spcAft>
                <a:spcPts val="600"/>
              </a:spcAft>
            </a:pPr>
            <a:r>
              <a:rPr lang="en-US" dirty="0"/>
              <a:t>Range/distribution of publications</a:t>
            </a:r>
          </a:p>
          <a:p>
            <a:r>
              <a:rPr lang="en-US" dirty="0"/>
              <a:t>Current nature of collaterals (are they being used</a:t>
            </a:r>
            <a:r>
              <a:rPr lang="en-US" dirty="0" smtClean="0"/>
              <a:t>?  Are they even still needed?)</a:t>
            </a:r>
            <a:endParaRPr lang="en-US" dirty="0"/>
          </a:p>
          <a:p>
            <a:pPr>
              <a:spcAft>
                <a:spcPts val="600"/>
              </a:spcAft>
            </a:pPr>
            <a:r>
              <a:rPr lang="en-US" dirty="0"/>
              <a:t>Research process – scope and timing</a:t>
            </a:r>
          </a:p>
          <a:p>
            <a:r>
              <a:rPr lang="en-US" dirty="0"/>
              <a:t>Marketing Dept. Profile – Staffing, budget, capabilities vs. competitors.</a:t>
            </a:r>
          </a:p>
          <a:p>
            <a:endParaRPr lang="en-US" dirty="0"/>
          </a:p>
        </p:txBody>
      </p:sp>
    </p:spTree>
    <p:extLst>
      <p:ext uri="{BB962C8B-B14F-4D97-AF65-F5344CB8AC3E}">
        <p14:creationId xmlns:p14="http://schemas.microsoft.com/office/powerpoint/2010/main" val="1282984024"/>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Marketing “Systems” </a:t>
            </a:r>
            <a:br>
              <a:rPr lang="en-US" dirty="0"/>
            </a:br>
            <a:r>
              <a:rPr lang="en-US" sz="2700" dirty="0"/>
              <a:t>(Are They Working?)</a:t>
            </a:r>
            <a:endParaRPr lang="en-US" dirty="0"/>
          </a:p>
        </p:txBody>
      </p:sp>
      <p:sp>
        <p:nvSpPr>
          <p:cNvPr id="3" name="Content Placeholder 2"/>
          <p:cNvSpPr>
            <a:spLocks noGrp="1"/>
          </p:cNvSpPr>
          <p:nvPr>
            <p:ph idx="1"/>
          </p:nvPr>
        </p:nvSpPr>
        <p:spPr/>
        <p:txBody>
          <a:bodyPr/>
          <a:lstStyle/>
          <a:p>
            <a:pPr>
              <a:spcAft>
                <a:spcPts val="600"/>
              </a:spcAft>
            </a:pPr>
            <a:r>
              <a:rPr lang="en-US" dirty="0" smtClean="0"/>
              <a:t>Project tracking – is there a system in place (Basecamp, etc.).</a:t>
            </a:r>
          </a:p>
          <a:p>
            <a:pPr>
              <a:spcAft>
                <a:spcPts val="600"/>
              </a:spcAft>
            </a:pPr>
            <a:r>
              <a:rPr lang="en-US" dirty="0" smtClean="0"/>
              <a:t>Internal communications scope and effectiveness.</a:t>
            </a:r>
            <a:endParaRPr lang="en-US" dirty="0"/>
          </a:p>
          <a:p>
            <a:pPr>
              <a:spcAft>
                <a:spcPts val="600"/>
              </a:spcAft>
            </a:pPr>
            <a:r>
              <a:rPr lang="en-US" dirty="0"/>
              <a:t>Sales – Program structure, </a:t>
            </a:r>
            <a:r>
              <a:rPr lang="en-US" dirty="0" smtClean="0"/>
              <a:t>database, conflicts (e.g. – 3 different groups calling on the same doctors)</a:t>
            </a:r>
            <a:endParaRPr lang="en-US" dirty="0"/>
          </a:p>
          <a:p>
            <a:pPr>
              <a:spcAft>
                <a:spcPts val="600"/>
              </a:spcAft>
            </a:pPr>
            <a:r>
              <a:rPr lang="en-US" dirty="0"/>
              <a:t>Timeliness – Sales follow-up, inquire and order fulfillment.</a:t>
            </a:r>
          </a:p>
          <a:p>
            <a:endParaRPr lang="en-US" dirty="0"/>
          </a:p>
        </p:txBody>
      </p:sp>
    </p:spTree>
    <p:extLst>
      <p:ext uri="{BB962C8B-B14F-4D97-AF65-F5344CB8AC3E}">
        <p14:creationId xmlns:p14="http://schemas.microsoft.com/office/powerpoint/2010/main" val="1718528257"/>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Marketing Systems</a:t>
            </a:r>
            <a:br>
              <a:rPr lang="en-US" dirty="0" smtClean="0"/>
            </a:br>
            <a:r>
              <a:rPr lang="en-US" sz="2700" dirty="0" smtClean="0"/>
              <a:t>(Are they Working?)</a:t>
            </a:r>
            <a:endParaRPr lang="en-US" sz="2700" dirty="0"/>
          </a:p>
        </p:txBody>
      </p:sp>
      <p:sp>
        <p:nvSpPr>
          <p:cNvPr id="3" name="Content Placeholder 2"/>
          <p:cNvSpPr>
            <a:spLocks noGrp="1"/>
          </p:cNvSpPr>
          <p:nvPr>
            <p:ph idx="1"/>
          </p:nvPr>
        </p:nvSpPr>
        <p:spPr/>
        <p:txBody>
          <a:bodyPr/>
          <a:lstStyle/>
          <a:p>
            <a:pPr>
              <a:spcAft>
                <a:spcPts val="600"/>
              </a:spcAft>
            </a:pPr>
            <a:r>
              <a:rPr lang="en-US" dirty="0"/>
              <a:t>Data Bases – Completeness, ability to access.</a:t>
            </a:r>
          </a:p>
          <a:p>
            <a:pPr lvl="1">
              <a:spcAft>
                <a:spcPts val="600"/>
              </a:spcAft>
            </a:pPr>
            <a:r>
              <a:rPr lang="en-US" dirty="0"/>
              <a:t>Market share patterns.</a:t>
            </a:r>
          </a:p>
          <a:p>
            <a:pPr lvl="1">
              <a:spcAft>
                <a:spcPts val="600"/>
              </a:spcAft>
            </a:pPr>
            <a:r>
              <a:rPr lang="en-US" dirty="0"/>
              <a:t>Medical staff activity</a:t>
            </a:r>
            <a:r>
              <a:rPr lang="en-US" dirty="0" smtClean="0"/>
              <a:t>. </a:t>
            </a:r>
          </a:p>
          <a:p>
            <a:pPr lvl="1">
              <a:spcAft>
                <a:spcPts val="600"/>
              </a:spcAft>
            </a:pPr>
            <a:r>
              <a:rPr lang="en-US" dirty="0" smtClean="0"/>
              <a:t>Referral sources and referral patterns</a:t>
            </a:r>
            <a:endParaRPr lang="en-US" dirty="0"/>
          </a:p>
          <a:p>
            <a:pPr lvl="1">
              <a:spcAft>
                <a:spcPts val="600"/>
              </a:spcAft>
            </a:pPr>
            <a:r>
              <a:rPr lang="en-US" dirty="0"/>
              <a:t>Employer insurance coverage and plan usage</a:t>
            </a:r>
            <a:r>
              <a:rPr lang="en-US" dirty="0" smtClean="0"/>
              <a:t>.</a:t>
            </a:r>
          </a:p>
          <a:p>
            <a:pPr marL="411162" lvl="1" indent="0">
              <a:spcAft>
                <a:spcPts val="600"/>
              </a:spcAft>
              <a:buNone/>
            </a:pPr>
            <a:endParaRPr lang="en-US" dirty="0"/>
          </a:p>
        </p:txBody>
      </p:sp>
    </p:spTree>
    <p:extLst>
      <p:ext uri="{BB962C8B-B14F-4D97-AF65-F5344CB8AC3E}">
        <p14:creationId xmlns:p14="http://schemas.microsoft.com/office/powerpoint/2010/main" val="14350252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for a Marketing Plan</a:t>
            </a:r>
            <a:endParaRPr lang="en-US" dirty="0"/>
          </a:p>
        </p:txBody>
      </p:sp>
      <p:sp>
        <p:nvSpPr>
          <p:cNvPr id="3" name="Content Placeholder 2"/>
          <p:cNvSpPr>
            <a:spLocks noGrp="1"/>
          </p:cNvSpPr>
          <p:nvPr>
            <p:ph idx="1"/>
          </p:nvPr>
        </p:nvSpPr>
        <p:spPr/>
        <p:txBody>
          <a:bodyPr/>
          <a:lstStyle/>
          <a:p>
            <a:r>
              <a:rPr lang="en-US" dirty="0"/>
              <a:t>Involve the implementers - data, objectives, actions.</a:t>
            </a:r>
          </a:p>
          <a:p>
            <a:pPr lvl="1">
              <a:spcAft>
                <a:spcPts val="600"/>
              </a:spcAft>
            </a:pPr>
            <a:r>
              <a:rPr lang="en-US" dirty="0"/>
              <a:t>Nursing, </a:t>
            </a:r>
            <a:r>
              <a:rPr lang="en-US" dirty="0" smtClean="0"/>
              <a:t>Service Lines, </a:t>
            </a:r>
            <a:r>
              <a:rPr lang="en-US" dirty="0"/>
              <a:t>CEO, </a:t>
            </a:r>
            <a:r>
              <a:rPr lang="en-US" dirty="0" smtClean="0"/>
              <a:t>CFO, Employed Group Leadership </a:t>
            </a:r>
            <a:r>
              <a:rPr lang="en-US" dirty="0"/>
              <a:t>– everyone!</a:t>
            </a:r>
          </a:p>
          <a:p>
            <a:pPr>
              <a:spcAft>
                <a:spcPts val="600"/>
              </a:spcAft>
            </a:pPr>
            <a:r>
              <a:rPr lang="en-US" dirty="0"/>
              <a:t>Have background data in hand.</a:t>
            </a:r>
          </a:p>
          <a:p>
            <a:r>
              <a:rPr lang="en-US" dirty="0"/>
              <a:t>Anticipate a need for original research (lead time, costs).</a:t>
            </a:r>
          </a:p>
          <a:p>
            <a:endParaRPr lang="en-US" dirty="0"/>
          </a:p>
        </p:txBody>
      </p:sp>
    </p:spTree>
    <p:extLst>
      <p:ext uri="{BB962C8B-B14F-4D97-AF65-F5344CB8AC3E}">
        <p14:creationId xmlns:p14="http://schemas.microsoft.com/office/powerpoint/2010/main" val="1548861531"/>
      </p:ext>
    </p:extLst>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Marketing Systems</a:t>
            </a:r>
            <a:br>
              <a:rPr lang="en-US" dirty="0"/>
            </a:br>
            <a:r>
              <a:rPr lang="en-US" sz="2700" dirty="0"/>
              <a:t>(Are they Working?)</a:t>
            </a:r>
          </a:p>
        </p:txBody>
      </p:sp>
      <p:sp>
        <p:nvSpPr>
          <p:cNvPr id="3" name="Content Placeholder 2"/>
          <p:cNvSpPr>
            <a:spLocks noGrp="1"/>
          </p:cNvSpPr>
          <p:nvPr>
            <p:ph idx="1"/>
          </p:nvPr>
        </p:nvSpPr>
        <p:spPr/>
        <p:txBody>
          <a:bodyPr/>
          <a:lstStyle/>
          <a:p>
            <a:pPr>
              <a:spcAft>
                <a:spcPts val="600"/>
              </a:spcAft>
            </a:pPr>
            <a:r>
              <a:rPr lang="en-US" dirty="0"/>
              <a:t>Call Center – Capabilities, activity levels.</a:t>
            </a:r>
          </a:p>
          <a:p>
            <a:pPr>
              <a:spcAft>
                <a:spcPts val="600"/>
              </a:spcAft>
            </a:pPr>
            <a:r>
              <a:rPr lang="en-US" dirty="0"/>
              <a:t>CRM Systems – Exist?  Extensiveness.</a:t>
            </a:r>
          </a:p>
          <a:p>
            <a:pPr>
              <a:spcAft>
                <a:spcPts val="600"/>
              </a:spcAft>
            </a:pPr>
            <a:r>
              <a:rPr lang="en-US" dirty="0"/>
              <a:t>Advertising effectiveness (GRP’s, recall, resulting actions)</a:t>
            </a:r>
          </a:p>
          <a:p>
            <a:pPr>
              <a:spcAft>
                <a:spcPts val="600"/>
              </a:spcAft>
            </a:pPr>
            <a:r>
              <a:rPr lang="en-US" dirty="0"/>
              <a:t>Press relations, media coverage</a:t>
            </a:r>
          </a:p>
          <a:p>
            <a:pPr>
              <a:spcAft>
                <a:spcPts val="600"/>
              </a:spcAft>
            </a:pPr>
            <a:r>
              <a:rPr lang="en-US" dirty="0"/>
              <a:t>New resident contact</a:t>
            </a:r>
          </a:p>
          <a:p>
            <a:pPr>
              <a:spcAft>
                <a:spcPts val="600"/>
              </a:spcAft>
            </a:pPr>
            <a:r>
              <a:rPr lang="en-US" dirty="0"/>
              <a:t>Community events/sponsorships – how many, types, costs, impact.</a:t>
            </a:r>
          </a:p>
          <a:p>
            <a:endParaRPr lang="en-US" dirty="0"/>
          </a:p>
        </p:txBody>
      </p:sp>
    </p:spTree>
    <p:extLst>
      <p:ext uri="{BB962C8B-B14F-4D97-AF65-F5344CB8AC3E}">
        <p14:creationId xmlns:p14="http://schemas.microsoft.com/office/powerpoint/2010/main" val="2093890860"/>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Marketing Systems</a:t>
            </a:r>
            <a:br>
              <a:rPr lang="en-US" dirty="0" smtClean="0"/>
            </a:br>
            <a:r>
              <a:rPr lang="en-US" sz="2700" dirty="0" smtClean="0"/>
              <a:t>(Are they Working?)</a:t>
            </a:r>
            <a:endParaRPr lang="en-US" sz="2700" dirty="0"/>
          </a:p>
        </p:txBody>
      </p:sp>
      <p:sp>
        <p:nvSpPr>
          <p:cNvPr id="3" name="Content Placeholder 2"/>
          <p:cNvSpPr>
            <a:spLocks noGrp="1"/>
          </p:cNvSpPr>
          <p:nvPr>
            <p:ph idx="1"/>
          </p:nvPr>
        </p:nvSpPr>
        <p:spPr/>
        <p:txBody>
          <a:bodyPr/>
          <a:lstStyle/>
          <a:p>
            <a:pPr>
              <a:spcAft>
                <a:spcPts val="600"/>
              </a:spcAft>
            </a:pPr>
            <a:r>
              <a:rPr lang="en-US" dirty="0" smtClean="0"/>
              <a:t>E-Health/Digital:</a:t>
            </a:r>
          </a:p>
          <a:p>
            <a:pPr lvl="1">
              <a:spcAft>
                <a:spcPts val="600"/>
              </a:spcAft>
            </a:pPr>
            <a:r>
              <a:rPr lang="en-US" dirty="0"/>
              <a:t>Web Site – Ease of use, activity levels, current nature of information, interactivity capabilities, search engine optimization </a:t>
            </a:r>
          </a:p>
          <a:p>
            <a:pPr lvl="1">
              <a:spcAft>
                <a:spcPts val="600"/>
              </a:spcAft>
            </a:pPr>
            <a:r>
              <a:rPr lang="en-US" dirty="0"/>
              <a:t>E-Mail databases</a:t>
            </a:r>
          </a:p>
          <a:p>
            <a:pPr lvl="1">
              <a:spcAft>
                <a:spcPts val="600"/>
              </a:spcAft>
            </a:pPr>
            <a:r>
              <a:rPr lang="en-US" dirty="0"/>
              <a:t>Social Media activity, tracking</a:t>
            </a:r>
          </a:p>
          <a:p>
            <a:pPr lvl="1">
              <a:spcAft>
                <a:spcPts val="600"/>
              </a:spcAft>
            </a:pPr>
            <a:r>
              <a:rPr lang="en-US" dirty="0" smtClean="0"/>
              <a:t>Apps</a:t>
            </a:r>
          </a:p>
          <a:p>
            <a:pPr lvl="1">
              <a:spcAft>
                <a:spcPts val="600"/>
              </a:spcAft>
            </a:pPr>
            <a:r>
              <a:rPr lang="en-US" dirty="0" smtClean="0"/>
              <a:t>SEO/SEM efforts and budget</a:t>
            </a:r>
            <a:endParaRPr lang="en-US" dirty="0"/>
          </a:p>
          <a:p>
            <a:endParaRPr lang="en-US" dirty="0"/>
          </a:p>
        </p:txBody>
      </p:sp>
    </p:spTree>
    <p:extLst>
      <p:ext uri="{BB962C8B-B14F-4D97-AF65-F5344CB8AC3E}">
        <p14:creationId xmlns:p14="http://schemas.microsoft.com/office/powerpoint/2010/main" val="3876308545"/>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Marketing Systems</a:t>
            </a:r>
            <a:br>
              <a:rPr lang="en-US" dirty="0"/>
            </a:br>
            <a:r>
              <a:rPr lang="en-US" sz="2700" dirty="0"/>
              <a:t>(Are they Working?)</a:t>
            </a:r>
          </a:p>
        </p:txBody>
      </p:sp>
      <p:sp>
        <p:nvSpPr>
          <p:cNvPr id="3" name="Content Placeholder 2"/>
          <p:cNvSpPr>
            <a:spLocks noGrp="1"/>
          </p:cNvSpPr>
          <p:nvPr>
            <p:ph idx="1"/>
          </p:nvPr>
        </p:nvSpPr>
        <p:spPr/>
        <p:txBody>
          <a:bodyPr/>
          <a:lstStyle/>
          <a:p>
            <a:pPr>
              <a:spcAft>
                <a:spcPts val="600"/>
              </a:spcAft>
            </a:pPr>
            <a:r>
              <a:rPr lang="en-US" dirty="0" smtClean="0"/>
              <a:t>Results Tracking:</a:t>
            </a:r>
          </a:p>
          <a:p>
            <a:pPr lvl="1">
              <a:spcAft>
                <a:spcPts val="600"/>
              </a:spcAft>
            </a:pPr>
            <a:r>
              <a:rPr lang="en-US" dirty="0" smtClean="0"/>
              <a:t>Metrics built in to Plans</a:t>
            </a:r>
          </a:p>
          <a:p>
            <a:pPr lvl="1">
              <a:spcAft>
                <a:spcPts val="600"/>
              </a:spcAft>
            </a:pPr>
            <a:r>
              <a:rPr lang="en-US" dirty="0" smtClean="0"/>
              <a:t>Metrics in all categories – Production, Marketing Outcomes and Strategic Outcomes.</a:t>
            </a:r>
          </a:p>
          <a:p>
            <a:pPr lvl="1">
              <a:spcAft>
                <a:spcPts val="600"/>
              </a:spcAft>
            </a:pPr>
            <a:r>
              <a:rPr lang="en-US" dirty="0" smtClean="0"/>
              <a:t>Organized, regular “Dashboard”</a:t>
            </a:r>
          </a:p>
          <a:p>
            <a:pPr lvl="1"/>
            <a:r>
              <a:rPr lang="en-US" dirty="0" smtClean="0"/>
              <a:t>At least initial attempts at hard ROI.</a:t>
            </a:r>
            <a:endParaRPr lang="en-US" dirty="0"/>
          </a:p>
        </p:txBody>
      </p:sp>
    </p:spTree>
    <p:extLst>
      <p:ext uri="{BB962C8B-B14F-4D97-AF65-F5344CB8AC3E}">
        <p14:creationId xmlns:p14="http://schemas.microsoft.com/office/powerpoint/2010/main" val="224221520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Appendix Two - Patient Pathway Mapping</a:t>
            </a:r>
            <a:endParaRPr lang="en-US" dirty="0"/>
          </a:p>
        </p:txBody>
      </p:sp>
      <p:sp>
        <p:nvSpPr>
          <p:cNvPr id="5" name="Text Placeholder 4"/>
          <p:cNvSpPr>
            <a:spLocks noGrp="1"/>
          </p:cNvSpPr>
          <p:nvPr>
            <p:ph type="body" idx="1"/>
          </p:nvPr>
        </p:nvSpPr>
        <p:spPr/>
        <p:txBody>
          <a:bodyPr/>
          <a:lstStyle/>
          <a:p>
            <a:r>
              <a:rPr lang="en-US" dirty="0" smtClean="0"/>
              <a:t>[For Marketing]</a:t>
            </a:r>
            <a:endParaRPr lang="en-US" dirty="0"/>
          </a:p>
        </p:txBody>
      </p:sp>
    </p:spTree>
    <p:extLst>
      <p:ext uri="{BB962C8B-B14F-4D97-AF65-F5344CB8AC3E}">
        <p14:creationId xmlns:p14="http://schemas.microsoft.com/office/powerpoint/2010/main" val="2298159109"/>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smtClean="0"/>
              <a:t>Patient Pathway Mapping (Marketing)</a:t>
            </a:r>
            <a:endParaRPr lang="en-US" dirty="0"/>
          </a:p>
        </p:txBody>
      </p:sp>
      <p:sp>
        <p:nvSpPr>
          <p:cNvPr id="5" name="Content Placeholder 4"/>
          <p:cNvSpPr>
            <a:spLocks noGrp="1"/>
          </p:cNvSpPr>
          <p:nvPr>
            <p:ph idx="1"/>
          </p:nvPr>
        </p:nvSpPr>
        <p:spPr/>
        <p:txBody>
          <a:bodyPr/>
          <a:lstStyle/>
          <a:p>
            <a:pPr>
              <a:spcAft>
                <a:spcPts val="600"/>
              </a:spcAft>
            </a:pPr>
            <a:r>
              <a:rPr lang="en-US" dirty="0"/>
              <a:t>Essentially a profile of how Patient X gets to Provider Y…</a:t>
            </a:r>
          </a:p>
          <a:p>
            <a:r>
              <a:rPr lang="en-US" dirty="0"/>
              <a:t>…highlighting points where marketing may be able to influence the process (or may not).</a:t>
            </a:r>
          </a:p>
          <a:p>
            <a:r>
              <a:rPr lang="en-US" dirty="0"/>
              <a:t>This is not “clinical” in nature – we aren’t tracking testing or treatment paths.</a:t>
            </a:r>
          </a:p>
          <a:p>
            <a:endParaRPr lang="en-US" dirty="0"/>
          </a:p>
        </p:txBody>
      </p:sp>
    </p:spTree>
    <p:extLst>
      <p:ext uri="{BB962C8B-B14F-4D97-AF65-F5344CB8AC3E}">
        <p14:creationId xmlns:p14="http://schemas.microsoft.com/office/powerpoint/2010/main" val="2355235753"/>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pPr eaLnBrk="1" hangingPunct="1"/>
            <a:r>
              <a:rPr lang="en-US" dirty="0" smtClean="0"/>
              <a:t>Generic Patient Pathway Map</a:t>
            </a:r>
            <a:br>
              <a:rPr lang="en-US" dirty="0" smtClean="0"/>
            </a:br>
            <a:r>
              <a:rPr lang="en-US" sz="2400" dirty="0" smtClean="0"/>
              <a:t>(* = Marketing Influence Points)</a:t>
            </a:r>
          </a:p>
        </p:txBody>
      </p:sp>
      <p:sp>
        <p:nvSpPr>
          <p:cNvPr id="35843" name="Content Placeholder 2"/>
          <p:cNvSpPr>
            <a:spLocks noGrp="1"/>
          </p:cNvSpPr>
          <p:nvPr>
            <p:ph idx="1"/>
          </p:nvPr>
        </p:nvSpPr>
        <p:spPr>
          <a:xfrm>
            <a:off x="457200" y="2286000"/>
            <a:ext cx="8229600" cy="4288536"/>
          </a:xfrm>
        </p:spPr>
        <p:txBody>
          <a:bodyPr/>
          <a:lstStyle/>
          <a:p>
            <a:pPr eaLnBrk="1" hangingPunct="1"/>
            <a:endParaRPr lang="en-US" dirty="0" smtClean="0"/>
          </a:p>
        </p:txBody>
      </p:sp>
      <p:sp>
        <p:nvSpPr>
          <p:cNvPr id="4" name="Rectangle 3"/>
          <p:cNvSpPr/>
          <p:nvPr/>
        </p:nvSpPr>
        <p:spPr>
          <a:xfrm>
            <a:off x="1143000" y="3048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Patient</a:t>
            </a:r>
          </a:p>
        </p:txBody>
      </p:sp>
      <p:sp>
        <p:nvSpPr>
          <p:cNvPr id="5" name="Rectangle 4"/>
          <p:cNvSpPr/>
          <p:nvPr/>
        </p:nvSpPr>
        <p:spPr>
          <a:xfrm>
            <a:off x="1143000" y="48768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PCP</a:t>
            </a:r>
          </a:p>
        </p:txBody>
      </p:sp>
      <p:sp>
        <p:nvSpPr>
          <p:cNvPr id="6" name="Down Arrow 5"/>
          <p:cNvSpPr/>
          <p:nvPr/>
        </p:nvSpPr>
        <p:spPr>
          <a:xfrm>
            <a:off x="1371600" y="4114800"/>
            <a:ext cx="484188" cy="6731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t>*</a:t>
            </a:r>
          </a:p>
        </p:txBody>
      </p:sp>
      <p:sp>
        <p:nvSpPr>
          <p:cNvPr id="8" name="Rectangle 7"/>
          <p:cNvSpPr/>
          <p:nvPr/>
        </p:nvSpPr>
        <p:spPr>
          <a:xfrm>
            <a:off x="3886200" y="2971800"/>
            <a:ext cx="1143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Insurance</a:t>
            </a:r>
          </a:p>
        </p:txBody>
      </p:sp>
      <p:sp>
        <p:nvSpPr>
          <p:cNvPr id="10" name="Rectangle 9"/>
          <p:cNvSpPr/>
          <p:nvPr/>
        </p:nvSpPr>
        <p:spPr>
          <a:xfrm>
            <a:off x="6477000" y="5029200"/>
            <a:ext cx="1066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Specialist</a:t>
            </a:r>
          </a:p>
        </p:txBody>
      </p:sp>
      <p:sp>
        <p:nvSpPr>
          <p:cNvPr id="11" name="Up Arrow 10"/>
          <p:cNvSpPr/>
          <p:nvPr/>
        </p:nvSpPr>
        <p:spPr>
          <a:xfrm>
            <a:off x="6781800" y="4343400"/>
            <a:ext cx="484188" cy="6858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t>
            </a:r>
          </a:p>
        </p:txBody>
      </p:sp>
      <p:sp>
        <p:nvSpPr>
          <p:cNvPr id="12" name="Rectangle 11"/>
          <p:cNvSpPr/>
          <p:nvPr/>
        </p:nvSpPr>
        <p:spPr>
          <a:xfrm>
            <a:off x="6477000" y="3352800"/>
            <a:ext cx="1066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Hospital</a:t>
            </a:r>
          </a:p>
        </p:txBody>
      </p:sp>
      <p:sp>
        <p:nvSpPr>
          <p:cNvPr id="13" name="Rectangle 12"/>
          <p:cNvSpPr/>
          <p:nvPr/>
        </p:nvSpPr>
        <p:spPr>
          <a:xfrm>
            <a:off x="6477000" y="1752600"/>
            <a:ext cx="10668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Home Health</a:t>
            </a:r>
          </a:p>
        </p:txBody>
      </p:sp>
      <p:sp>
        <p:nvSpPr>
          <p:cNvPr id="14" name="Up Arrow 13"/>
          <p:cNvSpPr/>
          <p:nvPr/>
        </p:nvSpPr>
        <p:spPr>
          <a:xfrm>
            <a:off x="6781800" y="2743200"/>
            <a:ext cx="484188" cy="609600"/>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t>
            </a:r>
          </a:p>
        </p:txBody>
      </p:sp>
      <p:sp>
        <p:nvSpPr>
          <p:cNvPr id="16" name="Right Arrow 15"/>
          <p:cNvSpPr/>
          <p:nvPr/>
        </p:nvSpPr>
        <p:spPr>
          <a:xfrm>
            <a:off x="2133600" y="5105400"/>
            <a:ext cx="42672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a:t>
            </a:r>
          </a:p>
        </p:txBody>
      </p:sp>
      <p:cxnSp>
        <p:nvCxnSpPr>
          <p:cNvPr id="18" name="Straight Arrow Connector 17"/>
          <p:cNvCxnSpPr/>
          <p:nvPr/>
        </p:nvCxnSpPr>
        <p:spPr>
          <a:xfrm flipV="1">
            <a:off x="2133600" y="3733800"/>
            <a:ext cx="1676400" cy="1219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5105400" y="3505200"/>
            <a:ext cx="1295400" cy="228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rot="16200000" flipH="1">
            <a:off x="5105400" y="3886200"/>
            <a:ext cx="1219200" cy="12192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flipV="1">
            <a:off x="5105400" y="2133600"/>
            <a:ext cx="1295400" cy="99060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8535210"/>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smtClean="0"/>
              <a:t>Generic Map – Influence Points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22657050"/>
              </p:ext>
            </p:extLst>
          </p:nvPr>
        </p:nvGraphicFramePr>
        <p:xfrm>
          <a:off x="457200" y="2133600"/>
          <a:ext cx="8229600" cy="4297720"/>
        </p:xfrm>
        <a:graphic>
          <a:graphicData uri="http://schemas.openxmlformats.org/drawingml/2006/table">
            <a:tbl>
              <a:tblPr firstRow="1" bandRow="1">
                <a:tableStyleId>{5C22544A-7EE6-4342-B048-85BDC9FD1C3A}</a:tableStyleId>
              </a:tblPr>
              <a:tblGrid>
                <a:gridCol w="1371600"/>
                <a:gridCol w="3124200"/>
                <a:gridCol w="3733800"/>
              </a:tblGrid>
              <a:tr h="142386">
                <a:tc>
                  <a:txBody>
                    <a:bodyPr/>
                    <a:lstStyle/>
                    <a:p>
                      <a:pPr algn="ctr"/>
                      <a:r>
                        <a:rPr lang="en-US" sz="1800" dirty="0" smtClean="0"/>
                        <a:t>Point</a:t>
                      </a:r>
                      <a:endParaRPr lang="en-US" sz="1800" dirty="0"/>
                    </a:p>
                  </a:txBody>
                  <a:tcPr marT="45724" marB="45724"/>
                </a:tc>
                <a:tc>
                  <a:txBody>
                    <a:bodyPr/>
                    <a:lstStyle/>
                    <a:p>
                      <a:pPr algn="ctr"/>
                      <a:r>
                        <a:rPr lang="en-US" sz="1800" dirty="0" smtClean="0"/>
                        <a:t>Influence</a:t>
                      </a:r>
                      <a:endParaRPr lang="en-US" sz="1800" dirty="0"/>
                    </a:p>
                  </a:txBody>
                  <a:tcPr marT="45724" marB="45724"/>
                </a:tc>
                <a:tc>
                  <a:txBody>
                    <a:bodyPr/>
                    <a:lstStyle/>
                    <a:p>
                      <a:pPr algn="ctr"/>
                      <a:r>
                        <a:rPr lang="en-US" sz="1800" dirty="0" smtClean="0"/>
                        <a:t>Methodology</a:t>
                      </a:r>
                      <a:endParaRPr lang="en-US" sz="1800" dirty="0"/>
                    </a:p>
                  </a:txBody>
                  <a:tcPr marT="45724" marB="45724"/>
                </a:tc>
              </a:tr>
              <a:tr h="617462">
                <a:tc>
                  <a:txBody>
                    <a:bodyPr/>
                    <a:lstStyle/>
                    <a:p>
                      <a:pPr algn="ctr"/>
                      <a:r>
                        <a:rPr lang="en-US" sz="1800" dirty="0" smtClean="0"/>
                        <a:t>1</a:t>
                      </a:r>
                      <a:endParaRPr lang="en-US" sz="1800" dirty="0"/>
                    </a:p>
                  </a:txBody>
                  <a:tcPr marT="45724" marB="45724"/>
                </a:tc>
                <a:tc>
                  <a:txBody>
                    <a:bodyPr/>
                    <a:lstStyle/>
                    <a:p>
                      <a:r>
                        <a:rPr lang="en-US" sz="1800" dirty="0" smtClean="0"/>
                        <a:t>Consumers to PCP’s</a:t>
                      </a:r>
                    </a:p>
                    <a:p>
                      <a:pPr>
                        <a:buFont typeface="Arial" pitchFamily="34" charset="0"/>
                        <a:buChar char="•"/>
                      </a:pPr>
                      <a:r>
                        <a:rPr lang="en-US" sz="1800" dirty="0" smtClean="0"/>
                        <a:t> Location,</a:t>
                      </a:r>
                      <a:r>
                        <a:rPr lang="en-US" sz="1800" baseline="0" dirty="0" smtClean="0"/>
                        <a:t> Access</a:t>
                      </a:r>
                      <a:endParaRPr lang="en-US" sz="1800" dirty="0"/>
                    </a:p>
                  </a:txBody>
                  <a:tcPr marT="45724" marB="45724"/>
                </a:tc>
                <a:tc>
                  <a:txBody>
                    <a:bodyPr/>
                    <a:lstStyle/>
                    <a:p>
                      <a:r>
                        <a:rPr lang="en-US" sz="1800" dirty="0" smtClean="0"/>
                        <a:t>Direct Mail, Web, Local Events</a:t>
                      </a:r>
                      <a:endParaRPr lang="en-US" sz="1800" dirty="0"/>
                    </a:p>
                  </a:txBody>
                  <a:tcPr marT="45724" marB="45724"/>
                </a:tc>
              </a:tr>
              <a:tr h="1146626">
                <a:tc>
                  <a:txBody>
                    <a:bodyPr/>
                    <a:lstStyle/>
                    <a:p>
                      <a:pPr algn="ctr"/>
                      <a:r>
                        <a:rPr lang="en-US" sz="1800" dirty="0" smtClean="0"/>
                        <a:t>2</a:t>
                      </a:r>
                      <a:endParaRPr lang="en-US" sz="1800" dirty="0"/>
                    </a:p>
                  </a:txBody>
                  <a:tcPr marT="45724" marB="45724"/>
                </a:tc>
                <a:tc>
                  <a:txBody>
                    <a:bodyPr/>
                    <a:lstStyle/>
                    <a:p>
                      <a:r>
                        <a:rPr lang="en-US" sz="1800" dirty="0" smtClean="0"/>
                        <a:t>Consumer/PCP’s to Specialists</a:t>
                      </a:r>
                    </a:p>
                    <a:p>
                      <a:pPr>
                        <a:buFont typeface="Arial" pitchFamily="34" charset="0"/>
                        <a:buChar char="•"/>
                      </a:pPr>
                      <a:r>
                        <a:rPr lang="en-US" sz="1800" dirty="0" smtClean="0"/>
                        <a:t> Reputation, Location, Access, Insurance</a:t>
                      </a:r>
                      <a:endParaRPr lang="en-US" sz="1800" dirty="0"/>
                    </a:p>
                  </a:txBody>
                  <a:tcPr marT="45724" marB="45724"/>
                </a:tc>
                <a:tc>
                  <a:txBody>
                    <a:bodyPr/>
                    <a:lstStyle/>
                    <a:p>
                      <a:r>
                        <a:rPr lang="en-US" sz="1800" dirty="0" smtClean="0"/>
                        <a:t>Targeted Promotion; Relationship</a:t>
                      </a:r>
                      <a:r>
                        <a:rPr lang="en-US" sz="1800" baseline="0" dirty="0" smtClean="0"/>
                        <a:t> Management; EMR</a:t>
                      </a:r>
                      <a:endParaRPr lang="en-US" sz="1800" dirty="0"/>
                    </a:p>
                  </a:txBody>
                  <a:tcPr marT="45724" marB="45724"/>
                </a:tc>
              </a:tr>
              <a:tr h="1146626">
                <a:tc>
                  <a:txBody>
                    <a:bodyPr/>
                    <a:lstStyle/>
                    <a:p>
                      <a:pPr algn="ctr"/>
                      <a:r>
                        <a:rPr lang="en-US" sz="1800" dirty="0" smtClean="0"/>
                        <a:t>3</a:t>
                      </a:r>
                      <a:endParaRPr lang="en-US" sz="1800" dirty="0"/>
                    </a:p>
                  </a:txBody>
                  <a:tcPr marT="45724" marB="45724"/>
                </a:tc>
                <a:tc>
                  <a:txBody>
                    <a:bodyPr/>
                    <a:lstStyle/>
                    <a:p>
                      <a:r>
                        <a:rPr lang="en-US" sz="1800" dirty="0" smtClean="0"/>
                        <a:t>Specialists to Hospital</a:t>
                      </a:r>
                    </a:p>
                    <a:p>
                      <a:pPr>
                        <a:buFont typeface="Arial" pitchFamily="34" charset="0"/>
                        <a:buChar char="•"/>
                      </a:pPr>
                      <a:r>
                        <a:rPr lang="en-US" sz="1800" dirty="0" smtClean="0"/>
                        <a:t> Access, Capabilities, Reputation, Location, Insurance</a:t>
                      </a:r>
                      <a:endParaRPr lang="en-US" sz="1800" dirty="0"/>
                    </a:p>
                  </a:txBody>
                  <a:tcPr marT="45724" marB="45724"/>
                </a:tc>
                <a:tc>
                  <a:txBody>
                    <a:bodyPr/>
                    <a:lstStyle/>
                    <a:p>
                      <a:r>
                        <a:rPr lang="en-US" sz="1800" dirty="0" smtClean="0"/>
                        <a:t>Relationship Management, Access to</a:t>
                      </a:r>
                      <a:r>
                        <a:rPr lang="en-US" sz="1800" baseline="0" dirty="0" smtClean="0"/>
                        <a:t> OR Time</a:t>
                      </a:r>
                      <a:endParaRPr lang="en-US" sz="1800" dirty="0"/>
                    </a:p>
                  </a:txBody>
                  <a:tcPr marT="45724" marB="45724"/>
                </a:tc>
              </a:tr>
              <a:tr h="882088">
                <a:tc>
                  <a:txBody>
                    <a:bodyPr/>
                    <a:lstStyle/>
                    <a:p>
                      <a:pPr algn="ctr"/>
                      <a:r>
                        <a:rPr lang="en-US" sz="1800" dirty="0" smtClean="0"/>
                        <a:t>4</a:t>
                      </a:r>
                      <a:endParaRPr lang="en-US" sz="1800" dirty="0"/>
                    </a:p>
                  </a:txBody>
                  <a:tcPr marT="45724" marB="45724"/>
                </a:tc>
                <a:tc>
                  <a:txBody>
                    <a:bodyPr/>
                    <a:lstStyle/>
                    <a:p>
                      <a:r>
                        <a:rPr lang="en-US" sz="1800" dirty="0" smtClean="0"/>
                        <a:t>Hospital to Home Health</a:t>
                      </a:r>
                    </a:p>
                    <a:p>
                      <a:pPr>
                        <a:buFont typeface="Arial" pitchFamily="34" charset="0"/>
                        <a:buChar char="•"/>
                      </a:pPr>
                      <a:r>
                        <a:rPr lang="en-US" sz="1800" dirty="0" smtClean="0"/>
                        <a:t> Capabilities,</a:t>
                      </a:r>
                      <a:r>
                        <a:rPr lang="en-US" sz="1800" baseline="0" dirty="0" smtClean="0"/>
                        <a:t> Access, Insurance</a:t>
                      </a:r>
                      <a:endParaRPr lang="en-US" sz="1800" dirty="0"/>
                    </a:p>
                  </a:txBody>
                  <a:tcPr marT="45724" marB="45724"/>
                </a:tc>
                <a:tc>
                  <a:txBody>
                    <a:bodyPr/>
                    <a:lstStyle/>
                    <a:p>
                      <a:r>
                        <a:rPr lang="en-US" sz="1800" dirty="0" smtClean="0"/>
                        <a:t>Relationship</a:t>
                      </a:r>
                      <a:r>
                        <a:rPr lang="en-US" sz="1800" baseline="0" dirty="0" smtClean="0"/>
                        <a:t> Management; Targeted Promotion</a:t>
                      </a:r>
                      <a:endParaRPr lang="en-US" sz="1800" dirty="0"/>
                    </a:p>
                  </a:txBody>
                  <a:tcPr marT="45724" marB="45724"/>
                </a:tc>
              </a:tr>
            </a:tbl>
          </a:graphicData>
        </a:graphic>
      </p:graphicFrame>
    </p:spTree>
    <p:extLst>
      <p:ext uri="{BB962C8B-B14F-4D97-AF65-F5344CB8AC3E}">
        <p14:creationId xmlns:p14="http://schemas.microsoft.com/office/powerpoint/2010/main" val="877142580"/>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normAutofit fontScale="90000"/>
          </a:bodyPr>
          <a:lstStyle/>
          <a:p>
            <a:r>
              <a:rPr lang="en-US" sz="4000" dirty="0" smtClean="0"/>
              <a:t>Pathway Map – OP Diagnostic Imaging</a:t>
            </a:r>
          </a:p>
        </p:txBody>
      </p:sp>
      <p:sp>
        <p:nvSpPr>
          <p:cNvPr id="37891" name="Content Placeholder 2"/>
          <p:cNvSpPr>
            <a:spLocks noGrp="1"/>
          </p:cNvSpPr>
          <p:nvPr>
            <p:ph idx="1"/>
          </p:nvPr>
        </p:nvSpPr>
        <p:spPr/>
        <p:txBody>
          <a:bodyPr/>
          <a:lstStyle/>
          <a:p>
            <a:endParaRPr lang="en-US" smtClean="0"/>
          </a:p>
        </p:txBody>
      </p:sp>
      <p:sp>
        <p:nvSpPr>
          <p:cNvPr id="4" name="Rectangle 3"/>
          <p:cNvSpPr/>
          <p:nvPr/>
        </p:nvSpPr>
        <p:spPr>
          <a:xfrm>
            <a:off x="990600" y="20574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Doctor</a:t>
            </a:r>
          </a:p>
          <a:p>
            <a:pPr algn="ctr">
              <a:defRPr/>
            </a:pPr>
            <a:r>
              <a:rPr lang="en-US" dirty="0"/>
              <a:t> (</a:t>
            </a:r>
            <a:r>
              <a:rPr lang="en-US" sz="1400" dirty="0"/>
              <a:t>Need MRI)</a:t>
            </a:r>
          </a:p>
        </p:txBody>
      </p:sp>
      <p:sp>
        <p:nvSpPr>
          <p:cNvPr id="6" name="Rectangle 5"/>
          <p:cNvSpPr/>
          <p:nvPr/>
        </p:nvSpPr>
        <p:spPr>
          <a:xfrm>
            <a:off x="990600" y="34290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Patient</a:t>
            </a:r>
          </a:p>
        </p:txBody>
      </p:sp>
      <p:sp>
        <p:nvSpPr>
          <p:cNvPr id="7" name="Rectangle 6"/>
          <p:cNvSpPr/>
          <p:nvPr/>
        </p:nvSpPr>
        <p:spPr>
          <a:xfrm>
            <a:off x="990600" y="47244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Office Staff</a:t>
            </a:r>
          </a:p>
          <a:p>
            <a:pPr algn="ctr">
              <a:defRPr/>
            </a:pPr>
            <a:endParaRPr lang="en-US" dirty="0"/>
          </a:p>
        </p:txBody>
      </p:sp>
      <p:sp>
        <p:nvSpPr>
          <p:cNvPr id="8" name="Down Arrow 7"/>
          <p:cNvSpPr/>
          <p:nvPr/>
        </p:nvSpPr>
        <p:spPr>
          <a:xfrm>
            <a:off x="1143000" y="2971800"/>
            <a:ext cx="484188" cy="4445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9" name="Down Arrow 8"/>
          <p:cNvSpPr/>
          <p:nvPr/>
        </p:nvSpPr>
        <p:spPr>
          <a:xfrm>
            <a:off x="1143000" y="4343400"/>
            <a:ext cx="484188" cy="3683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sp>
        <p:nvSpPr>
          <p:cNvPr id="10" name="Right Arrow 9"/>
          <p:cNvSpPr/>
          <p:nvPr/>
        </p:nvSpPr>
        <p:spPr>
          <a:xfrm>
            <a:off x="1981200" y="4953000"/>
            <a:ext cx="27432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Refer/Schedule (90%)</a:t>
            </a:r>
          </a:p>
        </p:txBody>
      </p:sp>
      <p:sp>
        <p:nvSpPr>
          <p:cNvPr id="11" name="Rectangle 10"/>
          <p:cNvSpPr/>
          <p:nvPr/>
        </p:nvSpPr>
        <p:spPr>
          <a:xfrm>
            <a:off x="6477000" y="22098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DI Site A</a:t>
            </a:r>
          </a:p>
        </p:txBody>
      </p:sp>
      <p:sp>
        <p:nvSpPr>
          <p:cNvPr id="12" name="Rectangle 11"/>
          <p:cNvSpPr/>
          <p:nvPr/>
        </p:nvSpPr>
        <p:spPr>
          <a:xfrm>
            <a:off x="6477000" y="36576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DI Site B</a:t>
            </a:r>
          </a:p>
        </p:txBody>
      </p:sp>
      <p:sp>
        <p:nvSpPr>
          <p:cNvPr id="13" name="Rectangle 12"/>
          <p:cNvSpPr/>
          <p:nvPr/>
        </p:nvSpPr>
        <p:spPr>
          <a:xfrm>
            <a:off x="6477000" y="5029200"/>
            <a:ext cx="9144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DI Site C</a:t>
            </a:r>
          </a:p>
        </p:txBody>
      </p:sp>
      <p:cxnSp>
        <p:nvCxnSpPr>
          <p:cNvPr id="15" name="Straight Arrow Connector 14"/>
          <p:cNvCxnSpPr>
            <a:stCxn id="10" idx="3"/>
          </p:cNvCxnSpPr>
          <p:nvPr/>
        </p:nvCxnSpPr>
        <p:spPr>
          <a:xfrm flipV="1">
            <a:off x="4724400" y="2895600"/>
            <a:ext cx="1676400" cy="23002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flipV="1">
            <a:off x="4800600" y="4267200"/>
            <a:ext cx="1600200" cy="990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4724400" y="5257800"/>
            <a:ext cx="1676400" cy="3048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Elbow Connector 27"/>
          <p:cNvCxnSpPr>
            <a:stCxn id="4" idx="1"/>
          </p:cNvCxnSpPr>
          <p:nvPr/>
        </p:nvCxnSpPr>
        <p:spPr>
          <a:xfrm>
            <a:off x="990600" y="2514600"/>
            <a:ext cx="914400" cy="914400"/>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30" name="Right Arrow 29"/>
          <p:cNvSpPr/>
          <p:nvPr/>
        </p:nvSpPr>
        <p:spPr>
          <a:xfrm>
            <a:off x="1905000" y="3733800"/>
            <a:ext cx="977900" cy="48418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US" dirty="0"/>
              <a:t>10%</a:t>
            </a:r>
          </a:p>
        </p:txBody>
      </p:sp>
    </p:spTree>
    <p:extLst>
      <p:ext uri="{BB962C8B-B14F-4D97-AF65-F5344CB8AC3E}">
        <p14:creationId xmlns:p14="http://schemas.microsoft.com/office/powerpoint/2010/main" val="1471238516"/>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normAutofit fontScale="90000"/>
          </a:bodyPr>
          <a:lstStyle/>
          <a:p>
            <a:r>
              <a:rPr lang="en-US" sz="4000" smtClean="0"/>
              <a:t>Diagnostic Imaging – Influence Points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10689022"/>
              </p:ext>
            </p:extLst>
          </p:nvPr>
        </p:nvGraphicFramePr>
        <p:xfrm>
          <a:off x="457200" y="2286000"/>
          <a:ext cx="8229600" cy="4206240"/>
        </p:xfrm>
        <a:graphic>
          <a:graphicData uri="http://schemas.openxmlformats.org/drawingml/2006/table">
            <a:tbl>
              <a:tblPr firstRow="1" bandRow="1">
                <a:tableStyleId>{5C22544A-7EE6-4342-B048-85BDC9FD1C3A}</a:tableStyleId>
              </a:tblPr>
              <a:tblGrid>
                <a:gridCol w="1524000"/>
                <a:gridCol w="3505200"/>
                <a:gridCol w="3200400"/>
              </a:tblGrid>
              <a:tr h="137160">
                <a:tc>
                  <a:txBody>
                    <a:bodyPr/>
                    <a:lstStyle/>
                    <a:p>
                      <a:pPr algn="ctr"/>
                      <a:r>
                        <a:rPr lang="en-US" dirty="0" smtClean="0"/>
                        <a:t>Point</a:t>
                      </a:r>
                      <a:endParaRPr lang="en-US" dirty="0"/>
                    </a:p>
                  </a:txBody>
                  <a:tcPr/>
                </a:tc>
                <a:tc>
                  <a:txBody>
                    <a:bodyPr/>
                    <a:lstStyle/>
                    <a:p>
                      <a:pPr algn="ctr"/>
                      <a:r>
                        <a:rPr lang="en-US" dirty="0" smtClean="0"/>
                        <a:t>Influence</a:t>
                      </a:r>
                      <a:endParaRPr lang="en-US" dirty="0"/>
                    </a:p>
                  </a:txBody>
                  <a:tcPr/>
                </a:tc>
                <a:tc>
                  <a:txBody>
                    <a:bodyPr/>
                    <a:lstStyle/>
                    <a:p>
                      <a:pPr algn="ctr"/>
                      <a:r>
                        <a:rPr lang="en-US" dirty="0" smtClean="0"/>
                        <a:t>Methodology</a:t>
                      </a:r>
                      <a:endParaRPr lang="en-US" dirty="0"/>
                    </a:p>
                  </a:txBody>
                  <a:tcPr/>
                </a:tc>
              </a:tr>
              <a:tr h="370840">
                <a:tc>
                  <a:txBody>
                    <a:bodyPr/>
                    <a:lstStyle/>
                    <a:p>
                      <a:pPr algn="ctr"/>
                      <a:r>
                        <a:rPr lang="en-US" dirty="0" smtClean="0"/>
                        <a:t>1</a:t>
                      </a:r>
                      <a:endParaRPr lang="en-US" dirty="0"/>
                    </a:p>
                  </a:txBody>
                  <a:tcPr/>
                </a:tc>
                <a:tc>
                  <a:txBody>
                    <a:bodyPr/>
                    <a:lstStyle/>
                    <a:p>
                      <a:r>
                        <a:rPr lang="en-US" dirty="0" smtClean="0"/>
                        <a:t>Doctor to DI Site</a:t>
                      </a:r>
                    </a:p>
                    <a:p>
                      <a:pPr>
                        <a:buFont typeface="Arial" pitchFamily="34" charset="0"/>
                        <a:buChar char="•"/>
                      </a:pPr>
                      <a:r>
                        <a:rPr lang="en-US" dirty="0" smtClean="0"/>
                        <a:t> Quality</a:t>
                      </a:r>
                      <a:r>
                        <a:rPr lang="en-US" baseline="0" dirty="0" smtClean="0"/>
                        <a:t> and timeliness of results</a:t>
                      </a:r>
                      <a:endParaRPr lang="en-US" dirty="0"/>
                    </a:p>
                  </a:txBody>
                  <a:tcPr/>
                </a:tc>
                <a:tc>
                  <a:txBody>
                    <a:bodyPr/>
                    <a:lstStyle/>
                    <a:p>
                      <a:r>
                        <a:rPr lang="en-US" dirty="0" smtClean="0"/>
                        <a:t>Relationship management, EMR</a:t>
                      </a:r>
                      <a:endParaRPr lang="en-US" dirty="0"/>
                    </a:p>
                  </a:txBody>
                  <a:tcPr/>
                </a:tc>
              </a:tr>
              <a:tr h="370840">
                <a:tc>
                  <a:txBody>
                    <a:bodyPr/>
                    <a:lstStyle/>
                    <a:p>
                      <a:pPr algn="ctr"/>
                      <a:r>
                        <a:rPr lang="en-US" dirty="0" smtClean="0"/>
                        <a:t>2</a:t>
                      </a:r>
                      <a:endParaRPr lang="en-US" dirty="0"/>
                    </a:p>
                  </a:txBody>
                  <a:tcPr/>
                </a:tc>
                <a:tc>
                  <a:txBody>
                    <a:bodyPr/>
                    <a:lstStyle/>
                    <a:p>
                      <a:r>
                        <a:rPr lang="en-US" dirty="0" smtClean="0"/>
                        <a:t>Patient to DI Site (Self-Directed 10%)</a:t>
                      </a:r>
                    </a:p>
                    <a:p>
                      <a:pPr>
                        <a:buFont typeface="Arial" pitchFamily="34" charset="0"/>
                        <a:buChar char="•"/>
                      </a:pPr>
                      <a:r>
                        <a:rPr lang="en-US" dirty="0" smtClean="0"/>
                        <a:t> Convenience, Insurance, Prior Experience</a:t>
                      </a:r>
                      <a:endParaRPr lang="en-US" dirty="0"/>
                    </a:p>
                  </a:txBody>
                  <a:tcPr/>
                </a:tc>
                <a:tc>
                  <a:txBody>
                    <a:bodyPr/>
                    <a:lstStyle/>
                    <a:p>
                      <a:r>
                        <a:rPr lang="en-US" dirty="0" smtClean="0"/>
                        <a:t>Visibility,</a:t>
                      </a:r>
                      <a:r>
                        <a:rPr lang="en-US" baseline="0" dirty="0" smtClean="0"/>
                        <a:t> targeted promotion, on line appointment scheduling</a:t>
                      </a:r>
                      <a:endParaRPr lang="en-US" dirty="0"/>
                    </a:p>
                  </a:txBody>
                  <a:tcPr/>
                </a:tc>
              </a:tr>
              <a:tr h="370840">
                <a:tc>
                  <a:txBody>
                    <a:bodyPr/>
                    <a:lstStyle/>
                    <a:p>
                      <a:pPr algn="ctr"/>
                      <a:r>
                        <a:rPr lang="en-US" dirty="0" smtClean="0"/>
                        <a:t>3</a:t>
                      </a:r>
                      <a:endParaRPr lang="en-US" dirty="0"/>
                    </a:p>
                  </a:txBody>
                  <a:tcPr/>
                </a:tc>
                <a:tc>
                  <a:txBody>
                    <a:bodyPr/>
                    <a:lstStyle/>
                    <a:p>
                      <a:r>
                        <a:rPr lang="en-US" dirty="0" smtClean="0"/>
                        <a:t>Office Staff to DI Site (90%)</a:t>
                      </a:r>
                    </a:p>
                    <a:p>
                      <a:pPr>
                        <a:buFont typeface="Arial" pitchFamily="34" charset="0"/>
                        <a:buChar char="•"/>
                      </a:pPr>
                      <a:r>
                        <a:rPr lang="en-US" dirty="0" smtClean="0"/>
                        <a:t> Doctor preference</a:t>
                      </a:r>
                    </a:p>
                    <a:p>
                      <a:pPr>
                        <a:buFont typeface="Arial" pitchFamily="34" charset="0"/>
                        <a:buChar char="•"/>
                      </a:pPr>
                      <a:r>
                        <a:rPr lang="en-US" dirty="0" smtClean="0"/>
                        <a:t> Location</a:t>
                      </a:r>
                    </a:p>
                    <a:p>
                      <a:pPr>
                        <a:buFont typeface="Arial" pitchFamily="34" charset="0"/>
                        <a:buChar char="•"/>
                      </a:pPr>
                      <a:r>
                        <a:rPr lang="en-US" baseline="0" dirty="0" smtClean="0"/>
                        <a:t> Insurance coverage</a:t>
                      </a:r>
                    </a:p>
                    <a:p>
                      <a:pPr>
                        <a:buFont typeface="Arial" pitchFamily="34" charset="0"/>
                        <a:buChar char="•"/>
                      </a:pPr>
                      <a:r>
                        <a:rPr lang="en-US" baseline="0" dirty="0" smtClean="0"/>
                        <a:t> Convenience for patient</a:t>
                      </a:r>
                    </a:p>
                    <a:p>
                      <a:pPr>
                        <a:buFont typeface="Arial" pitchFamily="34" charset="0"/>
                        <a:buChar char="•"/>
                      </a:pPr>
                      <a:r>
                        <a:rPr lang="en-US" baseline="0" dirty="0" smtClean="0"/>
                        <a:t> Ease of use</a:t>
                      </a:r>
                      <a:endParaRPr lang="en-US" dirty="0"/>
                    </a:p>
                  </a:txBody>
                  <a:tcPr/>
                </a:tc>
                <a:tc>
                  <a:txBody>
                    <a:bodyPr/>
                    <a:lstStyle/>
                    <a:p>
                      <a:r>
                        <a:rPr lang="en-US" dirty="0" smtClean="0"/>
                        <a:t>Relationship management, updated</a:t>
                      </a:r>
                      <a:r>
                        <a:rPr lang="en-US" baseline="0" dirty="0" smtClean="0"/>
                        <a:t> information, ease of use (dedicated phone line or on-line appt. scheduling)</a:t>
                      </a:r>
                      <a:endParaRPr lang="en-US" dirty="0"/>
                    </a:p>
                  </a:txBody>
                  <a:tcPr/>
                </a:tc>
              </a:tr>
            </a:tbl>
          </a:graphicData>
        </a:graphic>
      </p:graphicFrame>
    </p:spTree>
    <p:extLst>
      <p:ext uri="{BB962C8B-B14F-4D97-AF65-F5344CB8AC3E}">
        <p14:creationId xmlns:p14="http://schemas.microsoft.com/office/powerpoint/2010/main" val="74211116"/>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Appendix Three – ROI Tracking</a:t>
            </a:r>
            <a:endParaRPr lang="en-US" dirty="0"/>
          </a:p>
        </p:txBody>
      </p:sp>
      <p:sp>
        <p:nvSpPr>
          <p:cNvPr id="5" name="Text Placeholder 4"/>
          <p:cNvSpPr>
            <a:spLocks noGrp="1"/>
          </p:cNvSpPr>
          <p:nvPr>
            <p:ph type="body" idx="1"/>
          </p:nvPr>
        </p:nvSpPr>
        <p:spPr/>
        <p:txBody>
          <a:bodyPr/>
          <a:lstStyle/>
          <a:p>
            <a:r>
              <a:rPr lang="en-US" dirty="0" smtClean="0"/>
              <a:t>The (Very) Short Course</a:t>
            </a:r>
            <a:endParaRPr lang="en-US" dirty="0"/>
          </a:p>
        </p:txBody>
      </p:sp>
    </p:spTree>
    <p:extLst>
      <p:ext uri="{BB962C8B-B14F-4D97-AF65-F5344CB8AC3E}">
        <p14:creationId xmlns:p14="http://schemas.microsoft.com/office/powerpoint/2010/main" val="10454439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for a Marketing Plan</a:t>
            </a:r>
            <a:endParaRPr lang="en-US" dirty="0"/>
          </a:p>
        </p:txBody>
      </p:sp>
      <p:sp>
        <p:nvSpPr>
          <p:cNvPr id="3" name="Content Placeholder 2"/>
          <p:cNvSpPr>
            <a:spLocks noGrp="1"/>
          </p:cNvSpPr>
          <p:nvPr>
            <p:ph idx="1"/>
          </p:nvPr>
        </p:nvSpPr>
        <p:spPr/>
        <p:txBody>
          <a:bodyPr/>
          <a:lstStyle/>
          <a:p>
            <a:pPr>
              <a:spcAft>
                <a:spcPts val="600"/>
              </a:spcAft>
            </a:pPr>
            <a:r>
              <a:rPr lang="en-US" dirty="0"/>
              <a:t>Timing - Do before the budgeting process</a:t>
            </a:r>
            <a:r>
              <a:rPr lang="en-US" dirty="0" smtClean="0"/>
              <a:t>.</a:t>
            </a:r>
          </a:p>
          <a:p>
            <a:pPr lvl="1">
              <a:spcAft>
                <a:spcPts val="600"/>
              </a:spcAft>
            </a:pPr>
            <a:r>
              <a:rPr lang="en-US" dirty="0" smtClean="0"/>
              <a:t>Seems like a “no-brainer but…</a:t>
            </a:r>
            <a:endParaRPr lang="en-US" dirty="0"/>
          </a:p>
          <a:p>
            <a:pPr>
              <a:spcAft>
                <a:spcPts val="600"/>
              </a:spcAft>
            </a:pPr>
            <a:r>
              <a:rPr lang="en-US" dirty="0"/>
              <a:t>Time Frame - 60-90 days the first time out</a:t>
            </a:r>
            <a:r>
              <a:rPr lang="en-US" dirty="0" smtClean="0"/>
              <a:t>.</a:t>
            </a:r>
          </a:p>
          <a:p>
            <a:pPr lvl="1">
              <a:spcAft>
                <a:spcPts val="600"/>
              </a:spcAft>
            </a:pPr>
            <a:r>
              <a:rPr lang="en-US" dirty="0" smtClean="0"/>
              <a:t>Ideally quicker after that – but not always.</a:t>
            </a:r>
            <a:endParaRPr lang="en-US" dirty="0"/>
          </a:p>
          <a:p>
            <a:r>
              <a:rPr lang="en-US" dirty="0" smtClean="0"/>
              <a:t>Using Internal </a:t>
            </a:r>
            <a:r>
              <a:rPr lang="en-US" dirty="0"/>
              <a:t>vs. External resources.</a:t>
            </a:r>
          </a:p>
          <a:p>
            <a:endParaRPr lang="en-US" dirty="0"/>
          </a:p>
        </p:txBody>
      </p:sp>
    </p:spTree>
    <p:extLst>
      <p:ext uri="{BB962C8B-B14F-4D97-AF65-F5344CB8AC3E}">
        <p14:creationId xmlns:p14="http://schemas.microsoft.com/office/powerpoint/2010/main" val="4148478511"/>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ROI Tracking – Key Parameters</a:t>
            </a:r>
            <a:endParaRPr lang="en-US" dirty="0"/>
          </a:p>
        </p:txBody>
      </p:sp>
      <p:sp>
        <p:nvSpPr>
          <p:cNvPr id="5" name="Content Placeholder 4"/>
          <p:cNvSpPr>
            <a:spLocks noGrp="1"/>
          </p:cNvSpPr>
          <p:nvPr>
            <p:ph idx="1"/>
          </p:nvPr>
        </p:nvSpPr>
        <p:spPr/>
        <p:txBody>
          <a:bodyPr/>
          <a:lstStyle/>
          <a:p>
            <a:pPr>
              <a:spcAft>
                <a:spcPts val="600"/>
              </a:spcAft>
            </a:pPr>
            <a:r>
              <a:rPr lang="en-US" b="1" dirty="0"/>
              <a:t>If it doesn’t involve $$, it isn’t ROI – period.</a:t>
            </a:r>
          </a:p>
          <a:p>
            <a:pPr>
              <a:spcAft>
                <a:spcPts val="600"/>
              </a:spcAft>
            </a:pPr>
            <a:r>
              <a:rPr lang="en-US" dirty="0"/>
              <a:t>If the measurement doesn’t involve all the elements noted below, it’s on the right path – but it isn’t ROI.</a:t>
            </a:r>
          </a:p>
          <a:p>
            <a:endParaRPr lang="en-US" dirty="0"/>
          </a:p>
        </p:txBody>
      </p:sp>
    </p:spTree>
    <p:extLst>
      <p:ext uri="{BB962C8B-B14F-4D97-AF65-F5344CB8AC3E}">
        <p14:creationId xmlns:p14="http://schemas.microsoft.com/office/powerpoint/2010/main" val="2315566563"/>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ROI Tracking – Key Parameters</a:t>
            </a:r>
            <a:endParaRPr lang="en-US" dirty="0"/>
          </a:p>
        </p:txBody>
      </p:sp>
      <p:sp>
        <p:nvSpPr>
          <p:cNvPr id="3" name="Content Placeholder 2"/>
          <p:cNvSpPr>
            <a:spLocks noGrp="1"/>
          </p:cNvSpPr>
          <p:nvPr>
            <p:ph idx="1"/>
          </p:nvPr>
        </p:nvSpPr>
        <p:spPr/>
        <p:txBody>
          <a:bodyPr/>
          <a:lstStyle/>
          <a:p>
            <a:pPr>
              <a:spcAft>
                <a:spcPts val="600"/>
              </a:spcAft>
            </a:pPr>
            <a:r>
              <a:rPr lang="en-US" dirty="0"/>
              <a:t>Many things done by provider marketing functions aren’t designed to generate near-term revenues – and this ROI is the wrong metric.</a:t>
            </a:r>
          </a:p>
          <a:p>
            <a:pPr lvl="1">
              <a:spcAft>
                <a:spcPts val="600"/>
              </a:spcAft>
            </a:pPr>
            <a:r>
              <a:rPr lang="en-US" dirty="0"/>
              <a:t>Billboard in the Little League outfield – No</a:t>
            </a:r>
          </a:p>
          <a:p>
            <a:pPr lvl="1">
              <a:spcAft>
                <a:spcPts val="600"/>
              </a:spcAft>
            </a:pPr>
            <a:r>
              <a:rPr lang="en-US" dirty="0"/>
              <a:t>Free health screenings – Maybe</a:t>
            </a:r>
          </a:p>
          <a:p>
            <a:pPr lvl="1">
              <a:spcAft>
                <a:spcPts val="600"/>
              </a:spcAft>
            </a:pPr>
            <a:r>
              <a:rPr lang="en-US" dirty="0"/>
              <a:t>Direct mail for a newly recruited PCP - Yes</a:t>
            </a:r>
          </a:p>
          <a:p>
            <a:endParaRPr lang="en-US" dirty="0"/>
          </a:p>
        </p:txBody>
      </p:sp>
    </p:spTree>
    <p:extLst>
      <p:ext uri="{BB962C8B-B14F-4D97-AF65-F5344CB8AC3E}">
        <p14:creationId xmlns:p14="http://schemas.microsoft.com/office/powerpoint/2010/main" val="1498527354"/>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ROI Tracking – Key Parameters</a:t>
            </a:r>
            <a:endParaRPr lang="en-US" dirty="0"/>
          </a:p>
        </p:txBody>
      </p:sp>
      <p:sp>
        <p:nvSpPr>
          <p:cNvPr id="3" name="Content Placeholder 2"/>
          <p:cNvSpPr>
            <a:spLocks noGrp="1"/>
          </p:cNvSpPr>
          <p:nvPr>
            <p:ph idx="1"/>
          </p:nvPr>
        </p:nvSpPr>
        <p:spPr/>
        <p:txBody>
          <a:bodyPr/>
          <a:lstStyle/>
          <a:p>
            <a:pPr>
              <a:spcAft>
                <a:spcPts val="600"/>
              </a:spcAft>
            </a:pPr>
            <a:r>
              <a:rPr lang="en-US" dirty="0"/>
              <a:t>Systems and assumptions related to ROI need to be in place up front, not after the fact.</a:t>
            </a:r>
          </a:p>
          <a:p>
            <a:pPr>
              <a:spcAft>
                <a:spcPts val="1200"/>
              </a:spcAft>
            </a:pPr>
            <a:r>
              <a:rPr lang="en-US" dirty="0"/>
              <a:t>There are few absolute “rights and wrongs” on assumptions.  They will vary by organization.</a:t>
            </a:r>
          </a:p>
          <a:p>
            <a:r>
              <a:rPr lang="en-US" dirty="0"/>
              <a:t>There are – unfortunately – no “standards” in place yet as to what is a good Return on Marketing Investment.</a:t>
            </a:r>
          </a:p>
        </p:txBody>
      </p:sp>
    </p:spTree>
    <p:extLst>
      <p:ext uri="{BB962C8B-B14F-4D97-AF65-F5344CB8AC3E}">
        <p14:creationId xmlns:p14="http://schemas.microsoft.com/office/powerpoint/2010/main" val="1358438"/>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Inhibit ROI Tracking</a:t>
            </a:r>
            <a:endParaRPr lang="en-US" dirty="0"/>
          </a:p>
        </p:txBody>
      </p:sp>
      <p:sp>
        <p:nvSpPr>
          <p:cNvPr id="3" name="Content Placeholder 2"/>
          <p:cNvSpPr>
            <a:spLocks noGrp="1"/>
          </p:cNvSpPr>
          <p:nvPr>
            <p:ph idx="1"/>
          </p:nvPr>
        </p:nvSpPr>
        <p:spPr/>
        <p:txBody>
          <a:bodyPr/>
          <a:lstStyle/>
          <a:p>
            <a:r>
              <a:rPr lang="en-US" dirty="0" smtClean="0"/>
              <a:t>Time delay in the actual usage of services.</a:t>
            </a:r>
          </a:p>
          <a:p>
            <a:pPr>
              <a:spcAft>
                <a:spcPts val="600"/>
              </a:spcAft>
            </a:pPr>
            <a:r>
              <a:rPr lang="en-US" dirty="0" smtClean="0"/>
              <a:t>Is there a “choice” possible?</a:t>
            </a:r>
          </a:p>
          <a:p>
            <a:pPr lvl="1">
              <a:spcAft>
                <a:spcPts val="1200"/>
              </a:spcAft>
            </a:pPr>
            <a:r>
              <a:rPr lang="en-US" dirty="0" smtClean="0"/>
              <a:t>Colonoscopy vs. trauma neurosurgery</a:t>
            </a:r>
          </a:p>
          <a:p>
            <a:pPr>
              <a:spcAft>
                <a:spcPts val="1200"/>
              </a:spcAft>
            </a:pPr>
            <a:r>
              <a:rPr lang="en-US" dirty="0" smtClean="0"/>
              <a:t>Can internal systems provide us with the needed information – and by when?</a:t>
            </a:r>
          </a:p>
          <a:p>
            <a:r>
              <a:rPr lang="en-US" dirty="0" smtClean="0"/>
              <a:t>Marketing “systems” are often not in place to connect marketing efforts to specific utilization.</a:t>
            </a:r>
          </a:p>
          <a:p>
            <a:endParaRPr lang="en-US" dirty="0"/>
          </a:p>
        </p:txBody>
      </p:sp>
    </p:spTree>
    <p:extLst>
      <p:ext uri="{BB962C8B-B14F-4D97-AF65-F5344CB8AC3E}">
        <p14:creationId xmlns:p14="http://schemas.microsoft.com/office/powerpoint/2010/main" val="3364118710"/>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Inhibit ROI Tracking</a:t>
            </a:r>
            <a:endParaRPr lang="en-US" dirty="0"/>
          </a:p>
        </p:txBody>
      </p:sp>
      <p:sp>
        <p:nvSpPr>
          <p:cNvPr id="3" name="Content Placeholder 2"/>
          <p:cNvSpPr>
            <a:spLocks noGrp="1"/>
          </p:cNvSpPr>
          <p:nvPr>
            <p:ph idx="1"/>
          </p:nvPr>
        </p:nvSpPr>
        <p:spPr/>
        <p:txBody>
          <a:bodyPr/>
          <a:lstStyle/>
          <a:p>
            <a:pPr>
              <a:spcAft>
                <a:spcPts val="1200"/>
              </a:spcAft>
            </a:pPr>
            <a:r>
              <a:rPr lang="en-US" dirty="0" smtClean="0"/>
              <a:t>Organizations often look for “ROI” when return on investment is not the appropriate measure…</a:t>
            </a:r>
          </a:p>
          <a:p>
            <a:pPr>
              <a:spcAft>
                <a:spcPts val="1200"/>
              </a:spcAft>
            </a:pPr>
            <a:r>
              <a:rPr lang="en-US" dirty="0" smtClean="0"/>
              <a:t>… and (as noted) many things we do in health care marketing are NOT designed to drive volumes.</a:t>
            </a:r>
          </a:p>
          <a:p>
            <a:pPr lvl="1">
              <a:spcAft>
                <a:spcPts val="1200"/>
              </a:spcAft>
            </a:pPr>
            <a:r>
              <a:rPr lang="en-US" dirty="0" smtClean="0"/>
              <a:t>The 4</a:t>
            </a:r>
            <a:r>
              <a:rPr lang="en-US" baseline="30000" dirty="0" smtClean="0"/>
              <a:t>th</a:t>
            </a:r>
            <a:r>
              <a:rPr lang="en-US" dirty="0" smtClean="0"/>
              <a:t> of July Parade sponsorship</a:t>
            </a:r>
          </a:p>
        </p:txBody>
      </p:sp>
    </p:spTree>
    <p:extLst>
      <p:ext uri="{BB962C8B-B14F-4D97-AF65-F5344CB8AC3E}">
        <p14:creationId xmlns:p14="http://schemas.microsoft.com/office/powerpoint/2010/main" val="1275026585"/>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Inhibit ROI Tracking</a:t>
            </a:r>
            <a:endParaRPr lang="en-US" dirty="0"/>
          </a:p>
        </p:txBody>
      </p:sp>
      <p:sp>
        <p:nvSpPr>
          <p:cNvPr id="3" name="Content Placeholder 2"/>
          <p:cNvSpPr>
            <a:spLocks noGrp="1"/>
          </p:cNvSpPr>
          <p:nvPr>
            <p:ph idx="1"/>
          </p:nvPr>
        </p:nvSpPr>
        <p:spPr/>
        <p:txBody>
          <a:bodyPr/>
          <a:lstStyle/>
          <a:p>
            <a:pPr>
              <a:spcAft>
                <a:spcPts val="600"/>
              </a:spcAft>
            </a:pPr>
            <a:r>
              <a:rPr lang="en-US" dirty="0" smtClean="0"/>
              <a:t>Health care marketers are usually not trained in financial methods, so this doesn’t come automatically.</a:t>
            </a:r>
          </a:p>
          <a:p>
            <a:pPr lvl="1">
              <a:spcAft>
                <a:spcPts val="1200"/>
              </a:spcAft>
            </a:pPr>
            <a:r>
              <a:rPr lang="en-US" dirty="0" smtClean="0"/>
              <a:t>Then again, we wouldn’t hire your CFO to develop the brand campaign.</a:t>
            </a:r>
          </a:p>
          <a:p>
            <a:pPr>
              <a:spcAft>
                <a:spcPts val="600"/>
              </a:spcAft>
            </a:pPr>
            <a:r>
              <a:rPr lang="en-US" dirty="0" smtClean="0"/>
              <a:t>And sometimes health care marketers claim too much of a return.</a:t>
            </a:r>
          </a:p>
          <a:p>
            <a:pPr lvl="1"/>
            <a:r>
              <a:rPr lang="en-US" dirty="0" smtClean="0"/>
              <a:t>Unless the program is brand new, some volume existed before.</a:t>
            </a:r>
            <a:endParaRPr lang="en-US" dirty="0"/>
          </a:p>
        </p:txBody>
      </p:sp>
    </p:spTree>
    <p:extLst>
      <p:ext uri="{BB962C8B-B14F-4D97-AF65-F5344CB8AC3E}">
        <p14:creationId xmlns:p14="http://schemas.microsoft.com/office/powerpoint/2010/main" val="2282344331"/>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Factors that Inhibit ROI Tracking</a:t>
            </a:r>
            <a:endParaRPr lang="en-US" dirty="0"/>
          </a:p>
        </p:txBody>
      </p:sp>
      <p:sp>
        <p:nvSpPr>
          <p:cNvPr id="3" name="Content Placeholder 2"/>
          <p:cNvSpPr>
            <a:spLocks noGrp="1"/>
          </p:cNvSpPr>
          <p:nvPr>
            <p:ph idx="1"/>
          </p:nvPr>
        </p:nvSpPr>
        <p:spPr/>
        <p:txBody>
          <a:bodyPr/>
          <a:lstStyle/>
          <a:p>
            <a:pPr>
              <a:spcAft>
                <a:spcPts val="1200"/>
              </a:spcAft>
            </a:pPr>
            <a:r>
              <a:rPr lang="en-US" dirty="0" smtClean="0"/>
              <a:t>Marketing efforts often involve many elements (radio, web, print, etc.).  It may be impractical to try to split out the “ROI” by communication element.</a:t>
            </a:r>
          </a:p>
          <a:p>
            <a:r>
              <a:rPr lang="en-US" dirty="0" smtClean="0"/>
              <a:t>Organizational leadership often has an unrealistic expectation of how long it will take for a return to occur.</a:t>
            </a:r>
            <a:endParaRPr lang="en-US" dirty="0"/>
          </a:p>
        </p:txBody>
      </p:sp>
    </p:spTree>
    <p:extLst>
      <p:ext uri="{BB962C8B-B14F-4D97-AF65-F5344CB8AC3E}">
        <p14:creationId xmlns:p14="http://schemas.microsoft.com/office/powerpoint/2010/main" val="1010253983"/>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ROI – Key Elements to Implement</a:t>
            </a:r>
          </a:p>
        </p:txBody>
      </p:sp>
      <p:sp>
        <p:nvSpPr>
          <p:cNvPr id="24579" name="Content Placeholder 2"/>
          <p:cNvSpPr>
            <a:spLocks noGrp="1"/>
          </p:cNvSpPr>
          <p:nvPr>
            <p:ph idx="1"/>
          </p:nvPr>
        </p:nvSpPr>
        <p:spPr/>
        <p:txBody>
          <a:bodyPr>
            <a:normAutofit lnSpcReduction="10000"/>
          </a:bodyPr>
          <a:lstStyle/>
          <a:p>
            <a:pPr eaLnBrk="1" hangingPunct="1">
              <a:spcAft>
                <a:spcPts val="1200"/>
              </a:spcAft>
            </a:pPr>
            <a:r>
              <a:rPr lang="en-US" dirty="0" smtClean="0"/>
              <a:t>Consensus –  What service being marketed?</a:t>
            </a:r>
          </a:p>
          <a:p>
            <a:pPr eaLnBrk="1" hangingPunct="1">
              <a:spcAft>
                <a:spcPts val="1200"/>
              </a:spcAft>
            </a:pPr>
            <a:r>
              <a:rPr lang="en-US" dirty="0" smtClean="0"/>
              <a:t>What will be counted as a return from the marketing effort?</a:t>
            </a:r>
          </a:p>
          <a:p>
            <a:pPr lvl="1" eaLnBrk="1" hangingPunct="1">
              <a:spcAft>
                <a:spcPts val="1200"/>
              </a:spcAft>
            </a:pPr>
            <a:r>
              <a:rPr lang="en-US" dirty="0" smtClean="0"/>
              <a:t>OB Campaign:  </a:t>
            </a:r>
          </a:p>
          <a:p>
            <a:pPr lvl="2" eaLnBrk="1" hangingPunct="1">
              <a:spcAft>
                <a:spcPts val="1200"/>
              </a:spcAft>
            </a:pPr>
            <a:r>
              <a:rPr lang="en-US" dirty="0" smtClean="0"/>
              <a:t>Do you count OB?  </a:t>
            </a:r>
          </a:p>
          <a:p>
            <a:pPr lvl="2" eaLnBrk="1" hangingPunct="1">
              <a:spcAft>
                <a:spcPts val="1200"/>
              </a:spcAft>
            </a:pPr>
            <a:r>
              <a:rPr lang="en-US" dirty="0" smtClean="0"/>
              <a:t>Do you count GYN?  </a:t>
            </a:r>
          </a:p>
          <a:p>
            <a:pPr lvl="2" eaLnBrk="1" hangingPunct="1">
              <a:spcAft>
                <a:spcPts val="1200"/>
              </a:spcAft>
            </a:pPr>
            <a:r>
              <a:rPr lang="en-US" dirty="0" smtClean="0"/>
              <a:t>Do you count Orthopedic Surgery from someone you know was impacted by the OB campaign?</a:t>
            </a:r>
          </a:p>
          <a:p>
            <a:pPr>
              <a:spcAft>
                <a:spcPts val="1200"/>
              </a:spcAft>
            </a:pPr>
            <a:endParaRPr lang="en-US" dirty="0" smtClean="0"/>
          </a:p>
        </p:txBody>
      </p:sp>
    </p:spTree>
    <p:extLst>
      <p:ext uri="{BB962C8B-B14F-4D97-AF65-F5344CB8AC3E}">
        <p14:creationId xmlns:p14="http://schemas.microsoft.com/office/powerpoint/2010/main" val="263327690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ROI – Key Elements to Implement</a:t>
            </a:r>
            <a:endParaRPr lang="en-US" dirty="0"/>
          </a:p>
        </p:txBody>
      </p:sp>
      <p:sp>
        <p:nvSpPr>
          <p:cNvPr id="3" name="Content Placeholder 2"/>
          <p:cNvSpPr>
            <a:spLocks noGrp="1"/>
          </p:cNvSpPr>
          <p:nvPr>
            <p:ph idx="1"/>
          </p:nvPr>
        </p:nvSpPr>
        <p:spPr/>
        <p:txBody>
          <a:bodyPr/>
          <a:lstStyle/>
          <a:p>
            <a:pPr>
              <a:spcAft>
                <a:spcPts val="1200"/>
              </a:spcAft>
            </a:pPr>
            <a:r>
              <a:rPr lang="en-US" dirty="0" smtClean="0"/>
              <a:t>What is the cost of the marketing effort?</a:t>
            </a:r>
          </a:p>
          <a:p>
            <a:pPr lvl="1">
              <a:spcAft>
                <a:spcPts val="600"/>
              </a:spcAft>
            </a:pPr>
            <a:r>
              <a:rPr lang="en-US" dirty="0" smtClean="0"/>
              <a:t>Ad design and media placement</a:t>
            </a:r>
          </a:p>
          <a:p>
            <a:pPr lvl="1">
              <a:spcAft>
                <a:spcPts val="600"/>
              </a:spcAft>
            </a:pPr>
            <a:r>
              <a:rPr lang="en-US" dirty="0" smtClean="0"/>
              <a:t>Events, sponsorships</a:t>
            </a:r>
          </a:p>
          <a:p>
            <a:pPr lvl="1">
              <a:spcAft>
                <a:spcPts val="600"/>
              </a:spcAft>
            </a:pPr>
            <a:r>
              <a:rPr lang="en-US" dirty="0" smtClean="0"/>
              <a:t>Indirect (cost per call at the call center)</a:t>
            </a:r>
          </a:p>
          <a:p>
            <a:pPr lvl="1"/>
            <a:r>
              <a:rPr lang="en-US" dirty="0" smtClean="0"/>
              <a:t>Staff time</a:t>
            </a:r>
          </a:p>
          <a:p>
            <a:endParaRPr lang="en-US" dirty="0"/>
          </a:p>
        </p:txBody>
      </p:sp>
    </p:spTree>
    <p:extLst>
      <p:ext uri="{BB962C8B-B14F-4D97-AF65-F5344CB8AC3E}">
        <p14:creationId xmlns:p14="http://schemas.microsoft.com/office/powerpoint/2010/main" val="3394317684"/>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ROI – Key Elements to Implement</a:t>
            </a:r>
            <a:endParaRPr lang="en-US" dirty="0"/>
          </a:p>
        </p:txBody>
      </p:sp>
      <p:sp>
        <p:nvSpPr>
          <p:cNvPr id="3" name="Content Placeholder 2"/>
          <p:cNvSpPr>
            <a:spLocks noGrp="1"/>
          </p:cNvSpPr>
          <p:nvPr>
            <p:ph idx="1"/>
          </p:nvPr>
        </p:nvSpPr>
        <p:spPr/>
        <p:txBody>
          <a:bodyPr/>
          <a:lstStyle/>
          <a:p>
            <a:pPr eaLnBrk="1" hangingPunct="1">
              <a:spcAft>
                <a:spcPts val="1200"/>
              </a:spcAft>
            </a:pPr>
            <a:r>
              <a:rPr lang="en-US" dirty="0" smtClean="0"/>
              <a:t>Tracking returns</a:t>
            </a:r>
          </a:p>
          <a:p>
            <a:pPr lvl="1" eaLnBrk="1" hangingPunct="1">
              <a:spcAft>
                <a:spcPts val="600"/>
              </a:spcAft>
            </a:pPr>
            <a:r>
              <a:rPr lang="en-US" dirty="0" smtClean="0"/>
              <a:t>Directly (unique identifier)</a:t>
            </a:r>
          </a:p>
          <a:p>
            <a:pPr lvl="1" eaLnBrk="1" hangingPunct="1">
              <a:spcAft>
                <a:spcPts val="600"/>
              </a:spcAft>
            </a:pPr>
            <a:r>
              <a:rPr lang="en-US" dirty="0" smtClean="0"/>
              <a:t>Change over historical (consensus assumptions apply)</a:t>
            </a:r>
          </a:p>
          <a:p>
            <a:pPr lvl="1" eaLnBrk="1" hangingPunct="1"/>
            <a:r>
              <a:rPr lang="en-US" dirty="0" smtClean="0"/>
              <a:t>Control groups (viable with CRM)</a:t>
            </a:r>
          </a:p>
          <a:p>
            <a:endParaRPr lang="en-US" dirty="0"/>
          </a:p>
        </p:txBody>
      </p:sp>
    </p:spTree>
    <p:extLst>
      <p:ext uri="{BB962C8B-B14F-4D97-AF65-F5344CB8AC3E}">
        <p14:creationId xmlns:p14="http://schemas.microsoft.com/office/powerpoint/2010/main" val="39612864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Organizing for a Marketing Plan</a:t>
            </a:r>
            <a:endParaRPr lang="en-US" dirty="0"/>
          </a:p>
        </p:txBody>
      </p:sp>
      <p:sp>
        <p:nvSpPr>
          <p:cNvPr id="3" name="Content Placeholder 2"/>
          <p:cNvSpPr>
            <a:spLocks noGrp="1"/>
          </p:cNvSpPr>
          <p:nvPr>
            <p:ph idx="1"/>
          </p:nvPr>
        </p:nvSpPr>
        <p:spPr/>
        <p:txBody>
          <a:bodyPr/>
          <a:lstStyle/>
          <a:p>
            <a:pPr>
              <a:spcAft>
                <a:spcPts val="600"/>
              </a:spcAft>
            </a:pPr>
            <a:r>
              <a:rPr lang="en-US" dirty="0"/>
              <a:t>Leadership Involvement:</a:t>
            </a:r>
          </a:p>
          <a:p>
            <a:pPr lvl="1">
              <a:spcAft>
                <a:spcPts val="600"/>
              </a:spcAft>
            </a:pPr>
            <a:r>
              <a:rPr lang="en-US" dirty="0"/>
              <a:t>Support/understand the concept of a Marketing Plan.</a:t>
            </a:r>
          </a:p>
          <a:p>
            <a:pPr lvl="1">
              <a:spcAft>
                <a:spcPts val="600"/>
              </a:spcAft>
            </a:pPr>
            <a:r>
              <a:rPr lang="en-US" dirty="0"/>
              <a:t>Approve assumptions (Audit), </a:t>
            </a:r>
            <a:r>
              <a:rPr lang="en-US" dirty="0" smtClean="0"/>
              <a:t>Position, Metrics </a:t>
            </a:r>
            <a:r>
              <a:rPr lang="en-US" dirty="0"/>
              <a:t>and </a:t>
            </a:r>
            <a:r>
              <a:rPr lang="en-US" dirty="0" smtClean="0"/>
              <a:t>Strategies.</a:t>
            </a:r>
            <a:endParaRPr lang="en-US" dirty="0"/>
          </a:p>
          <a:p>
            <a:pPr lvl="1"/>
            <a:r>
              <a:rPr lang="en-US" dirty="0"/>
              <a:t>NOT overly involved in Market Action </a:t>
            </a:r>
            <a:r>
              <a:rPr lang="en-US" dirty="0" smtClean="0"/>
              <a:t>design unless they are leading that Action.</a:t>
            </a:r>
            <a:endParaRPr lang="en-US" dirty="0"/>
          </a:p>
          <a:p>
            <a:endParaRPr lang="en-US" dirty="0"/>
          </a:p>
        </p:txBody>
      </p:sp>
    </p:spTree>
    <p:extLst>
      <p:ext uri="{BB962C8B-B14F-4D97-AF65-F5344CB8AC3E}">
        <p14:creationId xmlns:p14="http://schemas.microsoft.com/office/powerpoint/2010/main" val="1194599161"/>
      </p:ext>
    </p:extLst>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t>ROI – Key Elements to Implement</a:t>
            </a:r>
          </a:p>
        </p:txBody>
      </p:sp>
      <p:sp>
        <p:nvSpPr>
          <p:cNvPr id="25603" name="Content Placeholder 2"/>
          <p:cNvSpPr>
            <a:spLocks noGrp="1"/>
          </p:cNvSpPr>
          <p:nvPr>
            <p:ph idx="1"/>
          </p:nvPr>
        </p:nvSpPr>
        <p:spPr/>
        <p:txBody>
          <a:bodyPr/>
          <a:lstStyle/>
          <a:p>
            <a:pPr eaLnBrk="1" hangingPunct="1">
              <a:spcAft>
                <a:spcPts val="1200"/>
              </a:spcAft>
            </a:pPr>
            <a:r>
              <a:rPr lang="en-US" dirty="0" smtClean="0"/>
              <a:t>How long will we measure?</a:t>
            </a:r>
          </a:p>
          <a:p>
            <a:pPr lvl="1" eaLnBrk="1" hangingPunct="1">
              <a:spcAft>
                <a:spcPts val="600"/>
              </a:spcAft>
            </a:pPr>
            <a:r>
              <a:rPr lang="en-US" dirty="0" smtClean="0"/>
              <a:t>Minimum for 6 months – up to 1 year preferred </a:t>
            </a:r>
          </a:p>
          <a:p>
            <a:pPr lvl="1" eaLnBrk="1" hangingPunct="1">
              <a:spcAft>
                <a:spcPts val="600"/>
              </a:spcAft>
            </a:pPr>
            <a:r>
              <a:rPr lang="en-US" dirty="0" smtClean="0"/>
              <a:t>Major Cancer Center – Measured for 2 years</a:t>
            </a:r>
          </a:p>
          <a:p>
            <a:pPr lvl="1" eaLnBrk="1" hangingPunct="1"/>
            <a:r>
              <a:rPr lang="en-US" dirty="0" smtClean="0"/>
              <a:t>Interim measurements are okay.</a:t>
            </a:r>
          </a:p>
          <a:p>
            <a:endParaRPr lang="en-US" dirty="0" smtClean="0"/>
          </a:p>
        </p:txBody>
      </p:sp>
    </p:spTree>
    <p:extLst>
      <p:ext uri="{BB962C8B-B14F-4D97-AF65-F5344CB8AC3E}">
        <p14:creationId xmlns:p14="http://schemas.microsoft.com/office/powerpoint/2010/main" val="1706021819"/>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ROI – Key Elements to Implement</a:t>
            </a:r>
            <a:endParaRPr lang="en-US" dirty="0"/>
          </a:p>
        </p:txBody>
      </p:sp>
      <p:sp>
        <p:nvSpPr>
          <p:cNvPr id="3" name="Content Placeholder 2"/>
          <p:cNvSpPr>
            <a:spLocks noGrp="1"/>
          </p:cNvSpPr>
          <p:nvPr>
            <p:ph idx="1"/>
          </p:nvPr>
        </p:nvSpPr>
        <p:spPr/>
        <p:txBody>
          <a:bodyPr/>
          <a:lstStyle/>
          <a:p>
            <a:pPr eaLnBrk="1" hangingPunct="1">
              <a:spcAft>
                <a:spcPts val="600"/>
              </a:spcAft>
            </a:pPr>
            <a:r>
              <a:rPr lang="en-US" dirty="0" smtClean="0"/>
              <a:t>How much is “Business we would have gotten anyway”?</a:t>
            </a:r>
          </a:p>
          <a:p>
            <a:pPr lvl="1" eaLnBrk="1" hangingPunct="1">
              <a:spcAft>
                <a:spcPts val="1200"/>
              </a:spcAft>
            </a:pPr>
            <a:r>
              <a:rPr lang="en-US" dirty="0" smtClean="0"/>
              <a:t>Proxy – Current Market Share</a:t>
            </a:r>
          </a:p>
          <a:p>
            <a:pPr eaLnBrk="1" hangingPunct="1">
              <a:spcAft>
                <a:spcPts val="600"/>
              </a:spcAft>
            </a:pPr>
            <a:r>
              <a:rPr lang="en-US" dirty="0" smtClean="0"/>
              <a:t>What is a “new” patient?</a:t>
            </a:r>
          </a:p>
          <a:p>
            <a:pPr lvl="1" eaLnBrk="1" hangingPunct="1">
              <a:spcAft>
                <a:spcPts val="600"/>
              </a:spcAft>
            </a:pPr>
            <a:r>
              <a:rPr lang="en-US" dirty="0" smtClean="0"/>
              <a:t>No hard and fast rule</a:t>
            </a:r>
          </a:p>
          <a:p>
            <a:pPr lvl="1" eaLnBrk="1" hangingPunct="1"/>
            <a:r>
              <a:rPr lang="en-US" dirty="0" smtClean="0"/>
              <a:t>Usually has not been a patient with us for the clinical service being marketed for X years (2 to 5).</a:t>
            </a:r>
          </a:p>
          <a:p>
            <a:pPr lvl="1" eaLnBrk="1" hangingPunct="1">
              <a:buNone/>
            </a:pPr>
            <a:endParaRPr lang="en-US" dirty="0" smtClean="0"/>
          </a:p>
          <a:p>
            <a:endParaRPr lang="en-US" dirty="0"/>
          </a:p>
        </p:txBody>
      </p:sp>
    </p:spTree>
    <p:extLst>
      <p:ext uri="{BB962C8B-B14F-4D97-AF65-F5344CB8AC3E}">
        <p14:creationId xmlns:p14="http://schemas.microsoft.com/office/powerpoint/2010/main" val="3238517006"/>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ROI – Key Elements to Implement</a:t>
            </a:r>
            <a:endParaRPr lang="en-US" dirty="0"/>
          </a:p>
        </p:txBody>
      </p:sp>
      <p:sp>
        <p:nvSpPr>
          <p:cNvPr id="3" name="Content Placeholder 2"/>
          <p:cNvSpPr>
            <a:spLocks noGrp="1"/>
          </p:cNvSpPr>
          <p:nvPr>
            <p:ph idx="1"/>
          </p:nvPr>
        </p:nvSpPr>
        <p:spPr/>
        <p:txBody>
          <a:bodyPr>
            <a:normAutofit lnSpcReduction="10000"/>
          </a:bodyPr>
          <a:lstStyle/>
          <a:p>
            <a:pPr eaLnBrk="1" hangingPunct="1">
              <a:spcAft>
                <a:spcPts val="600"/>
              </a:spcAft>
            </a:pPr>
            <a:r>
              <a:rPr lang="en-US" dirty="0" smtClean="0"/>
              <a:t>What are the collected revenues (net)?</a:t>
            </a:r>
          </a:p>
          <a:p>
            <a:pPr lvl="1" eaLnBrk="1" hangingPunct="1"/>
            <a:r>
              <a:rPr lang="en-US" dirty="0" smtClean="0"/>
              <a:t>For “ROI” to occur, money has to be collected.</a:t>
            </a:r>
          </a:p>
          <a:p>
            <a:pPr lvl="1" eaLnBrk="1" hangingPunct="1">
              <a:spcAft>
                <a:spcPts val="1200"/>
              </a:spcAft>
            </a:pPr>
            <a:r>
              <a:rPr lang="en-US" dirty="0" smtClean="0"/>
              <a:t>Another reason for measurement out over 6 months.</a:t>
            </a:r>
          </a:p>
          <a:p>
            <a:pPr eaLnBrk="1" hangingPunct="1">
              <a:spcAft>
                <a:spcPts val="600"/>
              </a:spcAft>
            </a:pPr>
            <a:r>
              <a:rPr lang="en-US" dirty="0" smtClean="0"/>
              <a:t>What are the direct costs (costs of services provided)?</a:t>
            </a:r>
          </a:p>
          <a:p>
            <a:pPr lvl="1" eaLnBrk="1" hangingPunct="1">
              <a:spcAft>
                <a:spcPts val="600"/>
              </a:spcAft>
            </a:pPr>
            <a:r>
              <a:rPr lang="en-US" dirty="0" smtClean="0"/>
              <a:t>Staff, supplies, food, drugs, etc.</a:t>
            </a:r>
          </a:p>
          <a:p>
            <a:pPr lvl="1" eaLnBrk="1" hangingPunct="1">
              <a:spcAft>
                <a:spcPts val="600"/>
              </a:spcAft>
            </a:pPr>
            <a:r>
              <a:rPr lang="en-US" dirty="0" smtClean="0"/>
              <a:t>NOT overhead </a:t>
            </a:r>
          </a:p>
          <a:p>
            <a:pPr lvl="1" eaLnBrk="1" hangingPunct="1"/>
            <a:r>
              <a:rPr lang="en-US" dirty="0" smtClean="0"/>
              <a:t>Contribution margin</a:t>
            </a:r>
          </a:p>
          <a:p>
            <a:endParaRPr lang="en-US" dirty="0"/>
          </a:p>
        </p:txBody>
      </p:sp>
    </p:spTree>
    <p:extLst>
      <p:ext uri="{BB962C8B-B14F-4D97-AF65-F5344CB8AC3E}">
        <p14:creationId xmlns:p14="http://schemas.microsoft.com/office/powerpoint/2010/main" val="3909845300"/>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mtClean="0"/>
              <a:t>ROI Tracking - Example</a:t>
            </a:r>
          </a:p>
        </p:txBody>
      </p:sp>
      <p:sp>
        <p:nvSpPr>
          <p:cNvPr id="27651" name="Content Placeholder 2"/>
          <p:cNvSpPr>
            <a:spLocks noGrp="1"/>
          </p:cNvSpPr>
          <p:nvPr>
            <p:ph idx="1"/>
          </p:nvPr>
        </p:nvSpPr>
        <p:spPr/>
        <p:txBody>
          <a:bodyPr/>
          <a:lstStyle/>
          <a:p>
            <a:pPr eaLnBrk="1" hangingPunct="1">
              <a:spcAft>
                <a:spcPts val="600"/>
              </a:spcAft>
            </a:pPr>
            <a:r>
              <a:rPr lang="en-US" smtClean="0"/>
              <a:t>Time frame to track </a:t>
            </a:r>
            <a:r>
              <a:rPr lang="en-US" smtClean="0">
                <a:cs typeface="Arial" charset="0"/>
              </a:rPr>
              <a:t>–</a:t>
            </a:r>
            <a:r>
              <a:rPr lang="en-US" smtClean="0"/>
              <a:t> 6 months from classes</a:t>
            </a:r>
          </a:p>
          <a:p>
            <a:pPr eaLnBrk="1" hangingPunct="1">
              <a:spcAft>
                <a:spcPts val="600"/>
              </a:spcAft>
            </a:pPr>
            <a:r>
              <a:rPr lang="en-US" smtClean="0"/>
              <a:t>Business would have gotten anyway – proxy is market share (20%)</a:t>
            </a:r>
          </a:p>
          <a:p>
            <a:pPr eaLnBrk="1" hangingPunct="1"/>
            <a:r>
              <a:rPr lang="en-US" smtClean="0"/>
              <a:t>New patient definition – has not been at XYZ hospital in past 3 years</a:t>
            </a:r>
          </a:p>
          <a:p>
            <a:endParaRPr lang="en-US" smtClean="0"/>
          </a:p>
        </p:txBody>
      </p:sp>
    </p:spTree>
    <p:extLst>
      <p:ext uri="{BB962C8B-B14F-4D97-AF65-F5344CB8AC3E}">
        <p14:creationId xmlns:p14="http://schemas.microsoft.com/office/powerpoint/2010/main" val="580954411"/>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smtClean="0"/>
              <a:t>ROI Tracking - Example</a:t>
            </a:r>
          </a:p>
        </p:txBody>
      </p:sp>
      <p:sp>
        <p:nvSpPr>
          <p:cNvPr id="28675" name="Content Placeholder 2"/>
          <p:cNvSpPr>
            <a:spLocks noGrp="1"/>
          </p:cNvSpPr>
          <p:nvPr>
            <p:ph idx="1"/>
          </p:nvPr>
        </p:nvSpPr>
        <p:spPr/>
        <p:txBody>
          <a:bodyPr/>
          <a:lstStyle/>
          <a:p>
            <a:pPr eaLnBrk="1" hangingPunct="1"/>
            <a:r>
              <a:rPr lang="en-US" smtClean="0"/>
              <a:t>Results:</a:t>
            </a:r>
          </a:p>
          <a:p>
            <a:pPr lvl="1" eaLnBrk="1" hangingPunct="1"/>
            <a:r>
              <a:rPr lang="en-US" sz="2400" smtClean="0"/>
              <a:t>18,000 people reached</a:t>
            </a:r>
          </a:p>
          <a:p>
            <a:pPr lvl="1" eaLnBrk="1" hangingPunct="1"/>
            <a:r>
              <a:rPr lang="en-US" sz="2400" smtClean="0"/>
              <a:t>62 attend classes</a:t>
            </a:r>
          </a:p>
          <a:p>
            <a:pPr lvl="1" eaLnBrk="1" hangingPunct="1"/>
            <a:r>
              <a:rPr lang="en-US" sz="2400" smtClean="0"/>
              <a:t>11 have knee surgery (Net 8 after deductions)</a:t>
            </a:r>
          </a:p>
          <a:p>
            <a:pPr lvl="1" eaLnBrk="1" hangingPunct="1"/>
            <a:r>
              <a:rPr lang="en-US" sz="2400" smtClean="0"/>
              <a:t>Net Revenue = $131,600</a:t>
            </a:r>
          </a:p>
          <a:p>
            <a:pPr lvl="1" eaLnBrk="1" hangingPunct="1"/>
            <a:r>
              <a:rPr lang="en-US" sz="2400" smtClean="0"/>
              <a:t>Direct Costs = 45%</a:t>
            </a:r>
          </a:p>
          <a:p>
            <a:pPr lvl="1" eaLnBrk="1" hangingPunct="1"/>
            <a:r>
              <a:rPr lang="en-US" sz="2400" smtClean="0"/>
              <a:t>Net Contribution = $72,380</a:t>
            </a:r>
            <a:endParaRPr lang="en-US" smtClean="0"/>
          </a:p>
          <a:p>
            <a:endParaRPr lang="en-US" smtClean="0"/>
          </a:p>
        </p:txBody>
      </p:sp>
    </p:spTree>
    <p:extLst>
      <p:ext uri="{BB962C8B-B14F-4D97-AF65-F5344CB8AC3E}">
        <p14:creationId xmlns:p14="http://schemas.microsoft.com/office/powerpoint/2010/main" val="1674693569"/>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smtClean="0"/>
              <a:t>ROI Tracking - Example</a:t>
            </a:r>
          </a:p>
        </p:txBody>
      </p:sp>
      <p:sp>
        <p:nvSpPr>
          <p:cNvPr id="29699" name="Content Placeholder 2"/>
          <p:cNvSpPr>
            <a:spLocks noGrp="1"/>
          </p:cNvSpPr>
          <p:nvPr>
            <p:ph idx="1"/>
          </p:nvPr>
        </p:nvSpPr>
        <p:spPr/>
        <p:txBody>
          <a:bodyPr/>
          <a:lstStyle/>
          <a:p>
            <a:pPr eaLnBrk="1" hangingPunct="1">
              <a:spcAft>
                <a:spcPts val="600"/>
              </a:spcAft>
            </a:pPr>
            <a:r>
              <a:rPr lang="en-US" smtClean="0"/>
              <a:t>ROI Analysis:</a:t>
            </a:r>
          </a:p>
          <a:p>
            <a:pPr eaLnBrk="1" hangingPunct="1">
              <a:spcAft>
                <a:spcPts val="900"/>
              </a:spcAft>
              <a:buFont typeface="Wingdings" pitchFamily="2" charset="2"/>
              <a:buNone/>
            </a:pPr>
            <a:r>
              <a:rPr lang="en-US" smtClean="0"/>
              <a:t>	Percentage = [(Net Revenue – Marketing Expense)/Marketing Expense] x 100</a:t>
            </a:r>
          </a:p>
          <a:p>
            <a:pPr eaLnBrk="1" hangingPunct="1">
              <a:spcAft>
                <a:spcPts val="900"/>
              </a:spcAft>
              <a:buFont typeface="Wingdings" pitchFamily="2" charset="2"/>
              <a:buNone/>
            </a:pPr>
            <a:r>
              <a:rPr lang="en-US" smtClean="0"/>
              <a:t>	Percentage = [($72,380 - $32,000)/$32,000] x 100</a:t>
            </a:r>
          </a:p>
          <a:p>
            <a:pPr eaLnBrk="1" hangingPunct="1">
              <a:buFont typeface="Wingdings" pitchFamily="2" charset="2"/>
              <a:buNone/>
            </a:pPr>
            <a:r>
              <a:rPr lang="en-US" smtClean="0"/>
              <a:t>	ROI = 126%  (with 100% = Breakeven]</a:t>
            </a:r>
          </a:p>
          <a:p>
            <a:endParaRPr lang="en-US" smtClean="0"/>
          </a:p>
        </p:txBody>
      </p:sp>
    </p:spTree>
    <p:extLst>
      <p:ext uri="{BB962C8B-B14F-4D97-AF65-F5344CB8AC3E}">
        <p14:creationId xmlns:p14="http://schemas.microsoft.com/office/powerpoint/2010/main" val="1874756530"/>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ROI –Best Targets to Start</a:t>
            </a:r>
            <a:endParaRPr lang="en-US" dirty="0"/>
          </a:p>
        </p:txBody>
      </p:sp>
      <p:sp>
        <p:nvSpPr>
          <p:cNvPr id="3" name="Content Placeholder 2"/>
          <p:cNvSpPr>
            <a:spLocks noGrp="1"/>
          </p:cNvSpPr>
          <p:nvPr>
            <p:ph idx="1"/>
          </p:nvPr>
        </p:nvSpPr>
        <p:spPr/>
        <p:txBody>
          <a:bodyPr/>
          <a:lstStyle/>
          <a:p>
            <a:pPr eaLnBrk="1" hangingPunct="1">
              <a:spcAft>
                <a:spcPts val="600"/>
              </a:spcAft>
            </a:pPr>
            <a:r>
              <a:rPr lang="en-US" dirty="0" smtClean="0"/>
              <a:t>Services that are elective and/or have a high degree of consumer participation.</a:t>
            </a:r>
          </a:p>
          <a:p>
            <a:pPr eaLnBrk="1" hangingPunct="1">
              <a:spcAft>
                <a:spcPts val="600"/>
              </a:spcAft>
            </a:pPr>
            <a:r>
              <a:rPr lang="en-US" dirty="0" smtClean="0"/>
              <a:t>Finite, single modality marketing effort.</a:t>
            </a:r>
          </a:p>
          <a:p>
            <a:pPr eaLnBrk="1" hangingPunct="1">
              <a:spcAft>
                <a:spcPts val="600"/>
              </a:spcAft>
            </a:pPr>
            <a:r>
              <a:rPr lang="en-US" dirty="0" smtClean="0"/>
              <a:t>Strong tracking methodology to connect marketing to usage.</a:t>
            </a:r>
          </a:p>
          <a:p>
            <a:pPr eaLnBrk="1" hangingPunct="1"/>
            <a:r>
              <a:rPr lang="en-US" dirty="0" smtClean="0"/>
              <a:t>Clear ability to provide financial results.</a:t>
            </a:r>
          </a:p>
          <a:p>
            <a:endParaRPr lang="en-US" dirty="0"/>
          </a:p>
        </p:txBody>
      </p:sp>
    </p:spTree>
    <p:extLst>
      <p:ext uri="{BB962C8B-B14F-4D97-AF65-F5344CB8AC3E}">
        <p14:creationId xmlns:p14="http://schemas.microsoft.com/office/powerpoint/2010/main" val="1864980744"/>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ROI – Best Targets to Start (Examples)</a:t>
            </a:r>
            <a:endParaRPr lang="en-US" sz="3600" dirty="0"/>
          </a:p>
        </p:txBody>
      </p:sp>
      <p:sp>
        <p:nvSpPr>
          <p:cNvPr id="3" name="Content Placeholder 2"/>
          <p:cNvSpPr>
            <a:spLocks noGrp="1"/>
          </p:cNvSpPr>
          <p:nvPr>
            <p:ph idx="1"/>
          </p:nvPr>
        </p:nvSpPr>
        <p:spPr/>
        <p:txBody>
          <a:bodyPr/>
          <a:lstStyle/>
          <a:p>
            <a:pPr>
              <a:spcAft>
                <a:spcPts val="600"/>
              </a:spcAft>
            </a:pPr>
            <a:r>
              <a:rPr lang="en-US" dirty="0" smtClean="0"/>
              <a:t>Marketing employed PCP practices</a:t>
            </a:r>
          </a:p>
          <a:p>
            <a:pPr>
              <a:spcAft>
                <a:spcPts val="600"/>
              </a:spcAft>
            </a:pPr>
            <a:r>
              <a:rPr lang="en-US" dirty="0" smtClean="0"/>
              <a:t>Bariatric Surgery</a:t>
            </a:r>
          </a:p>
          <a:p>
            <a:pPr>
              <a:spcAft>
                <a:spcPts val="600"/>
              </a:spcAft>
            </a:pPr>
            <a:r>
              <a:rPr lang="en-US" dirty="0" smtClean="0"/>
              <a:t>Joint Replacement</a:t>
            </a:r>
          </a:p>
          <a:p>
            <a:pPr>
              <a:spcAft>
                <a:spcPts val="600"/>
              </a:spcAft>
            </a:pPr>
            <a:r>
              <a:rPr lang="en-US" dirty="0" smtClean="0"/>
              <a:t>Screening events (cancer, diabetes, heart, etc.)</a:t>
            </a:r>
          </a:p>
          <a:p>
            <a:r>
              <a:rPr lang="en-US" dirty="0" smtClean="0"/>
              <a:t>Occupational medicine</a:t>
            </a:r>
          </a:p>
          <a:p>
            <a:endParaRPr lang="en-US" dirty="0"/>
          </a:p>
        </p:txBody>
      </p:sp>
    </p:spTree>
    <p:extLst>
      <p:ext uri="{BB962C8B-B14F-4D97-AF65-F5344CB8AC3E}">
        <p14:creationId xmlns:p14="http://schemas.microsoft.com/office/powerpoint/2010/main" val="1843759329"/>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ROI of the Future?</a:t>
            </a:r>
            <a:endParaRPr lang="en-US" dirty="0"/>
          </a:p>
        </p:txBody>
      </p:sp>
      <p:sp>
        <p:nvSpPr>
          <p:cNvPr id="3" name="Content Placeholder 2"/>
          <p:cNvSpPr>
            <a:spLocks noGrp="1"/>
          </p:cNvSpPr>
          <p:nvPr>
            <p:ph idx="1"/>
          </p:nvPr>
        </p:nvSpPr>
        <p:spPr/>
        <p:txBody>
          <a:bodyPr/>
          <a:lstStyle/>
          <a:p>
            <a:pPr>
              <a:spcAft>
                <a:spcPts val="1200"/>
              </a:spcAft>
            </a:pPr>
            <a:r>
              <a:rPr lang="en-US" dirty="0" smtClean="0"/>
              <a:t>Likely to focus on 3 areas:</a:t>
            </a:r>
          </a:p>
          <a:p>
            <a:pPr lvl="1">
              <a:spcAft>
                <a:spcPts val="600"/>
              </a:spcAft>
            </a:pPr>
            <a:r>
              <a:rPr lang="en-US" dirty="0" smtClean="0"/>
              <a:t>Traditional – Return on efforts to drive usage.</a:t>
            </a:r>
          </a:p>
          <a:p>
            <a:pPr lvl="1">
              <a:spcAft>
                <a:spcPts val="600"/>
              </a:spcAft>
            </a:pPr>
            <a:r>
              <a:rPr lang="en-US" dirty="0" smtClean="0"/>
              <a:t>Global Payment – Return on efforts to capture enrollment, members.</a:t>
            </a:r>
          </a:p>
          <a:p>
            <a:pPr lvl="1"/>
            <a:r>
              <a:rPr lang="en-US" dirty="0" smtClean="0"/>
              <a:t>Reverse ROI – The use of marketing to direct usage and thus “save” pre-paid $$.</a:t>
            </a:r>
            <a:endParaRPr lang="en-US" dirty="0"/>
          </a:p>
        </p:txBody>
      </p:sp>
    </p:spTree>
    <p:extLst>
      <p:ext uri="{BB962C8B-B14F-4D97-AF65-F5344CB8AC3E}">
        <p14:creationId xmlns:p14="http://schemas.microsoft.com/office/powerpoint/2010/main" val="4028273884"/>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3400" dirty="0" smtClean="0"/>
              <a:t>Appendix Four</a:t>
            </a:r>
            <a:br>
              <a:rPr lang="en-US" sz="3400" dirty="0" smtClean="0"/>
            </a:br>
            <a:r>
              <a:rPr lang="en-US" sz="3400" dirty="0" smtClean="0"/>
              <a:t>Marketing Resource Allocation Priority Model</a:t>
            </a:r>
            <a:endParaRPr lang="en-US" sz="3400"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6073171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Issue – One Marketing Plan – or Many?</a:t>
            </a:r>
            <a:endParaRPr lang="en-US" sz="3600" dirty="0"/>
          </a:p>
        </p:txBody>
      </p:sp>
      <p:sp>
        <p:nvSpPr>
          <p:cNvPr id="3" name="Content Placeholder 2"/>
          <p:cNvSpPr>
            <a:spLocks noGrp="1"/>
          </p:cNvSpPr>
          <p:nvPr>
            <p:ph idx="1"/>
          </p:nvPr>
        </p:nvSpPr>
        <p:spPr/>
        <p:txBody>
          <a:bodyPr/>
          <a:lstStyle/>
          <a:p>
            <a:pPr>
              <a:spcAft>
                <a:spcPts val="600"/>
              </a:spcAft>
            </a:pPr>
            <a:r>
              <a:rPr lang="en-US" sz="2400" dirty="0" smtClean="0"/>
              <a:t>Provider organizations are getting more complex.</a:t>
            </a:r>
          </a:p>
          <a:p>
            <a:pPr lvl="1">
              <a:spcAft>
                <a:spcPts val="600"/>
              </a:spcAft>
            </a:pPr>
            <a:r>
              <a:rPr lang="en-US" sz="2200" dirty="0" smtClean="0"/>
              <a:t>2000 – Memorial Hospital included 300 bed hospital, 10 employed doctors, home health agency, 1 DI center.</a:t>
            </a:r>
          </a:p>
          <a:p>
            <a:pPr lvl="1"/>
            <a:r>
              <a:rPr lang="en-US" sz="2200" dirty="0" smtClean="0"/>
              <a:t>2014 – Memorial Health System includes 2 general hospitals (same market), a branded Children’s Hospital (within main campus), 225 employed physicians, 2 urgent care centers, 2 DI centers, home health agency, 2 SNF’s, start-up insurance joint venture.</a:t>
            </a:r>
            <a:endParaRPr lang="en-US" sz="2200" dirty="0"/>
          </a:p>
        </p:txBody>
      </p:sp>
    </p:spTree>
    <p:extLst>
      <p:ext uri="{BB962C8B-B14F-4D97-AF65-F5344CB8AC3E}">
        <p14:creationId xmlns:p14="http://schemas.microsoft.com/office/powerpoint/2010/main" val="1046997670"/>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3"/>
          <p:cNvSpPr>
            <a:spLocks noGrp="1"/>
          </p:cNvSpPr>
          <p:nvPr>
            <p:ph type="title"/>
          </p:nvPr>
        </p:nvSpPr>
        <p:spPr/>
        <p:txBody>
          <a:bodyPr/>
          <a:lstStyle/>
          <a:p>
            <a:r>
              <a:rPr lang="en-US" sz="3600" smtClean="0"/>
              <a:t>Marketing Resource Allocation Model</a:t>
            </a:r>
          </a:p>
        </p:txBody>
      </p:sp>
      <p:sp>
        <p:nvSpPr>
          <p:cNvPr id="31747" name="Content Placeholder 4"/>
          <p:cNvSpPr>
            <a:spLocks noGrp="1"/>
          </p:cNvSpPr>
          <p:nvPr>
            <p:ph idx="1"/>
          </p:nvPr>
        </p:nvSpPr>
        <p:spPr/>
        <p:txBody>
          <a:bodyPr/>
          <a:lstStyle/>
          <a:p>
            <a:pPr>
              <a:spcAft>
                <a:spcPts val="600"/>
              </a:spcAft>
            </a:pPr>
            <a:r>
              <a:rPr lang="en-US" smtClean="0"/>
              <a:t>Utilizes a three-stage process:</a:t>
            </a:r>
          </a:p>
          <a:p>
            <a:pPr lvl="1"/>
            <a:r>
              <a:rPr lang="en-US" smtClean="0"/>
              <a:t>Determination of 4-6 decision criteria</a:t>
            </a:r>
          </a:p>
          <a:p>
            <a:pPr lvl="1"/>
            <a:r>
              <a:rPr lang="en-US" smtClean="0"/>
              <a:t>Determination of “levels” within each criteria</a:t>
            </a:r>
          </a:p>
          <a:p>
            <a:pPr lvl="1"/>
            <a:r>
              <a:rPr lang="en-US" smtClean="0"/>
              <a:t>Weighting of value of decision criteria determined by senior leadership.</a:t>
            </a:r>
          </a:p>
          <a:p>
            <a:endParaRPr lang="en-US" smtClean="0"/>
          </a:p>
        </p:txBody>
      </p:sp>
    </p:spTree>
    <p:extLst>
      <p:ext uri="{BB962C8B-B14F-4D97-AF65-F5344CB8AC3E}">
        <p14:creationId xmlns:p14="http://schemas.microsoft.com/office/powerpoint/2010/main" val="1308405007"/>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3"/>
          <p:cNvSpPr>
            <a:spLocks noGrp="1"/>
          </p:cNvSpPr>
          <p:nvPr>
            <p:ph type="title"/>
          </p:nvPr>
        </p:nvSpPr>
        <p:spPr/>
        <p:txBody>
          <a:bodyPr/>
          <a:lstStyle/>
          <a:p>
            <a:r>
              <a:rPr lang="en-US" smtClean="0"/>
              <a:t>MRA Model – Decision Criteria</a:t>
            </a:r>
          </a:p>
        </p:txBody>
      </p:sp>
      <p:sp>
        <p:nvSpPr>
          <p:cNvPr id="32771" name="Content Placeholder 4"/>
          <p:cNvSpPr>
            <a:spLocks noGrp="1"/>
          </p:cNvSpPr>
          <p:nvPr>
            <p:ph idx="1"/>
          </p:nvPr>
        </p:nvSpPr>
        <p:spPr/>
        <p:txBody>
          <a:bodyPr/>
          <a:lstStyle/>
          <a:p>
            <a:r>
              <a:rPr lang="en-US" smtClean="0"/>
              <a:t>Examples:</a:t>
            </a:r>
          </a:p>
          <a:p>
            <a:pPr lvl="1"/>
            <a:r>
              <a:rPr lang="en-US" smtClean="0"/>
              <a:t>Strategic Importance</a:t>
            </a:r>
          </a:p>
          <a:p>
            <a:pPr lvl="1"/>
            <a:r>
              <a:rPr lang="en-US" smtClean="0"/>
              <a:t>Market Potential</a:t>
            </a:r>
          </a:p>
          <a:p>
            <a:pPr lvl="1"/>
            <a:r>
              <a:rPr lang="en-US" smtClean="0"/>
              <a:t>Competitive Structure</a:t>
            </a:r>
          </a:p>
          <a:p>
            <a:pPr lvl="1"/>
            <a:r>
              <a:rPr lang="en-US" smtClean="0"/>
              <a:t>Program “Readiness”/Capacity</a:t>
            </a:r>
          </a:p>
          <a:p>
            <a:pPr lvl="1"/>
            <a:r>
              <a:rPr lang="en-US" smtClean="0"/>
              <a:t>Profitability</a:t>
            </a:r>
          </a:p>
          <a:p>
            <a:pPr lvl="1"/>
            <a:r>
              <a:rPr lang="en-US" smtClean="0"/>
              <a:t>Medical Staff Relations</a:t>
            </a:r>
          </a:p>
        </p:txBody>
      </p:sp>
    </p:spTree>
    <p:extLst>
      <p:ext uri="{BB962C8B-B14F-4D97-AF65-F5344CB8AC3E}">
        <p14:creationId xmlns:p14="http://schemas.microsoft.com/office/powerpoint/2010/main" val="644965951"/>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smtClean="0"/>
              <a:t>MRA Model - Levels</a:t>
            </a:r>
          </a:p>
        </p:txBody>
      </p:sp>
      <p:sp>
        <p:nvSpPr>
          <p:cNvPr id="33795" name="Content Placeholder 2"/>
          <p:cNvSpPr>
            <a:spLocks noGrp="1"/>
          </p:cNvSpPr>
          <p:nvPr>
            <p:ph idx="1"/>
          </p:nvPr>
        </p:nvSpPr>
        <p:spPr/>
        <p:txBody>
          <a:bodyPr/>
          <a:lstStyle/>
          <a:p>
            <a:pPr>
              <a:spcAft>
                <a:spcPts val="600"/>
              </a:spcAft>
            </a:pPr>
            <a:r>
              <a:rPr lang="en-US" smtClean="0"/>
              <a:t>“Levels” Example:   Profitability</a:t>
            </a:r>
          </a:p>
          <a:p>
            <a:pPr lvl="1"/>
            <a:r>
              <a:rPr lang="en-US" sz="2200" smtClean="0"/>
              <a:t>3 points – Profit margin in excess of 10% (4 Pts for 20%+)</a:t>
            </a:r>
          </a:p>
          <a:p>
            <a:pPr lvl="1"/>
            <a:r>
              <a:rPr lang="en-US" sz="2200" smtClean="0"/>
              <a:t>2 points – Profit margin of 5% to 9%</a:t>
            </a:r>
          </a:p>
          <a:p>
            <a:pPr lvl="1"/>
            <a:r>
              <a:rPr lang="en-US" sz="2200" smtClean="0"/>
              <a:t>1 point – Profit margin of 1% to 4%</a:t>
            </a:r>
          </a:p>
          <a:p>
            <a:pPr lvl="1"/>
            <a:r>
              <a:rPr lang="en-US" sz="2200" smtClean="0"/>
              <a:t>0 Points – Break even or loss on operations</a:t>
            </a:r>
          </a:p>
          <a:p>
            <a:endParaRPr lang="en-US" smtClean="0"/>
          </a:p>
        </p:txBody>
      </p:sp>
    </p:spTree>
    <p:extLst>
      <p:ext uri="{BB962C8B-B14F-4D97-AF65-F5344CB8AC3E}">
        <p14:creationId xmlns:p14="http://schemas.microsoft.com/office/powerpoint/2010/main" val="2174628082"/>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3"/>
          <p:cNvSpPr>
            <a:spLocks noGrp="1"/>
          </p:cNvSpPr>
          <p:nvPr>
            <p:ph type="title"/>
          </p:nvPr>
        </p:nvSpPr>
        <p:spPr/>
        <p:txBody>
          <a:bodyPr/>
          <a:lstStyle/>
          <a:p>
            <a:r>
              <a:rPr lang="en-US" smtClean="0"/>
              <a:t>MRA Model - Weighting</a:t>
            </a:r>
          </a:p>
        </p:txBody>
      </p:sp>
      <p:graphicFrame>
        <p:nvGraphicFramePr>
          <p:cNvPr id="6" name="Content Placeholder 5"/>
          <p:cNvGraphicFramePr>
            <a:graphicFrameLocks noGrp="1"/>
          </p:cNvGraphicFramePr>
          <p:nvPr>
            <p:ph idx="1"/>
          </p:nvPr>
        </p:nvGraphicFramePr>
        <p:xfrm>
          <a:off x="457200" y="2249488"/>
          <a:ext cx="8229600" cy="3749040"/>
        </p:xfrm>
        <a:graphic>
          <a:graphicData uri="http://schemas.openxmlformats.org/drawingml/2006/table">
            <a:tbl>
              <a:tblPr firstRow="1" bandRow="1">
                <a:tableStyleId>{5C22544A-7EE6-4342-B048-85BDC9FD1C3A}</a:tableStyleId>
              </a:tblPr>
              <a:tblGrid>
                <a:gridCol w="4191000"/>
                <a:gridCol w="1981200"/>
                <a:gridCol w="2057400"/>
              </a:tblGrid>
              <a:tr h="370840">
                <a:tc>
                  <a:txBody>
                    <a:bodyPr/>
                    <a:lstStyle/>
                    <a:p>
                      <a:pPr algn="ctr"/>
                      <a:r>
                        <a:rPr lang="en-US" dirty="0" err="1" smtClean="0"/>
                        <a:t>Critera</a:t>
                      </a:r>
                      <a:r>
                        <a:rPr lang="en-US" dirty="0" smtClean="0"/>
                        <a:t>/Levels</a:t>
                      </a:r>
                      <a:endParaRPr lang="en-US" dirty="0"/>
                    </a:p>
                  </a:txBody>
                  <a:tcPr/>
                </a:tc>
                <a:tc>
                  <a:txBody>
                    <a:bodyPr/>
                    <a:lstStyle/>
                    <a:p>
                      <a:pPr algn="ctr"/>
                      <a:r>
                        <a:rPr lang="en-US" dirty="0" smtClean="0"/>
                        <a:t>Weight </a:t>
                      </a:r>
                    </a:p>
                    <a:p>
                      <a:pPr algn="ctr"/>
                      <a:r>
                        <a:rPr lang="en-US" sz="1400" dirty="0" smtClean="0"/>
                        <a:t>(of 100 Points)</a:t>
                      </a:r>
                      <a:endParaRPr lang="en-US" sz="1400" dirty="0"/>
                    </a:p>
                  </a:txBody>
                  <a:tcPr/>
                </a:tc>
                <a:tc>
                  <a:txBody>
                    <a:bodyPr/>
                    <a:lstStyle/>
                    <a:p>
                      <a:pPr algn="ctr"/>
                      <a:r>
                        <a:rPr lang="en-US" dirty="0" smtClean="0"/>
                        <a:t>Value</a:t>
                      </a:r>
                    </a:p>
                    <a:p>
                      <a:pPr algn="ctr"/>
                      <a:r>
                        <a:rPr lang="en-US" sz="1400" dirty="0" smtClean="0"/>
                        <a:t>(Level x Weight)</a:t>
                      </a:r>
                      <a:endParaRPr lang="en-US" sz="1400" dirty="0"/>
                    </a:p>
                  </a:txBody>
                  <a:tcPr/>
                </a:tc>
              </a:tr>
              <a:tr h="370840">
                <a:tc>
                  <a:txBody>
                    <a:bodyPr/>
                    <a:lstStyle/>
                    <a:p>
                      <a:r>
                        <a:rPr lang="en-US" sz="1400" dirty="0" smtClean="0"/>
                        <a:t>Market Share/Volume Opportunity:</a:t>
                      </a:r>
                    </a:p>
                    <a:p>
                      <a:endParaRPr lang="en-US" sz="1400" dirty="0" smtClean="0"/>
                    </a:p>
                    <a:p>
                      <a:pPr>
                        <a:buFont typeface="Arial" pitchFamily="34" charset="0"/>
                        <a:buChar char="•"/>
                      </a:pPr>
                      <a:r>
                        <a:rPr lang="en-US" sz="1400" baseline="0" dirty="0" smtClean="0"/>
                        <a:t> Loss of share/volumes possible (-1)</a:t>
                      </a:r>
                    </a:p>
                    <a:p>
                      <a:pPr>
                        <a:buFont typeface="Arial" pitchFamily="34" charset="0"/>
                        <a:buChar char="•"/>
                      </a:pPr>
                      <a:r>
                        <a:rPr lang="en-US" sz="1400" baseline="0" dirty="0" smtClean="0"/>
                        <a:t> Minimal or no share/volume gain likely (0)</a:t>
                      </a:r>
                    </a:p>
                    <a:p>
                      <a:pPr>
                        <a:buFont typeface="Arial" pitchFamily="34" charset="0"/>
                        <a:buChar char="•"/>
                      </a:pPr>
                      <a:r>
                        <a:rPr lang="en-US" sz="1400" baseline="0" dirty="0" smtClean="0"/>
                        <a:t> Share/volume gain of up to 3% in 2 years (1)</a:t>
                      </a:r>
                    </a:p>
                    <a:p>
                      <a:pPr>
                        <a:buFont typeface="Arial" pitchFamily="34" charset="0"/>
                        <a:buChar char="•"/>
                      </a:pPr>
                      <a:r>
                        <a:rPr lang="en-US" sz="1400" baseline="0" dirty="0" smtClean="0"/>
                        <a:t> Share/volume gain of 4 to 6% in 2 years (2)</a:t>
                      </a:r>
                    </a:p>
                    <a:p>
                      <a:pPr>
                        <a:buFont typeface="Arial" pitchFamily="34" charset="0"/>
                        <a:buChar char="•"/>
                      </a:pPr>
                      <a:r>
                        <a:rPr lang="en-US" sz="1400" baseline="0" dirty="0" smtClean="0"/>
                        <a:t> Share/volume gain of over 6% in 2 years (3)</a:t>
                      </a:r>
                      <a:endParaRPr lang="en-US" sz="1400" dirty="0"/>
                    </a:p>
                  </a:txBody>
                  <a:tcPr/>
                </a:tc>
                <a:tc>
                  <a:txBody>
                    <a:bodyPr/>
                    <a:lstStyle/>
                    <a:p>
                      <a:pPr algn="ctr"/>
                      <a:r>
                        <a:rPr lang="en-US" sz="1400" dirty="0" smtClean="0"/>
                        <a:t>25 </a:t>
                      </a:r>
                      <a:endParaRPr lang="en-US" sz="1400" dirty="0"/>
                    </a:p>
                  </a:txBody>
                  <a:tcPr/>
                </a:tc>
                <a:tc>
                  <a:txBody>
                    <a:bodyPr/>
                    <a:lstStyle/>
                    <a:p>
                      <a:endParaRPr lang="en-US" dirty="0"/>
                    </a:p>
                  </a:txBody>
                  <a:tcPr/>
                </a:tc>
              </a:tr>
              <a:tr h="370840">
                <a:tc>
                  <a:txBody>
                    <a:bodyPr/>
                    <a:lstStyle/>
                    <a:p>
                      <a:r>
                        <a:rPr lang="en-US" sz="1400" dirty="0" smtClean="0"/>
                        <a:t>Margin</a:t>
                      </a:r>
                      <a:r>
                        <a:rPr lang="en-US" sz="1400" baseline="0" dirty="0" smtClean="0"/>
                        <a:t> Potential:</a:t>
                      </a:r>
                    </a:p>
                    <a:p>
                      <a:endParaRPr lang="en-US" sz="1400" baseline="0" dirty="0" smtClean="0"/>
                    </a:p>
                    <a:p>
                      <a:pPr>
                        <a:buFont typeface="Arial" pitchFamily="34" charset="0"/>
                        <a:buChar char="•"/>
                      </a:pPr>
                      <a:r>
                        <a:rPr lang="en-US" sz="1400" baseline="0" dirty="0" smtClean="0"/>
                        <a:t>  Break even or loss after 2 years (0)</a:t>
                      </a:r>
                    </a:p>
                    <a:p>
                      <a:pPr>
                        <a:buFont typeface="Arial" pitchFamily="34" charset="0"/>
                        <a:buChar char="•"/>
                      </a:pPr>
                      <a:r>
                        <a:rPr lang="en-US" sz="1400" baseline="0" dirty="0" smtClean="0"/>
                        <a:t> Margin of 1% to 4% after 2 years (1)</a:t>
                      </a:r>
                    </a:p>
                    <a:p>
                      <a:pPr>
                        <a:buFont typeface="Arial" pitchFamily="34" charset="0"/>
                        <a:buChar char="•"/>
                      </a:pPr>
                      <a:r>
                        <a:rPr lang="en-US" sz="1400" baseline="0" dirty="0" smtClean="0"/>
                        <a:t> Margin of 5% to 9% after 2 years (2)</a:t>
                      </a:r>
                    </a:p>
                    <a:p>
                      <a:pPr>
                        <a:buFont typeface="Arial" pitchFamily="34" charset="0"/>
                        <a:buChar char="•"/>
                      </a:pPr>
                      <a:r>
                        <a:rPr lang="en-US" sz="1400" baseline="0" dirty="0" smtClean="0"/>
                        <a:t> Margin of 10% plus (3)</a:t>
                      </a:r>
                    </a:p>
                    <a:p>
                      <a:pPr>
                        <a:buFont typeface="Arial" pitchFamily="34" charset="0"/>
                        <a:buChar char="•"/>
                      </a:pPr>
                      <a:r>
                        <a:rPr lang="en-US" sz="1400" baseline="0" dirty="0" smtClean="0"/>
                        <a:t>Margin of 20% plus (4)</a:t>
                      </a:r>
                      <a:endParaRPr lang="en-US" sz="1400" dirty="0"/>
                    </a:p>
                  </a:txBody>
                  <a:tcPr/>
                </a:tc>
                <a:tc>
                  <a:txBody>
                    <a:bodyPr/>
                    <a:lstStyle/>
                    <a:p>
                      <a:pPr algn="ctr"/>
                      <a:r>
                        <a:rPr lang="en-US" sz="1400" dirty="0" smtClean="0"/>
                        <a:t>30</a:t>
                      </a:r>
                      <a:endParaRPr lang="en-US" sz="1400"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129713562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Issue – One Marketing Plan – or Many?</a:t>
            </a:r>
          </a:p>
        </p:txBody>
      </p:sp>
      <p:sp>
        <p:nvSpPr>
          <p:cNvPr id="3" name="Content Placeholder 2"/>
          <p:cNvSpPr>
            <a:spLocks noGrp="1"/>
          </p:cNvSpPr>
          <p:nvPr>
            <p:ph idx="1"/>
          </p:nvPr>
        </p:nvSpPr>
        <p:spPr/>
        <p:txBody>
          <a:bodyPr/>
          <a:lstStyle/>
          <a:p>
            <a:pPr>
              <a:spcAft>
                <a:spcPts val="600"/>
              </a:spcAft>
            </a:pPr>
            <a:r>
              <a:rPr lang="en-US" sz="2400" dirty="0" smtClean="0"/>
              <a:t>Should there be one “Marketing Plan” for Memorial with different sub-sets?  Or 3-4 separate plans (or more)?</a:t>
            </a:r>
          </a:p>
          <a:p>
            <a:pPr>
              <a:spcAft>
                <a:spcPts val="600"/>
              </a:spcAft>
            </a:pPr>
            <a:r>
              <a:rPr lang="en-US" sz="2400" dirty="0" smtClean="0"/>
              <a:t>Depends upon:</a:t>
            </a:r>
          </a:p>
          <a:p>
            <a:pPr lvl="1">
              <a:spcAft>
                <a:spcPts val="600"/>
              </a:spcAft>
            </a:pPr>
            <a:r>
              <a:rPr lang="en-US" sz="2200" dirty="0" smtClean="0"/>
              <a:t>The brand focus of the organization (Branded House?  House of Brands?)</a:t>
            </a:r>
          </a:p>
          <a:p>
            <a:pPr lvl="1"/>
            <a:r>
              <a:rPr lang="en-US" sz="2200" dirty="0" smtClean="0"/>
              <a:t>The structure of the Marketing Function (Centralized, Semi-Centralized, Largely Decentralize)</a:t>
            </a:r>
            <a:endParaRPr lang="en-US" sz="2200" dirty="0"/>
          </a:p>
        </p:txBody>
      </p:sp>
    </p:spTree>
    <p:extLst>
      <p:ext uri="{BB962C8B-B14F-4D97-AF65-F5344CB8AC3E}">
        <p14:creationId xmlns:p14="http://schemas.microsoft.com/office/powerpoint/2010/main" val="32507964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Plan Format</a:t>
            </a:r>
            <a:endParaRPr lang="en-US" dirty="0"/>
          </a:p>
        </p:txBody>
      </p:sp>
      <p:sp>
        <p:nvSpPr>
          <p:cNvPr id="3" name="Content Placeholder 2"/>
          <p:cNvSpPr>
            <a:spLocks noGrp="1"/>
          </p:cNvSpPr>
          <p:nvPr>
            <p:ph idx="1"/>
          </p:nvPr>
        </p:nvSpPr>
        <p:spPr/>
        <p:txBody>
          <a:bodyPr/>
          <a:lstStyle/>
          <a:p>
            <a:r>
              <a:rPr lang="en-US" dirty="0"/>
              <a:t>Market Audit</a:t>
            </a:r>
          </a:p>
          <a:p>
            <a:pPr lvl="1">
              <a:spcAft>
                <a:spcPts val="600"/>
              </a:spcAft>
            </a:pPr>
            <a:r>
              <a:rPr lang="en-US" dirty="0"/>
              <a:t>Key Observations/Major factors driving “marketing” for the entity.</a:t>
            </a:r>
          </a:p>
          <a:p>
            <a:pPr>
              <a:spcAft>
                <a:spcPts val="600"/>
              </a:spcAft>
            </a:pPr>
            <a:r>
              <a:rPr lang="en-US" dirty="0" smtClean="0"/>
              <a:t>Market Position</a:t>
            </a:r>
          </a:p>
          <a:p>
            <a:pPr lvl="1">
              <a:spcAft>
                <a:spcPts val="600"/>
              </a:spcAft>
            </a:pPr>
            <a:r>
              <a:rPr lang="en-US" dirty="0" smtClean="0"/>
              <a:t>Overall, Key Entities if different</a:t>
            </a:r>
          </a:p>
          <a:p>
            <a:pPr>
              <a:spcAft>
                <a:spcPts val="600"/>
              </a:spcAft>
            </a:pPr>
            <a:r>
              <a:rPr lang="en-US" dirty="0"/>
              <a:t>Market </a:t>
            </a:r>
            <a:r>
              <a:rPr lang="en-US" dirty="0" smtClean="0"/>
              <a:t>Strategies</a:t>
            </a:r>
          </a:p>
          <a:p>
            <a:pPr>
              <a:spcAft>
                <a:spcPts val="600"/>
              </a:spcAft>
            </a:pPr>
            <a:r>
              <a:rPr lang="en-US" dirty="0"/>
              <a:t>Quantifiable Objectives</a:t>
            </a:r>
          </a:p>
          <a:p>
            <a:pPr>
              <a:spcAft>
                <a:spcPts val="600"/>
              </a:spcAft>
            </a:pPr>
            <a:endParaRPr lang="en-US" dirty="0"/>
          </a:p>
          <a:p>
            <a:pPr>
              <a:spcAft>
                <a:spcPts val="600"/>
              </a:spcAft>
            </a:pPr>
            <a:endParaRPr lang="en-US" dirty="0"/>
          </a:p>
        </p:txBody>
      </p:sp>
    </p:spTree>
    <p:extLst>
      <p:ext uri="{BB962C8B-B14F-4D97-AF65-F5344CB8AC3E}">
        <p14:creationId xmlns:p14="http://schemas.microsoft.com/office/powerpoint/2010/main" val="273157274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Suggested Plan Format</a:t>
            </a:r>
            <a:endParaRPr lang="en-US" dirty="0"/>
          </a:p>
        </p:txBody>
      </p:sp>
      <p:sp>
        <p:nvSpPr>
          <p:cNvPr id="3" name="Content Placeholder 2"/>
          <p:cNvSpPr>
            <a:spLocks noGrp="1"/>
          </p:cNvSpPr>
          <p:nvPr>
            <p:ph idx="1"/>
          </p:nvPr>
        </p:nvSpPr>
        <p:spPr/>
        <p:txBody>
          <a:bodyPr/>
          <a:lstStyle/>
          <a:p>
            <a:pPr>
              <a:buFont typeface="Arial" pitchFamily="34" charset="0"/>
              <a:buChar char="•"/>
              <a:defRPr/>
            </a:pPr>
            <a:r>
              <a:rPr lang="en-US" dirty="0" smtClean="0"/>
              <a:t>Market </a:t>
            </a:r>
            <a:r>
              <a:rPr lang="en-US" dirty="0"/>
              <a:t>Actions</a:t>
            </a:r>
          </a:p>
          <a:p>
            <a:pPr lvl="1">
              <a:buFont typeface="Arial" pitchFamily="34" charset="0"/>
              <a:buChar char="–"/>
              <a:defRPr/>
            </a:pPr>
            <a:r>
              <a:rPr lang="en-US" dirty="0"/>
              <a:t>Description </a:t>
            </a:r>
          </a:p>
          <a:p>
            <a:pPr lvl="1">
              <a:buFont typeface="Arial" pitchFamily="34" charset="0"/>
              <a:buChar char="–"/>
              <a:defRPr/>
            </a:pPr>
            <a:r>
              <a:rPr lang="en-US" dirty="0"/>
              <a:t>Priority </a:t>
            </a:r>
          </a:p>
          <a:p>
            <a:pPr lvl="1">
              <a:buFont typeface="Arial" pitchFamily="34" charset="0"/>
              <a:buChar char="–"/>
              <a:defRPr/>
            </a:pPr>
            <a:r>
              <a:rPr lang="en-US" dirty="0"/>
              <a:t>Time Frame </a:t>
            </a:r>
          </a:p>
          <a:p>
            <a:pPr lvl="1">
              <a:buFont typeface="Arial" pitchFamily="34" charset="0"/>
              <a:buChar char="–"/>
              <a:defRPr/>
            </a:pPr>
            <a:r>
              <a:rPr lang="en-US" dirty="0"/>
              <a:t>Resources</a:t>
            </a:r>
          </a:p>
          <a:p>
            <a:pPr lvl="1">
              <a:spcAft>
                <a:spcPts val="600"/>
              </a:spcAft>
              <a:buFont typeface="Arial" pitchFamily="34" charset="0"/>
              <a:buChar char="–"/>
              <a:defRPr/>
            </a:pPr>
            <a:r>
              <a:rPr lang="en-US" dirty="0"/>
              <a:t>Responsible Parties</a:t>
            </a:r>
          </a:p>
          <a:p>
            <a:pPr>
              <a:spcAft>
                <a:spcPts val="600"/>
              </a:spcAft>
              <a:buFont typeface="Arial" pitchFamily="34" charset="0"/>
              <a:buChar char="•"/>
              <a:defRPr/>
            </a:pPr>
            <a:r>
              <a:rPr lang="en-US" dirty="0"/>
              <a:t>Monitoring Process</a:t>
            </a:r>
          </a:p>
          <a:p>
            <a:pPr>
              <a:buFont typeface="Arial" pitchFamily="34" charset="0"/>
              <a:buChar char="•"/>
              <a:defRPr/>
            </a:pPr>
            <a:r>
              <a:rPr lang="en-US" dirty="0"/>
              <a:t>Data Appendices</a:t>
            </a:r>
          </a:p>
          <a:p>
            <a:endParaRPr lang="en-US" dirty="0"/>
          </a:p>
        </p:txBody>
      </p:sp>
    </p:spTree>
    <p:extLst>
      <p:ext uri="{BB962C8B-B14F-4D97-AF65-F5344CB8AC3E}">
        <p14:creationId xmlns:p14="http://schemas.microsoft.com/office/powerpoint/2010/main" val="14616805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normAutofit lnSpcReduction="10000"/>
          </a:bodyPr>
          <a:lstStyle/>
          <a:p>
            <a:pPr>
              <a:spcAft>
                <a:spcPts val="600"/>
              </a:spcAft>
            </a:pPr>
            <a:r>
              <a:rPr lang="en-US" sz="2200" dirty="0" smtClean="0"/>
              <a:t>Purpose, Politics, Process and Format</a:t>
            </a:r>
          </a:p>
          <a:p>
            <a:pPr>
              <a:spcAft>
                <a:spcPts val="600"/>
              </a:spcAft>
            </a:pPr>
            <a:r>
              <a:rPr lang="en-US" sz="2200" dirty="0" smtClean="0"/>
              <a:t>Market Audit (Process, What to Look For)</a:t>
            </a:r>
          </a:p>
          <a:p>
            <a:pPr>
              <a:spcAft>
                <a:spcPts val="600"/>
              </a:spcAft>
            </a:pPr>
            <a:r>
              <a:rPr lang="en-US" sz="2200" dirty="0" smtClean="0"/>
              <a:t>Market Position (Brand vs. Commodity)</a:t>
            </a:r>
          </a:p>
          <a:p>
            <a:pPr>
              <a:spcAft>
                <a:spcPts val="600"/>
              </a:spcAft>
            </a:pPr>
            <a:r>
              <a:rPr lang="en-US" sz="2200" dirty="0" smtClean="0"/>
              <a:t>Marketing Strategies</a:t>
            </a:r>
          </a:p>
          <a:p>
            <a:pPr>
              <a:lnSpc>
                <a:spcPct val="90000"/>
              </a:lnSpc>
              <a:spcBef>
                <a:spcPts val="600"/>
              </a:spcBef>
              <a:spcAft>
                <a:spcPts val="600"/>
              </a:spcAft>
            </a:pPr>
            <a:r>
              <a:rPr lang="en-US" sz="2200" dirty="0"/>
              <a:t>Measurement and Quantifiable Objectives</a:t>
            </a:r>
          </a:p>
          <a:p>
            <a:pPr>
              <a:lnSpc>
                <a:spcPct val="90000"/>
              </a:lnSpc>
              <a:spcBef>
                <a:spcPts val="600"/>
              </a:spcBef>
              <a:spcAft>
                <a:spcPts val="600"/>
              </a:spcAft>
            </a:pPr>
            <a:r>
              <a:rPr lang="en-US" sz="2200" dirty="0"/>
              <a:t>Market Actions (Budget, Priorities)</a:t>
            </a:r>
          </a:p>
          <a:p>
            <a:pPr>
              <a:spcAft>
                <a:spcPts val="600"/>
              </a:spcAft>
            </a:pPr>
            <a:r>
              <a:rPr lang="en-US" sz="2200" dirty="0"/>
              <a:t>Appendix One– Market Audit Data</a:t>
            </a:r>
          </a:p>
          <a:p>
            <a:pPr>
              <a:spcAft>
                <a:spcPts val="600"/>
              </a:spcAft>
            </a:pPr>
            <a:r>
              <a:rPr lang="en-US" sz="2200" dirty="0" smtClean="0"/>
              <a:t>Appendix Two </a:t>
            </a:r>
            <a:r>
              <a:rPr lang="en-US" sz="2200" dirty="0"/>
              <a:t>– Patient Pathway Mapping (for Marketing)</a:t>
            </a:r>
          </a:p>
          <a:p>
            <a:pPr>
              <a:spcAft>
                <a:spcPts val="600"/>
              </a:spcAft>
            </a:pPr>
            <a:r>
              <a:rPr lang="en-US" sz="2200" dirty="0"/>
              <a:t>Appendix </a:t>
            </a:r>
            <a:r>
              <a:rPr lang="en-US" sz="2200" dirty="0" smtClean="0"/>
              <a:t>Three </a:t>
            </a:r>
            <a:r>
              <a:rPr lang="en-US" sz="2200" dirty="0"/>
              <a:t>– ROI Tracking (The Short Course</a:t>
            </a:r>
            <a:r>
              <a:rPr lang="en-US" sz="2200" dirty="0" smtClean="0"/>
              <a:t>)</a:t>
            </a:r>
          </a:p>
          <a:p>
            <a:r>
              <a:rPr lang="en-US" sz="2200" dirty="0" smtClean="0"/>
              <a:t>Appendix Four – Example Marketing Prioritization Model</a:t>
            </a:r>
            <a:endParaRPr lang="en-US" sz="2200" dirty="0"/>
          </a:p>
          <a:p>
            <a:endParaRPr lang="en-US" sz="2200" dirty="0"/>
          </a:p>
        </p:txBody>
      </p:sp>
    </p:spTree>
    <p:extLst>
      <p:ext uri="{BB962C8B-B14F-4D97-AF65-F5344CB8AC3E}">
        <p14:creationId xmlns:p14="http://schemas.microsoft.com/office/powerpoint/2010/main" val="2308790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Marketing Plan Process</a:t>
            </a:r>
            <a:br>
              <a:rPr lang="en-US" dirty="0" smtClean="0"/>
            </a:br>
            <a:r>
              <a:rPr lang="en-US" sz="2400" dirty="0" smtClean="0"/>
              <a:t>(AMC w/FMG, Satellites)</a:t>
            </a:r>
            <a:endParaRPr lang="en-US" sz="2400" dirty="0"/>
          </a:p>
        </p:txBody>
      </p:sp>
      <p:sp>
        <p:nvSpPr>
          <p:cNvPr id="3" name="Content Placeholder 2"/>
          <p:cNvSpPr>
            <a:spLocks noGrp="1"/>
          </p:cNvSpPr>
          <p:nvPr>
            <p:ph idx="1"/>
          </p:nvPr>
        </p:nvSpPr>
        <p:spPr/>
        <p:txBody>
          <a:bodyPr/>
          <a:lstStyle/>
          <a:p>
            <a:pPr>
              <a:spcAft>
                <a:spcPts val="400"/>
              </a:spcAft>
            </a:pPr>
            <a:r>
              <a:rPr lang="en-US" sz="2400" dirty="0" smtClean="0"/>
              <a:t>FY is Calendar Year</a:t>
            </a:r>
          </a:p>
          <a:p>
            <a:pPr>
              <a:spcAft>
                <a:spcPts val="400"/>
              </a:spcAft>
            </a:pPr>
            <a:r>
              <a:rPr lang="en-US" sz="2400" dirty="0" smtClean="0"/>
              <a:t>July/August – Update Research</a:t>
            </a:r>
          </a:p>
          <a:p>
            <a:pPr>
              <a:spcAft>
                <a:spcPts val="400"/>
              </a:spcAft>
            </a:pPr>
            <a:r>
              <a:rPr lang="en-US" sz="2400" dirty="0" smtClean="0"/>
              <a:t>Sept./Oct. – Update Background Data/Market Audit</a:t>
            </a:r>
          </a:p>
          <a:p>
            <a:pPr lvl="1">
              <a:spcAft>
                <a:spcPts val="400"/>
              </a:spcAft>
            </a:pPr>
            <a:r>
              <a:rPr lang="en-US" sz="2200" dirty="0" smtClean="0"/>
              <a:t>Planning, Decision Support, Finance, FMG, etc.</a:t>
            </a:r>
          </a:p>
          <a:p>
            <a:pPr lvl="1">
              <a:spcAft>
                <a:spcPts val="400"/>
              </a:spcAft>
            </a:pPr>
            <a:r>
              <a:rPr lang="en-US" sz="2200" dirty="0" smtClean="0"/>
              <a:t>Business Plans, Volumes, Share, Insurance Contracts, Service Line Profitability, Patient Satisfaction, etc.</a:t>
            </a:r>
          </a:p>
          <a:p>
            <a:pPr lvl="1">
              <a:spcAft>
                <a:spcPts val="400"/>
              </a:spcAft>
            </a:pPr>
            <a:r>
              <a:rPr lang="en-US" sz="2200" dirty="0" smtClean="0"/>
              <a:t>Annual Environmental Scan (Planning).</a:t>
            </a:r>
          </a:p>
          <a:p>
            <a:pPr>
              <a:spcAft>
                <a:spcPts val="400"/>
              </a:spcAft>
            </a:pPr>
            <a:r>
              <a:rPr lang="en-US" sz="2400" dirty="0" smtClean="0"/>
              <a:t>October - Key stakeholder meetings</a:t>
            </a:r>
          </a:p>
          <a:p>
            <a:pPr lvl="1">
              <a:spcAft>
                <a:spcPts val="400"/>
              </a:spcAft>
            </a:pPr>
            <a:r>
              <a:rPr lang="en-US" sz="2200" dirty="0" smtClean="0"/>
              <a:t>Goals, objectives, issues, hindrances for next FY</a:t>
            </a:r>
          </a:p>
          <a:p>
            <a:pPr lvl="1"/>
            <a:r>
              <a:rPr lang="en-US" sz="2200" dirty="0" smtClean="0"/>
              <a:t>Led by Marketing Account Reps</a:t>
            </a:r>
            <a:endParaRPr lang="en-US" sz="2200" dirty="0"/>
          </a:p>
        </p:txBody>
      </p:sp>
    </p:spTree>
    <p:extLst>
      <p:ext uri="{BB962C8B-B14F-4D97-AF65-F5344CB8AC3E}">
        <p14:creationId xmlns:p14="http://schemas.microsoft.com/office/powerpoint/2010/main" val="241954655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Marketing Plan Process</a:t>
            </a:r>
            <a:br>
              <a:rPr lang="en-US" dirty="0" smtClean="0"/>
            </a:br>
            <a:r>
              <a:rPr lang="en-US" sz="2400" dirty="0" smtClean="0"/>
              <a:t>(AMC w/FMG, Satellites)</a:t>
            </a:r>
            <a:endParaRPr lang="en-US" sz="2400" dirty="0"/>
          </a:p>
        </p:txBody>
      </p:sp>
      <p:sp>
        <p:nvSpPr>
          <p:cNvPr id="3" name="Content Placeholder 2"/>
          <p:cNvSpPr>
            <a:spLocks noGrp="1"/>
          </p:cNvSpPr>
          <p:nvPr>
            <p:ph idx="1"/>
          </p:nvPr>
        </p:nvSpPr>
        <p:spPr/>
        <p:txBody>
          <a:bodyPr/>
          <a:lstStyle/>
          <a:p>
            <a:pPr>
              <a:spcAft>
                <a:spcPts val="600"/>
              </a:spcAft>
            </a:pPr>
            <a:r>
              <a:rPr lang="en-US" sz="2400" dirty="0" smtClean="0"/>
              <a:t>October – System-wide Marketing Strategies and Objectives submitted for Leadership approval.</a:t>
            </a:r>
          </a:p>
          <a:p>
            <a:r>
              <a:rPr lang="en-US" sz="2400" dirty="0" smtClean="0"/>
              <a:t>November/December – Prepare service line Market Audits, Priority levels, Market Action grids.</a:t>
            </a:r>
          </a:p>
          <a:p>
            <a:endParaRPr lang="en-US" sz="2400" dirty="0"/>
          </a:p>
          <a:p>
            <a:endParaRPr lang="en-US" sz="2400" dirty="0"/>
          </a:p>
          <a:p>
            <a:endParaRPr lang="en-US" sz="2400" dirty="0"/>
          </a:p>
        </p:txBody>
      </p:sp>
    </p:spTree>
    <p:extLst>
      <p:ext uri="{BB962C8B-B14F-4D97-AF65-F5344CB8AC3E}">
        <p14:creationId xmlns:p14="http://schemas.microsoft.com/office/powerpoint/2010/main" val="40624058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Marketing Plan Process</a:t>
            </a:r>
            <a:br>
              <a:rPr lang="en-US" dirty="0"/>
            </a:br>
            <a:r>
              <a:rPr lang="en-US" sz="2400" dirty="0"/>
              <a:t>(AMC w/FMG, Satellites)</a:t>
            </a:r>
            <a:endParaRPr lang="en-US" dirty="0"/>
          </a:p>
        </p:txBody>
      </p:sp>
      <p:sp>
        <p:nvSpPr>
          <p:cNvPr id="3" name="Content Placeholder 2"/>
          <p:cNvSpPr>
            <a:spLocks noGrp="1"/>
          </p:cNvSpPr>
          <p:nvPr>
            <p:ph idx="1"/>
          </p:nvPr>
        </p:nvSpPr>
        <p:spPr/>
        <p:txBody>
          <a:bodyPr/>
          <a:lstStyle/>
          <a:p>
            <a:pPr>
              <a:spcAft>
                <a:spcPts val="600"/>
              </a:spcAft>
            </a:pPr>
            <a:r>
              <a:rPr lang="en-US" sz="2600" dirty="0" smtClean="0"/>
              <a:t>Final AMC Marketing Plan includes:</a:t>
            </a:r>
          </a:p>
          <a:p>
            <a:pPr lvl="1">
              <a:spcAft>
                <a:spcPts val="600"/>
              </a:spcAft>
            </a:pPr>
            <a:r>
              <a:rPr lang="en-US" sz="2200" dirty="0" smtClean="0"/>
              <a:t>General Market Audit (Consultant supported)</a:t>
            </a:r>
          </a:p>
          <a:p>
            <a:pPr lvl="1">
              <a:spcAft>
                <a:spcPts val="600"/>
              </a:spcAft>
            </a:pPr>
            <a:r>
              <a:rPr lang="en-US" sz="2200" dirty="0" smtClean="0"/>
              <a:t>Service Line Market Audits (Staff developed)</a:t>
            </a:r>
          </a:p>
          <a:p>
            <a:pPr lvl="1">
              <a:spcAft>
                <a:spcPts val="600"/>
              </a:spcAft>
            </a:pPr>
            <a:r>
              <a:rPr lang="en-US" sz="2200" dirty="0" smtClean="0"/>
              <a:t>Market Position (Staff/Consultant but little changed since 2005)</a:t>
            </a:r>
          </a:p>
          <a:p>
            <a:pPr lvl="1">
              <a:spcAft>
                <a:spcPts val="600"/>
              </a:spcAft>
            </a:pPr>
            <a:r>
              <a:rPr lang="en-US" sz="2200" dirty="0" smtClean="0"/>
              <a:t>Marketing Strategies (Staff/Consultant)</a:t>
            </a:r>
          </a:p>
          <a:p>
            <a:pPr lvl="1">
              <a:spcAft>
                <a:spcPts val="600"/>
              </a:spcAft>
            </a:pPr>
            <a:r>
              <a:rPr lang="en-US" sz="2200" dirty="0" smtClean="0"/>
              <a:t>Objectives (Staff developed)</a:t>
            </a:r>
          </a:p>
          <a:p>
            <a:pPr lvl="1"/>
            <a:r>
              <a:rPr lang="en-US" sz="2200" dirty="0" smtClean="0"/>
              <a:t>Market Action Grids – General, Service Line (Staff developed)</a:t>
            </a:r>
            <a:endParaRPr lang="en-US" sz="2200" dirty="0"/>
          </a:p>
        </p:txBody>
      </p:sp>
    </p:spTree>
    <p:extLst>
      <p:ext uri="{BB962C8B-B14F-4D97-AF65-F5344CB8AC3E}">
        <p14:creationId xmlns:p14="http://schemas.microsoft.com/office/powerpoint/2010/main" val="41461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Example Marketing Plan Process</a:t>
            </a:r>
            <a:br>
              <a:rPr lang="en-US" dirty="0"/>
            </a:br>
            <a:r>
              <a:rPr lang="en-US" sz="2400" dirty="0"/>
              <a:t>(AMC w/FMG, Satellites)</a:t>
            </a:r>
            <a:endParaRPr lang="en-US" dirty="0"/>
          </a:p>
        </p:txBody>
      </p:sp>
      <p:sp>
        <p:nvSpPr>
          <p:cNvPr id="3" name="Content Placeholder 2"/>
          <p:cNvSpPr>
            <a:spLocks noGrp="1"/>
          </p:cNvSpPr>
          <p:nvPr>
            <p:ph idx="1"/>
          </p:nvPr>
        </p:nvSpPr>
        <p:spPr/>
        <p:txBody>
          <a:bodyPr/>
          <a:lstStyle/>
          <a:p>
            <a:pPr>
              <a:spcAft>
                <a:spcPts val="600"/>
              </a:spcAft>
            </a:pPr>
            <a:r>
              <a:rPr lang="en-US" sz="2600" dirty="0" smtClean="0"/>
              <a:t>Impact of a 10 year ongoing process (Started in 2005):</a:t>
            </a:r>
          </a:p>
          <a:p>
            <a:pPr lvl="1">
              <a:spcAft>
                <a:spcPts val="600"/>
              </a:spcAft>
            </a:pPr>
            <a:r>
              <a:rPr lang="en-US" sz="2200" dirty="0"/>
              <a:t>The “Plan” process has become part of the </a:t>
            </a:r>
            <a:r>
              <a:rPr lang="en-US" sz="2200" dirty="0" smtClean="0"/>
              <a:t>AMC organizational </a:t>
            </a:r>
            <a:r>
              <a:rPr lang="en-US" sz="2200" dirty="0"/>
              <a:t>culture.  Operational leaders expect it and want to be involved.</a:t>
            </a:r>
          </a:p>
          <a:p>
            <a:pPr lvl="1">
              <a:spcAft>
                <a:spcPts val="600"/>
              </a:spcAft>
            </a:pPr>
            <a:r>
              <a:rPr lang="en-US" sz="2200" dirty="0"/>
              <a:t>The process has shifted from majority consultant driven in 2005 to majority staff driven in </a:t>
            </a:r>
            <a:r>
              <a:rPr lang="en-US" sz="2200" dirty="0" smtClean="0"/>
              <a:t>2014.</a:t>
            </a:r>
            <a:endParaRPr lang="en-US" sz="2200" dirty="0"/>
          </a:p>
          <a:p>
            <a:pPr lvl="1">
              <a:spcAft>
                <a:spcPts val="600"/>
              </a:spcAft>
            </a:pPr>
            <a:r>
              <a:rPr lang="en-US" sz="2200" dirty="0"/>
              <a:t>Strategies have evolved over time as </a:t>
            </a:r>
            <a:r>
              <a:rPr lang="en-US" sz="2200" dirty="0" smtClean="0"/>
              <a:t>AMC </a:t>
            </a:r>
            <a:r>
              <a:rPr lang="en-US" sz="2200" dirty="0"/>
              <a:t>strategies and market issues change.</a:t>
            </a:r>
          </a:p>
          <a:p>
            <a:pPr lvl="1"/>
            <a:r>
              <a:rPr lang="en-US" sz="2200" dirty="0"/>
              <a:t>The Plan process drives the Marketing budget.</a:t>
            </a:r>
          </a:p>
          <a:p>
            <a:pPr lvl="1"/>
            <a:endParaRPr lang="en-US" dirty="0"/>
          </a:p>
        </p:txBody>
      </p:sp>
    </p:spTree>
    <p:extLst>
      <p:ext uri="{BB962C8B-B14F-4D97-AF65-F5344CB8AC3E}">
        <p14:creationId xmlns:p14="http://schemas.microsoft.com/office/powerpoint/2010/main" val="25428542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Market Audit</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32710982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The Market Audit - General</a:t>
            </a:r>
            <a:endParaRPr lang="en-US" dirty="0"/>
          </a:p>
        </p:txBody>
      </p:sp>
      <p:sp>
        <p:nvSpPr>
          <p:cNvPr id="5" name="Content Placeholder 4"/>
          <p:cNvSpPr>
            <a:spLocks noGrp="1"/>
          </p:cNvSpPr>
          <p:nvPr>
            <p:ph idx="1"/>
          </p:nvPr>
        </p:nvSpPr>
        <p:spPr/>
        <p:txBody>
          <a:bodyPr/>
          <a:lstStyle/>
          <a:p>
            <a:r>
              <a:rPr lang="en-US" dirty="0"/>
              <a:t>1-2 pages per major element if possible.</a:t>
            </a:r>
          </a:p>
          <a:p>
            <a:pPr lvl="1"/>
            <a:r>
              <a:rPr lang="en-US" dirty="0"/>
              <a:t>Save the data dump for the appendices</a:t>
            </a:r>
          </a:p>
          <a:p>
            <a:pPr lvl="1">
              <a:spcAft>
                <a:spcPts val="1200"/>
              </a:spcAft>
            </a:pPr>
            <a:r>
              <a:rPr lang="en-US" dirty="0"/>
              <a:t>Make it a quick read</a:t>
            </a:r>
          </a:p>
          <a:p>
            <a:pPr>
              <a:spcAft>
                <a:spcPts val="600"/>
              </a:spcAft>
            </a:pPr>
            <a:r>
              <a:rPr lang="en-US" dirty="0" smtClean="0"/>
              <a:t>Take a “broad” view.  Be </a:t>
            </a:r>
            <a:r>
              <a:rPr lang="en-US" dirty="0"/>
              <a:t>creative – you never know where the “gems” are.</a:t>
            </a:r>
          </a:p>
          <a:p>
            <a:pPr lvl="1"/>
            <a:r>
              <a:rPr lang="en-US" dirty="0"/>
              <a:t>Items of information that lead to “ah ha” findings that have to be addressed in the Marketing Plan.</a:t>
            </a:r>
          </a:p>
          <a:p>
            <a:endParaRPr lang="en-US" dirty="0"/>
          </a:p>
        </p:txBody>
      </p:sp>
    </p:spTree>
    <p:extLst>
      <p:ext uri="{BB962C8B-B14F-4D97-AF65-F5344CB8AC3E}">
        <p14:creationId xmlns:p14="http://schemas.microsoft.com/office/powerpoint/2010/main" val="224861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Audit – What to Ask</a:t>
            </a:r>
            <a:br>
              <a:rPr lang="en-US" dirty="0" smtClean="0"/>
            </a:br>
            <a:r>
              <a:rPr lang="en-US" sz="2400" dirty="0" smtClean="0"/>
              <a:t>(Specific Service or Entity) </a:t>
            </a:r>
            <a:endParaRPr lang="en-US" sz="2400" dirty="0"/>
          </a:p>
        </p:txBody>
      </p:sp>
      <p:sp>
        <p:nvSpPr>
          <p:cNvPr id="3" name="Content Placeholder 2"/>
          <p:cNvSpPr>
            <a:spLocks noGrp="1"/>
          </p:cNvSpPr>
          <p:nvPr>
            <p:ph idx="1"/>
          </p:nvPr>
        </p:nvSpPr>
        <p:spPr/>
        <p:txBody>
          <a:bodyPr/>
          <a:lstStyle/>
          <a:p>
            <a:pPr>
              <a:spcAft>
                <a:spcPts val="600"/>
              </a:spcAft>
            </a:pPr>
            <a:r>
              <a:rPr lang="en-US" dirty="0" smtClean="0"/>
              <a:t>What is the structure/nature of the service, program or entity?</a:t>
            </a:r>
          </a:p>
          <a:p>
            <a:pPr lvl="1">
              <a:spcAft>
                <a:spcPts val="300"/>
              </a:spcAft>
            </a:pPr>
            <a:r>
              <a:rPr lang="en-US" sz="2400" dirty="0" smtClean="0"/>
              <a:t>What is provided?</a:t>
            </a:r>
          </a:p>
          <a:p>
            <a:pPr lvl="1">
              <a:spcAft>
                <a:spcPts val="300"/>
              </a:spcAft>
            </a:pPr>
            <a:r>
              <a:rPr lang="en-US" sz="2400" dirty="0" smtClean="0"/>
              <a:t>Who can provide it (or likely does provide it)</a:t>
            </a:r>
          </a:p>
          <a:p>
            <a:pPr lvl="1">
              <a:spcAft>
                <a:spcPts val="300"/>
              </a:spcAft>
            </a:pPr>
            <a:r>
              <a:rPr lang="en-US" sz="2400" dirty="0" smtClean="0"/>
              <a:t>Episodic or chronic in nature</a:t>
            </a:r>
          </a:p>
          <a:p>
            <a:pPr lvl="1">
              <a:spcAft>
                <a:spcPts val="300"/>
              </a:spcAft>
            </a:pPr>
            <a:r>
              <a:rPr lang="en-US" sz="2400" dirty="0" smtClean="0"/>
              <a:t>Technical needs (have to have Equipment X)</a:t>
            </a:r>
          </a:p>
          <a:p>
            <a:pPr lvl="1">
              <a:spcAft>
                <a:spcPts val="300"/>
              </a:spcAft>
            </a:pPr>
            <a:r>
              <a:rPr lang="en-US" sz="2400" dirty="0" smtClean="0"/>
              <a:t>Legal/regulatory restrictions</a:t>
            </a:r>
          </a:p>
          <a:p>
            <a:pPr lvl="1">
              <a:spcAft>
                <a:spcPts val="300"/>
              </a:spcAft>
            </a:pPr>
            <a:r>
              <a:rPr lang="en-US" sz="2400" dirty="0" smtClean="0"/>
              <a:t>Is it consumer driven (level of choice)</a:t>
            </a:r>
          </a:p>
          <a:p>
            <a:pPr lvl="1"/>
            <a:r>
              <a:rPr lang="en-US" sz="2400" dirty="0" smtClean="0"/>
              <a:t>Site basis (IP, OP, both)</a:t>
            </a:r>
            <a:endParaRPr lang="en-US" sz="2400" dirty="0"/>
          </a:p>
        </p:txBody>
      </p:sp>
    </p:spTree>
    <p:extLst>
      <p:ext uri="{BB962C8B-B14F-4D97-AF65-F5344CB8AC3E}">
        <p14:creationId xmlns:p14="http://schemas.microsoft.com/office/powerpoint/2010/main" val="174713730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Audit – What to Ask</a:t>
            </a:r>
            <a:br>
              <a:rPr lang="en-US" dirty="0" smtClean="0"/>
            </a:br>
            <a:r>
              <a:rPr lang="en-US" sz="2400" dirty="0" smtClean="0"/>
              <a:t>(Specific Service or Entity)</a:t>
            </a:r>
            <a:endParaRPr lang="en-US" sz="2400" dirty="0"/>
          </a:p>
        </p:txBody>
      </p:sp>
      <p:sp>
        <p:nvSpPr>
          <p:cNvPr id="3" name="Content Placeholder 2"/>
          <p:cNvSpPr>
            <a:spLocks noGrp="1"/>
          </p:cNvSpPr>
          <p:nvPr>
            <p:ph idx="1"/>
          </p:nvPr>
        </p:nvSpPr>
        <p:spPr/>
        <p:txBody>
          <a:bodyPr/>
          <a:lstStyle/>
          <a:p>
            <a:pPr>
              <a:spcAft>
                <a:spcPts val="600"/>
              </a:spcAft>
            </a:pPr>
            <a:r>
              <a:rPr lang="en-US" dirty="0" smtClean="0"/>
              <a:t>What is the channel of distribution and access?</a:t>
            </a:r>
          </a:p>
          <a:p>
            <a:pPr lvl="1">
              <a:spcAft>
                <a:spcPts val="600"/>
              </a:spcAft>
            </a:pPr>
            <a:r>
              <a:rPr lang="en-US" sz="2400" dirty="0" smtClean="0"/>
              <a:t>Locations, time to get in</a:t>
            </a:r>
          </a:p>
          <a:p>
            <a:pPr lvl="1">
              <a:spcAft>
                <a:spcPts val="600"/>
              </a:spcAft>
            </a:pPr>
            <a:r>
              <a:rPr lang="en-US" sz="2400" dirty="0" smtClean="0"/>
              <a:t>Insurance limitations</a:t>
            </a:r>
          </a:p>
          <a:p>
            <a:pPr lvl="1">
              <a:spcAft>
                <a:spcPts val="600"/>
              </a:spcAft>
            </a:pPr>
            <a:r>
              <a:rPr lang="en-US" sz="2400" dirty="0" smtClean="0"/>
              <a:t>Service Pathway Map – How do patients get there?</a:t>
            </a:r>
          </a:p>
          <a:p>
            <a:pPr>
              <a:spcAft>
                <a:spcPts val="600"/>
              </a:spcAft>
            </a:pPr>
            <a:r>
              <a:rPr lang="en-US" dirty="0" smtClean="0"/>
              <a:t>What are the volume and share patterns?</a:t>
            </a:r>
          </a:p>
          <a:p>
            <a:pPr>
              <a:spcAft>
                <a:spcPts val="600"/>
              </a:spcAft>
            </a:pPr>
            <a:r>
              <a:rPr lang="en-US" dirty="0" smtClean="0"/>
              <a:t>Is Price an issue and to what degree?</a:t>
            </a:r>
          </a:p>
          <a:p>
            <a:pPr lvl="1">
              <a:spcAft>
                <a:spcPts val="600"/>
              </a:spcAft>
            </a:pPr>
            <a:r>
              <a:rPr lang="en-US" sz="2400" dirty="0" smtClean="0"/>
              <a:t>Wholesale level</a:t>
            </a:r>
          </a:p>
          <a:p>
            <a:pPr lvl="1"/>
            <a:r>
              <a:rPr lang="en-US" sz="2400" dirty="0" smtClean="0"/>
              <a:t>Retail level (price shopping)</a:t>
            </a:r>
          </a:p>
          <a:p>
            <a:endParaRPr lang="en-US" dirty="0" smtClean="0"/>
          </a:p>
          <a:p>
            <a:endParaRPr lang="en-US" dirty="0"/>
          </a:p>
        </p:txBody>
      </p:sp>
    </p:spTree>
    <p:extLst>
      <p:ext uri="{BB962C8B-B14F-4D97-AF65-F5344CB8AC3E}">
        <p14:creationId xmlns:p14="http://schemas.microsoft.com/office/powerpoint/2010/main" val="329251730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Audit – What to Ask</a:t>
            </a:r>
            <a:br>
              <a:rPr lang="en-US" dirty="0" smtClean="0"/>
            </a:br>
            <a:r>
              <a:rPr lang="en-US" sz="2400" dirty="0" smtClean="0"/>
              <a:t>(Specific Service or Entity)</a:t>
            </a:r>
            <a:endParaRPr lang="en-US" sz="2400" dirty="0"/>
          </a:p>
        </p:txBody>
      </p:sp>
      <p:sp>
        <p:nvSpPr>
          <p:cNvPr id="3" name="Content Placeholder 2"/>
          <p:cNvSpPr>
            <a:spLocks noGrp="1"/>
          </p:cNvSpPr>
          <p:nvPr>
            <p:ph idx="1"/>
          </p:nvPr>
        </p:nvSpPr>
        <p:spPr/>
        <p:txBody>
          <a:bodyPr/>
          <a:lstStyle/>
          <a:p>
            <a:pPr>
              <a:spcAft>
                <a:spcPts val="600"/>
              </a:spcAft>
            </a:pPr>
            <a:r>
              <a:rPr lang="en-US" dirty="0" smtClean="0"/>
              <a:t>Who are the competitors?</a:t>
            </a:r>
          </a:p>
          <a:p>
            <a:pPr lvl="1">
              <a:spcAft>
                <a:spcPts val="600"/>
              </a:spcAft>
            </a:pPr>
            <a:r>
              <a:rPr lang="en-US" sz="2400" dirty="0" smtClean="0"/>
              <a:t>Direct (other similar providers)</a:t>
            </a:r>
          </a:p>
          <a:p>
            <a:pPr lvl="1"/>
            <a:r>
              <a:rPr lang="en-US" sz="2400" dirty="0" smtClean="0"/>
              <a:t>Indirect (other options)</a:t>
            </a:r>
          </a:p>
          <a:p>
            <a:pPr lvl="1"/>
            <a:endParaRPr lang="en-US" dirty="0"/>
          </a:p>
          <a:p>
            <a:pPr>
              <a:spcAft>
                <a:spcPts val="600"/>
              </a:spcAft>
            </a:pPr>
            <a:r>
              <a:rPr lang="en-US" dirty="0" smtClean="0"/>
              <a:t>What differentiates your service/program?</a:t>
            </a:r>
          </a:p>
          <a:p>
            <a:pPr lvl="1"/>
            <a:r>
              <a:rPr lang="en-US" sz="2400" dirty="0" smtClean="0"/>
              <a:t>Location, technology, reputation, quality, contracts, price?</a:t>
            </a:r>
            <a:endParaRPr lang="en-US" sz="2400" dirty="0"/>
          </a:p>
          <a:p>
            <a:pPr marL="411162" lvl="1" indent="0">
              <a:buNone/>
            </a:pPr>
            <a:endParaRPr lang="en-US" dirty="0"/>
          </a:p>
        </p:txBody>
      </p:sp>
    </p:spTree>
    <p:extLst>
      <p:ext uri="{BB962C8B-B14F-4D97-AF65-F5344CB8AC3E}">
        <p14:creationId xmlns:p14="http://schemas.microsoft.com/office/powerpoint/2010/main" val="67734325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Market Audit – What to </a:t>
            </a:r>
            <a:r>
              <a:rPr lang="en-US" dirty="0" smtClean="0"/>
              <a:t>Ask</a:t>
            </a:r>
            <a:br>
              <a:rPr lang="en-US" dirty="0" smtClean="0"/>
            </a:br>
            <a:r>
              <a:rPr lang="en-US" sz="2400" dirty="0" smtClean="0"/>
              <a:t>(Specific Service or Entity)</a:t>
            </a:r>
            <a:endParaRPr lang="en-US" sz="2400" dirty="0"/>
          </a:p>
        </p:txBody>
      </p:sp>
      <p:sp>
        <p:nvSpPr>
          <p:cNvPr id="3" name="Content Placeholder 2"/>
          <p:cNvSpPr>
            <a:spLocks noGrp="1"/>
          </p:cNvSpPr>
          <p:nvPr>
            <p:ph idx="1"/>
          </p:nvPr>
        </p:nvSpPr>
        <p:spPr/>
        <p:txBody>
          <a:bodyPr/>
          <a:lstStyle/>
          <a:p>
            <a:pPr>
              <a:spcAft>
                <a:spcPts val="600"/>
              </a:spcAft>
            </a:pPr>
            <a:r>
              <a:rPr lang="en-US" dirty="0" smtClean="0"/>
              <a:t>Where is the program/service/entity headed strategically?</a:t>
            </a:r>
          </a:p>
          <a:p>
            <a:pPr lvl="1">
              <a:spcAft>
                <a:spcPts val="600"/>
              </a:spcAft>
            </a:pPr>
            <a:r>
              <a:rPr lang="en-US" sz="2400" dirty="0" smtClean="0"/>
              <a:t>Grow, maintain, phase out?</a:t>
            </a:r>
          </a:p>
          <a:p>
            <a:pPr lvl="1">
              <a:spcAft>
                <a:spcPts val="600"/>
              </a:spcAft>
            </a:pPr>
            <a:r>
              <a:rPr lang="en-US" sz="2400" dirty="0" smtClean="0"/>
              <a:t>New locations, partners</a:t>
            </a:r>
          </a:p>
          <a:p>
            <a:pPr lvl="1">
              <a:spcAft>
                <a:spcPts val="600"/>
              </a:spcAft>
            </a:pPr>
            <a:r>
              <a:rPr lang="en-US" sz="2400" dirty="0" smtClean="0"/>
              <a:t>New approach (contract vs. own)?</a:t>
            </a:r>
          </a:p>
          <a:p>
            <a:pPr lvl="1"/>
            <a:r>
              <a:rPr lang="en-US" sz="2400" dirty="0" smtClean="0"/>
              <a:t>How will it be impacted by ACA issues (narrow networks, exchange growth, EMR)?</a:t>
            </a:r>
            <a:endParaRPr lang="en-US" sz="2400" dirty="0"/>
          </a:p>
        </p:txBody>
      </p:sp>
    </p:spTree>
    <p:extLst>
      <p:ext uri="{BB962C8B-B14F-4D97-AF65-F5344CB8AC3E}">
        <p14:creationId xmlns:p14="http://schemas.microsoft.com/office/powerpoint/2010/main" val="37776044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Purpose, Politics, Process and Format</a:t>
            </a:r>
            <a:endParaRPr lang="en-US" dirty="0"/>
          </a:p>
        </p:txBody>
      </p:sp>
      <p:sp>
        <p:nvSpPr>
          <p:cNvPr id="5" name="Text Placeholder 4"/>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1076279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Market Audit- Data Examples</a:t>
            </a:r>
            <a:br>
              <a:rPr lang="en-US" dirty="0" smtClean="0"/>
            </a:br>
            <a:r>
              <a:rPr lang="en-US" sz="2400" dirty="0" smtClean="0"/>
              <a:t>(See Appendix One for Broader List)</a:t>
            </a:r>
            <a:endParaRPr lang="en-US" sz="2400" dirty="0"/>
          </a:p>
        </p:txBody>
      </p:sp>
      <p:sp>
        <p:nvSpPr>
          <p:cNvPr id="3" name="Content Placeholder 2"/>
          <p:cNvSpPr>
            <a:spLocks noGrp="1"/>
          </p:cNvSpPr>
          <p:nvPr>
            <p:ph idx="1"/>
          </p:nvPr>
        </p:nvSpPr>
        <p:spPr/>
        <p:txBody>
          <a:bodyPr>
            <a:noAutofit/>
          </a:bodyPr>
          <a:lstStyle/>
          <a:p>
            <a:pPr>
              <a:spcAft>
                <a:spcPts val="600"/>
              </a:spcAft>
            </a:pPr>
            <a:r>
              <a:rPr lang="en-US" sz="2400" dirty="0" smtClean="0"/>
              <a:t>Strategic Plan, Business Plans</a:t>
            </a:r>
          </a:p>
          <a:p>
            <a:pPr>
              <a:spcAft>
                <a:spcPts val="600"/>
              </a:spcAft>
            </a:pPr>
            <a:r>
              <a:rPr lang="en-US" sz="2400" dirty="0" smtClean="0"/>
              <a:t>Program/Service Structure (locations, hours, access, etc.)</a:t>
            </a:r>
          </a:p>
          <a:p>
            <a:pPr>
              <a:spcAft>
                <a:spcPts val="600"/>
              </a:spcAft>
            </a:pPr>
            <a:r>
              <a:rPr lang="en-US" sz="2400" dirty="0" smtClean="0"/>
              <a:t>Market Share Patterns over time</a:t>
            </a:r>
          </a:p>
          <a:p>
            <a:pPr>
              <a:spcAft>
                <a:spcPts val="600"/>
              </a:spcAft>
            </a:pPr>
            <a:r>
              <a:rPr lang="en-US" sz="2400" dirty="0" err="1" smtClean="0"/>
              <a:t>Payor</a:t>
            </a:r>
            <a:r>
              <a:rPr lang="en-US" sz="2400" dirty="0" smtClean="0"/>
              <a:t> Mix, profitability</a:t>
            </a:r>
          </a:p>
          <a:p>
            <a:pPr>
              <a:spcAft>
                <a:spcPts val="600"/>
              </a:spcAft>
            </a:pPr>
            <a:r>
              <a:rPr lang="en-US" sz="2400" dirty="0" smtClean="0"/>
              <a:t>Insurance contracting limitations</a:t>
            </a:r>
          </a:p>
          <a:p>
            <a:pPr>
              <a:spcAft>
                <a:spcPts val="600"/>
              </a:spcAft>
            </a:pPr>
            <a:r>
              <a:rPr lang="en-US" sz="2400" dirty="0" smtClean="0"/>
              <a:t>Public image, user satisfaction</a:t>
            </a:r>
          </a:p>
          <a:p>
            <a:pPr>
              <a:spcAft>
                <a:spcPts val="600"/>
              </a:spcAft>
            </a:pPr>
            <a:r>
              <a:rPr lang="en-US" sz="2400" dirty="0" smtClean="0"/>
              <a:t>Marketing system effectiveness </a:t>
            </a:r>
            <a:endParaRPr lang="en-US" sz="2400" dirty="0"/>
          </a:p>
        </p:txBody>
      </p:sp>
    </p:spTree>
    <p:extLst>
      <p:ext uri="{BB962C8B-B14F-4D97-AF65-F5344CB8AC3E}">
        <p14:creationId xmlns:p14="http://schemas.microsoft.com/office/powerpoint/2010/main" val="185254979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Audit – Micro Analysis</a:t>
            </a:r>
            <a:endParaRPr lang="en-US" dirty="0"/>
          </a:p>
        </p:txBody>
      </p:sp>
      <p:sp>
        <p:nvSpPr>
          <p:cNvPr id="3" name="Content Placeholder 2"/>
          <p:cNvSpPr>
            <a:spLocks noGrp="1"/>
          </p:cNvSpPr>
          <p:nvPr>
            <p:ph idx="1"/>
          </p:nvPr>
        </p:nvSpPr>
        <p:spPr/>
        <p:txBody>
          <a:bodyPr/>
          <a:lstStyle/>
          <a:p>
            <a:r>
              <a:rPr lang="en-US" dirty="0" smtClean="0"/>
              <a:t>If possible, take </a:t>
            </a:r>
            <a:r>
              <a:rPr lang="en-US" dirty="0"/>
              <a:t>the analysis down to the most finite level to find </a:t>
            </a:r>
            <a:r>
              <a:rPr lang="en-US" dirty="0" smtClean="0"/>
              <a:t>the market threats and opportunities.</a:t>
            </a:r>
            <a:endParaRPr lang="en-US" dirty="0"/>
          </a:p>
        </p:txBody>
      </p:sp>
    </p:spTree>
    <p:extLst>
      <p:ext uri="{BB962C8B-B14F-4D97-AF65-F5344CB8AC3E}">
        <p14:creationId xmlns:p14="http://schemas.microsoft.com/office/powerpoint/2010/main" val="40040817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 Audit – Micro Analysis Examples</a:t>
            </a:r>
            <a:endParaRPr lang="en-US" dirty="0"/>
          </a:p>
        </p:txBody>
      </p:sp>
      <p:sp>
        <p:nvSpPr>
          <p:cNvPr id="3" name="Content Placeholder 2"/>
          <p:cNvSpPr>
            <a:spLocks noGrp="1"/>
          </p:cNvSpPr>
          <p:nvPr>
            <p:ph idx="1"/>
          </p:nvPr>
        </p:nvSpPr>
        <p:spPr/>
        <p:txBody>
          <a:bodyPr/>
          <a:lstStyle/>
          <a:p>
            <a:r>
              <a:rPr lang="en-US" u="sng" dirty="0" err="1"/>
              <a:t>Zipcode</a:t>
            </a:r>
            <a:r>
              <a:rPr lang="en-US" dirty="0"/>
              <a:t> – Why is </a:t>
            </a:r>
            <a:r>
              <a:rPr lang="en-US" dirty="0" smtClean="0"/>
              <a:t> Primary Service Area </a:t>
            </a:r>
            <a:r>
              <a:rPr lang="en-US" dirty="0"/>
              <a:t>share 55% but </a:t>
            </a:r>
            <a:r>
              <a:rPr lang="en-US" dirty="0" err="1"/>
              <a:t>Zipcode</a:t>
            </a:r>
            <a:r>
              <a:rPr lang="en-US" dirty="0"/>
              <a:t> </a:t>
            </a:r>
            <a:r>
              <a:rPr lang="en-US" dirty="0" smtClean="0"/>
              <a:t>23456 (in the middle of the PSA) </a:t>
            </a:r>
            <a:r>
              <a:rPr lang="en-US" dirty="0"/>
              <a:t>only 36%?</a:t>
            </a:r>
          </a:p>
          <a:p>
            <a:endParaRPr lang="en-US" dirty="0"/>
          </a:p>
          <a:p>
            <a:r>
              <a:rPr lang="en-US" u="sng" dirty="0" smtClean="0"/>
              <a:t>DRG’s/Leakage </a:t>
            </a:r>
            <a:r>
              <a:rPr lang="en-US" dirty="0"/>
              <a:t>– Your share of General Surgery is 62% but your share of </a:t>
            </a:r>
            <a:r>
              <a:rPr lang="en-US" dirty="0" smtClean="0"/>
              <a:t>10 key </a:t>
            </a:r>
            <a:r>
              <a:rPr lang="en-US" dirty="0"/>
              <a:t>DRG’s within G.S. is 40</a:t>
            </a:r>
            <a:r>
              <a:rPr lang="en-US" dirty="0" smtClean="0"/>
              <a:t>% or less </a:t>
            </a:r>
            <a:r>
              <a:rPr lang="en-US" dirty="0"/>
              <a:t>- why?</a:t>
            </a:r>
          </a:p>
          <a:p>
            <a:endParaRPr lang="en-US" dirty="0"/>
          </a:p>
        </p:txBody>
      </p:sp>
    </p:spTree>
    <p:extLst>
      <p:ext uri="{BB962C8B-B14F-4D97-AF65-F5344CB8AC3E}">
        <p14:creationId xmlns:p14="http://schemas.microsoft.com/office/powerpoint/2010/main" val="24527622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 Audit – Micro </a:t>
            </a:r>
            <a:r>
              <a:rPr lang="en-US" dirty="0" smtClean="0"/>
              <a:t>Analysis Examples</a:t>
            </a:r>
            <a:endParaRPr lang="en-US" dirty="0"/>
          </a:p>
        </p:txBody>
      </p:sp>
      <p:sp>
        <p:nvSpPr>
          <p:cNvPr id="3" name="Content Placeholder 2"/>
          <p:cNvSpPr>
            <a:spLocks noGrp="1"/>
          </p:cNvSpPr>
          <p:nvPr>
            <p:ph idx="1"/>
          </p:nvPr>
        </p:nvSpPr>
        <p:spPr/>
        <p:txBody>
          <a:bodyPr/>
          <a:lstStyle/>
          <a:p>
            <a:pPr>
              <a:spcAft>
                <a:spcPts val="1800"/>
              </a:spcAft>
            </a:pPr>
            <a:r>
              <a:rPr lang="en-US" u="sng" dirty="0"/>
              <a:t>Referring Doctors</a:t>
            </a:r>
            <a:r>
              <a:rPr lang="en-US" dirty="0"/>
              <a:t> – Why does FP #1 refer 75% of his cardiology  to your group but FP #2 only sends 25% - and they are in the same office</a:t>
            </a:r>
            <a:r>
              <a:rPr lang="en-US" dirty="0" smtClean="0"/>
              <a:t>.</a:t>
            </a:r>
          </a:p>
          <a:p>
            <a:r>
              <a:rPr lang="en-US" u="sng" dirty="0" smtClean="0"/>
              <a:t>Audiences</a:t>
            </a:r>
            <a:r>
              <a:rPr lang="en-US" dirty="0" smtClean="0"/>
              <a:t> </a:t>
            </a:r>
            <a:r>
              <a:rPr lang="en-US" dirty="0"/>
              <a:t>– Top of mind awareness, preference, perceived quality are consistently lower among seniors – why?</a:t>
            </a:r>
          </a:p>
          <a:p>
            <a:endParaRPr lang="en-US" dirty="0"/>
          </a:p>
        </p:txBody>
      </p:sp>
    </p:spTree>
    <p:extLst>
      <p:ext uri="{BB962C8B-B14F-4D97-AF65-F5344CB8AC3E}">
        <p14:creationId xmlns:p14="http://schemas.microsoft.com/office/powerpoint/2010/main" val="202463879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Market Audit – Micro Analysis Examples</a:t>
            </a:r>
            <a:endParaRPr lang="en-US" dirty="0"/>
          </a:p>
        </p:txBody>
      </p:sp>
      <p:sp>
        <p:nvSpPr>
          <p:cNvPr id="3" name="Content Placeholder 2"/>
          <p:cNvSpPr>
            <a:spLocks noGrp="1"/>
          </p:cNvSpPr>
          <p:nvPr>
            <p:ph idx="1"/>
          </p:nvPr>
        </p:nvSpPr>
        <p:spPr/>
        <p:txBody>
          <a:bodyPr/>
          <a:lstStyle/>
          <a:p>
            <a:pPr>
              <a:spcAft>
                <a:spcPts val="600"/>
              </a:spcAft>
            </a:pPr>
            <a:r>
              <a:rPr lang="en-US" u="sng" dirty="0"/>
              <a:t>Intra-System Access:</a:t>
            </a:r>
          </a:p>
          <a:p>
            <a:pPr lvl="1">
              <a:spcAft>
                <a:spcPct val="15000"/>
              </a:spcAft>
            </a:pPr>
            <a:r>
              <a:rPr lang="en-US" dirty="0"/>
              <a:t>DI Site A has an MRI queue of 10 days for non-urgent cases.  Leakage to a competitor has been documented because of the waits.</a:t>
            </a:r>
          </a:p>
          <a:p>
            <a:pPr lvl="1">
              <a:spcAft>
                <a:spcPct val="15000"/>
              </a:spcAft>
            </a:pPr>
            <a:r>
              <a:rPr lang="en-US" dirty="0"/>
              <a:t>DI Site B (same system, 5 miles away) has same day access virtually all the time.</a:t>
            </a:r>
          </a:p>
          <a:p>
            <a:pPr lvl="1"/>
            <a:r>
              <a:rPr lang="en-US" dirty="0"/>
              <a:t>What’s wrong with this picture?</a:t>
            </a:r>
          </a:p>
          <a:p>
            <a:endParaRPr lang="en-US" dirty="0"/>
          </a:p>
        </p:txBody>
      </p:sp>
    </p:spTree>
    <p:extLst>
      <p:ext uri="{BB962C8B-B14F-4D97-AF65-F5344CB8AC3E}">
        <p14:creationId xmlns:p14="http://schemas.microsoft.com/office/powerpoint/2010/main" val="18395085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Market Audit – Micro Analysis Examples</a:t>
            </a:r>
          </a:p>
        </p:txBody>
      </p:sp>
      <p:sp>
        <p:nvSpPr>
          <p:cNvPr id="3" name="Content Placeholder 2"/>
          <p:cNvSpPr>
            <a:spLocks noGrp="1"/>
          </p:cNvSpPr>
          <p:nvPr>
            <p:ph idx="1"/>
          </p:nvPr>
        </p:nvSpPr>
        <p:spPr/>
        <p:txBody>
          <a:bodyPr/>
          <a:lstStyle/>
          <a:p>
            <a:pPr>
              <a:spcAft>
                <a:spcPts val="600"/>
              </a:spcAft>
            </a:pPr>
            <a:r>
              <a:rPr lang="en-US" u="sng" dirty="0"/>
              <a:t>Patient Satisfaction:</a:t>
            </a:r>
          </a:p>
          <a:p>
            <a:pPr lvl="1">
              <a:spcAft>
                <a:spcPts val="600"/>
              </a:spcAft>
            </a:pPr>
            <a:r>
              <a:rPr lang="en-US" dirty="0"/>
              <a:t>Hospital B gets HCAPHS scores in the 70’s for all ratings…</a:t>
            </a:r>
          </a:p>
          <a:p>
            <a:pPr lvl="1">
              <a:spcAft>
                <a:spcPts val="600"/>
              </a:spcAft>
            </a:pPr>
            <a:r>
              <a:rPr lang="en-US" dirty="0"/>
              <a:t>… but only 50% for “Would Definitely Recommend”!</a:t>
            </a:r>
          </a:p>
          <a:p>
            <a:pPr lvl="1"/>
            <a:r>
              <a:rPr lang="en-US" dirty="0"/>
              <a:t>Why?  And what are the implications for CMS $$ penalties?</a:t>
            </a:r>
          </a:p>
          <a:p>
            <a:endParaRPr lang="en-US" dirty="0"/>
          </a:p>
        </p:txBody>
      </p:sp>
    </p:spTree>
    <p:extLst>
      <p:ext uri="{BB962C8B-B14F-4D97-AF65-F5344CB8AC3E}">
        <p14:creationId xmlns:p14="http://schemas.microsoft.com/office/powerpoint/2010/main" val="306016070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Market Audit – Micro Analysis Examples</a:t>
            </a:r>
          </a:p>
        </p:txBody>
      </p:sp>
      <p:sp>
        <p:nvSpPr>
          <p:cNvPr id="3" name="Content Placeholder 2"/>
          <p:cNvSpPr>
            <a:spLocks noGrp="1"/>
          </p:cNvSpPr>
          <p:nvPr>
            <p:ph idx="1"/>
          </p:nvPr>
        </p:nvSpPr>
        <p:spPr/>
        <p:txBody>
          <a:bodyPr/>
          <a:lstStyle/>
          <a:p>
            <a:pPr>
              <a:spcAft>
                <a:spcPts val="400"/>
              </a:spcAft>
            </a:pPr>
            <a:r>
              <a:rPr lang="en-US" sz="2600" u="sng" dirty="0" smtClean="0"/>
              <a:t>Pricing/Price Shopping</a:t>
            </a:r>
          </a:p>
          <a:p>
            <a:pPr lvl="1">
              <a:spcAft>
                <a:spcPts val="400"/>
              </a:spcAft>
            </a:pPr>
            <a:r>
              <a:rPr lang="en-US" sz="2400" dirty="0" smtClean="0"/>
              <a:t>Memorial is losing OP DI volumes to independent sites. Research reveals:</a:t>
            </a:r>
          </a:p>
          <a:p>
            <a:pPr lvl="2">
              <a:spcAft>
                <a:spcPts val="400"/>
              </a:spcAft>
            </a:pPr>
            <a:r>
              <a:rPr lang="en-US" sz="2100" dirty="0" smtClean="0"/>
              <a:t>45% of consumers using independent sites note price as a driver.</a:t>
            </a:r>
          </a:p>
          <a:p>
            <a:pPr lvl="2">
              <a:spcAft>
                <a:spcPts val="400"/>
              </a:spcAft>
            </a:pPr>
            <a:r>
              <a:rPr lang="en-US" sz="2100" dirty="0" smtClean="0"/>
              <a:t>18% of area consumers note price shopping, with DI the leading clinical service price shopped.</a:t>
            </a:r>
          </a:p>
          <a:p>
            <a:pPr lvl="2">
              <a:spcAft>
                <a:spcPts val="400"/>
              </a:spcAft>
            </a:pPr>
            <a:r>
              <a:rPr lang="en-US" sz="2100" dirty="0" smtClean="0"/>
              <a:t>Anecdotal evidence that 2 area Health Plans are directing members based on price.</a:t>
            </a:r>
          </a:p>
          <a:p>
            <a:pPr lvl="2"/>
            <a:r>
              <a:rPr lang="en-US" sz="2100" dirty="0" smtClean="0"/>
              <a:t>Mystery shopping shows 20-25% price differential </a:t>
            </a:r>
            <a:endParaRPr lang="en-US" sz="2100" dirty="0"/>
          </a:p>
        </p:txBody>
      </p:sp>
    </p:spTree>
    <p:extLst>
      <p:ext uri="{BB962C8B-B14F-4D97-AF65-F5344CB8AC3E}">
        <p14:creationId xmlns:p14="http://schemas.microsoft.com/office/powerpoint/2010/main" val="234543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Market Audit – Micro Analysis Examples</a:t>
            </a:r>
          </a:p>
        </p:txBody>
      </p:sp>
      <p:sp>
        <p:nvSpPr>
          <p:cNvPr id="3" name="Content Placeholder 2"/>
          <p:cNvSpPr>
            <a:spLocks noGrp="1"/>
          </p:cNvSpPr>
          <p:nvPr>
            <p:ph idx="1"/>
          </p:nvPr>
        </p:nvSpPr>
        <p:spPr/>
        <p:txBody>
          <a:bodyPr/>
          <a:lstStyle/>
          <a:p>
            <a:pPr>
              <a:spcAft>
                <a:spcPts val="600"/>
              </a:spcAft>
            </a:pPr>
            <a:r>
              <a:rPr lang="en-US" altLang="en-US" u="sng" dirty="0"/>
              <a:t>Meaningful Use Portal Sign-Ups</a:t>
            </a:r>
          </a:p>
          <a:p>
            <a:pPr lvl="1">
              <a:spcAft>
                <a:spcPts val="600"/>
              </a:spcAft>
            </a:pPr>
            <a:r>
              <a:rPr lang="en-US" altLang="en-US" dirty="0" smtClean="0"/>
              <a:t>30</a:t>
            </a:r>
            <a:r>
              <a:rPr lang="en-US" altLang="en-US" dirty="0"/>
              <a:t>% of the System provider entities achieved target goals for sign-ups…</a:t>
            </a:r>
          </a:p>
          <a:p>
            <a:pPr lvl="1">
              <a:spcAft>
                <a:spcPts val="600"/>
              </a:spcAft>
            </a:pPr>
            <a:r>
              <a:rPr lang="en-US" altLang="en-US" dirty="0"/>
              <a:t>…but </a:t>
            </a:r>
            <a:r>
              <a:rPr lang="en-US" altLang="en-US" dirty="0" smtClean="0"/>
              <a:t>70</a:t>
            </a:r>
            <a:r>
              <a:rPr lang="en-US" altLang="en-US" dirty="0"/>
              <a:t>% didn’t even come close.</a:t>
            </a:r>
          </a:p>
          <a:p>
            <a:pPr lvl="1"/>
            <a:r>
              <a:rPr lang="en-US" altLang="en-US" dirty="0"/>
              <a:t>Why?  </a:t>
            </a:r>
          </a:p>
          <a:p>
            <a:endParaRPr lang="en-US" dirty="0"/>
          </a:p>
        </p:txBody>
      </p:sp>
    </p:spTree>
    <p:extLst>
      <p:ext uri="{BB962C8B-B14F-4D97-AF65-F5344CB8AC3E}">
        <p14:creationId xmlns:p14="http://schemas.microsoft.com/office/powerpoint/2010/main" val="16470305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Market Audit – Key Observations</a:t>
            </a:r>
            <a:endParaRPr lang="en-US" dirty="0"/>
          </a:p>
        </p:txBody>
      </p:sp>
      <p:sp>
        <p:nvSpPr>
          <p:cNvPr id="3" name="Content Placeholder 2"/>
          <p:cNvSpPr>
            <a:spLocks noGrp="1"/>
          </p:cNvSpPr>
          <p:nvPr>
            <p:ph idx="1"/>
          </p:nvPr>
        </p:nvSpPr>
        <p:spPr/>
        <p:txBody>
          <a:bodyPr/>
          <a:lstStyle/>
          <a:p>
            <a:pPr>
              <a:spcAft>
                <a:spcPts val="600"/>
              </a:spcAft>
            </a:pPr>
            <a:r>
              <a:rPr lang="en-US" dirty="0"/>
              <a:t>This is the “art” of the Marketing Plan process.</a:t>
            </a:r>
          </a:p>
          <a:p>
            <a:pPr>
              <a:spcAft>
                <a:spcPts val="600"/>
              </a:spcAft>
            </a:pPr>
            <a:r>
              <a:rPr lang="en-US" dirty="0"/>
              <a:t>No magic number – whatever number is needed to focus on the key issues.</a:t>
            </a:r>
          </a:p>
          <a:p>
            <a:r>
              <a:rPr lang="en-US" dirty="0"/>
              <a:t>Boil down “data” into key issues that the Plan can react to.</a:t>
            </a:r>
          </a:p>
          <a:p>
            <a:endParaRPr lang="en-US" dirty="0"/>
          </a:p>
        </p:txBody>
      </p:sp>
    </p:spTree>
    <p:extLst>
      <p:ext uri="{BB962C8B-B14F-4D97-AF65-F5344CB8AC3E}">
        <p14:creationId xmlns:p14="http://schemas.microsoft.com/office/powerpoint/2010/main" val="37916157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Market Audit – Key Observations</a:t>
            </a:r>
            <a:endParaRPr lang="en-US" dirty="0"/>
          </a:p>
        </p:txBody>
      </p:sp>
      <p:sp>
        <p:nvSpPr>
          <p:cNvPr id="3" name="Content Placeholder 2"/>
          <p:cNvSpPr>
            <a:spLocks noGrp="1"/>
          </p:cNvSpPr>
          <p:nvPr>
            <p:ph idx="1"/>
          </p:nvPr>
        </p:nvSpPr>
        <p:spPr/>
        <p:txBody>
          <a:bodyPr/>
          <a:lstStyle/>
          <a:p>
            <a:r>
              <a:rPr lang="en-US" dirty="0"/>
              <a:t>Observations need to be useful:</a:t>
            </a:r>
          </a:p>
          <a:p>
            <a:endParaRPr lang="en-US" dirty="0"/>
          </a:p>
          <a:p>
            <a:pPr lvl="1"/>
            <a:r>
              <a:rPr lang="en-US" dirty="0"/>
              <a:t>“In the World Cup finals, the team that scored first won 7 out of 14 times”</a:t>
            </a:r>
          </a:p>
          <a:p>
            <a:pPr lvl="1"/>
            <a:endParaRPr lang="en-US" dirty="0"/>
          </a:p>
          <a:p>
            <a:pPr lvl="1" algn="r">
              <a:buNone/>
            </a:pPr>
            <a:r>
              <a:rPr lang="en-US" sz="1800" dirty="0"/>
              <a:t>-Commentator During 1998 World Cup</a:t>
            </a:r>
            <a:endParaRPr lang="en-US" dirty="0"/>
          </a:p>
          <a:p>
            <a:endParaRPr lang="en-US" dirty="0"/>
          </a:p>
        </p:txBody>
      </p:sp>
    </p:spTree>
    <p:extLst>
      <p:ext uri="{BB962C8B-B14F-4D97-AF65-F5344CB8AC3E}">
        <p14:creationId xmlns:p14="http://schemas.microsoft.com/office/powerpoint/2010/main" val="32301582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Marketing?</a:t>
            </a:r>
            <a:endParaRPr lang="en-US" dirty="0"/>
          </a:p>
        </p:txBody>
      </p:sp>
      <p:sp>
        <p:nvSpPr>
          <p:cNvPr id="3" name="Content Placeholder 2"/>
          <p:cNvSpPr>
            <a:spLocks noGrp="1"/>
          </p:cNvSpPr>
          <p:nvPr>
            <p:ph idx="1"/>
          </p:nvPr>
        </p:nvSpPr>
        <p:spPr/>
        <p:txBody>
          <a:bodyPr/>
          <a:lstStyle/>
          <a:p>
            <a:r>
              <a:rPr lang="en-US" dirty="0"/>
              <a:t>“Marketing is the management of exchange”</a:t>
            </a:r>
          </a:p>
          <a:p>
            <a:endParaRPr lang="en-US" dirty="0"/>
          </a:p>
          <a:p>
            <a:pPr algn="r">
              <a:buNone/>
            </a:pPr>
            <a:r>
              <a:rPr lang="en-US" dirty="0"/>
              <a:t>-Philip </a:t>
            </a:r>
            <a:r>
              <a:rPr lang="en-US" dirty="0" err="1"/>
              <a:t>Kotler</a:t>
            </a:r>
            <a:endParaRPr lang="en-US" dirty="0"/>
          </a:p>
          <a:p>
            <a:endParaRPr lang="en-US" dirty="0"/>
          </a:p>
        </p:txBody>
      </p:sp>
    </p:spTree>
    <p:extLst>
      <p:ext uri="{BB962C8B-B14F-4D97-AF65-F5344CB8AC3E}">
        <p14:creationId xmlns:p14="http://schemas.microsoft.com/office/powerpoint/2010/main" val="19682859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Market Audit – Key Observations</a:t>
            </a:r>
            <a:endParaRPr lang="en-US" dirty="0"/>
          </a:p>
        </p:txBody>
      </p:sp>
      <p:sp>
        <p:nvSpPr>
          <p:cNvPr id="3" name="Content Placeholder 2"/>
          <p:cNvSpPr>
            <a:spLocks noGrp="1"/>
          </p:cNvSpPr>
          <p:nvPr>
            <p:ph idx="1"/>
          </p:nvPr>
        </p:nvSpPr>
        <p:spPr/>
        <p:txBody>
          <a:bodyPr/>
          <a:lstStyle/>
          <a:p>
            <a:r>
              <a:rPr lang="en-US" dirty="0"/>
              <a:t>Observations need to be useful:</a:t>
            </a:r>
          </a:p>
          <a:p>
            <a:endParaRPr lang="en-US" dirty="0"/>
          </a:p>
          <a:p>
            <a:pPr lvl="1"/>
            <a:r>
              <a:rPr lang="en-US" dirty="0"/>
              <a:t>“Of the state’s 45 hospitals tracked from July 2009 to June 2010, 23 scored better than average.”</a:t>
            </a:r>
          </a:p>
          <a:p>
            <a:pPr lvl="1"/>
            <a:endParaRPr lang="en-US" dirty="0"/>
          </a:p>
          <a:p>
            <a:pPr lvl="1" algn="r">
              <a:buNone/>
            </a:pPr>
            <a:r>
              <a:rPr lang="en-US" sz="1800" dirty="0"/>
              <a:t>-Baltimore Sun (</a:t>
            </a:r>
            <a:r>
              <a:rPr lang="en-US" sz="1800" dirty="0" smtClean="0"/>
              <a:t>2/25/11)</a:t>
            </a:r>
            <a:endParaRPr lang="en-US" dirty="0"/>
          </a:p>
        </p:txBody>
      </p:sp>
    </p:spTree>
    <p:extLst>
      <p:ext uri="{BB962C8B-B14F-4D97-AF65-F5344CB8AC3E}">
        <p14:creationId xmlns:p14="http://schemas.microsoft.com/office/powerpoint/2010/main" val="87448954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Market Audit – Key Observations</a:t>
            </a:r>
            <a:endParaRPr lang="en-US" dirty="0"/>
          </a:p>
        </p:txBody>
      </p:sp>
      <p:sp>
        <p:nvSpPr>
          <p:cNvPr id="3" name="Content Placeholder 2"/>
          <p:cNvSpPr>
            <a:spLocks noGrp="1"/>
          </p:cNvSpPr>
          <p:nvPr>
            <p:ph idx="1"/>
          </p:nvPr>
        </p:nvSpPr>
        <p:spPr/>
        <p:txBody>
          <a:bodyPr/>
          <a:lstStyle/>
          <a:p>
            <a:pPr>
              <a:spcAft>
                <a:spcPts val="1200"/>
              </a:spcAft>
            </a:pPr>
            <a:r>
              <a:rPr lang="en-US" sz="2600" u="sng" dirty="0"/>
              <a:t>Observation</a:t>
            </a:r>
            <a:r>
              <a:rPr lang="en-US" sz="2600" dirty="0"/>
              <a:t>:</a:t>
            </a:r>
          </a:p>
          <a:p>
            <a:pPr lvl="1">
              <a:spcAft>
                <a:spcPts val="600"/>
              </a:spcAft>
            </a:pPr>
            <a:r>
              <a:rPr lang="en-US" sz="2200" dirty="0"/>
              <a:t>Referral volume to ABC Surgery group has dropped by 30% over the past year from PCP groups C, D and E.</a:t>
            </a:r>
          </a:p>
          <a:p>
            <a:pPr>
              <a:spcAft>
                <a:spcPts val="1200"/>
              </a:spcAft>
            </a:pPr>
            <a:r>
              <a:rPr lang="en-US" sz="2600" u="sng" dirty="0"/>
              <a:t>Observation</a:t>
            </a:r>
            <a:r>
              <a:rPr lang="en-US" sz="2600" dirty="0"/>
              <a:t>:</a:t>
            </a:r>
          </a:p>
          <a:p>
            <a:pPr lvl="1"/>
            <a:r>
              <a:rPr lang="en-US" sz="2200" dirty="0"/>
              <a:t>ER Market share from the east side of town (3 </a:t>
            </a:r>
            <a:r>
              <a:rPr lang="en-US" sz="2200" dirty="0" err="1"/>
              <a:t>zipcodes</a:t>
            </a:r>
            <a:r>
              <a:rPr lang="en-US" sz="2200" dirty="0"/>
              <a:t>) has declined by 22% from 2 years ago.</a:t>
            </a:r>
          </a:p>
          <a:p>
            <a:endParaRPr lang="en-US" dirty="0"/>
          </a:p>
        </p:txBody>
      </p:sp>
    </p:spTree>
    <p:extLst>
      <p:ext uri="{BB962C8B-B14F-4D97-AF65-F5344CB8AC3E}">
        <p14:creationId xmlns:p14="http://schemas.microsoft.com/office/powerpoint/2010/main" val="6396476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Market Audit – Key Observations</a:t>
            </a:r>
            <a:endParaRPr lang="en-US" dirty="0"/>
          </a:p>
        </p:txBody>
      </p:sp>
      <p:sp>
        <p:nvSpPr>
          <p:cNvPr id="3" name="Content Placeholder 2"/>
          <p:cNvSpPr>
            <a:spLocks noGrp="1"/>
          </p:cNvSpPr>
          <p:nvPr>
            <p:ph idx="1"/>
          </p:nvPr>
        </p:nvSpPr>
        <p:spPr/>
        <p:txBody>
          <a:bodyPr/>
          <a:lstStyle/>
          <a:p>
            <a:pPr>
              <a:spcAft>
                <a:spcPts val="1200"/>
              </a:spcAft>
            </a:pPr>
            <a:r>
              <a:rPr lang="en-US" sz="2600" u="sng" dirty="0"/>
              <a:t>Observation</a:t>
            </a:r>
            <a:r>
              <a:rPr lang="en-US" sz="2600" dirty="0"/>
              <a:t>:</a:t>
            </a:r>
          </a:p>
          <a:p>
            <a:pPr lvl="1">
              <a:spcAft>
                <a:spcPts val="600"/>
              </a:spcAft>
            </a:pPr>
            <a:r>
              <a:rPr lang="en-US" sz="2200" dirty="0"/>
              <a:t>The preference share for Hospital X’s cardiology services is 20% higher than its actual market share.</a:t>
            </a:r>
          </a:p>
          <a:p>
            <a:pPr>
              <a:spcAft>
                <a:spcPts val="1200"/>
              </a:spcAft>
            </a:pPr>
            <a:r>
              <a:rPr lang="en-US" sz="2600" u="sng" dirty="0"/>
              <a:t>Observation:</a:t>
            </a:r>
          </a:p>
          <a:p>
            <a:pPr lvl="1"/>
            <a:r>
              <a:rPr lang="en-US" sz="2200" dirty="0"/>
              <a:t>Mercy Hospital has contracts with all major managed care plans in its market.  However, most of the surgeons on the staff of Mercy will not contract with the two largest plans in the area.</a:t>
            </a:r>
          </a:p>
          <a:p>
            <a:endParaRPr lang="en-US" dirty="0"/>
          </a:p>
        </p:txBody>
      </p:sp>
    </p:spTree>
    <p:extLst>
      <p:ext uri="{BB962C8B-B14F-4D97-AF65-F5344CB8AC3E}">
        <p14:creationId xmlns:p14="http://schemas.microsoft.com/office/powerpoint/2010/main" val="371239402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Market Audit – Key Observations</a:t>
            </a:r>
            <a:endParaRPr lang="en-US" dirty="0"/>
          </a:p>
        </p:txBody>
      </p:sp>
      <p:sp>
        <p:nvSpPr>
          <p:cNvPr id="3" name="Content Placeholder 2"/>
          <p:cNvSpPr>
            <a:spLocks noGrp="1"/>
          </p:cNvSpPr>
          <p:nvPr>
            <p:ph idx="1"/>
          </p:nvPr>
        </p:nvSpPr>
        <p:spPr/>
        <p:txBody>
          <a:bodyPr>
            <a:normAutofit/>
          </a:bodyPr>
          <a:lstStyle/>
          <a:p>
            <a:pPr>
              <a:spcAft>
                <a:spcPts val="1200"/>
              </a:spcAft>
            </a:pPr>
            <a:r>
              <a:rPr lang="en-US" sz="2600" u="sng" dirty="0"/>
              <a:t>Observation:</a:t>
            </a:r>
          </a:p>
          <a:p>
            <a:pPr lvl="1">
              <a:spcAft>
                <a:spcPts val="600"/>
              </a:spcAft>
            </a:pPr>
            <a:r>
              <a:rPr lang="en-US" sz="2200" dirty="0"/>
              <a:t>A developer acquires farm property on the edge of a suburban area and plans to develop over 3,000 units of housing.  This </a:t>
            </a:r>
            <a:r>
              <a:rPr lang="en-US" sz="2200" dirty="0" smtClean="0"/>
              <a:t>is in a “</a:t>
            </a:r>
            <a:r>
              <a:rPr lang="en-US" sz="2200" dirty="0"/>
              <a:t>no-man’s land” between Hospitals A and B.</a:t>
            </a:r>
          </a:p>
          <a:p>
            <a:pPr>
              <a:spcAft>
                <a:spcPts val="1200"/>
              </a:spcAft>
            </a:pPr>
            <a:r>
              <a:rPr lang="en-US" sz="2600" u="sng" dirty="0"/>
              <a:t>Observation</a:t>
            </a:r>
            <a:r>
              <a:rPr lang="en-US" sz="2600" dirty="0"/>
              <a:t>:</a:t>
            </a:r>
          </a:p>
          <a:p>
            <a:pPr lvl="1"/>
            <a:r>
              <a:rPr lang="en-US" sz="2200" dirty="0"/>
              <a:t>35% of area employees have access to flexible savings accounts and a study shows that over 40% have money left in those accounts by December of each year.</a:t>
            </a:r>
          </a:p>
          <a:p>
            <a:endParaRPr lang="en-US" dirty="0"/>
          </a:p>
        </p:txBody>
      </p:sp>
    </p:spTree>
    <p:extLst>
      <p:ext uri="{BB962C8B-B14F-4D97-AF65-F5344CB8AC3E}">
        <p14:creationId xmlns:p14="http://schemas.microsoft.com/office/powerpoint/2010/main" val="59828058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Market Audit – Key Observations</a:t>
            </a:r>
            <a:endParaRPr lang="en-US" dirty="0"/>
          </a:p>
        </p:txBody>
      </p:sp>
      <p:sp>
        <p:nvSpPr>
          <p:cNvPr id="3" name="Content Placeholder 2"/>
          <p:cNvSpPr>
            <a:spLocks noGrp="1"/>
          </p:cNvSpPr>
          <p:nvPr>
            <p:ph idx="1"/>
          </p:nvPr>
        </p:nvSpPr>
        <p:spPr/>
        <p:txBody>
          <a:bodyPr>
            <a:normAutofit lnSpcReduction="10000"/>
          </a:bodyPr>
          <a:lstStyle/>
          <a:p>
            <a:pPr>
              <a:spcAft>
                <a:spcPts val="1200"/>
              </a:spcAft>
            </a:pPr>
            <a:r>
              <a:rPr lang="en-US" u="sng" dirty="0"/>
              <a:t>Observation</a:t>
            </a:r>
            <a:r>
              <a:rPr lang="en-US" dirty="0"/>
              <a:t>:</a:t>
            </a:r>
          </a:p>
          <a:p>
            <a:pPr lvl="1">
              <a:spcAft>
                <a:spcPts val="600"/>
              </a:spcAft>
            </a:pPr>
            <a:r>
              <a:rPr lang="en-US" sz="2200" dirty="0" smtClean="0"/>
              <a:t>The Booth Memorial service area has a service area population that is 20% Asian based (primarily Chinese and Korean).  But research shows that Booth captures only 10% of the projected utilization volume from this sub-segment.</a:t>
            </a:r>
            <a:endParaRPr lang="en-US" sz="2200" dirty="0"/>
          </a:p>
          <a:p>
            <a:pPr>
              <a:spcAft>
                <a:spcPts val="1200"/>
              </a:spcAft>
            </a:pPr>
            <a:r>
              <a:rPr lang="en-US" u="sng" dirty="0"/>
              <a:t>Observation</a:t>
            </a:r>
            <a:r>
              <a:rPr lang="en-US" dirty="0"/>
              <a:t>:</a:t>
            </a:r>
          </a:p>
          <a:p>
            <a:pPr lvl="1"/>
            <a:r>
              <a:rPr lang="en-US" sz="2200" dirty="0"/>
              <a:t>The Kantor Plastic Surgery Group splits its privileges between Butler County General and St. Jerome Hospitals.  The group does pretty much even levels of </a:t>
            </a:r>
            <a:r>
              <a:rPr lang="en-US" sz="2200" dirty="0" smtClean="0"/>
              <a:t>emergency and trauma </a:t>
            </a:r>
            <a:r>
              <a:rPr lang="en-US" sz="2200" dirty="0"/>
              <a:t>surgery at each hospital but over 80% of the group’s elective plastic work is done at St. Jerome.</a:t>
            </a:r>
          </a:p>
          <a:p>
            <a:pPr lvl="1"/>
            <a:endParaRPr lang="en-US" dirty="0"/>
          </a:p>
        </p:txBody>
      </p:sp>
    </p:spTree>
    <p:extLst>
      <p:ext uri="{BB962C8B-B14F-4D97-AF65-F5344CB8AC3E}">
        <p14:creationId xmlns:p14="http://schemas.microsoft.com/office/powerpoint/2010/main" val="1740202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The Market Audit – Key Observations</a:t>
            </a:r>
          </a:p>
        </p:txBody>
      </p:sp>
      <p:sp>
        <p:nvSpPr>
          <p:cNvPr id="3" name="Content Placeholder 2"/>
          <p:cNvSpPr>
            <a:spLocks noGrp="1"/>
          </p:cNvSpPr>
          <p:nvPr>
            <p:ph idx="1"/>
          </p:nvPr>
        </p:nvSpPr>
        <p:spPr/>
        <p:txBody>
          <a:bodyPr/>
          <a:lstStyle/>
          <a:p>
            <a:pPr>
              <a:spcAft>
                <a:spcPts val="600"/>
              </a:spcAft>
            </a:pPr>
            <a:r>
              <a:rPr lang="en-US" sz="2600" u="sng" dirty="0" smtClean="0"/>
              <a:t>Observation:</a:t>
            </a:r>
          </a:p>
          <a:p>
            <a:pPr lvl="1">
              <a:spcAft>
                <a:spcPts val="600"/>
              </a:spcAft>
            </a:pPr>
            <a:r>
              <a:rPr lang="en-US" sz="2200" dirty="0" smtClean="0"/>
              <a:t>Riverside AMC consistently has a positive preference share to reported utilization share ratio, indicative of an opportunity to capture patient volumes via pent-up demand.</a:t>
            </a:r>
          </a:p>
          <a:p>
            <a:pPr>
              <a:spcAft>
                <a:spcPts val="600"/>
              </a:spcAft>
            </a:pPr>
            <a:r>
              <a:rPr lang="en-US" sz="2600" u="sng" dirty="0" smtClean="0"/>
              <a:t>Observation:</a:t>
            </a:r>
          </a:p>
          <a:p>
            <a:pPr lvl="1"/>
            <a:r>
              <a:rPr lang="en-US" sz="2200" dirty="0" smtClean="0"/>
              <a:t>Mystery shopping shows that non-emergent access to on staff Orthopedic Surgeons, Urologists and Vascular Surgeons is at 6-8 weeks.</a:t>
            </a:r>
            <a:endParaRPr lang="en-US" sz="2200" dirty="0"/>
          </a:p>
          <a:p>
            <a:endParaRPr lang="en-US" sz="2600" u="sng" dirty="0" smtClean="0"/>
          </a:p>
          <a:p>
            <a:pPr marL="109537" indent="0">
              <a:buNone/>
            </a:pPr>
            <a:endParaRPr lang="en-US" sz="2600" u="sng" dirty="0"/>
          </a:p>
        </p:txBody>
      </p:sp>
    </p:spTree>
    <p:extLst>
      <p:ext uri="{BB962C8B-B14F-4D97-AF65-F5344CB8AC3E}">
        <p14:creationId xmlns:p14="http://schemas.microsoft.com/office/powerpoint/2010/main" val="363690425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p:txBody>
          <a:bodyPr/>
          <a:lstStyle/>
          <a:p>
            <a:r>
              <a:rPr lang="en-US" altLang="en-US" sz="4000" smtClean="0"/>
              <a:t>Market Audit – Key Observations</a:t>
            </a:r>
          </a:p>
        </p:txBody>
      </p:sp>
      <p:sp>
        <p:nvSpPr>
          <p:cNvPr id="52227" name="Content Placeholder 2"/>
          <p:cNvSpPr>
            <a:spLocks noGrp="1"/>
          </p:cNvSpPr>
          <p:nvPr>
            <p:ph idx="1"/>
          </p:nvPr>
        </p:nvSpPr>
        <p:spPr/>
        <p:txBody>
          <a:bodyPr/>
          <a:lstStyle/>
          <a:p>
            <a:pPr>
              <a:spcAft>
                <a:spcPts val="600"/>
              </a:spcAft>
            </a:pPr>
            <a:r>
              <a:rPr lang="en-US" altLang="en-US" sz="2800" u="sng" smtClean="0"/>
              <a:t>Observation:</a:t>
            </a:r>
          </a:p>
          <a:p>
            <a:pPr lvl="1">
              <a:spcAft>
                <a:spcPts val="600"/>
              </a:spcAft>
            </a:pPr>
            <a:r>
              <a:rPr lang="en-US" altLang="en-US" sz="2000" smtClean="0"/>
              <a:t>The Jones Cancer Institute is a top 25 (national) provider and operates in 3 states.  Jones is currently included in only 25% of the health exchange offerings in 2 of those 3 states (60% in the third state).</a:t>
            </a:r>
          </a:p>
          <a:p>
            <a:pPr>
              <a:spcAft>
                <a:spcPts val="600"/>
              </a:spcAft>
            </a:pPr>
            <a:r>
              <a:rPr lang="en-US" altLang="en-US" sz="2800" u="sng" smtClean="0"/>
              <a:t>Observation:</a:t>
            </a:r>
          </a:p>
          <a:p>
            <a:pPr lvl="1"/>
            <a:r>
              <a:rPr lang="en-US" altLang="en-US" sz="2000" smtClean="0"/>
              <a:t>By March 1, 2014 the ABC Family Practice Network (60 physicians, 18 sites, division of ABC Health System) has achieved 20% sign-up overall – but only 6% among two key local ethnic populations.</a:t>
            </a:r>
          </a:p>
        </p:txBody>
      </p:sp>
    </p:spTree>
    <p:extLst>
      <p:ext uri="{BB962C8B-B14F-4D97-AF65-F5344CB8AC3E}">
        <p14:creationId xmlns:p14="http://schemas.microsoft.com/office/powerpoint/2010/main" val="42871981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The Market Audit – Key Observations</a:t>
            </a:r>
          </a:p>
        </p:txBody>
      </p:sp>
      <p:sp>
        <p:nvSpPr>
          <p:cNvPr id="3" name="Content Placeholder 2"/>
          <p:cNvSpPr>
            <a:spLocks noGrp="1"/>
          </p:cNvSpPr>
          <p:nvPr>
            <p:ph idx="1"/>
          </p:nvPr>
        </p:nvSpPr>
        <p:spPr/>
        <p:txBody>
          <a:bodyPr/>
          <a:lstStyle/>
          <a:p>
            <a:pPr>
              <a:spcAft>
                <a:spcPts val="600"/>
              </a:spcAft>
            </a:pPr>
            <a:r>
              <a:rPr lang="en-US" sz="2600" u="sng" dirty="0" smtClean="0"/>
              <a:t>Observation:</a:t>
            </a:r>
          </a:p>
          <a:p>
            <a:pPr lvl="1">
              <a:spcAft>
                <a:spcPts val="600"/>
              </a:spcAft>
            </a:pPr>
            <a:r>
              <a:rPr lang="en-US" sz="2200" dirty="0" smtClean="0"/>
              <a:t>XYZ Health System has established a private label insurance product joint venture with ABC Health Plan.  Initial employer direct and private exchange sales projected for Spring 2015.</a:t>
            </a:r>
          </a:p>
          <a:p>
            <a:pPr>
              <a:spcAft>
                <a:spcPts val="600"/>
              </a:spcAft>
            </a:pPr>
            <a:r>
              <a:rPr lang="en-US" sz="2600" u="sng" dirty="0" smtClean="0"/>
              <a:t>Observation:</a:t>
            </a:r>
          </a:p>
          <a:p>
            <a:pPr lvl="1"/>
            <a:r>
              <a:rPr lang="en-US" sz="2200" dirty="0" smtClean="0"/>
              <a:t>Children’s Hospital plans 2 branded management agreements (NICU, </a:t>
            </a:r>
            <a:r>
              <a:rPr lang="en-US" sz="2200" dirty="0" err="1" smtClean="0"/>
              <a:t>Peds</a:t>
            </a:r>
            <a:r>
              <a:rPr lang="en-US" sz="2200" dirty="0" smtClean="0"/>
              <a:t> Units) with local community hospitals in 2015.</a:t>
            </a:r>
          </a:p>
          <a:p>
            <a:endParaRPr lang="en-US" dirty="0"/>
          </a:p>
        </p:txBody>
      </p:sp>
    </p:spTree>
    <p:extLst>
      <p:ext uri="{BB962C8B-B14F-4D97-AF65-F5344CB8AC3E}">
        <p14:creationId xmlns:p14="http://schemas.microsoft.com/office/powerpoint/2010/main" val="23303078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000" dirty="0" smtClean="0"/>
              <a:t>Sidebar – Industry Issues 2014</a:t>
            </a:r>
            <a:br>
              <a:rPr lang="en-US" sz="4000" dirty="0" smtClean="0"/>
            </a:br>
            <a:r>
              <a:rPr lang="en-US" sz="4000" dirty="0" smtClean="0"/>
              <a:t>Factor Driving Marketing</a:t>
            </a:r>
            <a:endParaRPr lang="en-US" sz="4000"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37750913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Affordable Care Act Implications</a:t>
            </a:r>
            <a:endParaRPr lang="en-US" dirty="0"/>
          </a:p>
        </p:txBody>
      </p:sp>
      <p:sp>
        <p:nvSpPr>
          <p:cNvPr id="3" name="Content Placeholder 2"/>
          <p:cNvSpPr>
            <a:spLocks noGrp="1"/>
          </p:cNvSpPr>
          <p:nvPr>
            <p:ph idx="1"/>
          </p:nvPr>
        </p:nvSpPr>
        <p:spPr/>
        <p:txBody>
          <a:bodyPr/>
          <a:lstStyle/>
          <a:p>
            <a:pPr>
              <a:spcAft>
                <a:spcPts val="600"/>
              </a:spcAft>
            </a:pPr>
            <a:r>
              <a:rPr lang="en-US" altLang="en-US" sz="2600" dirty="0"/>
              <a:t>“Volume” vs. “Value” has become one of the industry mantra’s.  But what does this mean for Marketing?</a:t>
            </a:r>
          </a:p>
          <a:p>
            <a:pPr lvl="1">
              <a:spcAft>
                <a:spcPts val="600"/>
              </a:spcAft>
            </a:pPr>
            <a:r>
              <a:rPr lang="en-US" altLang="en-US" sz="2200" b="1" dirty="0"/>
              <a:t>Can we really provide any “value” if we don’t have any “volume”? </a:t>
            </a:r>
            <a:r>
              <a:rPr lang="en-US" altLang="en-US" sz="2200" dirty="0"/>
              <a:t> The question is – what type of volume?</a:t>
            </a:r>
          </a:p>
          <a:p>
            <a:pPr lvl="1">
              <a:spcAft>
                <a:spcPts val="600"/>
              </a:spcAft>
            </a:pPr>
            <a:r>
              <a:rPr lang="en-US" altLang="en-US" sz="2200" dirty="0"/>
              <a:t>More realistically, the impact relates to connecting a degree of payment to perceived returns – outcomes, access, satisfaction, savings, etc.</a:t>
            </a:r>
          </a:p>
          <a:p>
            <a:pPr lvl="1">
              <a:spcAft>
                <a:spcPts val="600"/>
              </a:spcAft>
            </a:pPr>
            <a:r>
              <a:rPr lang="en-US" altLang="en-US" sz="2200" dirty="0"/>
              <a:t>For Marketing it means demonstrating the “value” of the brand to the audiences making the “purchase” decision – and those audiences vary and don’t always have the same value sets.  </a:t>
            </a:r>
          </a:p>
          <a:p>
            <a:endParaRPr lang="en-US" dirty="0"/>
          </a:p>
        </p:txBody>
      </p:sp>
    </p:spTree>
    <p:extLst>
      <p:ext uri="{BB962C8B-B14F-4D97-AF65-F5344CB8AC3E}">
        <p14:creationId xmlns:p14="http://schemas.microsoft.com/office/powerpoint/2010/main" val="10327795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Marketing?</a:t>
            </a:r>
            <a:endParaRPr lang="en-US" dirty="0"/>
          </a:p>
        </p:txBody>
      </p:sp>
      <p:sp>
        <p:nvSpPr>
          <p:cNvPr id="3" name="Content Placeholder 2"/>
          <p:cNvSpPr>
            <a:spLocks noGrp="1"/>
          </p:cNvSpPr>
          <p:nvPr>
            <p:ph idx="1"/>
          </p:nvPr>
        </p:nvSpPr>
        <p:spPr/>
        <p:txBody>
          <a:bodyPr/>
          <a:lstStyle/>
          <a:p>
            <a:r>
              <a:rPr lang="en-US" dirty="0"/>
              <a:t>Marketing is the enhancement of anything that “helps” a desired exchange and the minimization of anything that “hinders” a desired exchange.</a:t>
            </a:r>
          </a:p>
          <a:p>
            <a:endParaRPr lang="en-US" dirty="0"/>
          </a:p>
          <a:p>
            <a:pPr algn="r">
              <a:buNone/>
            </a:pPr>
            <a:r>
              <a:rPr lang="en-US" dirty="0"/>
              <a:t>-Strategic Marketing </a:t>
            </a:r>
            <a:r>
              <a:rPr lang="en-US" dirty="0" smtClean="0"/>
              <a:t>Concepts</a:t>
            </a:r>
            <a:endParaRPr lang="en-US" dirty="0"/>
          </a:p>
        </p:txBody>
      </p:sp>
    </p:spTree>
    <p:extLst>
      <p:ext uri="{BB962C8B-B14F-4D97-AF65-F5344CB8AC3E}">
        <p14:creationId xmlns:p14="http://schemas.microsoft.com/office/powerpoint/2010/main" val="194763674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Affordable Care Act Implications</a:t>
            </a:r>
            <a:endParaRPr lang="en-US" dirty="0"/>
          </a:p>
        </p:txBody>
      </p:sp>
      <p:sp>
        <p:nvSpPr>
          <p:cNvPr id="3" name="Content Placeholder 2"/>
          <p:cNvSpPr>
            <a:spLocks noGrp="1"/>
          </p:cNvSpPr>
          <p:nvPr>
            <p:ph idx="1"/>
          </p:nvPr>
        </p:nvSpPr>
        <p:spPr/>
        <p:txBody>
          <a:bodyPr/>
          <a:lstStyle/>
          <a:p>
            <a:pPr>
              <a:spcAft>
                <a:spcPts val="600"/>
              </a:spcAft>
            </a:pPr>
            <a:r>
              <a:rPr lang="en-US" altLang="en-US" sz="2600" dirty="0"/>
              <a:t>One key by-product of ACA/Exchange insurance offerings is the creation of “narrow networks” – essentially limited provider panels based on a variety of factors including price.</a:t>
            </a:r>
          </a:p>
          <a:p>
            <a:pPr>
              <a:spcAft>
                <a:spcPts val="600"/>
              </a:spcAft>
            </a:pPr>
            <a:r>
              <a:rPr lang="en-US" altLang="en-US" sz="2600" dirty="0"/>
              <a:t>Marketing implications:</a:t>
            </a:r>
          </a:p>
          <a:p>
            <a:pPr lvl="1">
              <a:spcAft>
                <a:spcPts val="600"/>
              </a:spcAft>
            </a:pPr>
            <a:r>
              <a:rPr lang="en-US" altLang="en-US" sz="2200" dirty="0"/>
              <a:t>Ensuring that your entity is not locked out of key narrow networks.</a:t>
            </a:r>
          </a:p>
          <a:p>
            <a:pPr lvl="1"/>
            <a:r>
              <a:rPr lang="en-US" altLang="en-US" sz="2200" dirty="0"/>
              <a:t>Shifts plan buyer (employer) and consumer decision point to which network to join before which provider to use.</a:t>
            </a:r>
          </a:p>
          <a:p>
            <a:endParaRPr lang="en-US" dirty="0"/>
          </a:p>
        </p:txBody>
      </p:sp>
    </p:spTree>
    <p:extLst>
      <p:ext uri="{BB962C8B-B14F-4D97-AF65-F5344CB8AC3E}">
        <p14:creationId xmlns:p14="http://schemas.microsoft.com/office/powerpoint/2010/main" val="404071045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Affordable Care Act Implications</a:t>
            </a:r>
          </a:p>
        </p:txBody>
      </p:sp>
      <p:sp>
        <p:nvSpPr>
          <p:cNvPr id="3" name="Content Placeholder 2"/>
          <p:cNvSpPr>
            <a:spLocks noGrp="1"/>
          </p:cNvSpPr>
          <p:nvPr>
            <p:ph idx="1"/>
          </p:nvPr>
        </p:nvSpPr>
        <p:spPr/>
        <p:txBody>
          <a:bodyPr/>
          <a:lstStyle/>
          <a:p>
            <a:pPr>
              <a:spcAft>
                <a:spcPts val="600"/>
              </a:spcAft>
            </a:pPr>
            <a:r>
              <a:rPr lang="en-US" altLang="en-US" sz="2600" dirty="0"/>
              <a:t>In some markets, the line between provider and insurer is blurring as providers return to risk-bearing models (including creating their own insurance products).</a:t>
            </a:r>
          </a:p>
          <a:p>
            <a:pPr lvl="1">
              <a:spcAft>
                <a:spcPts val="600"/>
              </a:spcAft>
            </a:pPr>
            <a:r>
              <a:rPr lang="en-US" altLang="en-US" sz="2200" dirty="0"/>
              <a:t>Means selling insurance plans, enrollment, re-enrollment marketing issues.</a:t>
            </a:r>
          </a:p>
          <a:p>
            <a:pPr lvl="1"/>
            <a:r>
              <a:rPr lang="en-US" altLang="en-US" sz="2200" dirty="0"/>
              <a:t>Question – will the existing Marketing function support this or will there be two parallel marketing functions?</a:t>
            </a:r>
          </a:p>
          <a:p>
            <a:endParaRPr lang="en-US" dirty="0"/>
          </a:p>
        </p:txBody>
      </p:sp>
    </p:spTree>
    <p:extLst>
      <p:ext uri="{BB962C8B-B14F-4D97-AF65-F5344CB8AC3E}">
        <p14:creationId xmlns:p14="http://schemas.microsoft.com/office/powerpoint/2010/main" val="214104360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Affordable Care Act Implications</a:t>
            </a:r>
          </a:p>
        </p:txBody>
      </p:sp>
      <p:sp>
        <p:nvSpPr>
          <p:cNvPr id="3" name="Content Placeholder 2"/>
          <p:cNvSpPr>
            <a:spLocks noGrp="1"/>
          </p:cNvSpPr>
          <p:nvPr>
            <p:ph idx="1"/>
          </p:nvPr>
        </p:nvSpPr>
        <p:spPr/>
        <p:txBody>
          <a:bodyPr/>
          <a:lstStyle/>
          <a:p>
            <a:pPr>
              <a:spcAft>
                <a:spcPts val="600"/>
              </a:spcAft>
            </a:pPr>
            <a:r>
              <a:rPr lang="en-US" altLang="en-US" sz="3000" dirty="0"/>
              <a:t>Role of Provider Marketing gets murkier:</a:t>
            </a:r>
          </a:p>
          <a:p>
            <a:pPr lvl="1"/>
            <a:r>
              <a:rPr lang="en-US" altLang="en-US" sz="2200" dirty="0"/>
              <a:t>Image/Brand identity management – yes</a:t>
            </a:r>
          </a:p>
          <a:p>
            <a:pPr lvl="1"/>
            <a:r>
              <a:rPr lang="en-US" altLang="en-US" sz="2200" dirty="0"/>
              <a:t>Traditional volume role – yes, for now. </a:t>
            </a:r>
          </a:p>
          <a:p>
            <a:pPr lvl="1"/>
            <a:r>
              <a:rPr lang="en-US" altLang="en-US" sz="2200" dirty="0"/>
              <a:t>Support physician integration - yes</a:t>
            </a:r>
          </a:p>
          <a:p>
            <a:pPr lvl="1"/>
            <a:r>
              <a:rPr lang="en-US" altLang="en-US" sz="2200" dirty="0"/>
              <a:t>Support patient experience efforts – yes</a:t>
            </a:r>
          </a:p>
          <a:p>
            <a:pPr lvl="1"/>
            <a:r>
              <a:rPr lang="en-US" altLang="en-US" sz="2200" dirty="0"/>
              <a:t>Support population health management – yes (Means new partners, messages and metrics)</a:t>
            </a:r>
          </a:p>
          <a:p>
            <a:pPr lvl="1"/>
            <a:r>
              <a:rPr lang="en-US" altLang="en-US" sz="2200" dirty="0"/>
              <a:t>Provision of quality and price information – </a:t>
            </a:r>
            <a:r>
              <a:rPr lang="en-US" altLang="en-US" sz="2200" dirty="0" smtClean="0"/>
              <a:t>yes </a:t>
            </a:r>
            <a:r>
              <a:rPr lang="en-US" altLang="en-US" sz="2200" dirty="0"/>
              <a:t>but the </a:t>
            </a:r>
            <a:r>
              <a:rPr lang="en-US" altLang="en-US" sz="2200" dirty="0" smtClean="0"/>
              <a:t>role and methodology </a:t>
            </a:r>
            <a:r>
              <a:rPr lang="en-US" altLang="en-US" sz="2200" dirty="0"/>
              <a:t>is unclear.</a:t>
            </a:r>
          </a:p>
          <a:p>
            <a:pPr lvl="1"/>
            <a:r>
              <a:rPr lang="en-US" altLang="en-US" sz="2200" dirty="0"/>
              <a:t>Sell health plan participation, enrollment and re-enrollment – maybe.</a:t>
            </a:r>
          </a:p>
          <a:p>
            <a:endParaRPr lang="en-US" dirty="0"/>
          </a:p>
        </p:txBody>
      </p:sp>
    </p:spTree>
    <p:extLst>
      <p:ext uri="{BB962C8B-B14F-4D97-AF65-F5344CB8AC3E}">
        <p14:creationId xmlns:p14="http://schemas.microsoft.com/office/powerpoint/2010/main" val="25246367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Ethnic Audiences</a:t>
            </a:r>
            <a:endParaRPr lang="en-US" dirty="0"/>
          </a:p>
        </p:txBody>
      </p:sp>
      <p:sp>
        <p:nvSpPr>
          <p:cNvPr id="3" name="Content Placeholder 2"/>
          <p:cNvSpPr>
            <a:spLocks noGrp="1"/>
          </p:cNvSpPr>
          <p:nvPr>
            <p:ph idx="1"/>
          </p:nvPr>
        </p:nvSpPr>
        <p:spPr/>
        <p:txBody>
          <a:bodyPr/>
          <a:lstStyle/>
          <a:p>
            <a:pPr>
              <a:spcAft>
                <a:spcPts val="600"/>
              </a:spcAft>
            </a:pPr>
            <a:r>
              <a:rPr lang="en-US" altLang="en-US" sz="3000" dirty="0"/>
              <a:t>1,000,000+ per year growth in U.S.</a:t>
            </a:r>
          </a:p>
          <a:p>
            <a:pPr>
              <a:spcAft>
                <a:spcPts val="600"/>
              </a:spcAft>
            </a:pPr>
            <a:r>
              <a:rPr lang="en-US" altLang="en-US" sz="3000" dirty="0"/>
              <a:t>In major cities – and some unexpected smaller communities</a:t>
            </a:r>
            <a:r>
              <a:rPr lang="en-US" altLang="en-US" sz="3000" dirty="0" smtClean="0"/>
              <a:t>.  </a:t>
            </a:r>
            <a:r>
              <a:rPr lang="en-US" altLang="en-US" sz="3000" dirty="0" smtClean="0">
                <a:solidFill>
                  <a:srgbClr val="FF0000"/>
                </a:solidFill>
              </a:rPr>
              <a:t>Nebraska??</a:t>
            </a:r>
            <a:endParaRPr lang="en-US" altLang="en-US" sz="3000" dirty="0">
              <a:solidFill>
                <a:srgbClr val="FF0000"/>
              </a:solidFill>
            </a:endParaRPr>
          </a:p>
          <a:p>
            <a:r>
              <a:rPr lang="en-US" altLang="en-US" sz="3000" dirty="0"/>
              <a:t>Significant marketing implications:</a:t>
            </a:r>
          </a:p>
          <a:p>
            <a:pPr lvl="1"/>
            <a:r>
              <a:rPr lang="en-US" altLang="en-US" sz="2400" dirty="0"/>
              <a:t>Communications</a:t>
            </a:r>
          </a:p>
          <a:p>
            <a:pPr lvl="1"/>
            <a:r>
              <a:rPr lang="en-US" altLang="en-US" sz="2400" dirty="0"/>
              <a:t>Medical needs</a:t>
            </a:r>
          </a:p>
          <a:p>
            <a:pPr lvl="1"/>
            <a:r>
              <a:rPr lang="en-US" altLang="en-US" sz="2400" dirty="0"/>
              <a:t>Cultural issues</a:t>
            </a:r>
          </a:p>
          <a:p>
            <a:pPr lvl="1"/>
            <a:r>
              <a:rPr lang="en-US" altLang="en-US" sz="2400" dirty="0"/>
              <a:t>Decisions made now can have an impact for 2-3 generations</a:t>
            </a:r>
            <a:r>
              <a:rPr lang="en-US" altLang="en-US" dirty="0"/>
              <a:t>.</a:t>
            </a:r>
          </a:p>
          <a:p>
            <a:endParaRPr lang="en-US" dirty="0"/>
          </a:p>
        </p:txBody>
      </p:sp>
    </p:spTree>
    <p:extLst>
      <p:ext uri="{BB962C8B-B14F-4D97-AF65-F5344CB8AC3E}">
        <p14:creationId xmlns:p14="http://schemas.microsoft.com/office/powerpoint/2010/main" val="9499185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Technology</a:t>
            </a:r>
            <a:endParaRPr lang="en-US" dirty="0"/>
          </a:p>
        </p:txBody>
      </p:sp>
      <p:sp>
        <p:nvSpPr>
          <p:cNvPr id="3" name="Content Placeholder 2"/>
          <p:cNvSpPr>
            <a:spLocks noGrp="1"/>
          </p:cNvSpPr>
          <p:nvPr>
            <p:ph idx="1"/>
          </p:nvPr>
        </p:nvSpPr>
        <p:spPr/>
        <p:txBody>
          <a:bodyPr/>
          <a:lstStyle/>
          <a:p>
            <a:pPr>
              <a:spcAft>
                <a:spcPts val="600"/>
              </a:spcAft>
            </a:pPr>
            <a:r>
              <a:rPr lang="en-US" altLang="en-US" dirty="0"/>
              <a:t>What’s coming down the pike that can be disruptive?</a:t>
            </a:r>
          </a:p>
          <a:p>
            <a:pPr lvl="1">
              <a:spcAft>
                <a:spcPts val="600"/>
              </a:spcAft>
            </a:pPr>
            <a:r>
              <a:rPr lang="en-US" altLang="en-US" sz="2200" dirty="0"/>
              <a:t>Smart surgical suites, nanotechnology, wireless technology, remote diagnosing, artificial organs, etc.</a:t>
            </a:r>
          </a:p>
          <a:p>
            <a:pPr lvl="1">
              <a:spcAft>
                <a:spcPts val="600"/>
              </a:spcAft>
            </a:pPr>
            <a:r>
              <a:rPr lang="en-US" altLang="en-US" sz="2200" dirty="0"/>
              <a:t>Implications:</a:t>
            </a:r>
          </a:p>
          <a:p>
            <a:pPr lvl="2">
              <a:spcAft>
                <a:spcPts val="300"/>
              </a:spcAft>
            </a:pPr>
            <a:r>
              <a:rPr lang="en-US" altLang="en-US" sz="1800" dirty="0"/>
              <a:t>Pressure on providers to keep up.</a:t>
            </a:r>
          </a:p>
          <a:p>
            <a:pPr lvl="2">
              <a:spcAft>
                <a:spcPts val="300"/>
              </a:spcAft>
            </a:pPr>
            <a:r>
              <a:rPr lang="en-US" altLang="en-US" sz="1800" dirty="0"/>
              <a:t>Pressure on marketing to promote technology as a differentiator.</a:t>
            </a:r>
          </a:p>
          <a:p>
            <a:pPr lvl="2"/>
            <a:r>
              <a:rPr lang="en-US" altLang="en-US" sz="1800" dirty="0"/>
              <a:t>Remember WIIFM – Translate technology to value for end users in communications.</a:t>
            </a:r>
          </a:p>
          <a:p>
            <a:endParaRPr lang="en-US" dirty="0"/>
          </a:p>
        </p:txBody>
      </p:sp>
    </p:spTree>
    <p:extLst>
      <p:ext uri="{BB962C8B-B14F-4D97-AF65-F5344CB8AC3E}">
        <p14:creationId xmlns:p14="http://schemas.microsoft.com/office/powerpoint/2010/main" val="18974288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a:t>
            </a:r>
            <a:endParaRPr lang="en-US" dirty="0"/>
          </a:p>
        </p:txBody>
      </p:sp>
      <p:sp>
        <p:nvSpPr>
          <p:cNvPr id="3" name="Content Placeholder 2"/>
          <p:cNvSpPr>
            <a:spLocks noGrp="1"/>
          </p:cNvSpPr>
          <p:nvPr>
            <p:ph idx="1"/>
          </p:nvPr>
        </p:nvSpPr>
        <p:spPr/>
        <p:txBody>
          <a:bodyPr/>
          <a:lstStyle/>
          <a:p>
            <a:r>
              <a:rPr lang="en-US" altLang="en-US" sz="2600" dirty="0"/>
              <a:t>Major marketing differentiator for provider entities:</a:t>
            </a:r>
          </a:p>
          <a:p>
            <a:pPr lvl="1"/>
            <a:r>
              <a:rPr lang="en-US" altLang="en-US" sz="2400" dirty="0"/>
              <a:t>Insurance coverage </a:t>
            </a:r>
          </a:p>
          <a:p>
            <a:pPr lvl="1"/>
            <a:r>
              <a:rPr lang="en-US" altLang="en-US" sz="2400" dirty="0"/>
              <a:t>Locations</a:t>
            </a:r>
          </a:p>
          <a:p>
            <a:pPr lvl="1"/>
            <a:r>
              <a:rPr lang="en-US" altLang="en-US" sz="2400" dirty="0"/>
              <a:t>Hours of operation</a:t>
            </a:r>
          </a:p>
          <a:p>
            <a:pPr lvl="1"/>
            <a:r>
              <a:rPr lang="en-US" altLang="en-US" sz="2400" dirty="0"/>
              <a:t>Ease of </a:t>
            </a:r>
            <a:r>
              <a:rPr lang="en-US" altLang="en-US" sz="2400" dirty="0" smtClean="0"/>
              <a:t>use:</a:t>
            </a:r>
            <a:endParaRPr lang="en-US" altLang="en-US" sz="2400" dirty="0"/>
          </a:p>
          <a:p>
            <a:pPr lvl="2"/>
            <a:r>
              <a:rPr lang="en-US" altLang="en-US" sz="2200" dirty="0"/>
              <a:t>On line appointment scheduling</a:t>
            </a:r>
          </a:p>
          <a:p>
            <a:pPr lvl="2"/>
            <a:r>
              <a:rPr lang="en-US" altLang="en-US" sz="2200" dirty="0"/>
              <a:t>Centralized scheduling – best time options</a:t>
            </a:r>
          </a:p>
          <a:p>
            <a:pPr lvl="2"/>
            <a:r>
              <a:rPr lang="en-US" altLang="en-US" sz="2200" dirty="0"/>
              <a:t>Live ER wait times, purchase of non-emergent ER time slots, ER alternatives</a:t>
            </a:r>
          </a:p>
          <a:p>
            <a:pPr lvl="2"/>
            <a:r>
              <a:rPr lang="en-US" altLang="en-US" sz="2200" dirty="0"/>
              <a:t>Concierge practices, </a:t>
            </a:r>
            <a:r>
              <a:rPr lang="en-US" altLang="en-US" sz="2200" dirty="0" smtClean="0"/>
              <a:t>NP/PA Retail </a:t>
            </a:r>
            <a:r>
              <a:rPr lang="en-US" altLang="en-US" sz="2200" dirty="0"/>
              <a:t>Clinics, </a:t>
            </a:r>
            <a:r>
              <a:rPr lang="en-US" altLang="en-US" sz="2200" dirty="0" smtClean="0"/>
              <a:t>web-based treatment (remote), etc.</a:t>
            </a:r>
            <a:endParaRPr lang="en-US" altLang="en-US" sz="2200" dirty="0"/>
          </a:p>
          <a:p>
            <a:endParaRPr lang="en-US" dirty="0"/>
          </a:p>
        </p:txBody>
      </p:sp>
    </p:spTree>
    <p:extLst>
      <p:ext uri="{BB962C8B-B14F-4D97-AF65-F5344CB8AC3E}">
        <p14:creationId xmlns:p14="http://schemas.microsoft.com/office/powerpoint/2010/main" val="117708367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Physicians</a:t>
            </a:r>
            <a:endParaRPr lang="en-US" dirty="0"/>
          </a:p>
        </p:txBody>
      </p:sp>
      <p:sp>
        <p:nvSpPr>
          <p:cNvPr id="3" name="Content Placeholder 2"/>
          <p:cNvSpPr>
            <a:spLocks noGrp="1"/>
          </p:cNvSpPr>
          <p:nvPr>
            <p:ph idx="1"/>
          </p:nvPr>
        </p:nvSpPr>
        <p:spPr/>
        <p:txBody>
          <a:bodyPr/>
          <a:lstStyle/>
          <a:p>
            <a:pPr>
              <a:spcAft>
                <a:spcPts val="600"/>
              </a:spcAft>
            </a:pPr>
            <a:r>
              <a:rPr lang="en-US" sz="2600" dirty="0" smtClean="0"/>
              <a:t>ACA may eventually add 30,000,000 more insured consumers – and the physician supply is NOT going to keep up. </a:t>
            </a:r>
          </a:p>
          <a:p>
            <a:pPr lvl="1">
              <a:spcAft>
                <a:spcPts val="600"/>
              </a:spcAft>
            </a:pPr>
            <a:r>
              <a:rPr lang="en-US" sz="2400" dirty="0" smtClean="0"/>
              <a:t>Growing pressure for alternatives including giving PA’s and NP’s more autonomy.</a:t>
            </a:r>
          </a:p>
          <a:p>
            <a:pPr lvl="1">
              <a:spcAft>
                <a:spcPts val="600"/>
              </a:spcAft>
            </a:pPr>
            <a:r>
              <a:rPr lang="en-US" sz="2400" dirty="0" smtClean="0"/>
              <a:t>The pattern of employing doctors and creating large employed physician groups continues unabated.</a:t>
            </a:r>
            <a:endParaRPr lang="en-US" sz="2400" dirty="0"/>
          </a:p>
        </p:txBody>
      </p:sp>
    </p:spTree>
    <p:extLst>
      <p:ext uri="{BB962C8B-B14F-4D97-AF65-F5344CB8AC3E}">
        <p14:creationId xmlns:p14="http://schemas.microsoft.com/office/powerpoint/2010/main" val="25472430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Physicians – Consequences of Large Scale Employment</a:t>
            </a:r>
            <a:endParaRPr lang="en-US" dirty="0"/>
          </a:p>
        </p:txBody>
      </p:sp>
      <p:sp>
        <p:nvSpPr>
          <p:cNvPr id="3" name="Content Placeholder 2"/>
          <p:cNvSpPr>
            <a:spLocks noGrp="1"/>
          </p:cNvSpPr>
          <p:nvPr>
            <p:ph idx="1"/>
          </p:nvPr>
        </p:nvSpPr>
        <p:spPr/>
        <p:txBody>
          <a:bodyPr/>
          <a:lstStyle/>
          <a:p>
            <a:pPr>
              <a:spcAft>
                <a:spcPts val="600"/>
              </a:spcAft>
            </a:pPr>
            <a:r>
              <a:rPr lang="en-US" altLang="en-US" sz="2400" dirty="0"/>
              <a:t>“Employees” have less incentive to plant roots and stay – quite willing to pick up and move in a few years.  (Means constant recruitment and marketing support</a:t>
            </a:r>
            <a:r>
              <a:rPr lang="en-US" altLang="en-US" sz="2400" dirty="0" smtClean="0"/>
              <a:t>).</a:t>
            </a:r>
          </a:p>
          <a:p>
            <a:pPr>
              <a:spcAft>
                <a:spcPts val="600"/>
              </a:spcAft>
            </a:pPr>
            <a:r>
              <a:rPr lang="en-US" altLang="en-US" sz="2400" dirty="0"/>
              <a:t>Will we see the end of the traditional “Medical Staff” with bylaws and officers?</a:t>
            </a:r>
          </a:p>
          <a:p>
            <a:r>
              <a:rPr lang="en-US" altLang="en-US" sz="2400" dirty="0"/>
              <a:t>Will we see the day when a hospital or system has a sufficient pool of physicians in key specialties in an employed mode and tells the independents they aren’t needed any longer?  (Closed panel)</a:t>
            </a:r>
          </a:p>
          <a:p>
            <a:endParaRPr lang="en-US" sz="2400" dirty="0"/>
          </a:p>
        </p:txBody>
      </p:sp>
    </p:spTree>
    <p:extLst>
      <p:ext uri="{BB962C8B-B14F-4D97-AF65-F5344CB8AC3E}">
        <p14:creationId xmlns:p14="http://schemas.microsoft.com/office/powerpoint/2010/main" val="403877118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Physicians – Consequences of Large Scale Employment</a:t>
            </a:r>
          </a:p>
        </p:txBody>
      </p:sp>
      <p:sp>
        <p:nvSpPr>
          <p:cNvPr id="3" name="Content Placeholder 2"/>
          <p:cNvSpPr>
            <a:spLocks noGrp="1"/>
          </p:cNvSpPr>
          <p:nvPr>
            <p:ph idx="1"/>
          </p:nvPr>
        </p:nvSpPr>
        <p:spPr/>
        <p:txBody>
          <a:bodyPr/>
          <a:lstStyle/>
          <a:p>
            <a:pPr>
              <a:spcAft>
                <a:spcPts val="600"/>
              </a:spcAft>
            </a:pPr>
            <a:r>
              <a:rPr lang="en-US" dirty="0" smtClean="0"/>
              <a:t>That large, employed group your hospital has created now has demands for marketing support.</a:t>
            </a:r>
          </a:p>
          <a:p>
            <a:pPr lvl="1">
              <a:spcAft>
                <a:spcPts val="600"/>
              </a:spcAft>
            </a:pPr>
            <a:r>
              <a:rPr lang="en-US" dirty="0" smtClean="0"/>
              <a:t>Conflicts with independents?</a:t>
            </a:r>
          </a:p>
          <a:p>
            <a:pPr lvl="1">
              <a:spcAft>
                <a:spcPts val="600"/>
              </a:spcAft>
            </a:pPr>
            <a:r>
              <a:rPr lang="en-US" dirty="0" smtClean="0"/>
              <a:t>Do you have the resources?</a:t>
            </a:r>
          </a:p>
          <a:p>
            <a:pPr lvl="1"/>
            <a:r>
              <a:rPr lang="en-US" dirty="0" smtClean="0"/>
              <a:t>Will they work with you or do they go “rogue”?</a:t>
            </a:r>
            <a:endParaRPr lang="en-US" dirty="0"/>
          </a:p>
        </p:txBody>
      </p:sp>
    </p:spTree>
    <p:extLst>
      <p:ext uri="{BB962C8B-B14F-4D97-AF65-F5344CB8AC3E}">
        <p14:creationId xmlns:p14="http://schemas.microsoft.com/office/powerpoint/2010/main" val="99775239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 Shopping by Consumers</a:t>
            </a:r>
            <a:endParaRPr lang="en-US" dirty="0"/>
          </a:p>
        </p:txBody>
      </p:sp>
      <p:sp>
        <p:nvSpPr>
          <p:cNvPr id="3" name="Content Placeholder 2"/>
          <p:cNvSpPr>
            <a:spLocks noGrp="1"/>
          </p:cNvSpPr>
          <p:nvPr>
            <p:ph idx="1"/>
          </p:nvPr>
        </p:nvSpPr>
        <p:spPr/>
        <p:txBody>
          <a:bodyPr/>
          <a:lstStyle/>
          <a:p>
            <a:pPr>
              <a:spcAft>
                <a:spcPts val="600"/>
              </a:spcAft>
            </a:pPr>
            <a:r>
              <a:rPr lang="en-US" altLang="en-US" dirty="0"/>
              <a:t>Levels have been increasing in recent years.</a:t>
            </a:r>
          </a:p>
          <a:p>
            <a:pPr lvl="1"/>
            <a:r>
              <a:rPr lang="en-US" altLang="en-US" sz="2400" dirty="0"/>
              <a:t>15% having “price shopped” a health care service in the past year is fairly common.</a:t>
            </a:r>
          </a:p>
          <a:p>
            <a:pPr lvl="1">
              <a:spcAft>
                <a:spcPts val="600"/>
              </a:spcAft>
            </a:pPr>
            <a:r>
              <a:rPr lang="en-US" altLang="en-US" sz="2400" dirty="0"/>
              <a:t>25%+ level in some markets.</a:t>
            </a:r>
          </a:p>
          <a:p>
            <a:pPr lvl="1">
              <a:spcAft>
                <a:spcPts val="600"/>
              </a:spcAft>
            </a:pPr>
            <a:r>
              <a:rPr lang="en-US" altLang="en-US" sz="2400" dirty="0"/>
              <a:t>Often higher among younger, better educated consumers and (interestingly) higher income consumers</a:t>
            </a:r>
            <a:r>
              <a:rPr lang="en-US" altLang="en-US" sz="2400" dirty="0" smtClean="0"/>
              <a:t>.</a:t>
            </a:r>
          </a:p>
          <a:p>
            <a:endParaRPr lang="en-US" dirty="0"/>
          </a:p>
        </p:txBody>
      </p:sp>
    </p:spTree>
    <p:extLst>
      <p:ext uri="{BB962C8B-B14F-4D97-AF65-F5344CB8AC3E}">
        <p14:creationId xmlns:p14="http://schemas.microsoft.com/office/powerpoint/2010/main" val="14156599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Plan Axioms</a:t>
            </a:r>
            <a:endParaRPr lang="en-US" dirty="0"/>
          </a:p>
        </p:txBody>
      </p:sp>
      <p:sp>
        <p:nvSpPr>
          <p:cNvPr id="3" name="Content Placeholder 2"/>
          <p:cNvSpPr>
            <a:spLocks noGrp="1"/>
          </p:cNvSpPr>
          <p:nvPr>
            <p:ph idx="1"/>
          </p:nvPr>
        </p:nvSpPr>
        <p:spPr/>
        <p:txBody>
          <a:bodyPr/>
          <a:lstStyle/>
          <a:p>
            <a:pPr>
              <a:spcAft>
                <a:spcPts val="1200"/>
              </a:spcAft>
            </a:pPr>
            <a:r>
              <a:rPr lang="en-US" dirty="0"/>
              <a:t>A Marketing Plan goes beyond communications - sales, pricing, access, product mix, key audience relations, research, etc.</a:t>
            </a:r>
          </a:p>
          <a:p>
            <a:pPr>
              <a:spcAft>
                <a:spcPts val="600"/>
              </a:spcAft>
            </a:pPr>
            <a:r>
              <a:rPr lang="en-US" dirty="0"/>
              <a:t>There is no “right” format for a Marketing Plan or a right way to do one.</a:t>
            </a:r>
          </a:p>
          <a:p>
            <a:pPr lvl="1"/>
            <a:r>
              <a:rPr lang="en-US" dirty="0"/>
              <a:t>The proof is in the content, not the format!</a:t>
            </a:r>
          </a:p>
        </p:txBody>
      </p:sp>
    </p:spTree>
    <p:extLst>
      <p:ext uri="{BB962C8B-B14F-4D97-AF65-F5344CB8AC3E}">
        <p14:creationId xmlns:p14="http://schemas.microsoft.com/office/powerpoint/2010/main" val="287121902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Price Shopping by Consumers</a:t>
            </a:r>
          </a:p>
        </p:txBody>
      </p:sp>
      <p:sp>
        <p:nvSpPr>
          <p:cNvPr id="3" name="Content Placeholder 2"/>
          <p:cNvSpPr>
            <a:spLocks noGrp="1"/>
          </p:cNvSpPr>
          <p:nvPr>
            <p:ph idx="1"/>
          </p:nvPr>
        </p:nvSpPr>
        <p:spPr/>
        <p:txBody>
          <a:bodyPr/>
          <a:lstStyle/>
          <a:p>
            <a:pPr>
              <a:spcAft>
                <a:spcPts val="600"/>
              </a:spcAft>
            </a:pPr>
            <a:r>
              <a:rPr lang="en-US" altLang="en-US" dirty="0"/>
              <a:t>Will continue to grow, especially for exchange based health plans and services that fall into high deductibles.</a:t>
            </a:r>
          </a:p>
          <a:p>
            <a:pPr lvl="1">
              <a:spcAft>
                <a:spcPts val="600"/>
              </a:spcAft>
            </a:pPr>
            <a:r>
              <a:rPr lang="en-US" altLang="en-US" sz="2400" dirty="0"/>
              <a:t>Is your organization ready?  Is there a strategy in place (and “transparency” isn’t a strategy!!)</a:t>
            </a:r>
          </a:p>
          <a:p>
            <a:endParaRPr lang="en-US" dirty="0"/>
          </a:p>
        </p:txBody>
      </p:sp>
    </p:spTree>
    <p:extLst>
      <p:ext uri="{BB962C8B-B14F-4D97-AF65-F5344CB8AC3E}">
        <p14:creationId xmlns:p14="http://schemas.microsoft.com/office/powerpoint/2010/main" val="218573329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E-Health (M-Health?)</a:t>
            </a:r>
            <a:endParaRPr lang="en-US" dirty="0"/>
          </a:p>
        </p:txBody>
      </p:sp>
      <p:sp>
        <p:nvSpPr>
          <p:cNvPr id="3" name="Content Placeholder 2"/>
          <p:cNvSpPr>
            <a:spLocks noGrp="1"/>
          </p:cNvSpPr>
          <p:nvPr>
            <p:ph idx="1"/>
          </p:nvPr>
        </p:nvSpPr>
        <p:spPr/>
        <p:txBody>
          <a:bodyPr/>
          <a:lstStyle/>
          <a:p>
            <a:r>
              <a:rPr lang="en-US" altLang="en-US" sz="2600" dirty="0"/>
              <a:t>Web Site – Not just an information tool but an ACCESS tool (interactivity) and a tool to support population health.</a:t>
            </a:r>
          </a:p>
          <a:p>
            <a:pPr lvl="1">
              <a:spcAft>
                <a:spcPts val="600"/>
              </a:spcAft>
            </a:pPr>
            <a:r>
              <a:rPr lang="en-US" altLang="en-US" sz="2400" dirty="0"/>
              <a:t>Access - Registration, appointments, bill payment, test results (Patient Portals)</a:t>
            </a:r>
          </a:p>
          <a:p>
            <a:pPr lvl="1">
              <a:spcAft>
                <a:spcPts val="600"/>
              </a:spcAft>
            </a:pPr>
            <a:r>
              <a:rPr lang="en-US" altLang="en-US" sz="2400" dirty="0"/>
              <a:t>Population Health – Information, screening, communication with providers, alerts, etc.</a:t>
            </a:r>
          </a:p>
          <a:p>
            <a:pPr>
              <a:spcAft>
                <a:spcPts val="600"/>
              </a:spcAft>
            </a:pPr>
            <a:r>
              <a:rPr lang="en-US" altLang="en-US" sz="2600" dirty="0"/>
              <a:t>Search Engine Planning – Organic (SEM) and paid (SEO).</a:t>
            </a:r>
          </a:p>
          <a:p>
            <a:pPr lvl="1">
              <a:spcAft>
                <a:spcPts val="600"/>
              </a:spcAft>
            </a:pPr>
            <a:r>
              <a:rPr lang="en-US" altLang="en-US" sz="2400" dirty="0"/>
              <a:t>Do you have a dedicated budget for SEO?</a:t>
            </a:r>
          </a:p>
          <a:p>
            <a:endParaRPr lang="en-US" dirty="0"/>
          </a:p>
        </p:txBody>
      </p:sp>
    </p:spTree>
    <p:extLst>
      <p:ext uri="{BB962C8B-B14F-4D97-AF65-F5344CB8AC3E}">
        <p14:creationId xmlns:p14="http://schemas.microsoft.com/office/powerpoint/2010/main" val="31551069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E-Health (M-Health?)</a:t>
            </a:r>
            <a:endParaRPr lang="en-US" dirty="0"/>
          </a:p>
        </p:txBody>
      </p:sp>
      <p:sp>
        <p:nvSpPr>
          <p:cNvPr id="3" name="Content Placeholder 2"/>
          <p:cNvSpPr>
            <a:spLocks noGrp="1"/>
          </p:cNvSpPr>
          <p:nvPr>
            <p:ph idx="1"/>
          </p:nvPr>
        </p:nvSpPr>
        <p:spPr/>
        <p:txBody>
          <a:bodyPr/>
          <a:lstStyle/>
          <a:p>
            <a:pPr>
              <a:spcAft>
                <a:spcPts val="600"/>
              </a:spcAft>
            </a:pPr>
            <a:r>
              <a:rPr lang="en-US" altLang="en-US" dirty="0"/>
              <a:t>Social Media</a:t>
            </a:r>
          </a:p>
          <a:p>
            <a:pPr lvl="1">
              <a:spcAft>
                <a:spcPts val="600"/>
              </a:spcAft>
            </a:pPr>
            <a:r>
              <a:rPr lang="en-US" altLang="en-US" dirty="0"/>
              <a:t>Rapidly growing with mixed results in health care.</a:t>
            </a:r>
          </a:p>
          <a:p>
            <a:pPr lvl="1">
              <a:spcAft>
                <a:spcPts val="600"/>
              </a:spcAft>
            </a:pPr>
            <a:r>
              <a:rPr lang="en-US" altLang="en-US" dirty="0"/>
              <a:t>A key tactic, not a replacement for other outlets.</a:t>
            </a:r>
          </a:p>
          <a:p>
            <a:pPr>
              <a:spcAft>
                <a:spcPts val="600"/>
              </a:spcAft>
            </a:pPr>
            <a:r>
              <a:rPr lang="en-US" altLang="en-US" dirty="0"/>
              <a:t>Phone/Tablet Apps</a:t>
            </a:r>
          </a:p>
          <a:p>
            <a:pPr lvl="1">
              <a:spcAft>
                <a:spcPts val="600"/>
              </a:spcAft>
            </a:pPr>
            <a:r>
              <a:rPr lang="en-US" altLang="en-US" sz="2400" dirty="0"/>
              <a:t>Growing exponentially for health care but slowly for providers.</a:t>
            </a:r>
          </a:p>
          <a:p>
            <a:pPr lvl="1"/>
            <a:r>
              <a:rPr lang="en-US" altLang="en-US" sz="2400" dirty="0"/>
              <a:t>Replace traditional web sites over time?</a:t>
            </a:r>
          </a:p>
          <a:p>
            <a:endParaRPr lang="en-US" dirty="0"/>
          </a:p>
        </p:txBody>
      </p:sp>
    </p:spTree>
    <p:extLst>
      <p:ext uri="{BB962C8B-B14F-4D97-AF65-F5344CB8AC3E}">
        <p14:creationId xmlns:p14="http://schemas.microsoft.com/office/powerpoint/2010/main" val="421806101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Big Data Marketing</a:t>
            </a:r>
            <a:endParaRPr lang="en-US" dirty="0"/>
          </a:p>
        </p:txBody>
      </p:sp>
      <p:sp>
        <p:nvSpPr>
          <p:cNvPr id="3" name="Content Placeholder 2"/>
          <p:cNvSpPr>
            <a:spLocks noGrp="1"/>
          </p:cNvSpPr>
          <p:nvPr>
            <p:ph idx="1"/>
          </p:nvPr>
        </p:nvSpPr>
        <p:spPr/>
        <p:txBody>
          <a:bodyPr/>
          <a:lstStyle/>
          <a:p>
            <a:pPr>
              <a:spcAft>
                <a:spcPts val="600"/>
              </a:spcAft>
            </a:pPr>
            <a:r>
              <a:rPr lang="en-US" dirty="0" smtClean="0"/>
              <a:t>The shift is definitely on from traditional mass media vehicles to targeted, data-base driven communications (Digital, CRM, etc.).  </a:t>
            </a:r>
          </a:p>
          <a:p>
            <a:pPr>
              <a:spcAft>
                <a:spcPts val="600"/>
              </a:spcAft>
            </a:pPr>
            <a:r>
              <a:rPr lang="en-US" dirty="0" smtClean="0"/>
              <a:t>Two big caveats, however:</a:t>
            </a:r>
          </a:p>
          <a:p>
            <a:pPr lvl="1">
              <a:spcAft>
                <a:spcPts val="600"/>
              </a:spcAft>
            </a:pPr>
            <a:r>
              <a:rPr lang="en-US" dirty="0" smtClean="0"/>
              <a:t>Targeted approaches may be more effective but they aren’t cheaper.</a:t>
            </a:r>
          </a:p>
          <a:p>
            <a:pPr lvl="1"/>
            <a:r>
              <a:rPr lang="en-US" dirty="0" smtClean="0"/>
              <a:t>Going this route requires systems and the manpower to manage them.</a:t>
            </a:r>
            <a:endParaRPr lang="en-US" dirty="0"/>
          </a:p>
        </p:txBody>
      </p:sp>
    </p:spTree>
    <p:extLst>
      <p:ext uri="{BB962C8B-B14F-4D97-AF65-F5344CB8AC3E}">
        <p14:creationId xmlns:p14="http://schemas.microsoft.com/office/powerpoint/2010/main" val="116663633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Market Position</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143864807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Market Position</a:t>
            </a:r>
            <a:endParaRPr lang="en-US" dirty="0"/>
          </a:p>
        </p:txBody>
      </p:sp>
      <p:sp>
        <p:nvSpPr>
          <p:cNvPr id="5" name="Content Placeholder 4"/>
          <p:cNvSpPr>
            <a:spLocks noGrp="1"/>
          </p:cNvSpPr>
          <p:nvPr>
            <p:ph idx="1"/>
          </p:nvPr>
        </p:nvSpPr>
        <p:spPr/>
        <p:txBody>
          <a:bodyPr/>
          <a:lstStyle/>
          <a:p>
            <a:r>
              <a:rPr lang="en-US" dirty="0"/>
              <a:t>A “market position” is the place where the organization sits in the mind of the consumer.</a:t>
            </a:r>
          </a:p>
          <a:p>
            <a:endParaRPr lang="en-US" dirty="0"/>
          </a:p>
          <a:p>
            <a:r>
              <a:rPr lang="en-US" dirty="0"/>
              <a:t>It isn’t essential to have a clear, definitive “position” but without it the organization is unlikely to ever become a true brand.</a:t>
            </a:r>
          </a:p>
          <a:p>
            <a:endParaRPr lang="en-US" dirty="0"/>
          </a:p>
        </p:txBody>
      </p:sp>
    </p:spTree>
    <p:extLst>
      <p:ext uri="{BB962C8B-B14F-4D97-AF65-F5344CB8AC3E}">
        <p14:creationId xmlns:p14="http://schemas.microsoft.com/office/powerpoint/2010/main" val="34139340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Position</a:t>
            </a:r>
            <a:endParaRPr lang="en-US" dirty="0"/>
          </a:p>
        </p:txBody>
      </p:sp>
      <p:sp>
        <p:nvSpPr>
          <p:cNvPr id="3" name="Content Placeholder 2"/>
          <p:cNvSpPr>
            <a:spLocks noGrp="1"/>
          </p:cNvSpPr>
          <p:nvPr>
            <p:ph idx="1"/>
          </p:nvPr>
        </p:nvSpPr>
        <p:spPr/>
        <p:txBody>
          <a:bodyPr/>
          <a:lstStyle/>
          <a:p>
            <a:pPr>
              <a:spcAft>
                <a:spcPts val="600"/>
              </a:spcAft>
            </a:pPr>
            <a:r>
              <a:rPr lang="en-US" dirty="0"/>
              <a:t>Position is something that evolves in the consumer’s mind through the synergy of:</a:t>
            </a:r>
          </a:p>
          <a:p>
            <a:pPr lvl="1">
              <a:spcAft>
                <a:spcPts val="300"/>
              </a:spcAft>
            </a:pPr>
            <a:r>
              <a:rPr lang="en-US" dirty="0"/>
              <a:t>Organizational actions</a:t>
            </a:r>
          </a:p>
          <a:p>
            <a:pPr lvl="1">
              <a:spcAft>
                <a:spcPts val="300"/>
              </a:spcAft>
            </a:pPr>
            <a:r>
              <a:rPr lang="en-US" dirty="0"/>
              <a:t>Personal experience</a:t>
            </a:r>
          </a:p>
          <a:p>
            <a:pPr lvl="1">
              <a:spcAft>
                <a:spcPts val="300"/>
              </a:spcAft>
            </a:pPr>
            <a:r>
              <a:rPr lang="en-US" dirty="0"/>
              <a:t>Market culture</a:t>
            </a:r>
          </a:p>
          <a:p>
            <a:pPr lvl="1"/>
            <a:r>
              <a:rPr lang="en-US" dirty="0"/>
              <a:t>Pure circumstance and dumb luck!</a:t>
            </a:r>
          </a:p>
        </p:txBody>
      </p:sp>
    </p:spTree>
    <p:extLst>
      <p:ext uri="{BB962C8B-B14F-4D97-AF65-F5344CB8AC3E}">
        <p14:creationId xmlns:p14="http://schemas.microsoft.com/office/powerpoint/2010/main" val="24655078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Position</a:t>
            </a:r>
            <a:endParaRPr lang="en-US" dirty="0"/>
          </a:p>
        </p:txBody>
      </p:sp>
      <p:sp>
        <p:nvSpPr>
          <p:cNvPr id="3" name="Content Placeholder 2"/>
          <p:cNvSpPr>
            <a:spLocks noGrp="1"/>
          </p:cNvSpPr>
          <p:nvPr>
            <p:ph idx="1"/>
          </p:nvPr>
        </p:nvSpPr>
        <p:spPr/>
        <p:txBody>
          <a:bodyPr/>
          <a:lstStyle/>
          <a:p>
            <a:pPr>
              <a:spcAft>
                <a:spcPts val="600"/>
              </a:spcAft>
            </a:pPr>
            <a:r>
              <a:rPr lang="en-US" dirty="0"/>
              <a:t>Consumers will accept only one entity in each position in a finite market.</a:t>
            </a:r>
          </a:p>
          <a:p>
            <a:pPr lvl="1">
              <a:spcAft>
                <a:spcPts val="600"/>
              </a:spcAft>
            </a:pPr>
            <a:r>
              <a:rPr lang="en-US" dirty="0"/>
              <a:t>There can be only one hospital in a specific position in a specific market….</a:t>
            </a:r>
          </a:p>
          <a:p>
            <a:pPr lvl="1"/>
            <a:r>
              <a:rPr lang="en-US" dirty="0"/>
              <a:t>But that position can be owned by 50 different hospitals in 50 different markets.</a:t>
            </a:r>
          </a:p>
          <a:p>
            <a:endParaRPr lang="en-US" dirty="0"/>
          </a:p>
        </p:txBody>
      </p:sp>
    </p:spTree>
    <p:extLst>
      <p:ext uri="{BB962C8B-B14F-4D97-AF65-F5344CB8AC3E}">
        <p14:creationId xmlns:p14="http://schemas.microsoft.com/office/powerpoint/2010/main" val="307135753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Position</a:t>
            </a:r>
            <a:endParaRPr lang="en-US" dirty="0"/>
          </a:p>
        </p:txBody>
      </p:sp>
      <p:sp>
        <p:nvSpPr>
          <p:cNvPr id="3" name="Content Placeholder 2"/>
          <p:cNvSpPr>
            <a:spLocks noGrp="1"/>
          </p:cNvSpPr>
          <p:nvPr>
            <p:ph idx="1"/>
          </p:nvPr>
        </p:nvSpPr>
        <p:spPr/>
        <p:txBody>
          <a:bodyPr/>
          <a:lstStyle/>
          <a:p>
            <a:pPr>
              <a:spcAft>
                <a:spcPts val="600"/>
              </a:spcAft>
            </a:pPr>
            <a:r>
              <a:rPr lang="en-US" dirty="0"/>
              <a:t>The Market Position must be:</a:t>
            </a:r>
          </a:p>
          <a:p>
            <a:pPr lvl="1">
              <a:spcAft>
                <a:spcPts val="300"/>
              </a:spcAft>
            </a:pPr>
            <a:r>
              <a:rPr lang="en-US" dirty="0"/>
              <a:t>Credible - internally and externally</a:t>
            </a:r>
          </a:p>
          <a:p>
            <a:pPr lvl="1">
              <a:spcAft>
                <a:spcPts val="300"/>
              </a:spcAft>
            </a:pPr>
            <a:r>
              <a:rPr lang="en-US" dirty="0"/>
              <a:t>Unique in the market</a:t>
            </a:r>
          </a:p>
          <a:p>
            <a:pPr lvl="1">
              <a:spcAft>
                <a:spcPts val="1200"/>
              </a:spcAft>
            </a:pPr>
            <a:r>
              <a:rPr lang="en-US" dirty="0"/>
              <a:t>Defensible (Culture vs. Assets)</a:t>
            </a:r>
          </a:p>
          <a:p>
            <a:r>
              <a:rPr lang="en-US" dirty="0"/>
              <a:t>Many entities never achieve a specific position.  </a:t>
            </a:r>
            <a:r>
              <a:rPr lang="en-US" dirty="0" smtClean="0"/>
              <a:t>In turn </a:t>
            </a:r>
            <a:r>
              <a:rPr lang="en-US" dirty="0"/>
              <a:t>they also will likely never become </a:t>
            </a:r>
            <a:r>
              <a:rPr lang="en-US" dirty="0" smtClean="0"/>
              <a:t>a notable “brand”.</a:t>
            </a:r>
            <a:endParaRPr lang="en-US" dirty="0"/>
          </a:p>
          <a:p>
            <a:endParaRPr lang="en-US" dirty="0"/>
          </a:p>
        </p:txBody>
      </p:sp>
    </p:spTree>
    <p:extLst>
      <p:ext uri="{BB962C8B-B14F-4D97-AF65-F5344CB8AC3E}">
        <p14:creationId xmlns:p14="http://schemas.microsoft.com/office/powerpoint/2010/main" val="58534078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Position</a:t>
            </a:r>
            <a:endParaRPr lang="en-US" dirty="0"/>
          </a:p>
        </p:txBody>
      </p:sp>
      <p:sp>
        <p:nvSpPr>
          <p:cNvPr id="3" name="Content Placeholder 2"/>
          <p:cNvSpPr>
            <a:spLocks noGrp="1"/>
          </p:cNvSpPr>
          <p:nvPr>
            <p:ph idx="1"/>
          </p:nvPr>
        </p:nvSpPr>
        <p:spPr/>
        <p:txBody>
          <a:bodyPr/>
          <a:lstStyle/>
          <a:p>
            <a:pPr>
              <a:spcAft>
                <a:spcPts val="600"/>
              </a:spcAft>
            </a:pPr>
            <a:r>
              <a:rPr lang="en-US" dirty="0"/>
              <a:t>There are essentially 5 position categories:</a:t>
            </a:r>
          </a:p>
          <a:p>
            <a:pPr lvl="1"/>
            <a:r>
              <a:rPr lang="en-US" dirty="0"/>
              <a:t>Best </a:t>
            </a:r>
          </a:p>
          <a:p>
            <a:pPr lvl="1"/>
            <a:r>
              <a:rPr lang="en-US" dirty="0"/>
              <a:t>First </a:t>
            </a:r>
          </a:p>
          <a:p>
            <a:pPr lvl="1"/>
            <a:r>
              <a:rPr lang="en-US" dirty="0"/>
              <a:t>Niche </a:t>
            </a:r>
          </a:p>
          <a:p>
            <a:pPr lvl="1"/>
            <a:r>
              <a:rPr lang="en-US" dirty="0"/>
              <a:t>Against </a:t>
            </a:r>
          </a:p>
          <a:p>
            <a:pPr lvl="1"/>
            <a:r>
              <a:rPr lang="en-US" dirty="0"/>
              <a:t>Combination </a:t>
            </a:r>
            <a:r>
              <a:rPr lang="en-US" dirty="0" smtClean="0"/>
              <a:t>(of 2 of the above)</a:t>
            </a:r>
            <a:endParaRPr lang="en-US" dirty="0"/>
          </a:p>
          <a:p>
            <a:endParaRPr lang="en-US" dirty="0"/>
          </a:p>
        </p:txBody>
      </p:sp>
    </p:spTree>
    <p:extLst>
      <p:ext uri="{BB962C8B-B14F-4D97-AF65-F5344CB8AC3E}">
        <p14:creationId xmlns:p14="http://schemas.microsoft.com/office/powerpoint/2010/main" val="26964473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Plan Axioms</a:t>
            </a:r>
            <a:endParaRPr lang="en-US" dirty="0"/>
          </a:p>
        </p:txBody>
      </p:sp>
      <p:sp>
        <p:nvSpPr>
          <p:cNvPr id="3" name="Content Placeholder 2"/>
          <p:cNvSpPr>
            <a:spLocks noGrp="1"/>
          </p:cNvSpPr>
          <p:nvPr>
            <p:ph idx="1"/>
          </p:nvPr>
        </p:nvSpPr>
        <p:spPr/>
        <p:txBody>
          <a:bodyPr/>
          <a:lstStyle/>
          <a:p>
            <a:pPr>
              <a:spcAft>
                <a:spcPts val="600"/>
              </a:spcAft>
            </a:pPr>
            <a:r>
              <a:rPr lang="en-US" dirty="0" smtClean="0"/>
              <a:t>The Plan </a:t>
            </a:r>
            <a:r>
              <a:rPr lang="en-US" dirty="0"/>
              <a:t>is a “blueprint” - it does not delineate every detail and step.</a:t>
            </a:r>
          </a:p>
          <a:p>
            <a:pPr>
              <a:spcAft>
                <a:spcPts val="600"/>
              </a:spcAft>
            </a:pPr>
            <a:r>
              <a:rPr lang="en-US" dirty="0"/>
              <a:t>Needs to be flexible, but not fluid.</a:t>
            </a:r>
          </a:p>
          <a:p>
            <a:pPr>
              <a:spcAft>
                <a:spcPts val="600"/>
              </a:spcAft>
            </a:pPr>
            <a:r>
              <a:rPr lang="en-US" dirty="0"/>
              <a:t>Marketing plans have learning curves</a:t>
            </a:r>
          </a:p>
          <a:p>
            <a:r>
              <a:rPr lang="en-US" dirty="0"/>
              <a:t>A Marketing Plan is near term in scope – 12 to 18 months (beyond that </a:t>
            </a:r>
            <a:r>
              <a:rPr lang="en-US" dirty="0" smtClean="0"/>
              <a:t>- </a:t>
            </a:r>
            <a:r>
              <a:rPr lang="en-US" dirty="0"/>
              <a:t>fiction).</a:t>
            </a:r>
          </a:p>
          <a:p>
            <a:endParaRPr lang="en-US" dirty="0"/>
          </a:p>
        </p:txBody>
      </p:sp>
    </p:spTree>
    <p:extLst>
      <p:ext uri="{BB962C8B-B14F-4D97-AF65-F5344CB8AC3E}">
        <p14:creationId xmlns:p14="http://schemas.microsoft.com/office/powerpoint/2010/main" val="1235833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Position</a:t>
            </a:r>
            <a:endParaRPr lang="en-US" dirty="0"/>
          </a:p>
        </p:txBody>
      </p:sp>
      <p:sp>
        <p:nvSpPr>
          <p:cNvPr id="3" name="Content Placeholder 2"/>
          <p:cNvSpPr>
            <a:spLocks noGrp="1"/>
          </p:cNvSpPr>
          <p:nvPr>
            <p:ph idx="1"/>
          </p:nvPr>
        </p:nvSpPr>
        <p:spPr/>
        <p:txBody>
          <a:bodyPr>
            <a:normAutofit/>
          </a:bodyPr>
          <a:lstStyle/>
          <a:p>
            <a:pPr>
              <a:spcAft>
                <a:spcPts val="600"/>
              </a:spcAft>
            </a:pPr>
            <a:r>
              <a:rPr lang="en-US" sz="2600" dirty="0"/>
              <a:t>Health Care Examples:</a:t>
            </a:r>
          </a:p>
          <a:p>
            <a:pPr lvl="1">
              <a:spcAft>
                <a:spcPts val="200"/>
              </a:spcAft>
            </a:pPr>
            <a:r>
              <a:rPr lang="en-US" sz="2200" dirty="0"/>
              <a:t>Hopkins/Mayo - Best Clinical (</a:t>
            </a:r>
            <a:r>
              <a:rPr lang="en-US" sz="2200" dirty="0" smtClean="0"/>
              <a:t>National Level)</a:t>
            </a:r>
            <a:endParaRPr lang="en-US" sz="2200" dirty="0"/>
          </a:p>
          <a:p>
            <a:pPr lvl="1">
              <a:spcAft>
                <a:spcPts val="200"/>
              </a:spcAft>
            </a:pPr>
            <a:r>
              <a:rPr lang="en-US" sz="2200" dirty="0"/>
              <a:t>Major Medical Center - Best Clinical (Local)</a:t>
            </a:r>
          </a:p>
          <a:p>
            <a:pPr lvl="1">
              <a:spcAft>
                <a:spcPts val="200"/>
              </a:spcAft>
            </a:pPr>
            <a:r>
              <a:rPr lang="en-US" sz="2200" dirty="0" smtClean="0"/>
              <a:t>Dominant Single Market </a:t>
            </a:r>
            <a:r>
              <a:rPr lang="en-US" sz="2200" dirty="0"/>
              <a:t>IDS (ACO?) - Best Source</a:t>
            </a:r>
          </a:p>
          <a:p>
            <a:pPr lvl="1">
              <a:spcAft>
                <a:spcPts val="200"/>
              </a:spcAft>
            </a:pPr>
            <a:r>
              <a:rPr lang="en-US" sz="2200" dirty="0"/>
              <a:t>Easier Access - Niche or Against</a:t>
            </a:r>
          </a:p>
          <a:p>
            <a:pPr lvl="1">
              <a:spcAft>
                <a:spcPts val="200"/>
              </a:spcAft>
            </a:pPr>
            <a:r>
              <a:rPr lang="en-US" sz="2200" dirty="0"/>
              <a:t>Single Specialty Provider - Niche</a:t>
            </a:r>
          </a:p>
          <a:p>
            <a:pPr lvl="1">
              <a:spcAft>
                <a:spcPts val="200"/>
              </a:spcAft>
            </a:pPr>
            <a:r>
              <a:rPr lang="en-US" sz="2200" dirty="0" smtClean="0"/>
              <a:t>Lowest Price – Niche</a:t>
            </a:r>
          </a:p>
          <a:p>
            <a:pPr lvl="1">
              <a:spcAft>
                <a:spcPts val="600"/>
              </a:spcAft>
            </a:pPr>
            <a:r>
              <a:rPr lang="en-US" sz="2200" dirty="0" smtClean="0"/>
              <a:t>Warm, Caring – Niche, Against</a:t>
            </a:r>
          </a:p>
          <a:p>
            <a:pPr>
              <a:spcAft>
                <a:spcPts val="200"/>
              </a:spcAft>
            </a:pPr>
            <a:r>
              <a:rPr lang="en-US" sz="2200" i="1" dirty="0" smtClean="0"/>
              <a:t>Note:  First really isn’t viable for providers – unless it translates to “best” over time.</a:t>
            </a:r>
            <a:endParaRPr lang="en-US" sz="2200" i="1" dirty="0"/>
          </a:p>
          <a:p>
            <a:pPr lvl="1">
              <a:spcAft>
                <a:spcPts val="200"/>
              </a:spcAft>
            </a:pPr>
            <a:endParaRPr lang="en-US" sz="2400" dirty="0"/>
          </a:p>
        </p:txBody>
      </p:sp>
    </p:spTree>
    <p:extLst>
      <p:ext uri="{BB962C8B-B14F-4D97-AF65-F5344CB8AC3E}">
        <p14:creationId xmlns:p14="http://schemas.microsoft.com/office/powerpoint/2010/main" val="1971852600"/>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Position</a:t>
            </a:r>
            <a:endParaRPr lang="en-US" dirty="0"/>
          </a:p>
        </p:txBody>
      </p:sp>
      <p:sp>
        <p:nvSpPr>
          <p:cNvPr id="3" name="Content Placeholder 2"/>
          <p:cNvSpPr>
            <a:spLocks noGrp="1"/>
          </p:cNvSpPr>
          <p:nvPr>
            <p:ph idx="1"/>
          </p:nvPr>
        </p:nvSpPr>
        <p:spPr/>
        <p:txBody>
          <a:bodyPr>
            <a:normAutofit fontScale="92500"/>
          </a:bodyPr>
          <a:lstStyle/>
          <a:p>
            <a:pPr>
              <a:spcAft>
                <a:spcPts val="600"/>
              </a:spcAft>
            </a:pPr>
            <a:r>
              <a:rPr lang="en-US" sz="2300" dirty="0"/>
              <a:t>No position category is better than any </a:t>
            </a:r>
            <a:r>
              <a:rPr lang="en-US" sz="2300" dirty="0" smtClean="0"/>
              <a:t>other. The </a:t>
            </a:r>
            <a:r>
              <a:rPr lang="en-US" sz="2300" dirty="0"/>
              <a:t>key is to be clearly defined in one category in the consumer mind.</a:t>
            </a:r>
          </a:p>
          <a:p>
            <a:pPr>
              <a:spcAft>
                <a:spcPts val="600"/>
              </a:spcAft>
            </a:pPr>
            <a:r>
              <a:rPr lang="en-US" sz="2300" dirty="0">
                <a:solidFill>
                  <a:srgbClr val="FF0000"/>
                </a:solidFill>
              </a:rPr>
              <a:t>Warning!  </a:t>
            </a:r>
            <a:r>
              <a:rPr lang="en-US" sz="2300" dirty="0"/>
              <a:t>The Leadership loves “Best” but this may not be reasonable or available</a:t>
            </a:r>
            <a:r>
              <a:rPr lang="en-US" sz="2300" dirty="0" smtClean="0"/>
              <a:t>.</a:t>
            </a:r>
          </a:p>
          <a:p>
            <a:pPr>
              <a:spcAft>
                <a:spcPts val="600"/>
              </a:spcAft>
            </a:pPr>
            <a:r>
              <a:rPr lang="en-US" altLang="en-US" sz="2400" dirty="0">
                <a:solidFill>
                  <a:srgbClr val="FF0000"/>
                </a:solidFill>
              </a:rPr>
              <a:t>Warning!</a:t>
            </a:r>
            <a:r>
              <a:rPr lang="en-US" altLang="en-US" sz="2400" dirty="0"/>
              <a:t>  “First” is really not viable for health care providers unless it translates to “Best” (via experience) over time.</a:t>
            </a:r>
          </a:p>
          <a:p>
            <a:pPr>
              <a:spcAft>
                <a:spcPts val="600"/>
              </a:spcAft>
            </a:pPr>
            <a:r>
              <a:rPr lang="en-US" sz="2300" dirty="0" smtClean="0"/>
              <a:t>A </a:t>
            </a:r>
            <a:r>
              <a:rPr lang="en-US" sz="2300" dirty="0"/>
              <a:t>Position is not an advertising tag line.</a:t>
            </a:r>
          </a:p>
          <a:p>
            <a:pPr>
              <a:spcAft>
                <a:spcPts val="600"/>
              </a:spcAft>
            </a:pPr>
            <a:r>
              <a:rPr lang="en-US" sz="2300" dirty="0"/>
              <a:t>The Position defines the market strategies and market actions to come.</a:t>
            </a:r>
          </a:p>
          <a:p>
            <a:r>
              <a:rPr lang="en-US" sz="2300" dirty="0"/>
              <a:t>A defined Market Position is for the long term - it does not change from year to year without extraordinary circumstances.</a:t>
            </a:r>
          </a:p>
          <a:p>
            <a:endParaRPr lang="en-US" dirty="0"/>
          </a:p>
        </p:txBody>
      </p:sp>
    </p:spTree>
    <p:extLst>
      <p:ext uri="{BB962C8B-B14F-4D97-AF65-F5344CB8AC3E}">
        <p14:creationId xmlns:p14="http://schemas.microsoft.com/office/powerpoint/2010/main" val="103978699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Market Strategies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33659946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Market Strategies</a:t>
            </a:r>
            <a:endParaRPr lang="en-US" dirty="0"/>
          </a:p>
        </p:txBody>
      </p:sp>
      <p:sp>
        <p:nvSpPr>
          <p:cNvPr id="5" name="Content Placeholder 4"/>
          <p:cNvSpPr>
            <a:spLocks noGrp="1"/>
          </p:cNvSpPr>
          <p:nvPr>
            <p:ph idx="1"/>
          </p:nvPr>
        </p:nvSpPr>
        <p:spPr/>
        <p:txBody>
          <a:bodyPr/>
          <a:lstStyle/>
          <a:p>
            <a:pPr>
              <a:spcAft>
                <a:spcPts val="1800"/>
              </a:spcAft>
            </a:pPr>
            <a:r>
              <a:rPr lang="en-US" dirty="0"/>
              <a:t>The general “paths” to follow to achieve and support the desired market position.</a:t>
            </a:r>
          </a:p>
          <a:p>
            <a:pPr>
              <a:spcAft>
                <a:spcPts val="600"/>
              </a:spcAft>
            </a:pPr>
            <a:r>
              <a:rPr lang="en-US" dirty="0"/>
              <a:t>There is no limit but </a:t>
            </a:r>
            <a:r>
              <a:rPr lang="en-US" dirty="0" smtClean="0"/>
              <a:t>8-10 </a:t>
            </a:r>
            <a:r>
              <a:rPr lang="en-US" dirty="0"/>
              <a:t>is a reasonable and viable </a:t>
            </a:r>
            <a:r>
              <a:rPr lang="en-US" dirty="0" smtClean="0"/>
              <a:t>number for most organizations.</a:t>
            </a:r>
          </a:p>
          <a:p>
            <a:pPr lvl="1"/>
            <a:r>
              <a:rPr lang="en-US" dirty="0" smtClean="0"/>
              <a:t>Strategies can have a multi-year shelf life…</a:t>
            </a:r>
          </a:p>
          <a:p>
            <a:pPr lvl="1"/>
            <a:r>
              <a:rPr lang="en-US" dirty="0" smtClean="0"/>
              <a:t>… but Market Actions (see below) are annual.</a:t>
            </a:r>
            <a:endParaRPr lang="en-US" dirty="0"/>
          </a:p>
          <a:p>
            <a:endParaRPr lang="en-US" dirty="0"/>
          </a:p>
        </p:txBody>
      </p:sp>
    </p:spTree>
    <p:extLst>
      <p:ext uri="{BB962C8B-B14F-4D97-AF65-F5344CB8AC3E}">
        <p14:creationId xmlns:p14="http://schemas.microsoft.com/office/powerpoint/2010/main" val="3051856473"/>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Strategies</a:t>
            </a:r>
            <a:endParaRPr lang="en-US" dirty="0"/>
          </a:p>
        </p:txBody>
      </p:sp>
      <p:sp>
        <p:nvSpPr>
          <p:cNvPr id="3" name="Content Placeholder 2"/>
          <p:cNvSpPr>
            <a:spLocks noGrp="1"/>
          </p:cNvSpPr>
          <p:nvPr>
            <p:ph idx="1"/>
          </p:nvPr>
        </p:nvSpPr>
        <p:spPr/>
        <p:txBody>
          <a:bodyPr/>
          <a:lstStyle/>
          <a:p>
            <a:pPr>
              <a:spcAft>
                <a:spcPts val="1800"/>
              </a:spcAft>
            </a:pPr>
            <a:r>
              <a:rPr lang="en-US" dirty="0"/>
              <a:t>Have to be connected to the findings of the Market Audit.</a:t>
            </a:r>
          </a:p>
          <a:p>
            <a:r>
              <a:rPr lang="en-US" dirty="0"/>
              <a:t>Have to be connected to the overall strategic direction and goals of the organization.</a:t>
            </a:r>
          </a:p>
          <a:p>
            <a:endParaRPr lang="en-US" dirty="0"/>
          </a:p>
        </p:txBody>
      </p:sp>
    </p:spTree>
    <p:extLst>
      <p:ext uri="{BB962C8B-B14F-4D97-AF65-F5344CB8AC3E}">
        <p14:creationId xmlns:p14="http://schemas.microsoft.com/office/powerpoint/2010/main" val="261186964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Strategies</a:t>
            </a:r>
            <a:endParaRPr lang="en-US" dirty="0"/>
          </a:p>
        </p:txBody>
      </p:sp>
      <p:sp>
        <p:nvSpPr>
          <p:cNvPr id="3" name="Content Placeholder 2"/>
          <p:cNvSpPr>
            <a:spLocks noGrp="1"/>
          </p:cNvSpPr>
          <p:nvPr>
            <p:ph idx="1"/>
          </p:nvPr>
        </p:nvSpPr>
        <p:spPr/>
        <p:txBody>
          <a:bodyPr/>
          <a:lstStyle/>
          <a:p>
            <a:pPr>
              <a:spcAft>
                <a:spcPts val="1200"/>
              </a:spcAft>
            </a:pPr>
            <a:r>
              <a:rPr lang="en-US" dirty="0"/>
              <a:t>Strategies define the parameters for the Market Actions.  They are general in scope with no specific details.</a:t>
            </a:r>
          </a:p>
          <a:p>
            <a:pPr lvl="1"/>
            <a:r>
              <a:rPr lang="en-US" dirty="0"/>
              <a:t>What you are going to do.</a:t>
            </a:r>
          </a:p>
          <a:p>
            <a:pPr lvl="1"/>
            <a:r>
              <a:rPr lang="en-US" dirty="0" smtClean="0"/>
              <a:t>Not necessarily </a:t>
            </a:r>
            <a:r>
              <a:rPr lang="en-US" dirty="0"/>
              <a:t>how you are going to do it.</a:t>
            </a:r>
          </a:p>
          <a:p>
            <a:endParaRPr lang="en-US" dirty="0"/>
          </a:p>
        </p:txBody>
      </p:sp>
    </p:spTree>
    <p:extLst>
      <p:ext uri="{BB962C8B-B14F-4D97-AF65-F5344CB8AC3E}">
        <p14:creationId xmlns:p14="http://schemas.microsoft.com/office/powerpoint/2010/main" val="24383525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Strategy Examples</a:t>
            </a:r>
            <a:endParaRPr lang="en-US" dirty="0"/>
          </a:p>
        </p:txBody>
      </p:sp>
      <p:sp>
        <p:nvSpPr>
          <p:cNvPr id="3" name="Content Placeholder 2"/>
          <p:cNvSpPr>
            <a:spLocks noGrp="1"/>
          </p:cNvSpPr>
          <p:nvPr>
            <p:ph idx="1"/>
          </p:nvPr>
        </p:nvSpPr>
        <p:spPr/>
        <p:txBody>
          <a:bodyPr/>
          <a:lstStyle/>
          <a:p>
            <a:pPr>
              <a:spcAft>
                <a:spcPts val="600"/>
              </a:spcAft>
            </a:pPr>
            <a:r>
              <a:rPr lang="en-US" dirty="0"/>
              <a:t>Provide support for the Memorial Hospital Phase II expansion and renovation project.</a:t>
            </a:r>
          </a:p>
          <a:p>
            <a:pPr lvl="1">
              <a:spcAft>
                <a:spcPts val="600"/>
              </a:spcAft>
            </a:pPr>
            <a:r>
              <a:rPr lang="en-US" dirty="0"/>
              <a:t>CON communications support</a:t>
            </a:r>
          </a:p>
          <a:p>
            <a:pPr lvl="1">
              <a:spcAft>
                <a:spcPts val="600"/>
              </a:spcAft>
            </a:pPr>
            <a:r>
              <a:rPr lang="en-US" dirty="0"/>
              <a:t>Local community communications</a:t>
            </a:r>
          </a:p>
          <a:p>
            <a:pPr lvl="1">
              <a:spcAft>
                <a:spcPts val="600"/>
              </a:spcAft>
            </a:pPr>
            <a:r>
              <a:rPr lang="en-US" dirty="0"/>
              <a:t>Way-finding during </a:t>
            </a:r>
            <a:r>
              <a:rPr lang="en-US" dirty="0" smtClean="0"/>
              <a:t>construction</a:t>
            </a:r>
          </a:p>
          <a:p>
            <a:pPr lvl="1">
              <a:spcAft>
                <a:spcPts val="600"/>
              </a:spcAft>
            </a:pPr>
            <a:r>
              <a:rPr lang="en-US" dirty="0" smtClean="0"/>
              <a:t>Ongoing construction updates (web camera, etc</a:t>
            </a:r>
            <a:r>
              <a:rPr lang="en-US" dirty="0" smtClean="0"/>
              <a:t>.)</a:t>
            </a:r>
          </a:p>
          <a:p>
            <a:pPr lvl="1"/>
            <a:r>
              <a:rPr lang="en-US" dirty="0" smtClean="0"/>
              <a:t>Grand opening support</a:t>
            </a:r>
            <a:endParaRPr lang="en-US" dirty="0"/>
          </a:p>
          <a:p>
            <a:endParaRPr lang="en-US" dirty="0"/>
          </a:p>
        </p:txBody>
      </p:sp>
    </p:spTree>
    <p:extLst>
      <p:ext uri="{BB962C8B-B14F-4D97-AF65-F5344CB8AC3E}">
        <p14:creationId xmlns:p14="http://schemas.microsoft.com/office/powerpoint/2010/main" val="2826086759"/>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Strategy Examples</a:t>
            </a:r>
            <a:endParaRPr lang="en-US" dirty="0"/>
          </a:p>
        </p:txBody>
      </p:sp>
      <p:sp>
        <p:nvSpPr>
          <p:cNvPr id="3" name="Content Placeholder 2"/>
          <p:cNvSpPr>
            <a:spLocks noGrp="1"/>
          </p:cNvSpPr>
          <p:nvPr>
            <p:ph idx="1"/>
          </p:nvPr>
        </p:nvSpPr>
        <p:spPr/>
        <p:txBody>
          <a:bodyPr>
            <a:normAutofit/>
          </a:bodyPr>
          <a:lstStyle/>
          <a:p>
            <a:pPr>
              <a:spcAft>
                <a:spcPts val="600"/>
              </a:spcAft>
            </a:pPr>
            <a:r>
              <a:rPr lang="en-US" sz="2400" dirty="0"/>
              <a:t>Provide marketing support XYZ Medical Group (Employed) to position as “preferred” group in the market.</a:t>
            </a:r>
          </a:p>
          <a:p>
            <a:pPr lvl="1">
              <a:spcAft>
                <a:spcPts val="300"/>
              </a:spcAft>
            </a:pPr>
            <a:r>
              <a:rPr lang="en-US" sz="2100" dirty="0"/>
              <a:t>Geographically targeted promotion of PCP’s</a:t>
            </a:r>
          </a:p>
          <a:p>
            <a:pPr lvl="1">
              <a:spcAft>
                <a:spcPts val="300"/>
              </a:spcAft>
            </a:pPr>
            <a:r>
              <a:rPr lang="en-US" sz="2100" dirty="0"/>
              <a:t>Regional promotion of specialists</a:t>
            </a:r>
          </a:p>
          <a:p>
            <a:pPr lvl="1">
              <a:spcAft>
                <a:spcPts val="300"/>
              </a:spcAft>
            </a:pPr>
            <a:r>
              <a:rPr lang="en-US" sz="2100" dirty="0"/>
              <a:t>CRM File </a:t>
            </a:r>
            <a:r>
              <a:rPr lang="en-US" sz="2100" dirty="0" smtClean="0"/>
              <a:t>Mining of current patient pool</a:t>
            </a:r>
            <a:endParaRPr lang="en-US" sz="2100" dirty="0"/>
          </a:p>
          <a:p>
            <a:pPr lvl="1">
              <a:spcAft>
                <a:spcPts val="300"/>
              </a:spcAft>
            </a:pPr>
            <a:r>
              <a:rPr lang="en-US" sz="2100" dirty="0"/>
              <a:t>Promote Urgent Care capabilities internally</a:t>
            </a:r>
          </a:p>
          <a:p>
            <a:pPr lvl="1">
              <a:spcAft>
                <a:spcPts val="300"/>
              </a:spcAft>
            </a:pPr>
            <a:r>
              <a:rPr lang="en-US" sz="2100" dirty="0"/>
              <a:t>Develop/promote “value </a:t>
            </a:r>
            <a:r>
              <a:rPr lang="en-US" sz="2100" dirty="0" err="1"/>
              <a:t>addeds</a:t>
            </a:r>
            <a:r>
              <a:rPr lang="en-US" sz="2100" dirty="0"/>
              <a:t>” (e-mail to doctors, </a:t>
            </a:r>
            <a:r>
              <a:rPr lang="en-US" sz="2100" dirty="0" smtClean="0"/>
              <a:t>on-line scheduling, etc.)</a:t>
            </a:r>
          </a:p>
          <a:p>
            <a:pPr lvl="1">
              <a:spcAft>
                <a:spcPts val="300"/>
              </a:spcAft>
            </a:pPr>
            <a:r>
              <a:rPr lang="en-US" sz="2100" dirty="0"/>
              <a:t>Income targeted promotion of internal Concierge group.</a:t>
            </a:r>
          </a:p>
          <a:p>
            <a:pPr lvl="1">
              <a:spcAft>
                <a:spcPts val="300"/>
              </a:spcAft>
            </a:pPr>
            <a:endParaRPr lang="en-US" dirty="0"/>
          </a:p>
        </p:txBody>
      </p:sp>
    </p:spTree>
    <p:extLst>
      <p:ext uri="{BB962C8B-B14F-4D97-AF65-F5344CB8AC3E}">
        <p14:creationId xmlns:p14="http://schemas.microsoft.com/office/powerpoint/2010/main" val="390326108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Strategy Examples</a:t>
            </a:r>
            <a:endParaRPr lang="en-US" dirty="0"/>
          </a:p>
        </p:txBody>
      </p:sp>
      <p:sp>
        <p:nvSpPr>
          <p:cNvPr id="3" name="Content Placeholder 2"/>
          <p:cNvSpPr>
            <a:spLocks noGrp="1"/>
          </p:cNvSpPr>
          <p:nvPr>
            <p:ph idx="1"/>
          </p:nvPr>
        </p:nvSpPr>
        <p:spPr/>
        <p:txBody>
          <a:bodyPr/>
          <a:lstStyle/>
          <a:p>
            <a:pPr>
              <a:spcAft>
                <a:spcPts val="900"/>
              </a:spcAft>
            </a:pPr>
            <a:r>
              <a:rPr lang="en-US" dirty="0"/>
              <a:t>Expand participation in community-based events in the Secondary Service Area.</a:t>
            </a:r>
          </a:p>
          <a:p>
            <a:pPr lvl="1">
              <a:spcAft>
                <a:spcPts val="300"/>
              </a:spcAft>
            </a:pPr>
            <a:r>
              <a:rPr lang="en-US" dirty="0" smtClean="0"/>
              <a:t>Follow XYZ System Event and Sponsorship </a:t>
            </a:r>
            <a:r>
              <a:rPr lang="en-US" dirty="0"/>
              <a:t>Policy</a:t>
            </a:r>
          </a:p>
          <a:p>
            <a:pPr lvl="1">
              <a:spcAft>
                <a:spcPts val="300"/>
              </a:spcAft>
            </a:pPr>
            <a:r>
              <a:rPr lang="en-US" dirty="0"/>
              <a:t>Develop list of event </a:t>
            </a:r>
            <a:r>
              <a:rPr lang="en-US" dirty="0" smtClean="0"/>
              <a:t>options in the area.</a:t>
            </a:r>
            <a:endParaRPr lang="en-US" dirty="0"/>
          </a:p>
          <a:p>
            <a:pPr lvl="1"/>
            <a:r>
              <a:rPr lang="en-US" dirty="0"/>
              <a:t>FY </a:t>
            </a:r>
            <a:r>
              <a:rPr lang="en-US" dirty="0" smtClean="0"/>
              <a:t>2015 </a:t>
            </a:r>
            <a:r>
              <a:rPr lang="en-US" dirty="0"/>
              <a:t>– Add 5 </a:t>
            </a:r>
            <a:r>
              <a:rPr lang="en-US" dirty="0" smtClean="0"/>
              <a:t>events to current base, </a:t>
            </a:r>
            <a:r>
              <a:rPr lang="en-US" dirty="0"/>
              <a:t>goal of 3,000 </a:t>
            </a:r>
            <a:r>
              <a:rPr lang="en-US" dirty="0" smtClean="0"/>
              <a:t>participants total.</a:t>
            </a:r>
            <a:endParaRPr lang="en-US" dirty="0"/>
          </a:p>
          <a:p>
            <a:endParaRPr lang="en-US" dirty="0"/>
          </a:p>
        </p:txBody>
      </p:sp>
    </p:spTree>
    <p:extLst>
      <p:ext uri="{BB962C8B-B14F-4D97-AF65-F5344CB8AC3E}">
        <p14:creationId xmlns:p14="http://schemas.microsoft.com/office/powerpoint/2010/main" val="1189939285"/>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Strategy Examples</a:t>
            </a:r>
            <a:endParaRPr lang="en-US" dirty="0"/>
          </a:p>
        </p:txBody>
      </p:sp>
      <p:sp>
        <p:nvSpPr>
          <p:cNvPr id="3" name="Content Placeholder 2"/>
          <p:cNvSpPr>
            <a:spLocks noGrp="1"/>
          </p:cNvSpPr>
          <p:nvPr>
            <p:ph idx="1"/>
          </p:nvPr>
        </p:nvSpPr>
        <p:spPr/>
        <p:txBody>
          <a:bodyPr/>
          <a:lstStyle/>
          <a:p>
            <a:pPr>
              <a:spcAft>
                <a:spcPts val="900"/>
              </a:spcAft>
            </a:pPr>
            <a:r>
              <a:rPr lang="en-US" dirty="0"/>
              <a:t>Support membership development for </a:t>
            </a:r>
            <a:r>
              <a:rPr lang="en-US" dirty="0" err="1"/>
              <a:t>FitnessWorks</a:t>
            </a:r>
            <a:r>
              <a:rPr lang="en-US" dirty="0"/>
              <a:t> health clubs.</a:t>
            </a:r>
          </a:p>
          <a:p>
            <a:pPr lvl="1">
              <a:spcAft>
                <a:spcPts val="300"/>
              </a:spcAft>
            </a:pPr>
            <a:r>
              <a:rPr lang="en-US" dirty="0"/>
              <a:t>Conduct monthly health screenings</a:t>
            </a:r>
          </a:p>
          <a:p>
            <a:pPr lvl="1">
              <a:spcAft>
                <a:spcPts val="300"/>
              </a:spcAft>
            </a:pPr>
            <a:r>
              <a:rPr lang="en-US" dirty="0"/>
              <a:t>CRM-based direct mail</a:t>
            </a:r>
          </a:p>
          <a:p>
            <a:pPr lvl="1">
              <a:spcAft>
                <a:spcPts val="300"/>
              </a:spcAft>
            </a:pPr>
            <a:r>
              <a:rPr lang="en-US" dirty="0"/>
              <a:t>Social media site </a:t>
            </a:r>
          </a:p>
          <a:p>
            <a:pPr lvl="1"/>
            <a:r>
              <a:rPr lang="en-US" dirty="0"/>
              <a:t>Adult sports sponsorships</a:t>
            </a:r>
          </a:p>
          <a:p>
            <a:pPr lvl="1"/>
            <a:r>
              <a:rPr lang="en-US" dirty="0"/>
              <a:t>Short term visitor </a:t>
            </a:r>
            <a:r>
              <a:rPr lang="en-US" dirty="0" smtClean="0"/>
              <a:t>targeted </a:t>
            </a:r>
            <a:r>
              <a:rPr lang="en-US" dirty="0"/>
              <a:t>promotion and special </a:t>
            </a:r>
            <a:r>
              <a:rPr lang="en-US" dirty="0" smtClean="0"/>
              <a:t>pricing (Tourist Area)</a:t>
            </a:r>
          </a:p>
          <a:p>
            <a:pPr lvl="1"/>
            <a:endParaRPr lang="en-US" dirty="0"/>
          </a:p>
          <a:p>
            <a:endParaRPr lang="en-US" dirty="0"/>
          </a:p>
        </p:txBody>
      </p:sp>
    </p:spTree>
    <p:extLst>
      <p:ext uri="{BB962C8B-B14F-4D97-AF65-F5344CB8AC3E}">
        <p14:creationId xmlns:p14="http://schemas.microsoft.com/office/powerpoint/2010/main" val="27725003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Plan Axioms</a:t>
            </a:r>
            <a:endParaRPr lang="en-US" dirty="0"/>
          </a:p>
        </p:txBody>
      </p:sp>
      <p:sp>
        <p:nvSpPr>
          <p:cNvPr id="3" name="Content Placeholder 2"/>
          <p:cNvSpPr>
            <a:spLocks noGrp="1"/>
          </p:cNvSpPr>
          <p:nvPr>
            <p:ph idx="1"/>
          </p:nvPr>
        </p:nvSpPr>
        <p:spPr/>
        <p:txBody>
          <a:bodyPr/>
          <a:lstStyle/>
          <a:p>
            <a:pPr>
              <a:lnSpc>
                <a:spcPct val="90000"/>
              </a:lnSpc>
              <a:spcAft>
                <a:spcPts val="600"/>
              </a:spcAft>
            </a:pPr>
            <a:r>
              <a:rPr lang="en-US" sz="2400" dirty="0"/>
              <a:t>A Marketing Plan coordinates with and </a:t>
            </a:r>
            <a:r>
              <a:rPr lang="en-US" sz="2400" b="1" dirty="0"/>
              <a:t>follows</a:t>
            </a:r>
            <a:r>
              <a:rPr lang="en-US" sz="2400" dirty="0"/>
              <a:t> other plans:</a:t>
            </a:r>
          </a:p>
          <a:p>
            <a:pPr lvl="1">
              <a:lnSpc>
                <a:spcPct val="90000"/>
              </a:lnSpc>
              <a:spcAft>
                <a:spcPts val="600"/>
              </a:spcAft>
            </a:pPr>
            <a:r>
              <a:rPr lang="en-US" sz="2100" dirty="0"/>
              <a:t>Strategic Plan – </a:t>
            </a:r>
            <a:r>
              <a:rPr lang="en-US" sz="2100" dirty="0" smtClean="0"/>
              <a:t>Ideally </a:t>
            </a:r>
            <a:r>
              <a:rPr lang="en-US" sz="2100" dirty="0"/>
              <a:t>3-5 years out</a:t>
            </a:r>
          </a:p>
          <a:p>
            <a:pPr lvl="2">
              <a:lnSpc>
                <a:spcPct val="90000"/>
              </a:lnSpc>
              <a:spcAft>
                <a:spcPts val="600"/>
              </a:spcAft>
            </a:pPr>
            <a:r>
              <a:rPr lang="en-US" sz="1900" dirty="0"/>
              <a:t>Operating Plan – 12 Month cycle of Strategic Plan</a:t>
            </a:r>
          </a:p>
          <a:p>
            <a:pPr lvl="1">
              <a:lnSpc>
                <a:spcPct val="90000"/>
              </a:lnSpc>
              <a:spcAft>
                <a:spcPts val="600"/>
              </a:spcAft>
            </a:pPr>
            <a:r>
              <a:rPr lang="en-US" sz="2100" dirty="0"/>
              <a:t>Facilities Plan – Up to 10 years out</a:t>
            </a:r>
          </a:p>
          <a:p>
            <a:pPr lvl="1">
              <a:lnSpc>
                <a:spcPct val="90000"/>
              </a:lnSpc>
              <a:spcAft>
                <a:spcPts val="600"/>
              </a:spcAft>
            </a:pPr>
            <a:r>
              <a:rPr lang="en-US" sz="2100" dirty="0"/>
              <a:t>Financial Plan – </a:t>
            </a:r>
            <a:r>
              <a:rPr lang="en-US" sz="2100" dirty="0" smtClean="0"/>
              <a:t>Ideally 3-5 years out</a:t>
            </a:r>
            <a:endParaRPr lang="en-US" sz="2100" dirty="0"/>
          </a:p>
          <a:p>
            <a:pPr lvl="1">
              <a:lnSpc>
                <a:spcPct val="90000"/>
              </a:lnSpc>
              <a:spcAft>
                <a:spcPts val="600"/>
              </a:spcAft>
            </a:pPr>
            <a:r>
              <a:rPr lang="en-US" sz="2100" dirty="0"/>
              <a:t>Medical Staff Plan – 2-3 years out</a:t>
            </a:r>
          </a:p>
          <a:p>
            <a:pPr lvl="1">
              <a:lnSpc>
                <a:spcPct val="90000"/>
              </a:lnSpc>
            </a:pPr>
            <a:r>
              <a:rPr lang="en-US" sz="2100" dirty="0"/>
              <a:t>Business </a:t>
            </a:r>
            <a:r>
              <a:rPr lang="en-US" sz="2100" dirty="0" smtClean="0"/>
              <a:t>Plans– </a:t>
            </a:r>
            <a:r>
              <a:rPr lang="en-US" sz="2100" dirty="0"/>
              <a:t>2-3 years out</a:t>
            </a:r>
          </a:p>
          <a:p>
            <a:endParaRPr lang="en-US" dirty="0"/>
          </a:p>
        </p:txBody>
      </p:sp>
    </p:spTree>
    <p:extLst>
      <p:ext uri="{BB962C8B-B14F-4D97-AF65-F5344CB8AC3E}">
        <p14:creationId xmlns:p14="http://schemas.microsoft.com/office/powerpoint/2010/main" val="2483073868"/>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Strategy Examples</a:t>
            </a:r>
            <a:endParaRPr lang="en-US" dirty="0"/>
          </a:p>
        </p:txBody>
      </p:sp>
      <p:sp>
        <p:nvSpPr>
          <p:cNvPr id="3" name="Content Placeholder 2"/>
          <p:cNvSpPr>
            <a:spLocks noGrp="1"/>
          </p:cNvSpPr>
          <p:nvPr>
            <p:ph idx="1"/>
          </p:nvPr>
        </p:nvSpPr>
        <p:spPr/>
        <p:txBody>
          <a:bodyPr/>
          <a:lstStyle/>
          <a:p>
            <a:pPr>
              <a:spcAft>
                <a:spcPts val="1200"/>
              </a:spcAft>
            </a:pPr>
            <a:r>
              <a:rPr lang="en-US" dirty="0"/>
              <a:t>Upon completion of a provider contract with XYZ Health Plan, develop targeted campaign to alert enrollees that they can utilize Memorial Hospital.</a:t>
            </a:r>
          </a:p>
          <a:p>
            <a:pPr lvl="1"/>
            <a:r>
              <a:rPr lang="en-US" dirty="0"/>
              <a:t>(Note:  Hospital has been out of network for 4+ years).</a:t>
            </a:r>
          </a:p>
          <a:p>
            <a:endParaRPr lang="en-US" dirty="0"/>
          </a:p>
        </p:txBody>
      </p:sp>
    </p:spTree>
    <p:extLst>
      <p:ext uri="{BB962C8B-B14F-4D97-AF65-F5344CB8AC3E}">
        <p14:creationId xmlns:p14="http://schemas.microsoft.com/office/powerpoint/2010/main" val="1794965949"/>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Strategy Examples</a:t>
            </a:r>
            <a:endParaRPr lang="en-US" dirty="0"/>
          </a:p>
        </p:txBody>
      </p:sp>
      <p:sp>
        <p:nvSpPr>
          <p:cNvPr id="3" name="Content Placeholder 2"/>
          <p:cNvSpPr>
            <a:spLocks noGrp="1"/>
          </p:cNvSpPr>
          <p:nvPr>
            <p:ph idx="1"/>
          </p:nvPr>
        </p:nvSpPr>
        <p:spPr/>
        <p:txBody>
          <a:bodyPr/>
          <a:lstStyle/>
          <a:p>
            <a:pPr>
              <a:spcAft>
                <a:spcPts val="600"/>
              </a:spcAft>
            </a:pPr>
            <a:r>
              <a:rPr lang="en-US" dirty="0" smtClean="0"/>
              <a:t>Provide support for ACO development and implementation efforts.</a:t>
            </a:r>
          </a:p>
          <a:p>
            <a:pPr lvl="1">
              <a:spcAft>
                <a:spcPts val="600"/>
              </a:spcAft>
            </a:pPr>
            <a:r>
              <a:rPr lang="en-US" dirty="0" smtClean="0"/>
              <a:t>Physician participation communications</a:t>
            </a:r>
          </a:p>
          <a:p>
            <a:pPr lvl="1">
              <a:spcAft>
                <a:spcPts val="600"/>
              </a:spcAft>
            </a:pPr>
            <a:r>
              <a:rPr lang="en-US" dirty="0" smtClean="0"/>
              <a:t>Membership enrollment materials</a:t>
            </a:r>
          </a:p>
          <a:p>
            <a:pPr lvl="1">
              <a:spcAft>
                <a:spcPts val="600"/>
              </a:spcAft>
            </a:pPr>
            <a:r>
              <a:rPr lang="en-US" dirty="0" smtClean="0"/>
              <a:t>Membership communications channels (web, newsletter, etc.)</a:t>
            </a:r>
          </a:p>
          <a:p>
            <a:pPr lvl="1"/>
            <a:r>
              <a:rPr lang="en-US" dirty="0" smtClean="0"/>
              <a:t>Screening, health education content and promotion within membership.</a:t>
            </a:r>
            <a:endParaRPr lang="en-US" dirty="0"/>
          </a:p>
        </p:txBody>
      </p:sp>
    </p:spTree>
    <p:extLst>
      <p:ext uri="{BB962C8B-B14F-4D97-AF65-F5344CB8AC3E}">
        <p14:creationId xmlns:p14="http://schemas.microsoft.com/office/powerpoint/2010/main" val="2693658919"/>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Market Objectives/Metrics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086070895"/>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Categories of Marketing Metrics</a:t>
            </a:r>
            <a:endParaRPr lang="en-US" dirty="0"/>
          </a:p>
        </p:txBody>
      </p:sp>
      <p:sp>
        <p:nvSpPr>
          <p:cNvPr id="5" name="Content Placeholder 4"/>
          <p:cNvSpPr>
            <a:spLocks noGrp="1"/>
          </p:cNvSpPr>
          <p:nvPr>
            <p:ph idx="1"/>
          </p:nvPr>
        </p:nvSpPr>
        <p:spPr/>
        <p:txBody>
          <a:bodyPr/>
          <a:lstStyle/>
          <a:p>
            <a:pPr>
              <a:spcAft>
                <a:spcPts val="600"/>
              </a:spcAft>
            </a:pPr>
            <a:r>
              <a:rPr lang="en-US" dirty="0"/>
              <a:t>Three Categories Exist:</a:t>
            </a:r>
          </a:p>
          <a:p>
            <a:pPr lvl="1">
              <a:spcAft>
                <a:spcPts val="600"/>
              </a:spcAft>
            </a:pPr>
            <a:r>
              <a:rPr lang="en-US" dirty="0"/>
              <a:t>Production Outcomes Measures</a:t>
            </a:r>
          </a:p>
          <a:p>
            <a:pPr lvl="1">
              <a:spcAft>
                <a:spcPts val="600"/>
              </a:spcAft>
            </a:pPr>
            <a:r>
              <a:rPr lang="en-US" dirty="0"/>
              <a:t>Marketing Outcomes Measures</a:t>
            </a:r>
          </a:p>
          <a:p>
            <a:pPr lvl="1"/>
            <a:r>
              <a:rPr lang="en-US" dirty="0"/>
              <a:t>Strategic Outcomes Measures</a:t>
            </a:r>
          </a:p>
          <a:p>
            <a:endParaRPr lang="en-US" dirty="0"/>
          </a:p>
        </p:txBody>
      </p:sp>
    </p:spTree>
    <p:extLst>
      <p:ext uri="{BB962C8B-B14F-4D97-AF65-F5344CB8AC3E}">
        <p14:creationId xmlns:p14="http://schemas.microsoft.com/office/powerpoint/2010/main" val="406352396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Production Outcomes Metrics</a:t>
            </a:r>
            <a:endParaRPr lang="en-US" dirty="0"/>
          </a:p>
        </p:txBody>
      </p:sp>
      <p:sp>
        <p:nvSpPr>
          <p:cNvPr id="3" name="Content Placeholder 2"/>
          <p:cNvSpPr>
            <a:spLocks noGrp="1"/>
          </p:cNvSpPr>
          <p:nvPr>
            <p:ph idx="1"/>
          </p:nvPr>
        </p:nvSpPr>
        <p:spPr/>
        <p:txBody>
          <a:bodyPr/>
          <a:lstStyle/>
          <a:p>
            <a:pPr>
              <a:spcAft>
                <a:spcPts val="400"/>
              </a:spcAft>
              <a:defRPr/>
            </a:pPr>
            <a:r>
              <a:rPr lang="en-US" dirty="0"/>
              <a:t>The quantification of marketing work</a:t>
            </a:r>
          </a:p>
          <a:p>
            <a:pPr lvl="1">
              <a:spcAft>
                <a:spcPts val="400"/>
              </a:spcAft>
              <a:defRPr/>
            </a:pPr>
            <a:r>
              <a:rPr lang="en-US" sz="2400" dirty="0"/>
              <a:t>Number of collaterals produced</a:t>
            </a:r>
          </a:p>
          <a:p>
            <a:pPr lvl="1">
              <a:spcAft>
                <a:spcPts val="400"/>
              </a:spcAft>
              <a:defRPr/>
            </a:pPr>
            <a:r>
              <a:rPr lang="en-US" sz="2400" dirty="0"/>
              <a:t>Number of events sponsored</a:t>
            </a:r>
          </a:p>
          <a:p>
            <a:pPr lvl="1">
              <a:spcAft>
                <a:spcPts val="400"/>
              </a:spcAft>
              <a:defRPr/>
            </a:pPr>
            <a:r>
              <a:rPr lang="en-US" sz="2400" dirty="0"/>
              <a:t>Number of press releases sent</a:t>
            </a:r>
          </a:p>
          <a:p>
            <a:pPr lvl="1">
              <a:spcAft>
                <a:spcPts val="400"/>
              </a:spcAft>
              <a:defRPr/>
            </a:pPr>
            <a:r>
              <a:rPr lang="en-US" sz="2400" dirty="0"/>
              <a:t>Number of press inquiries handled</a:t>
            </a:r>
          </a:p>
          <a:p>
            <a:pPr lvl="1">
              <a:spcAft>
                <a:spcPts val="400"/>
              </a:spcAft>
              <a:defRPr/>
            </a:pPr>
            <a:r>
              <a:rPr lang="en-US" sz="2400" dirty="0"/>
              <a:t>Number of tours given</a:t>
            </a:r>
          </a:p>
          <a:p>
            <a:pPr lvl="1">
              <a:spcAft>
                <a:spcPts val="400"/>
              </a:spcAft>
              <a:defRPr/>
            </a:pPr>
            <a:r>
              <a:rPr lang="en-US" sz="2400" dirty="0"/>
              <a:t>Number of micro-sites developed</a:t>
            </a:r>
          </a:p>
          <a:p>
            <a:pPr lvl="1">
              <a:spcAft>
                <a:spcPts val="400"/>
              </a:spcAft>
              <a:defRPr/>
            </a:pPr>
            <a:r>
              <a:rPr lang="en-US" sz="2400" dirty="0"/>
              <a:t>Number of videos </a:t>
            </a:r>
            <a:r>
              <a:rPr lang="en-US" sz="2400" dirty="0" smtClean="0"/>
              <a:t>produced</a:t>
            </a:r>
          </a:p>
          <a:p>
            <a:pPr lvl="1">
              <a:defRPr/>
            </a:pPr>
            <a:r>
              <a:rPr lang="en-US" sz="2400" dirty="0" smtClean="0"/>
              <a:t>Number of apps developed</a:t>
            </a:r>
            <a:endParaRPr lang="en-US" sz="2400" dirty="0"/>
          </a:p>
          <a:p>
            <a:endParaRPr lang="en-US" dirty="0"/>
          </a:p>
        </p:txBody>
      </p:sp>
    </p:spTree>
    <p:extLst>
      <p:ext uri="{BB962C8B-B14F-4D97-AF65-F5344CB8AC3E}">
        <p14:creationId xmlns:p14="http://schemas.microsoft.com/office/powerpoint/2010/main" val="3593262623"/>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Marketing Outcomes Metrics</a:t>
            </a:r>
            <a:endParaRPr lang="en-US" dirty="0"/>
          </a:p>
        </p:txBody>
      </p:sp>
      <p:sp>
        <p:nvSpPr>
          <p:cNvPr id="3" name="Content Placeholder 2"/>
          <p:cNvSpPr>
            <a:spLocks noGrp="1"/>
          </p:cNvSpPr>
          <p:nvPr>
            <p:ph idx="1"/>
          </p:nvPr>
        </p:nvSpPr>
        <p:spPr/>
        <p:txBody>
          <a:bodyPr/>
          <a:lstStyle/>
          <a:p>
            <a:pPr>
              <a:spcAft>
                <a:spcPts val="400"/>
              </a:spcAft>
            </a:pPr>
            <a:r>
              <a:rPr lang="en-US" dirty="0"/>
              <a:t>Quantification of marketing-generated “results”</a:t>
            </a:r>
          </a:p>
          <a:p>
            <a:pPr lvl="1">
              <a:spcAft>
                <a:spcPts val="400"/>
              </a:spcAft>
            </a:pPr>
            <a:r>
              <a:rPr lang="en-US" sz="2400" dirty="0"/>
              <a:t>Number of attendees at </a:t>
            </a:r>
            <a:r>
              <a:rPr lang="en-US" sz="2400" dirty="0" smtClean="0"/>
              <a:t>events or screenings</a:t>
            </a:r>
            <a:endParaRPr lang="en-US" sz="2400" dirty="0"/>
          </a:p>
          <a:p>
            <a:pPr lvl="1">
              <a:spcAft>
                <a:spcPts val="400"/>
              </a:spcAft>
            </a:pPr>
            <a:r>
              <a:rPr lang="en-US" sz="2400" dirty="0"/>
              <a:t>Number of placements or minutes of media coverage</a:t>
            </a:r>
          </a:p>
          <a:p>
            <a:pPr lvl="1">
              <a:spcAft>
                <a:spcPts val="400"/>
              </a:spcAft>
            </a:pPr>
            <a:r>
              <a:rPr lang="en-US" sz="2400" dirty="0"/>
              <a:t>Call center activity</a:t>
            </a:r>
          </a:p>
          <a:p>
            <a:pPr lvl="1">
              <a:spcAft>
                <a:spcPts val="400"/>
              </a:spcAft>
            </a:pPr>
            <a:r>
              <a:rPr lang="en-US" sz="2400" dirty="0"/>
              <a:t>Web site unique visitors </a:t>
            </a:r>
            <a:r>
              <a:rPr lang="en-US" sz="2400" dirty="0" smtClean="0"/>
              <a:t>or other web activity metrics</a:t>
            </a:r>
            <a:endParaRPr lang="en-US" sz="2400" dirty="0"/>
          </a:p>
          <a:p>
            <a:pPr lvl="1">
              <a:spcAft>
                <a:spcPts val="400"/>
              </a:spcAft>
            </a:pPr>
            <a:r>
              <a:rPr lang="en-US" sz="2400" dirty="0"/>
              <a:t>Newsletter readership levels</a:t>
            </a:r>
          </a:p>
          <a:p>
            <a:pPr lvl="1">
              <a:spcAft>
                <a:spcPts val="300"/>
              </a:spcAft>
            </a:pPr>
            <a:r>
              <a:rPr lang="en-US" sz="2400" dirty="0"/>
              <a:t>Social Media “Friends”/”Followers”</a:t>
            </a:r>
          </a:p>
          <a:p>
            <a:endParaRPr lang="en-US" dirty="0"/>
          </a:p>
        </p:txBody>
      </p:sp>
    </p:spTree>
    <p:extLst>
      <p:ext uri="{BB962C8B-B14F-4D97-AF65-F5344CB8AC3E}">
        <p14:creationId xmlns:p14="http://schemas.microsoft.com/office/powerpoint/2010/main" val="4166030650"/>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Strategic Outcomes Metrics</a:t>
            </a:r>
            <a:endParaRPr lang="en-US" dirty="0"/>
          </a:p>
        </p:txBody>
      </p:sp>
      <p:sp>
        <p:nvSpPr>
          <p:cNvPr id="3" name="Content Placeholder 2"/>
          <p:cNvSpPr>
            <a:spLocks noGrp="1"/>
          </p:cNvSpPr>
          <p:nvPr>
            <p:ph idx="1"/>
          </p:nvPr>
        </p:nvSpPr>
        <p:spPr/>
        <p:txBody>
          <a:bodyPr>
            <a:normAutofit/>
          </a:bodyPr>
          <a:lstStyle/>
          <a:p>
            <a:pPr>
              <a:spcAft>
                <a:spcPts val="600"/>
              </a:spcAft>
            </a:pPr>
            <a:r>
              <a:rPr lang="en-US" sz="2600" dirty="0"/>
              <a:t>Quantification of the return from marketing results that supports organizational development</a:t>
            </a:r>
          </a:p>
          <a:p>
            <a:pPr lvl="1">
              <a:spcAft>
                <a:spcPts val="100"/>
              </a:spcAft>
            </a:pPr>
            <a:r>
              <a:rPr lang="en-US" sz="2400" dirty="0"/>
              <a:t>Awareness, Preference, Image</a:t>
            </a:r>
          </a:p>
          <a:p>
            <a:pPr lvl="1">
              <a:spcAft>
                <a:spcPts val="100"/>
              </a:spcAft>
            </a:pPr>
            <a:r>
              <a:rPr lang="en-US" sz="2400" dirty="0"/>
              <a:t>Volumes, Share</a:t>
            </a:r>
          </a:p>
          <a:p>
            <a:pPr lvl="1">
              <a:spcAft>
                <a:spcPts val="100"/>
              </a:spcAft>
            </a:pPr>
            <a:r>
              <a:rPr lang="en-US" sz="2400" dirty="0"/>
              <a:t>Referrals, Active Referral Sources</a:t>
            </a:r>
          </a:p>
          <a:p>
            <a:pPr lvl="1">
              <a:spcAft>
                <a:spcPts val="100"/>
              </a:spcAft>
            </a:pPr>
            <a:r>
              <a:rPr lang="en-US" sz="2400" dirty="0"/>
              <a:t>Membership </a:t>
            </a:r>
            <a:r>
              <a:rPr lang="en-US" sz="2400" dirty="0" smtClean="0"/>
              <a:t>(Fitness Center, etc.)</a:t>
            </a:r>
            <a:endParaRPr lang="en-US" sz="2400" dirty="0"/>
          </a:p>
          <a:p>
            <a:pPr lvl="1">
              <a:spcAft>
                <a:spcPts val="100"/>
              </a:spcAft>
            </a:pPr>
            <a:r>
              <a:rPr lang="en-US" sz="2400" dirty="0"/>
              <a:t>Satisfaction (</a:t>
            </a:r>
            <a:r>
              <a:rPr lang="en-US" sz="2400" dirty="0" smtClean="0"/>
              <a:t>HCAPHS, Other metrics)</a:t>
            </a:r>
            <a:endParaRPr lang="en-US" sz="2400" dirty="0"/>
          </a:p>
          <a:p>
            <a:pPr lvl="1">
              <a:spcAft>
                <a:spcPts val="100"/>
              </a:spcAft>
            </a:pPr>
            <a:r>
              <a:rPr lang="en-US" sz="2400" dirty="0"/>
              <a:t>Enrollment </a:t>
            </a:r>
            <a:r>
              <a:rPr lang="en-US" sz="2400" dirty="0" smtClean="0"/>
              <a:t>(ACO, Insurance Product)</a:t>
            </a:r>
            <a:endParaRPr lang="en-US" sz="2400" dirty="0"/>
          </a:p>
          <a:p>
            <a:pPr lvl="1"/>
            <a:r>
              <a:rPr lang="en-US" sz="2400" b="1" dirty="0"/>
              <a:t>ROI (Specific $$ tied to marketing effort)</a:t>
            </a:r>
          </a:p>
          <a:p>
            <a:endParaRPr lang="en-US" dirty="0"/>
          </a:p>
        </p:txBody>
      </p:sp>
    </p:spTree>
    <p:extLst>
      <p:ext uri="{BB962C8B-B14F-4D97-AF65-F5344CB8AC3E}">
        <p14:creationId xmlns:p14="http://schemas.microsoft.com/office/powerpoint/2010/main" val="224451267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Side Note – ROI Tracking</a:t>
            </a:r>
            <a:endParaRPr lang="en-US" dirty="0"/>
          </a:p>
        </p:txBody>
      </p:sp>
      <p:sp>
        <p:nvSpPr>
          <p:cNvPr id="3" name="Content Placeholder 2"/>
          <p:cNvSpPr>
            <a:spLocks noGrp="1"/>
          </p:cNvSpPr>
          <p:nvPr>
            <p:ph idx="1"/>
          </p:nvPr>
        </p:nvSpPr>
        <p:spPr/>
        <p:txBody>
          <a:bodyPr/>
          <a:lstStyle/>
          <a:p>
            <a:pPr>
              <a:spcAft>
                <a:spcPts val="600"/>
              </a:spcAft>
            </a:pPr>
            <a:r>
              <a:rPr lang="en-US" sz="2400" dirty="0" smtClean="0"/>
              <a:t>Been on the horizon for close to a decade now, but usage is still in its early stages.</a:t>
            </a:r>
          </a:p>
          <a:p>
            <a:pPr lvl="1">
              <a:spcAft>
                <a:spcPts val="600"/>
              </a:spcAft>
            </a:pPr>
            <a:r>
              <a:rPr lang="en-US" sz="2000" dirty="0" smtClean="0"/>
              <a:t>Marlowe (</a:t>
            </a:r>
            <a:r>
              <a:rPr lang="en-US" sz="2000" dirty="0" err="1" smtClean="0"/>
              <a:t>Healthleaders</a:t>
            </a:r>
            <a:r>
              <a:rPr lang="en-US" sz="2000" dirty="0" smtClean="0"/>
              <a:t> 2007)</a:t>
            </a:r>
          </a:p>
          <a:p>
            <a:pPr>
              <a:spcAft>
                <a:spcPts val="600"/>
              </a:spcAft>
            </a:pPr>
            <a:r>
              <a:rPr lang="en-US" sz="2400" dirty="0" smtClean="0"/>
              <a:t>ROI must track financial return or it is NOT ROI</a:t>
            </a:r>
          </a:p>
          <a:p>
            <a:pPr>
              <a:spcAft>
                <a:spcPts val="600"/>
              </a:spcAft>
            </a:pPr>
            <a:r>
              <a:rPr lang="en-US" sz="2400" dirty="0" smtClean="0"/>
              <a:t>Easier to do for services with a higher degree of “electiveness” and where there is one finite marketing modality.</a:t>
            </a:r>
          </a:p>
          <a:p>
            <a:pPr>
              <a:spcAft>
                <a:spcPts val="600"/>
              </a:spcAft>
            </a:pPr>
            <a:r>
              <a:rPr lang="en-US" sz="2400" dirty="0" smtClean="0"/>
              <a:t>Logical first candidates – PCP Practices, Joint Replacement, </a:t>
            </a:r>
            <a:r>
              <a:rPr lang="en-US" sz="2400" dirty="0" err="1" smtClean="0"/>
              <a:t>Bariatrics</a:t>
            </a:r>
            <a:r>
              <a:rPr lang="en-US" sz="2400" dirty="0" smtClean="0"/>
              <a:t>, Screenings, Occ. Med.</a:t>
            </a:r>
          </a:p>
          <a:p>
            <a:r>
              <a:rPr lang="en-US" sz="2400" dirty="0" smtClean="0">
                <a:solidFill>
                  <a:srgbClr val="0070C0"/>
                </a:solidFill>
              </a:rPr>
              <a:t>SEE APPENDIX THREE FOR MORE DETAILS</a:t>
            </a:r>
            <a:endParaRPr lang="en-US" sz="2400" dirty="0">
              <a:solidFill>
                <a:srgbClr val="0070C0"/>
              </a:solidFill>
            </a:endParaRPr>
          </a:p>
        </p:txBody>
      </p:sp>
    </p:spTree>
    <p:extLst>
      <p:ext uri="{BB962C8B-B14F-4D97-AF65-F5344CB8AC3E}">
        <p14:creationId xmlns:p14="http://schemas.microsoft.com/office/powerpoint/2010/main" val="3121389691"/>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Measurement Guidelines</a:t>
            </a:r>
            <a:endParaRPr lang="en-US" dirty="0"/>
          </a:p>
        </p:txBody>
      </p:sp>
      <p:sp>
        <p:nvSpPr>
          <p:cNvPr id="3" name="Content Placeholder 2"/>
          <p:cNvSpPr>
            <a:spLocks noGrp="1"/>
          </p:cNvSpPr>
          <p:nvPr>
            <p:ph idx="1"/>
          </p:nvPr>
        </p:nvSpPr>
        <p:spPr/>
        <p:txBody>
          <a:bodyPr/>
          <a:lstStyle/>
          <a:p>
            <a:pPr>
              <a:spcAft>
                <a:spcPts val="600"/>
              </a:spcAft>
            </a:pPr>
            <a:r>
              <a:rPr lang="en-US" dirty="0"/>
              <a:t>All three categories are important and should be considered in any marketing plan…</a:t>
            </a:r>
          </a:p>
          <a:p>
            <a:pPr>
              <a:spcAft>
                <a:spcPts val="600"/>
              </a:spcAft>
            </a:pPr>
            <a:r>
              <a:rPr lang="en-US" dirty="0"/>
              <a:t>…but the organization’s leadership is going to care most about Strategic Outcomes Measures.</a:t>
            </a:r>
          </a:p>
          <a:p>
            <a:r>
              <a:rPr lang="en-US" u="sng" dirty="0"/>
              <a:t>Any Plan that </a:t>
            </a:r>
            <a:r>
              <a:rPr lang="en-US" u="sng" dirty="0" smtClean="0"/>
              <a:t>lacks some </a:t>
            </a:r>
            <a:r>
              <a:rPr lang="en-US" u="sng" dirty="0"/>
              <a:t>Strategic Outcomes Measures is in trouble.</a:t>
            </a:r>
          </a:p>
          <a:p>
            <a:endParaRPr lang="en-US" dirty="0"/>
          </a:p>
        </p:txBody>
      </p:sp>
    </p:spTree>
    <p:extLst>
      <p:ext uri="{BB962C8B-B14F-4D97-AF65-F5344CB8AC3E}">
        <p14:creationId xmlns:p14="http://schemas.microsoft.com/office/powerpoint/2010/main" val="2099273709"/>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Quantifiable Objectives</a:t>
            </a:r>
            <a:endParaRPr lang="en-US"/>
          </a:p>
        </p:txBody>
      </p:sp>
      <p:sp>
        <p:nvSpPr>
          <p:cNvPr id="3" name="Content Placeholder 2"/>
          <p:cNvSpPr>
            <a:spLocks noGrp="1"/>
          </p:cNvSpPr>
          <p:nvPr>
            <p:ph idx="1"/>
          </p:nvPr>
        </p:nvSpPr>
        <p:spPr/>
        <p:txBody>
          <a:bodyPr/>
          <a:lstStyle/>
          <a:p>
            <a:pPr>
              <a:spcAft>
                <a:spcPts val="600"/>
              </a:spcAft>
            </a:pPr>
            <a:r>
              <a:rPr lang="en-US" dirty="0"/>
              <a:t>The specific measurements that the Plan is trying to accomplish.</a:t>
            </a:r>
          </a:p>
          <a:p>
            <a:pPr>
              <a:spcAft>
                <a:spcPct val="15000"/>
              </a:spcAft>
            </a:pPr>
            <a:r>
              <a:rPr lang="en-US" dirty="0"/>
              <a:t>Guidelines:</a:t>
            </a:r>
          </a:p>
          <a:p>
            <a:pPr lvl="1">
              <a:spcAft>
                <a:spcPts val="600"/>
              </a:spcAft>
            </a:pPr>
            <a:r>
              <a:rPr lang="en-US" sz="2400" dirty="0"/>
              <a:t>Reasonable – Not so high that they are doomed.</a:t>
            </a:r>
          </a:p>
          <a:p>
            <a:pPr lvl="1">
              <a:spcAft>
                <a:spcPts val="600"/>
              </a:spcAft>
            </a:pPr>
            <a:r>
              <a:rPr lang="en-US" sz="2400" dirty="0"/>
              <a:t>Challenging – Not so low as to happen by osmosis.</a:t>
            </a:r>
          </a:p>
          <a:p>
            <a:pPr lvl="1"/>
            <a:r>
              <a:rPr lang="en-US" sz="2400" dirty="0"/>
              <a:t>Quantifiable – A must.</a:t>
            </a:r>
          </a:p>
          <a:p>
            <a:endParaRPr lang="en-US" dirty="0"/>
          </a:p>
        </p:txBody>
      </p:sp>
    </p:spTree>
    <p:extLst>
      <p:ext uri="{BB962C8B-B14F-4D97-AF65-F5344CB8AC3E}">
        <p14:creationId xmlns:p14="http://schemas.microsoft.com/office/powerpoint/2010/main" val="1237274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dirty="0"/>
              <a:t>Marketing Plan Axioms</a:t>
            </a:r>
            <a:br>
              <a:rPr lang="en-US" dirty="0"/>
            </a:br>
            <a:r>
              <a:rPr lang="en-US" sz="2700" dirty="0"/>
              <a:t>Coordination with Strategic Plan</a:t>
            </a: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593988302"/>
              </p:ext>
            </p:extLst>
          </p:nvPr>
        </p:nvGraphicFramePr>
        <p:xfrm>
          <a:off x="457200" y="2249488"/>
          <a:ext cx="8229600" cy="3937008"/>
        </p:xfrm>
        <a:graphic>
          <a:graphicData uri="http://schemas.openxmlformats.org/drawingml/2006/table">
            <a:tbl>
              <a:tblPr firstRow="1" bandRow="1">
                <a:tableStyleId>{5C22544A-7EE6-4342-B048-85BDC9FD1C3A}</a:tableStyleId>
              </a:tblPr>
              <a:tblGrid>
                <a:gridCol w="3810000"/>
                <a:gridCol w="4419600"/>
              </a:tblGrid>
              <a:tr h="370840">
                <a:tc>
                  <a:txBody>
                    <a:bodyPr/>
                    <a:lstStyle/>
                    <a:p>
                      <a:pPr algn="ctr"/>
                      <a:r>
                        <a:rPr lang="en-US" dirty="0" smtClean="0"/>
                        <a:t>Organizational Strategic Goal</a:t>
                      </a:r>
                      <a:endParaRPr lang="en-US" dirty="0"/>
                    </a:p>
                  </a:txBody>
                  <a:tcPr/>
                </a:tc>
                <a:tc>
                  <a:txBody>
                    <a:bodyPr/>
                    <a:lstStyle/>
                    <a:p>
                      <a:pPr algn="ctr"/>
                      <a:r>
                        <a:rPr lang="en-US" dirty="0" smtClean="0"/>
                        <a:t>Possible Marketing Strategies</a:t>
                      </a:r>
                      <a:endParaRPr lang="en-US" dirty="0"/>
                    </a:p>
                  </a:txBody>
                  <a:tcPr/>
                </a:tc>
              </a:tr>
              <a:tr h="370840">
                <a:tc>
                  <a:txBody>
                    <a:bodyPr/>
                    <a:lstStyle/>
                    <a:p>
                      <a:r>
                        <a:rPr lang="en-US" sz="1500" dirty="0" smtClean="0">
                          <a:solidFill>
                            <a:schemeClr val="tx1"/>
                          </a:solidFill>
                        </a:rPr>
                        <a:t>Achieve</a:t>
                      </a:r>
                      <a:r>
                        <a:rPr lang="en-US" sz="1500" baseline="0" dirty="0" smtClean="0">
                          <a:solidFill>
                            <a:schemeClr val="tx1"/>
                          </a:solidFill>
                        </a:rPr>
                        <a:t> Top 10% Level for HCAPHS “Recommend” Score</a:t>
                      </a:r>
                      <a:endParaRPr lang="en-US" sz="1500" dirty="0">
                        <a:solidFill>
                          <a:schemeClr val="tx1"/>
                        </a:solidFill>
                      </a:endParaRPr>
                    </a:p>
                  </a:txBody>
                  <a:tcPr marT="45721" marB="45721"/>
                </a:tc>
                <a:tc>
                  <a:txBody>
                    <a:bodyPr/>
                    <a:lstStyle/>
                    <a:p>
                      <a:pPr>
                        <a:buFont typeface="Arial" pitchFamily="34" charset="0"/>
                        <a:buChar char="•"/>
                      </a:pPr>
                      <a:r>
                        <a:rPr lang="en-US" sz="1400" dirty="0" smtClean="0">
                          <a:solidFill>
                            <a:schemeClr val="tx1"/>
                          </a:solidFill>
                        </a:rPr>
                        <a:t> Qualitative</a:t>
                      </a:r>
                      <a:r>
                        <a:rPr lang="en-US" sz="1400" baseline="0" dirty="0" smtClean="0">
                          <a:solidFill>
                            <a:schemeClr val="tx1"/>
                          </a:solidFill>
                        </a:rPr>
                        <a:t> research</a:t>
                      </a:r>
                    </a:p>
                    <a:p>
                      <a:pPr>
                        <a:buFont typeface="Arial" pitchFamily="34" charset="0"/>
                        <a:buChar char="•"/>
                      </a:pPr>
                      <a:r>
                        <a:rPr lang="en-US" sz="1400" baseline="0" dirty="0" smtClean="0">
                          <a:solidFill>
                            <a:schemeClr val="tx1"/>
                          </a:solidFill>
                        </a:rPr>
                        <a:t> Customer relations training</a:t>
                      </a:r>
                    </a:p>
                    <a:p>
                      <a:pPr>
                        <a:buFont typeface="Arial" pitchFamily="34" charset="0"/>
                        <a:buChar char="•"/>
                      </a:pPr>
                      <a:r>
                        <a:rPr lang="en-US" sz="1400" dirty="0" smtClean="0">
                          <a:solidFill>
                            <a:schemeClr val="tx1"/>
                          </a:solidFill>
                        </a:rPr>
                        <a:t> Service recovery standards</a:t>
                      </a:r>
                    </a:p>
                    <a:p>
                      <a:pPr>
                        <a:buFont typeface="Arial" pitchFamily="34" charset="0"/>
                        <a:buChar char="•"/>
                      </a:pPr>
                      <a:r>
                        <a:rPr lang="en-US" sz="1400" dirty="0" smtClean="0">
                          <a:solidFill>
                            <a:schemeClr val="tx1"/>
                          </a:solidFill>
                        </a:rPr>
                        <a:t> Promotion of improvements</a:t>
                      </a:r>
                      <a:endParaRPr lang="en-US" sz="1400" dirty="0">
                        <a:solidFill>
                          <a:schemeClr val="tx1"/>
                        </a:solidFill>
                      </a:endParaRPr>
                    </a:p>
                  </a:txBody>
                  <a:tcPr marT="45721" marB="45721"/>
                </a:tc>
              </a:tr>
              <a:tr h="370840">
                <a:tc>
                  <a:txBody>
                    <a:bodyPr/>
                    <a:lstStyle/>
                    <a:p>
                      <a:r>
                        <a:rPr lang="en-US" sz="1500" dirty="0" smtClean="0">
                          <a:solidFill>
                            <a:schemeClr val="tx1"/>
                          </a:solidFill>
                        </a:rPr>
                        <a:t>Expand referral</a:t>
                      </a:r>
                      <a:r>
                        <a:rPr lang="en-US" sz="1500" baseline="0" dirty="0" smtClean="0">
                          <a:solidFill>
                            <a:schemeClr val="tx1"/>
                          </a:solidFill>
                        </a:rPr>
                        <a:t> base for transplant program</a:t>
                      </a:r>
                      <a:endParaRPr lang="en-US" sz="1500" dirty="0">
                        <a:solidFill>
                          <a:schemeClr val="tx1"/>
                        </a:solidFill>
                      </a:endParaRPr>
                    </a:p>
                  </a:txBody>
                  <a:tcPr marT="45721" marB="45721"/>
                </a:tc>
                <a:tc>
                  <a:txBody>
                    <a:bodyPr/>
                    <a:lstStyle/>
                    <a:p>
                      <a:pPr>
                        <a:buFont typeface="Arial" pitchFamily="34" charset="0"/>
                        <a:buChar char="•"/>
                      </a:pPr>
                      <a:r>
                        <a:rPr lang="en-US" sz="1400" dirty="0" smtClean="0">
                          <a:solidFill>
                            <a:schemeClr val="tx1"/>
                          </a:solidFill>
                        </a:rPr>
                        <a:t>Develop</a:t>
                      </a:r>
                      <a:r>
                        <a:rPr lang="en-US" sz="1400" baseline="0" dirty="0" smtClean="0">
                          <a:solidFill>
                            <a:schemeClr val="tx1"/>
                          </a:solidFill>
                        </a:rPr>
                        <a:t> current/potential referral source database.</a:t>
                      </a:r>
                    </a:p>
                    <a:p>
                      <a:pPr>
                        <a:buFont typeface="Arial" pitchFamily="34" charset="0"/>
                        <a:buChar char="•"/>
                      </a:pPr>
                      <a:r>
                        <a:rPr lang="en-US" sz="1400" baseline="0" dirty="0" smtClean="0">
                          <a:solidFill>
                            <a:schemeClr val="tx1"/>
                          </a:solidFill>
                        </a:rPr>
                        <a:t> Research among referral sources</a:t>
                      </a:r>
                    </a:p>
                    <a:p>
                      <a:pPr>
                        <a:buFont typeface="Arial" pitchFamily="34" charset="0"/>
                        <a:buChar char="•"/>
                      </a:pPr>
                      <a:r>
                        <a:rPr lang="en-US" sz="1400" baseline="0" dirty="0" smtClean="0">
                          <a:solidFill>
                            <a:schemeClr val="tx1"/>
                          </a:solidFill>
                        </a:rPr>
                        <a:t> Targeted promotion campaign – referral sources in 3 states</a:t>
                      </a:r>
                      <a:endParaRPr lang="en-US" sz="1400" dirty="0">
                        <a:solidFill>
                          <a:schemeClr val="tx1"/>
                        </a:solidFill>
                      </a:endParaRPr>
                    </a:p>
                  </a:txBody>
                  <a:tcPr marT="45721" marB="45721"/>
                </a:tc>
              </a:tr>
              <a:tr h="370840">
                <a:tc>
                  <a:txBody>
                    <a:bodyPr/>
                    <a:lstStyle/>
                    <a:p>
                      <a:r>
                        <a:rPr lang="en-US" sz="1500" dirty="0" smtClean="0">
                          <a:solidFill>
                            <a:schemeClr val="tx1"/>
                          </a:solidFill>
                        </a:rPr>
                        <a:t>Increase</a:t>
                      </a:r>
                      <a:r>
                        <a:rPr lang="en-US" sz="1500" baseline="0" dirty="0" smtClean="0">
                          <a:solidFill>
                            <a:schemeClr val="tx1"/>
                          </a:solidFill>
                        </a:rPr>
                        <a:t> PSA Cardiology Share from 50% to 60%</a:t>
                      </a:r>
                      <a:endParaRPr lang="en-US" sz="1500" dirty="0">
                        <a:solidFill>
                          <a:schemeClr val="tx1"/>
                        </a:solidFill>
                      </a:endParaRPr>
                    </a:p>
                  </a:txBody>
                  <a:tcPr marT="45721" marB="45721"/>
                </a:tc>
                <a:tc>
                  <a:txBody>
                    <a:bodyPr/>
                    <a:lstStyle/>
                    <a:p>
                      <a:pPr>
                        <a:buFont typeface="Arial" pitchFamily="34" charset="0"/>
                        <a:buChar char="•"/>
                      </a:pPr>
                      <a:r>
                        <a:rPr lang="en-US" sz="1400" baseline="0" dirty="0" smtClean="0">
                          <a:solidFill>
                            <a:schemeClr val="tx1"/>
                          </a:solidFill>
                        </a:rPr>
                        <a:t> Recruit 2 cardiologists and 1 CV surgeon</a:t>
                      </a:r>
                    </a:p>
                    <a:p>
                      <a:pPr>
                        <a:buFont typeface="Arial" pitchFamily="34" charset="0"/>
                        <a:buChar char="•"/>
                      </a:pPr>
                      <a:r>
                        <a:rPr lang="en-US" sz="1400" baseline="0" dirty="0" smtClean="0">
                          <a:solidFill>
                            <a:schemeClr val="tx1"/>
                          </a:solidFill>
                        </a:rPr>
                        <a:t> Add .50 dedicated liaison</a:t>
                      </a:r>
                    </a:p>
                    <a:p>
                      <a:pPr>
                        <a:buFont typeface="Arial" pitchFamily="34" charset="0"/>
                        <a:buChar char="•"/>
                      </a:pPr>
                      <a:r>
                        <a:rPr lang="en-US" sz="1400" baseline="0" dirty="0" smtClean="0">
                          <a:solidFill>
                            <a:schemeClr val="tx1"/>
                          </a:solidFill>
                        </a:rPr>
                        <a:t> CRM driven screening promotion via direct mail</a:t>
                      </a:r>
                      <a:endParaRPr lang="en-US" sz="1400" dirty="0">
                        <a:solidFill>
                          <a:schemeClr val="tx1"/>
                        </a:solidFill>
                      </a:endParaRPr>
                    </a:p>
                  </a:txBody>
                  <a:tcPr marT="45721" marB="45721"/>
                </a:tc>
              </a:tr>
              <a:tr h="370840">
                <a:tc>
                  <a:txBody>
                    <a:bodyPr/>
                    <a:lstStyle/>
                    <a:p>
                      <a:r>
                        <a:rPr lang="en-US" sz="1500" dirty="0" smtClean="0">
                          <a:solidFill>
                            <a:schemeClr val="tx1"/>
                          </a:solidFill>
                        </a:rPr>
                        <a:t>Develop two urgent care sites to support Employed Physician Group patient</a:t>
                      </a:r>
                      <a:r>
                        <a:rPr lang="en-US" sz="1500" baseline="0" dirty="0" smtClean="0">
                          <a:solidFill>
                            <a:schemeClr val="tx1"/>
                          </a:solidFill>
                        </a:rPr>
                        <a:t> population (including risk plan enrollees)</a:t>
                      </a:r>
                      <a:endParaRPr lang="en-US" sz="1500" dirty="0">
                        <a:solidFill>
                          <a:schemeClr val="tx1"/>
                        </a:solidFill>
                      </a:endParaRPr>
                    </a:p>
                  </a:txBody>
                  <a:tcPr marT="45721" marB="45721"/>
                </a:tc>
                <a:tc>
                  <a:txBody>
                    <a:bodyPr/>
                    <a:lstStyle/>
                    <a:p>
                      <a:pPr>
                        <a:buFont typeface="Arial" pitchFamily="34" charset="0"/>
                        <a:buChar char="•"/>
                      </a:pPr>
                      <a:r>
                        <a:rPr lang="en-US" sz="1400" dirty="0" smtClean="0">
                          <a:solidFill>
                            <a:schemeClr val="tx1"/>
                          </a:solidFill>
                        </a:rPr>
                        <a:t>Research current urgent care utilization patterns</a:t>
                      </a:r>
                    </a:p>
                    <a:p>
                      <a:pPr>
                        <a:buFont typeface="Arial" pitchFamily="34" charset="0"/>
                        <a:buChar char="•"/>
                      </a:pPr>
                      <a:r>
                        <a:rPr lang="en-US" sz="1400" dirty="0" smtClean="0">
                          <a:solidFill>
                            <a:schemeClr val="tx1"/>
                          </a:solidFill>
                        </a:rPr>
                        <a:t>Support</a:t>
                      </a:r>
                      <a:r>
                        <a:rPr lang="en-US" sz="1400" baseline="0" dirty="0" smtClean="0">
                          <a:solidFill>
                            <a:schemeClr val="tx1"/>
                          </a:solidFill>
                        </a:rPr>
                        <a:t> site  selection analysis</a:t>
                      </a:r>
                    </a:p>
                    <a:p>
                      <a:pPr>
                        <a:buFont typeface="Arial" pitchFamily="34" charset="0"/>
                        <a:buChar char="•"/>
                      </a:pPr>
                      <a:r>
                        <a:rPr lang="en-US" sz="1400" baseline="0" dirty="0" smtClean="0">
                          <a:solidFill>
                            <a:schemeClr val="tx1"/>
                          </a:solidFill>
                        </a:rPr>
                        <a:t>Develop targeted promotional campaign upon opening</a:t>
                      </a:r>
                      <a:endParaRPr lang="en-US" sz="1400" dirty="0">
                        <a:solidFill>
                          <a:schemeClr val="tx1"/>
                        </a:solidFill>
                      </a:endParaRPr>
                    </a:p>
                  </a:txBody>
                  <a:tcPr marT="45721" marB="45721"/>
                </a:tc>
              </a:tr>
            </a:tbl>
          </a:graphicData>
        </a:graphic>
      </p:graphicFrame>
    </p:spTree>
    <p:extLst>
      <p:ext uri="{BB962C8B-B14F-4D97-AF65-F5344CB8AC3E}">
        <p14:creationId xmlns:p14="http://schemas.microsoft.com/office/powerpoint/2010/main" val="132753634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Quantifiable Objectives – Key Factors</a:t>
            </a:r>
            <a:endParaRPr lang="en-US" dirty="0"/>
          </a:p>
        </p:txBody>
      </p:sp>
      <p:sp>
        <p:nvSpPr>
          <p:cNvPr id="3" name="Content Placeholder 2"/>
          <p:cNvSpPr>
            <a:spLocks noGrp="1"/>
          </p:cNvSpPr>
          <p:nvPr>
            <p:ph idx="1"/>
          </p:nvPr>
        </p:nvSpPr>
        <p:spPr/>
        <p:txBody>
          <a:bodyPr/>
          <a:lstStyle/>
          <a:p>
            <a:pPr>
              <a:spcAft>
                <a:spcPts val="900"/>
              </a:spcAft>
            </a:pPr>
            <a:r>
              <a:rPr lang="en-US" sz="2600" dirty="0"/>
              <a:t>The market objectives don’t always have to increase.  Sometimes just holding on to what is already there or minimizing a likely loss is a major accomplishment.</a:t>
            </a:r>
          </a:p>
          <a:p>
            <a:pPr>
              <a:spcAft>
                <a:spcPts val="600"/>
              </a:spcAft>
            </a:pPr>
            <a:r>
              <a:rPr lang="en-US" sz="2600" dirty="0"/>
              <a:t>Quantifiable objectives should be based on reliable sources of information.</a:t>
            </a:r>
          </a:p>
          <a:p>
            <a:pPr lvl="1"/>
            <a:r>
              <a:rPr lang="en-US" sz="2200" dirty="0"/>
              <a:t>E.G. – OP Market Share is a good measure but a </a:t>
            </a:r>
            <a:r>
              <a:rPr lang="en-US" sz="2200" dirty="0" smtClean="0"/>
              <a:t>less than useful one </a:t>
            </a:r>
            <a:r>
              <a:rPr lang="en-US" sz="2200" dirty="0"/>
              <a:t>if there is no viable or timely source of results.</a:t>
            </a:r>
          </a:p>
          <a:p>
            <a:endParaRPr lang="en-US" dirty="0"/>
          </a:p>
        </p:txBody>
      </p:sp>
    </p:spTree>
    <p:extLst>
      <p:ext uri="{BB962C8B-B14F-4D97-AF65-F5344CB8AC3E}">
        <p14:creationId xmlns:p14="http://schemas.microsoft.com/office/powerpoint/2010/main" val="2055516561"/>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Quantifiable Objectives – Key Factors</a:t>
            </a:r>
          </a:p>
        </p:txBody>
      </p:sp>
      <p:sp>
        <p:nvSpPr>
          <p:cNvPr id="3" name="Content Placeholder 2"/>
          <p:cNvSpPr>
            <a:spLocks noGrp="1"/>
          </p:cNvSpPr>
          <p:nvPr>
            <p:ph idx="1"/>
          </p:nvPr>
        </p:nvSpPr>
        <p:spPr/>
        <p:txBody>
          <a:bodyPr/>
          <a:lstStyle/>
          <a:p>
            <a:pPr>
              <a:spcAft>
                <a:spcPts val="600"/>
              </a:spcAft>
            </a:pPr>
            <a:r>
              <a:rPr lang="en-US" dirty="0"/>
              <a:t>Quantifiable objectives should be aligned with the effort(s) being undertaken.</a:t>
            </a:r>
          </a:p>
          <a:p>
            <a:pPr lvl="1">
              <a:spcAft>
                <a:spcPts val="600"/>
              </a:spcAft>
            </a:pPr>
            <a:r>
              <a:rPr lang="en-US" dirty="0"/>
              <a:t>An ad campaign is designed to drive awareness with no real attempt to drive usage.</a:t>
            </a:r>
          </a:p>
          <a:p>
            <a:pPr lvl="1"/>
            <a:r>
              <a:rPr lang="en-US" dirty="0"/>
              <a:t>But the organizational leadership insists upon using volumes gained as the measure.</a:t>
            </a:r>
          </a:p>
          <a:p>
            <a:endParaRPr lang="en-US" dirty="0"/>
          </a:p>
        </p:txBody>
      </p:sp>
    </p:spTree>
    <p:extLst>
      <p:ext uri="{BB962C8B-B14F-4D97-AF65-F5344CB8AC3E}">
        <p14:creationId xmlns:p14="http://schemas.microsoft.com/office/powerpoint/2010/main" val="989955539"/>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Quantifiable Objectives - Wrong</a:t>
            </a:r>
            <a:endParaRPr lang="en-US" dirty="0"/>
          </a:p>
        </p:txBody>
      </p:sp>
      <p:sp>
        <p:nvSpPr>
          <p:cNvPr id="3" name="Content Placeholder 2"/>
          <p:cNvSpPr>
            <a:spLocks noGrp="1"/>
          </p:cNvSpPr>
          <p:nvPr>
            <p:ph idx="1"/>
          </p:nvPr>
        </p:nvSpPr>
        <p:spPr/>
        <p:txBody>
          <a:bodyPr/>
          <a:lstStyle/>
          <a:p>
            <a:pPr>
              <a:spcAft>
                <a:spcPct val="15000"/>
              </a:spcAft>
            </a:pPr>
            <a:r>
              <a:rPr lang="en-US" sz="2400" dirty="0"/>
              <a:t>Increase referrals from PCPS in County B.</a:t>
            </a:r>
          </a:p>
          <a:p>
            <a:pPr>
              <a:spcAft>
                <a:spcPct val="15000"/>
              </a:spcAft>
            </a:pPr>
            <a:r>
              <a:rPr lang="en-US" sz="2400" dirty="0"/>
              <a:t>Increase memberships in the hospital owned fitness centers.</a:t>
            </a:r>
          </a:p>
          <a:p>
            <a:pPr>
              <a:spcAft>
                <a:spcPct val="15000"/>
              </a:spcAft>
            </a:pPr>
            <a:r>
              <a:rPr lang="en-US" sz="2400" dirty="0"/>
              <a:t>Improve ER patient satisfaction ratings.</a:t>
            </a:r>
          </a:p>
          <a:p>
            <a:pPr>
              <a:spcAft>
                <a:spcPct val="15000"/>
              </a:spcAft>
            </a:pPr>
            <a:r>
              <a:rPr lang="en-US" sz="2400" dirty="0"/>
              <a:t>Increase consumer overall preference scores.</a:t>
            </a:r>
          </a:p>
          <a:p>
            <a:r>
              <a:rPr lang="en-US" sz="2400" dirty="0"/>
              <a:t>Increase consumer participation in hospital sponsored events, screenings.</a:t>
            </a:r>
          </a:p>
          <a:p>
            <a:endParaRPr lang="en-US" dirty="0"/>
          </a:p>
        </p:txBody>
      </p:sp>
    </p:spTree>
    <p:extLst>
      <p:ext uri="{BB962C8B-B14F-4D97-AF65-F5344CB8AC3E}">
        <p14:creationId xmlns:p14="http://schemas.microsoft.com/office/powerpoint/2010/main" val="7235250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Quantifiable Objectives - Right</a:t>
            </a:r>
          </a:p>
        </p:txBody>
      </p:sp>
      <p:sp>
        <p:nvSpPr>
          <p:cNvPr id="3" name="Content Placeholder 2"/>
          <p:cNvSpPr>
            <a:spLocks noGrp="1"/>
          </p:cNvSpPr>
          <p:nvPr>
            <p:ph idx="1"/>
          </p:nvPr>
        </p:nvSpPr>
        <p:spPr/>
        <p:txBody>
          <a:bodyPr/>
          <a:lstStyle/>
          <a:p>
            <a:pPr>
              <a:spcAft>
                <a:spcPts val="1200"/>
              </a:spcAft>
            </a:pPr>
            <a:r>
              <a:rPr lang="en-US" dirty="0"/>
              <a:t>Increase referrals from PCP’s in County B from 250 in FY </a:t>
            </a:r>
            <a:r>
              <a:rPr lang="en-US" dirty="0" smtClean="0"/>
              <a:t>2014 </a:t>
            </a:r>
            <a:r>
              <a:rPr lang="en-US" dirty="0"/>
              <a:t>to 325 in FY </a:t>
            </a:r>
            <a:r>
              <a:rPr lang="en-US" dirty="0" smtClean="0"/>
              <a:t>2015.</a:t>
            </a:r>
            <a:endParaRPr lang="en-US" dirty="0"/>
          </a:p>
          <a:p>
            <a:pPr>
              <a:spcAft>
                <a:spcPts val="1200"/>
              </a:spcAft>
            </a:pPr>
            <a:r>
              <a:rPr lang="en-US" dirty="0" smtClean="0"/>
              <a:t>Increase </a:t>
            </a:r>
            <a:r>
              <a:rPr lang="en-US" dirty="0"/>
              <a:t>memberships in the hospital owned fitness centers from 2,325 in FY </a:t>
            </a:r>
            <a:r>
              <a:rPr lang="en-US" dirty="0" smtClean="0"/>
              <a:t>2014 </a:t>
            </a:r>
            <a:r>
              <a:rPr lang="en-US" dirty="0"/>
              <a:t>to 2,650 in FY </a:t>
            </a:r>
            <a:r>
              <a:rPr lang="en-US" dirty="0" smtClean="0"/>
              <a:t>2015.</a:t>
            </a:r>
            <a:endParaRPr lang="en-US" dirty="0" smtClean="0"/>
          </a:p>
          <a:p>
            <a:pPr marL="365760" lvl="1" indent="-256032">
              <a:buClr>
                <a:schemeClr val="accent3"/>
              </a:buClr>
              <a:buFont typeface="Georgia"/>
              <a:buChar char="•"/>
            </a:pPr>
            <a:r>
              <a:rPr lang="en-US" dirty="0">
                <a:solidFill>
                  <a:schemeClr val="tx1"/>
                </a:solidFill>
              </a:rPr>
              <a:t>Improve “Would Definitely Recommend” on HCAPHS from 50% to </a:t>
            </a:r>
            <a:r>
              <a:rPr lang="en-US" dirty="0" smtClean="0">
                <a:solidFill>
                  <a:schemeClr val="tx1"/>
                </a:solidFill>
              </a:rPr>
              <a:t>60% </a:t>
            </a:r>
            <a:r>
              <a:rPr lang="en-US" dirty="0">
                <a:solidFill>
                  <a:schemeClr val="tx1"/>
                </a:solidFill>
              </a:rPr>
              <a:t>by end of CY </a:t>
            </a:r>
            <a:r>
              <a:rPr lang="en-US" dirty="0" smtClean="0">
                <a:solidFill>
                  <a:schemeClr val="tx1"/>
                </a:solidFill>
              </a:rPr>
              <a:t>2015.</a:t>
            </a:r>
            <a:endParaRPr lang="en-US" dirty="0">
              <a:solidFill>
                <a:schemeClr val="tx1"/>
              </a:solidFill>
            </a:endParaRPr>
          </a:p>
          <a:p>
            <a:endParaRPr lang="en-US" dirty="0"/>
          </a:p>
          <a:p>
            <a:endParaRPr lang="en-US" dirty="0"/>
          </a:p>
        </p:txBody>
      </p:sp>
    </p:spTree>
    <p:extLst>
      <p:ext uri="{BB962C8B-B14F-4D97-AF65-F5344CB8AC3E}">
        <p14:creationId xmlns:p14="http://schemas.microsoft.com/office/powerpoint/2010/main" val="742907860"/>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Quantifiable Objectives - Right</a:t>
            </a:r>
            <a:endParaRPr lang="en-US" dirty="0"/>
          </a:p>
        </p:txBody>
      </p:sp>
      <p:sp>
        <p:nvSpPr>
          <p:cNvPr id="3" name="Content Placeholder 2"/>
          <p:cNvSpPr>
            <a:spLocks noGrp="1"/>
          </p:cNvSpPr>
          <p:nvPr>
            <p:ph idx="1"/>
          </p:nvPr>
        </p:nvSpPr>
        <p:spPr/>
        <p:txBody>
          <a:bodyPr/>
          <a:lstStyle/>
          <a:p>
            <a:pPr marL="365760" lvl="1" indent="-256032">
              <a:spcAft>
                <a:spcPts val="1200"/>
              </a:spcAft>
              <a:buClr>
                <a:schemeClr val="accent3"/>
              </a:buClr>
              <a:buFont typeface="Georgia"/>
              <a:buChar char="•"/>
            </a:pPr>
            <a:r>
              <a:rPr lang="en-US" dirty="0">
                <a:solidFill>
                  <a:schemeClr val="tx1"/>
                </a:solidFill>
              </a:rPr>
              <a:t>Improve Overall Preference in the Primary Area for Memorial from 32% to 40% by end of FY </a:t>
            </a:r>
            <a:r>
              <a:rPr lang="en-US" dirty="0" smtClean="0">
                <a:solidFill>
                  <a:schemeClr val="tx1"/>
                </a:solidFill>
              </a:rPr>
              <a:t>2015.</a:t>
            </a:r>
            <a:endParaRPr lang="en-US" dirty="0">
              <a:solidFill>
                <a:schemeClr val="tx1"/>
              </a:solidFill>
            </a:endParaRPr>
          </a:p>
          <a:p>
            <a:pPr>
              <a:spcAft>
                <a:spcPts val="1200"/>
              </a:spcAft>
            </a:pPr>
            <a:r>
              <a:rPr lang="en-US" dirty="0"/>
              <a:t>Increase consumer participation in Memorial Hospital events from 3,200 in FY </a:t>
            </a:r>
            <a:r>
              <a:rPr lang="en-US" dirty="0" smtClean="0"/>
              <a:t>2014 </a:t>
            </a:r>
            <a:r>
              <a:rPr lang="en-US" dirty="0"/>
              <a:t>to 4,200 in FY </a:t>
            </a:r>
            <a:r>
              <a:rPr lang="en-US" dirty="0" smtClean="0"/>
              <a:t>2015.</a:t>
            </a:r>
            <a:endParaRPr lang="en-US" dirty="0"/>
          </a:p>
          <a:p>
            <a:r>
              <a:rPr lang="en-US" dirty="0" smtClean="0"/>
              <a:t>Maintain </a:t>
            </a:r>
            <a:r>
              <a:rPr lang="en-US" dirty="0"/>
              <a:t>OB market share at 45% during FY </a:t>
            </a:r>
            <a:r>
              <a:rPr lang="en-US" dirty="0" smtClean="0"/>
              <a:t>2014 </a:t>
            </a:r>
            <a:r>
              <a:rPr lang="en-US" dirty="0"/>
              <a:t>- </a:t>
            </a:r>
            <a:r>
              <a:rPr lang="en-US" dirty="0" smtClean="0"/>
              <a:t>2015 </a:t>
            </a:r>
            <a:r>
              <a:rPr lang="en-US" dirty="0"/>
              <a:t>renovation project.</a:t>
            </a:r>
          </a:p>
          <a:p>
            <a:endParaRPr lang="en-US" dirty="0"/>
          </a:p>
        </p:txBody>
      </p:sp>
    </p:spTree>
    <p:extLst>
      <p:ext uri="{BB962C8B-B14F-4D97-AF65-F5344CB8AC3E}">
        <p14:creationId xmlns:p14="http://schemas.microsoft.com/office/powerpoint/2010/main" val="22957609"/>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Market Actions</a:t>
            </a:r>
            <a:endParaRPr lang="en-US" dirty="0"/>
          </a:p>
        </p:txBody>
      </p:sp>
      <p:sp>
        <p:nvSpPr>
          <p:cNvPr id="5" name="Text Placeholder 4"/>
          <p:cNvSpPr>
            <a:spLocks noGrp="1"/>
          </p:cNvSpPr>
          <p:nvPr>
            <p:ph type="body" idx="1"/>
          </p:nvPr>
        </p:nvSpPr>
        <p:spPr/>
        <p:txBody>
          <a:bodyPr/>
          <a:lstStyle/>
          <a:p>
            <a:endParaRPr lang="en-US"/>
          </a:p>
        </p:txBody>
      </p:sp>
    </p:spTree>
    <p:extLst>
      <p:ext uri="{BB962C8B-B14F-4D97-AF65-F5344CB8AC3E}">
        <p14:creationId xmlns:p14="http://schemas.microsoft.com/office/powerpoint/2010/main" val="298051136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Market Actions</a:t>
            </a:r>
            <a:endParaRPr lang="en-US" dirty="0"/>
          </a:p>
        </p:txBody>
      </p:sp>
      <p:sp>
        <p:nvSpPr>
          <p:cNvPr id="5" name="Content Placeholder 4"/>
          <p:cNvSpPr>
            <a:spLocks noGrp="1"/>
          </p:cNvSpPr>
          <p:nvPr>
            <p:ph idx="1"/>
          </p:nvPr>
        </p:nvSpPr>
        <p:spPr/>
        <p:txBody>
          <a:bodyPr>
            <a:normAutofit/>
          </a:bodyPr>
          <a:lstStyle/>
          <a:p>
            <a:pPr>
              <a:spcAft>
                <a:spcPts val="600"/>
              </a:spcAft>
            </a:pPr>
            <a:r>
              <a:rPr lang="en-US" dirty="0"/>
              <a:t>The “nuts and bolts” of the Marketing Plan.</a:t>
            </a:r>
          </a:p>
          <a:p>
            <a:pPr>
              <a:spcAft>
                <a:spcPts val="600"/>
              </a:spcAft>
            </a:pPr>
            <a:r>
              <a:rPr lang="en-US" dirty="0"/>
              <a:t>This is what the organization is actually going to do in the upcoming 12-18 months.</a:t>
            </a:r>
          </a:p>
          <a:p>
            <a:pPr>
              <a:spcAft>
                <a:spcPts val="1200"/>
              </a:spcAft>
            </a:pPr>
            <a:r>
              <a:rPr lang="en-US" dirty="0"/>
              <a:t>There is no “right” number – enough to go beyond the normal flow and not so much as to paralyze the organization.</a:t>
            </a:r>
          </a:p>
          <a:p>
            <a:endParaRPr lang="en-US" dirty="0"/>
          </a:p>
        </p:txBody>
      </p:sp>
    </p:spTree>
    <p:extLst>
      <p:ext uri="{BB962C8B-B14F-4D97-AF65-F5344CB8AC3E}">
        <p14:creationId xmlns:p14="http://schemas.microsoft.com/office/powerpoint/2010/main" val="274258691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Actions</a:t>
            </a:r>
            <a:endParaRPr lang="en-US" dirty="0"/>
          </a:p>
        </p:txBody>
      </p:sp>
      <p:sp>
        <p:nvSpPr>
          <p:cNvPr id="3" name="Content Placeholder 2"/>
          <p:cNvSpPr>
            <a:spLocks noGrp="1"/>
          </p:cNvSpPr>
          <p:nvPr>
            <p:ph idx="1"/>
          </p:nvPr>
        </p:nvSpPr>
        <p:spPr/>
        <p:txBody>
          <a:bodyPr/>
          <a:lstStyle/>
          <a:p>
            <a:pPr>
              <a:spcAft>
                <a:spcPts val="600"/>
              </a:spcAft>
            </a:pPr>
            <a:r>
              <a:rPr lang="en-US" dirty="0"/>
              <a:t>Don’t try to put in every detail or the Plan will never get done.</a:t>
            </a:r>
          </a:p>
          <a:p>
            <a:pPr>
              <a:spcAft>
                <a:spcPts val="600"/>
              </a:spcAft>
            </a:pPr>
            <a:r>
              <a:rPr lang="en-US" dirty="0"/>
              <a:t>On the other hand, there is a minimum degree of detail that has to be there or this isn’t really a Plan. (See Below</a:t>
            </a:r>
            <a:r>
              <a:rPr lang="en-US" dirty="0" smtClean="0"/>
              <a:t>)</a:t>
            </a:r>
          </a:p>
          <a:p>
            <a:r>
              <a:rPr lang="en-US" dirty="0"/>
              <a:t>Actions should involve finite, significant efforts (not every press release, meeting or update to a brochure).</a:t>
            </a:r>
          </a:p>
          <a:p>
            <a:endParaRPr lang="en-US" dirty="0"/>
          </a:p>
          <a:p>
            <a:endParaRPr lang="en-US" dirty="0"/>
          </a:p>
        </p:txBody>
      </p:sp>
    </p:spTree>
    <p:extLst>
      <p:ext uri="{BB962C8B-B14F-4D97-AF65-F5344CB8AC3E}">
        <p14:creationId xmlns:p14="http://schemas.microsoft.com/office/powerpoint/2010/main" val="4083488018"/>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Actions</a:t>
            </a:r>
            <a:endParaRPr lang="en-US" dirty="0"/>
          </a:p>
        </p:txBody>
      </p:sp>
      <p:sp>
        <p:nvSpPr>
          <p:cNvPr id="3" name="Content Placeholder 2"/>
          <p:cNvSpPr>
            <a:spLocks noGrp="1"/>
          </p:cNvSpPr>
          <p:nvPr>
            <p:ph idx="1"/>
          </p:nvPr>
        </p:nvSpPr>
        <p:spPr/>
        <p:txBody>
          <a:bodyPr>
            <a:normAutofit/>
          </a:bodyPr>
          <a:lstStyle/>
          <a:p>
            <a:pPr>
              <a:spcAft>
                <a:spcPct val="10000"/>
              </a:spcAft>
            </a:pPr>
            <a:r>
              <a:rPr lang="en-US" dirty="0"/>
              <a:t>Actions do not </a:t>
            </a:r>
            <a:r>
              <a:rPr lang="en-US" dirty="0" smtClean="0"/>
              <a:t>have all </a:t>
            </a:r>
            <a:r>
              <a:rPr lang="en-US" dirty="0"/>
              <a:t>to be new, but some should be.</a:t>
            </a:r>
          </a:p>
          <a:p>
            <a:pPr lvl="1"/>
            <a:r>
              <a:rPr lang="en-US" dirty="0"/>
              <a:t>A few new ones each year for competitiveness</a:t>
            </a:r>
          </a:p>
          <a:p>
            <a:pPr lvl="1">
              <a:spcAft>
                <a:spcPts val="600"/>
              </a:spcAft>
            </a:pPr>
            <a:r>
              <a:rPr lang="en-US" dirty="0" smtClean="0"/>
              <a:t>Many continue </a:t>
            </a:r>
            <a:r>
              <a:rPr lang="en-US" dirty="0"/>
              <a:t>many year after year because they work</a:t>
            </a:r>
            <a:r>
              <a:rPr lang="en-US" dirty="0" smtClean="0"/>
              <a:t>.</a:t>
            </a:r>
          </a:p>
          <a:p>
            <a:pPr lvl="2">
              <a:spcAft>
                <a:spcPts val="600"/>
              </a:spcAft>
            </a:pPr>
            <a:r>
              <a:rPr lang="en-US" dirty="0" smtClean="0"/>
              <a:t>Estimate 60-70% of </a:t>
            </a:r>
            <a:r>
              <a:rPr lang="en-US" dirty="0" smtClean="0"/>
              <a:t>Hospital or Health Care Provider Marketing </a:t>
            </a:r>
            <a:r>
              <a:rPr lang="en-US" dirty="0" smtClean="0"/>
              <a:t>Plan actions are “ongoing” over multiple planning cycles.</a:t>
            </a:r>
            <a:endParaRPr lang="en-US" dirty="0"/>
          </a:p>
          <a:p>
            <a:endParaRPr lang="en-US" dirty="0"/>
          </a:p>
        </p:txBody>
      </p:sp>
    </p:spTree>
    <p:extLst>
      <p:ext uri="{BB962C8B-B14F-4D97-AF65-F5344CB8AC3E}">
        <p14:creationId xmlns:p14="http://schemas.microsoft.com/office/powerpoint/2010/main" val="3020616405"/>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Market Actions</a:t>
            </a:r>
            <a:endParaRPr lang="en-US" dirty="0"/>
          </a:p>
        </p:txBody>
      </p:sp>
      <p:sp>
        <p:nvSpPr>
          <p:cNvPr id="3" name="Content Placeholder 2"/>
          <p:cNvSpPr>
            <a:spLocks noGrp="1"/>
          </p:cNvSpPr>
          <p:nvPr>
            <p:ph idx="1"/>
          </p:nvPr>
        </p:nvSpPr>
        <p:spPr/>
        <p:txBody>
          <a:bodyPr/>
          <a:lstStyle/>
          <a:p>
            <a:pPr>
              <a:spcAft>
                <a:spcPts val="600"/>
              </a:spcAft>
            </a:pPr>
            <a:r>
              <a:rPr lang="en-US" dirty="0" smtClean="0"/>
              <a:t>Ideally</a:t>
            </a:r>
            <a:r>
              <a:rPr lang="en-US" dirty="0"/>
              <a:t>, should flow from defined Strategies.</a:t>
            </a:r>
          </a:p>
          <a:p>
            <a:pPr lvl="1"/>
            <a:r>
              <a:rPr lang="en-US" dirty="0"/>
              <a:t>However, sometimes this just isn’t viable.</a:t>
            </a:r>
          </a:p>
          <a:p>
            <a:pPr lvl="1"/>
            <a:r>
              <a:rPr lang="en-US" dirty="0"/>
              <a:t>Some actions are “general” in nature and support a number of strategies.</a:t>
            </a:r>
          </a:p>
          <a:p>
            <a:endParaRPr lang="en-US" dirty="0"/>
          </a:p>
        </p:txBody>
      </p:sp>
    </p:spTree>
    <p:extLst>
      <p:ext uri="{BB962C8B-B14F-4D97-AF65-F5344CB8AC3E}">
        <p14:creationId xmlns:p14="http://schemas.microsoft.com/office/powerpoint/2010/main" val="82210879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1759</TotalTime>
  <Words>7758</Words>
  <Application>Microsoft Office PowerPoint</Application>
  <PresentationFormat>On-screen Show (4:3)</PresentationFormat>
  <Paragraphs>970</Paragraphs>
  <Slides>163</Slides>
  <Notes>24</Notes>
  <HiddenSlides>0</HiddenSlides>
  <MMClips>0</MMClips>
  <ScaleCrop>false</ScaleCrop>
  <HeadingPairs>
    <vt:vector size="4" baseType="variant">
      <vt:variant>
        <vt:lpstr>Theme</vt:lpstr>
      </vt:variant>
      <vt:variant>
        <vt:i4>1</vt:i4>
      </vt:variant>
      <vt:variant>
        <vt:lpstr>Slide Titles</vt:lpstr>
      </vt:variant>
      <vt:variant>
        <vt:i4>163</vt:i4>
      </vt:variant>
    </vt:vector>
  </HeadingPairs>
  <TitlesOfParts>
    <vt:vector size="164" baseType="lpstr">
      <vt:lpstr>Urban</vt:lpstr>
      <vt:lpstr>Healthcare Marketing Plans  That Work</vt:lpstr>
      <vt:lpstr>Agenda</vt:lpstr>
      <vt:lpstr>Purpose, Politics, Process and Format</vt:lpstr>
      <vt:lpstr>What is Marketing?</vt:lpstr>
      <vt:lpstr>What is Marketing?</vt:lpstr>
      <vt:lpstr>Marketing Plan Axioms</vt:lpstr>
      <vt:lpstr>Marketing Plan Axioms</vt:lpstr>
      <vt:lpstr>Marketing Plan Axioms</vt:lpstr>
      <vt:lpstr>Marketing Plan Axioms Coordination with Strategic Plan</vt:lpstr>
      <vt:lpstr>Marketing Plan Axioms</vt:lpstr>
      <vt:lpstr>Marketing Plan Axioms</vt:lpstr>
      <vt:lpstr>Marketing Plan Axioms</vt:lpstr>
      <vt:lpstr>Organizing for a Marketing Plan</vt:lpstr>
      <vt:lpstr>Organizing for a Marketing Plan</vt:lpstr>
      <vt:lpstr>Organizing for a Marketing Plan</vt:lpstr>
      <vt:lpstr>Issue – One Marketing Plan – or Many?</vt:lpstr>
      <vt:lpstr>Issue – One Marketing Plan – or Many?</vt:lpstr>
      <vt:lpstr>Suggested Plan Format</vt:lpstr>
      <vt:lpstr>Suggested Plan Format</vt:lpstr>
      <vt:lpstr>Example Marketing Plan Process (AMC w/FMG, Satellites)</vt:lpstr>
      <vt:lpstr>Example Marketing Plan Process (AMC w/FMG, Satellites)</vt:lpstr>
      <vt:lpstr>Example Marketing Plan Process (AMC w/FMG, Satellites)</vt:lpstr>
      <vt:lpstr>Example Marketing Plan Process (AMC w/FMG, Satellites)</vt:lpstr>
      <vt:lpstr>Market Audit</vt:lpstr>
      <vt:lpstr>The Market Audit - General</vt:lpstr>
      <vt:lpstr>Market Audit – What to Ask (Specific Service or Entity) </vt:lpstr>
      <vt:lpstr>Market Audit – What to Ask (Specific Service or Entity)</vt:lpstr>
      <vt:lpstr>Market Audit – What to Ask (Specific Service or Entity)</vt:lpstr>
      <vt:lpstr>Market Audit – What to Ask (Specific Service or Entity)</vt:lpstr>
      <vt:lpstr>The Market Audit- Data Examples (See Appendix One for Broader List)</vt:lpstr>
      <vt:lpstr>Market Audit – Micro Analysis</vt:lpstr>
      <vt:lpstr>Market Audit – Micro Analysis Examples</vt:lpstr>
      <vt:lpstr>Market Audit – Micro Analysis Examples</vt:lpstr>
      <vt:lpstr>Market Audit – Micro Analysis Examples</vt:lpstr>
      <vt:lpstr>Market Audit – Micro Analysis Examples</vt:lpstr>
      <vt:lpstr>Market Audit – Micro Analysis Examples</vt:lpstr>
      <vt:lpstr>Market Audit – Micro Analysis Examples</vt:lpstr>
      <vt:lpstr>The Market Audit – Key Observations</vt:lpstr>
      <vt:lpstr>The Market Audit – Key Observations</vt:lpstr>
      <vt:lpstr>The Market Audit – Key Observations</vt:lpstr>
      <vt:lpstr>The Market Audit – Key Observations</vt:lpstr>
      <vt:lpstr>The Market Audit – Key Observations</vt:lpstr>
      <vt:lpstr>The Market Audit – Key Observations</vt:lpstr>
      <vt:lpstr>The Market Audit – Key Observations</vt:lpstr>
      <vt:lpstr>The Market Audit – Key Observations</vt:lpstr>
      <vt:lpstr>Market Audit – Key Observations</vt:lpstr>
      <vt:lpstr>The Market Audit – Key Observations</vt:lpstr>
      <vt:lpstr>Sidebar – Industry Issues 2014 Factor Driving Marketing</vt:lpstr>
      <vt:lpstr>Affordable Care Act Implications</vt:lpstr>
      <vt:lpstr>Affordable Care Act Implications</vt:lpstr>
      <vt:lpstr>Affordable Care Act Implications</vt:lpstr>
      <vt:lpstr>Affordable Care Act Implications</vt:lpstr>
      <vt:lpstr>Ethnic Audiences</vt:lpstr>
      <vt:lpstr>Technology</vt:lpstr>
      <vt:lpstr>Access</vt:lpstr>
      <vt:lpstr>Physicians</vt:lpstr>
      <vt:lpstr>Physicians – Consequences of Large Scale Employment</vt:lpstr>
      <vt:lpstr>Physicians – Consequences of Large Scale Employment</vt:lpstr>
      <vt:lpstr>Price Shopping by Consumers</vt:lpstr>
      <vt:lpstr>Price Shopping by Consumers</vt:lpstr>
      <vt:lpstr>E-Health (M-Health?)</vt:lpstr>
      <vt:lpstr>E-Health (M-Health?)</vt:lpstr>
      <vt:lpstr>Big Data Marketing</vt:lpstr>
      <vt:lpstr>Market Position</vt:lpstr>
      <vt:lpstr>Market Position</vt:lpstr>
      <vt:lpstr>Market Position</vt:lpstr>
      <vt:lpstr>Market Position</vt:lpstr>
      <vt:lpstr>Market Position</vt:lpstr>
      <vt:lpstr>Market Position</vt:lpstr>
      <vt:lpstr>Market Position</vt:lpstr>
      <vt:lpstr>Market Position</vt:lpstr>
      <vt:lpstr>Market Strategies</vt:lpstr>
      <vt:lpstr>Market Strategies</vt:lpstr>
      <vt:lpstr>Market Strategies</vt:lpstr>
      <vt:lpstr>Market Strategies</vt:lpstr>
      <vt:lpstr>Market Strategy Examples</vt:lpstr>
      <vt:lpstr>Market Strategy Examples</vt:lpstr>
      <vt:lpstr>Market Strategy Examples</vt:lpstr>
      <vt:lpstr>Market Strategy Examples</vt:lpstr>
      <vt:lpstr>Market Strategy Examples</vt:lpstr>
      <vt:lpstr>Market Strategy Examples</vt:lpstr>
      <vt:lpstr>Market Objectives/Metrics</vt:lpstr>
      <vt:lpstr>Categories of Marketing Metrics</vt:lpstr>
      <vt:lpstr>Production Outcomes Metrics</vt:lpstr>
      <vt:lpstr>Marketing Outcomes Metrics</vt:lpstr>
      <vt:lpstr>Strategic Outcomes Metrics</vt:lpstr>
      <vt:lpstr>Side Note – ROI Tracking</vt:lpstr>
      <vt:lpstr>Measurement Guidelines</vt:lpstr>
      <vt:lpstr>Quantifiable Objectives</vt:lpstr>
      <vt:lpstr>Quantifiable Objectives – Key Factors</vt:lpstr>
      <vt:lpstr>Quantifiable Objectives – Key Factors</vt:lpstr>
      <vt:lpstr>Quantifiable Objectives - Wrong</vt:lpstr>
      <vt:lpstr>Quantifiable Objectives - Right</vt:lpstr>
      <vt:lpstr>Quantifiable Objectives - Right</vt:lpstr>
      <vt:lpstr>Market Actions</vt:lpstr>
      <vt:lpstr>Market Actions</vt:lpstr>
      <vt:lpstr>Market Actions</vt:lpstr>
      <vt:lpstr>Market Actions</vt:lpstr>
      <vt:lpstr>Market Actions</vt:lpstr>
      <vt:lpstr>Market Action Format</vt:lpstr>
      <vt:lpstr>Market Action Format</vt:lpstr>
      <vt:lpstr>Market Actions</vt:lpstr>
      <vt:lpstr>Market Action Example One</vt:lpstr>
      <vt:lpstr>Market Action Example One</vt:lpstr>
      <vt:lpstr>Market Action Example Two</vt:lpstr>
      <vt:lpstr>Market Action Example Two</vt:lpstr>
      <vt:lpstr>Market Action Example Three</vt:lpstr>
      <vt:lpstr>Market Action Example Three</vt:lpstr>
      <vt:lpstr>Setting Priorities</vt:lpstr>
      <vt:lpstr>Setting Priorities</vt:lpstr>
      <vt:lpstr>Setting Priorities</vt:lpstr>
      <vt:lpstr>Setting Priorities</vt:lpstr>
      <vt:lpstr>Setting Priorities</vt:lpstr>
      <vt:lpstr>Priorities and MarCom Support</vt:lpstr>
      <vt:lpstr>Implementation and Monitoring</vt:lpstr>
      <vt:lpstr>Implementation and Monitoring</vt:lpstr>
      <vt:lpstr>Implementation and Monitoring</vt:lpstr>
      <vt:lpstr>Implementation and Monitoring</vt:lpstr>
      <vt:lpstr>Appendix One – Plan Data Examples</vt:lpstr>
      <vt:lpstr>Strategic Data</vt:lpstr>
      <vt:lpstr>Market Definition Data</vt:lpstr>
      <vt:lpstr>Organizational Activity Data</vt:lpstr>
      <vt:lpstr>Medical Staff Data</vt:lpstr>
      <vt:lpstr>Financial Data</vt:lpstr>
      <vt:lpstr>Competition</vt:lpstr>
      <vt:lpstr>Key Audience Research</vt:lpstr>
      <vt:lpstr>Marketing “Systems”  (Are They Working?)</vt:lpstr>
      <vt:lpstr>Marketing “Systems”  (Are They Working?)</vt:lpstr>
      <vt:lpstr>Marketing Systems (Are they Working?)</vt:lpstr>
      <vt:lpstr>Marketing Systems (Are they Working?)</vt:lpstr>
      <vt:lpstr>Marketing Systems (Are they Working?)</vt:lpstr>
      <vt:lpstr>Marketing Systems (Are they Working?)</vt:lpstr>
      <vt:lpstr>Appendix Two - Patient Pathway Mapping</vt:lpstr>
      <vt:lpstr>Patient Pathway Mapping (Marketing)</vt:lpstr>
      <vt:lpstr>Generic Patient Pathway Map (* = Marketing Influence Points)</vt:lpstr>
      <vt:lpstr>Generic Map – Influence Points</vt:lpstr>
      <vt:lpstr>Pathway Map – OP Diagnostic Imaging</vt:lpstr>
      <vt:lpstr>Diagnostic Imaging – Influence Points</vt:lpstr>
      <vt:lpstr>Appendix Three – ROI Tracking</vt:lpstr>
      <vt:lpstr>ROI Tracking – Key Parameters</vt:lpstr>
      <vt:lpstr>ROI Tracking – Key Parameters</vt:lpstr>
      <vt:lpstr>ROI Tracking – Key Parameters</vt:lpstr>
      <vt:lpstr>Factors that Inhibit ROI Tracking</vt:lpstr>
      <vt:lpstr>Factors that Inhibit ROI Tracking</vt:lpstr>
      <vt:lpstr>Factors that Inhibit ROI Tracking</vt:lpstr>
      <vt:lpstr>Factors that Inhibit ROI Tracking</vt:lpstr>
      <vt:lpstr>ROI – Key Elements to Implement</vt:lpstr>
      <vt:lpstr>ROI – Key Elements to Implement</vt:lpstr>
      <vt:lpstr>ROI – Key Elements to Implement</vt:lpstr>
      <vt:lpstr>ROI – Key Elements to Implement</vt:lpstr>
      <vt:lpstr>ROI – Key Elements to Implement</vt:lpstr>
      <vt:lpstr>ROI – Key Elements to Implement</vt:lpstr>
      <vt:lpstr>ROI Tracking - Example</vt:lpstr>
      <vt:lpstr>ROI Tracking - Example</vt:lpstr>
      <vt:lpstr>ROI Tracking - Example</vt:lpstr>
      <vt:lpstr>ROI –Best Targets to Start</vt:lpstr>
      <vt:lpstr>ROI – Best Targets to Start (Examples)</vt:lpstr>
      <vt:lpstr>ROI of the Future?</vt:lpstr>
      <vt:lpstr>Appendix Four Marketing Resource Allocation Priority Model</vt:lpstr>
      <vt:lpstr>Marketing Resource Allocation Model</vt:lpstr>
      <vt:lpstr>MRA Model – Decision Criteria</vt:lpstr>
      <vt:lpstr>MRA Model - Levels</vt:lpstr>
      <vt:lpstr>MRA Model - Weighting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Marlowe</dc:creator>
  <cp:lastModifiedBy>David Marlowe</cp:lastModifiedBy>
  <cp:revision>94</cp:revision>
  <cp:lastPrinted>2013-11-10T21:07:43Z</cp:lastPrinted>
  <dcterms:created xsi:type="dcterms:W3CDTF">2010-01-18T12:41:06Z</dcterms:created>
  <dcterms:modified xsi:type="dcterms:W3CDTF">2014-10-08T02:43:21Z</dcterms:modified>
</cp:coreProperties>
</file>